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9" r:id="rId2"/>
    <p:sldId id="431" r:id="rId3"/>
    <p:sldId id="412" r:id="rId4"/>
    <p:sldId id="433" r:id="rId5"/>
    <p:sldId id="413" r:id="rId6"/>
    <p:sldId id="414" r:id="rId7"/>
    <p:sldId id="434" r:id="rId8"/>
    <p:sldId id="435" r:id="rId9"/>
    <p:sldId id="417" r:id="rId10"/>
    <p:sldId id="430" r:id="rId11"/>
  </p:sldIdLst>
  <p:sldSz cx="24384000" cy="13716000"/>
  <p:notesSz cx="9939338" cy="6807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blic" initials="p" lastIdx="1" clrIdx="0"/>
  <p:cmAuthor id="1" name="Ольга Лебедева" initials="ОЛ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A1"/>
    <a:srgbClr val="FFFFFF"/>
    <a:srgbClr val="FFD966"/>
    <a:srgbClr val="000000"/>
    <a:srgbClr val="6FBDD7"/>
    <a:srgbClr val="57BAA8"/>
    <a:srgbClr val="FE9FA3"/>
    <a:srgbClr val="FDDC63"/>
    <a:srgbClr val="2CB7E5"/>
    <a:srgbClr val="DEE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0" autoAdjust="0"/>
    <p:restoredTop sz="89529" autoAdjust="0"/>
  </p:normalViewPr>
  <p:slideViewPr>
    <p:cSldViewPr>
      <p:cViewPr varScale="1">
        <p:scale>
          <a:sx n="32" d="100"/>
          <a:sy n="32" d="100"/>
        </p:scale>
        <p:origin x="1014" y="6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9E843-FA31-4EB2-B174-0970D3F1B56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8474-4BFF-4350-A5FC-3F7211E3D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4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284" y="0"/>
            <a:ext cx="4306737" cy="3403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74987-3FF7-46FA-B3DA-8B1101696896}" type="datetimeFigureOut">
              <a:rPr lang="ru-RU" smtClean="0"/>
              <a:t>24.09.2020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54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399" y="3233447"/>
            <a:ext cx="7950543" cy="3062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284" y="6465808"/>
            <a:ext cx="4306737" cy="3403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5E2E-41AD-41A7-BF14-226CEEE0A2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4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5E2E-41AD-41A7-BF14-226CEEE0A21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49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5E2E-41AD-41A7-BF14-226CEEE0A21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29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5488" cy="2551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31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5E2E-41AD-41A7-BF14-226CEEE0A21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96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0338" y="511175"/>
            <a:ext cx="453866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* По данным Гарвардской медицинской школы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71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5E2E-41AD-41A7-BF14-226CEEE0A21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0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7449804" y="730250"/>
            <a:ext cx="5257801" cy="1162367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676404" y="730250"/>
            <a:ext cx="15468601" cy="11623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8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663701" y="3419483"/>
            <a:ext cx="21031201" cy="5705475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663701" y="9178934"/>
            <a:ext cx="210312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679575" y="730257"/>
            <a:ext cx="21031201" cy="265112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1679577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457200">
              <a:buSzTx/>
              <a:buFontTx/>
              <a:buNone/>
              <a:defRPr sz="4800" b="1"/>
            </a:lvl2pPr>
            <a:lvl3pPr marL="0" indent="914400">
              <a:buSzTx/>
              <a:buFontTx/>
              <a:buNone/>
              <a:defRPr sz="4800" b="1"/>
            </a:lvl3pPr>
            <a:lvl4pPr marL="0" indent="1371600">
              <a:buSzTx/>
              <a:buFontTx/>
              <a:buNone/>
              <a:defRPr sz="4800" b="1"/>
            </a:lvl4pPr>
            <a:lvl5pPr marL="0" indent="1828800">
              <a:buSzTx/>
              <a:buFontTx/>
              <a:buNone/>
              <a:defRPr sz="4800" b="1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12344403" y="3362326"/>
            <a:ext cx="10366377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lvl="0" indent="0">
              <a:buSzTx/>
              <a:buFontTx/>
              <a:buNone/>
              <a:defRPr sz="4800" b="1"/>
            </a:pPr>
            <a:r>
              <a:rPr lang="ru-RU"/>
              <a:t>Образец текста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10366375" y="1974857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lvl="0" indent="0">
              <a:buSzTx/>
              <a:buFontTx/>
              <a:buNone/>
              <a:defRPr sz="3200"/>
            </a:pPr>
            <a:r>
              <a:rPr lang="ru-RU"/>
              <a:t>Образец текста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0366375" y="1974857"/>
            <a:ext cx="123444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76400" y="730257"/>
            <a:ext cx="210312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203052" y="12802242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90600" marR="0" indent="-5334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54479" marR="0" indent="-640079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82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9972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544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9116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368800" marR="0" indent="-711200" algn="l" defTabSz="1828800" rtl="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medlinesoft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5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sted-image.pdf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3002975" y="1385392"/>
            <a:ext cx="11142353" cy="11061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" y="1003300"/>
            <a:ext cx="7573036" cy="1041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155700" y="7722096"/>
            <a:ext cx="11324332" cy="1672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457200">
              <a:lnSpc>
                <a:spcPts val="5760"/>
              </a:lnSpc>
              <a:defRPr sz="5000" cap="all">
                <a:solidFill>
                  <a:srgbClr val="797979"/>
                </a:solidFill>
                <a:latin typeface="FuturaLightC"/>
                <a:ea typeface="FuturaLightC"/>
                <a:cs typeface="FuturaLightC"/>
                <a:sym typeface="FuturaLightC"/>
              </a:defRPr>
            </a:pPr>
            <a:r>
              <a:rPr lang="ru-RU" sz="3800" dirty="0" smtClean="0"/>
              <a:t>Ольга Лебедева, </a:t>
            </a:r>
          </a:p>
          <a:p>
            <a:pPr defTabSz="457200">
              <a:lnSpc>
                <a:spcPts val="5760"/>
              </a:lnSpc>
              <a:defRPr sz="5000" cap="all">
                <a:solidFill>
                  <a:srgbClr val="797979"/>
                </a:solidFill>
                <a:latin typeface="FuturaLightC"/>
                <a:ea typeface="FuturaLightC"/>
                <a:cs typeface="FuturaLightC"/>
                <a:sym typeface="FuturaLightC"/>
              </a:defRPr>
            </a:pPr>
            <a:r>
              <a:rPr lang="ru-RU" sz="3800" dirty="0" smtClean="0"/>
              <a:t>Генеральный директор «Медлайнсофт»</a:t>
            </a:r>
            <a:endParaRPr sz="3800" dirty="0"/>
          </a:p>
        </p:txBody>
      </p:sp>
      <p:sp>
        <p:nvSpPr>
          <p:cNvPr id="20" name="Shape 116"/>
          <p:cNvSpPr/>
          <p:nvPr/>
        </p:nvSpPr>
        <p:spPr>
          <a:xfrm>
            <a:off x="1155700" y="5498232"/>
            <a:ext cx="12052796" cy="17851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 defTabSz="914400">
              <a:lnSpc>
                <a:spcPts val="7200"/>
              </a:lnSpc>
              <a:defRPr sz="8600" cap="all">
                <a:solidFill>
                  <a:srgbClr val="76D6FF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dirty="0">
                <a:solidFill>
                  <a:srgbClr val="2CB7E5"/>
                </a:solidFill>
              </a:rPr>
              <a:t>Цифровая медицина</a:t>
            </a:r>
          </a:p>
          <a:p>
            <a:pPr>
              <a:lnSpc>
                <a:spcPct val="100000"/>
              </a:lnSpc>
            </a:pPr>
            <a:r>
              <a:rPr lang="ru-RU" sz="4400" dirty="0">
                <a:solidFill>
                  <a:srgbClr val="2CB7E5"/>
                </a:solidFill>
              </a:rPr>
              <a:t>Как быстро пойдет революция?</a:t>
            </a:r>
            <a:endParaRPr sz="4400" dirty="0">
              <a:solidFill>
                <a:srgbClr val="2CB7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asted-image.pdf"/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3815823" cy="13716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Group 349"/>
          <p:cNvGrpSpPr/>
          <p:nvPr/>
        </p:nvGrpSpPr>
        <p:grpSpPr>
          <a:xfrm>
            <a:off x="14855338" y="4951530"/>
            <a:ext cx="9577310" cy="6258891"/>
            <a:chOff x="-558576" y="486760"/>
            <a:chExt cx="9886108" cy="6258889"/>
          </a:xfrm>
        </p:grpSpPr>
        <p:grpSp>
          <p:nvGrpSpPr>
            <p:cNvPr id="19" name="Group 342"/>
            <p:cNvGrpSpPr/>
            <p:nvPr/>
          </p:nvGrpSpPr>
          <p:grpSpPr>
            <a:xfrm>
              <a:off x="-558575" y="2257923"/>
              <a:ext cx="9886107" cy="1969767"/>
              <a:chOff x="-558575" y="-663077"/>
              <a:chExt cx="9886106" cy="1969764"/>
            </a:xfrm>
          </p:grpSpPr>
          <p:sp>
            <p:nvSpPr>
              <p:cNvPr id="26" name="Shape 340"/>
              <p:cNvSpPr/>
              <p:nvPr/>
            </p:nvSpPr>
            <p:spPr>
              <a:xfrm>
                <a:off x="719515" y="-663077"/>
                <a:ext cx="8608016" cy="196976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lang="en-US" sz="5800" dirty="0" smtClean="0">
                    <a:solidFill>
                      <a:srgbClr val="0084A1"/>
                    </a:solidFill>
                    <a:uFill>
                      <a:solidFill>
                        <a:srgbClr val="0563C1"/>
                      </a:solidFill>
                    </a:uFill>
                    <a:hlinkClick r:id="rId4"/>
                  </a:rPr>
                  <a:t>olebedeva@medlinesoft.ru</a:t>
                </a:r>
                <a:endParaRPr lang="ru-RU" sz="5800" dirty="0">
                  <a:solidFill>
                    <a:srgbClr val="0084A1"/>
                  </a:solidFill>
                  <a:uFill>
                    <a:solidFill>
                      <a:srgbClr val="0563C1"/>
                    </a:solidFill>
                  </a:uFill>
                  <a:hlinkClick r:id="rId4"/>
                </a:endParaRPr>
              </a:p>
              <a:p>
                <a:pPr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sz="5800" dirty="0">
                    <a:solidFill>
                      <a:srgbClr val="0084A1"/>
                    </a:solidFill>
                    <a:uFill>
                      <a:solidFill>
                        <a:srgbClr val="0563C1"/>
                      </a:solidFill>
                    </a:uFill>
                    <a:hlinkClick r:id="rId4"/>
                  </a:rPr>
                  <a:t>www.medlinesoft.ru</a:t>
                </a:r>
                <a:r>
                  <a:rPr sz="5800" dirty="0">
                    <a:solidFill>
                      <a:srgbClr val="0084A1"/>
                    </a:solidFill>
                  </a:rPr>
                  <a:t>  </a:t>
                </a:r>
              </a:p>
            </p:txBody>
          </p:sp>
          <p:pic>
            <p:nvPicPr>
              <p:cNvPr id="27" name="pasted-image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8575" y="-168117"/>
                <a:ext cx="1041401" cy="104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0" name="Group 345"/>
            <p:cNvGrpSpPr/>
            <p:nvPr/>
          </p:nvGrpSpPr>
          <p:grpSpPr>
            <a:xfrm>
              <a:off x="-558576" y="4775881"/>
              <a:ext cx="8637665" cy="1969768"/>
              <a:chOff x="-882432" y="-1066119"/>
              <a:chExt cx="8637664" cy="1969768"/>
            </a:xfrm>
          </p:grpSpPr>
          <p:sp>
            <p:nvSpPr>
              <p:cNvPr id="24" name="Shape 343"/>
              <p:cNvSpPr/>
              <p:nvPr/>
            </p:nvSpPr>
            <p:spPr>
              <a:xfrm>
                <a:off x="395658" y="-1066119"/>
                <a:ext cx="7359574" cy="196976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sz="5800" dirty="0"/>
                  <a:t>+7 (</a:t>
                </a:r>
                <a:r>
                  <a:rPr lang="en-US" sz="5800" dirty="0" smtClean="0"/>
                  <a:t>906</a:t>
                </a:r>
                <a:r>
                  <a:rPr sz="5800" dirty="0" smtClean="0"/>
                  <a:t>) </a:t>
                </a:r>
                <a:r>
                  <a:rPr lang="en-US" sz="5800" dirty="0" smtClean="0"/>
                  <a:t>716-68-82</a:t>
                </a:r>
              </a:p>
              <a:p>
                <a:pPr defTabSz="457200">
                  <a:defRPr sz="5000"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endParaRPr sz="5800" dirty="0"/>
              </a:p>
            </p:txBody>
          </p:sp>
          <p:pic>
            <p:nvPicPr>
              <p:cNvPr id="25" name="pasted-image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82432" y="-1032823"/>
                <a:ext cx="1041401" cy="104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2" name="Shape 346"/>
            <p:cNvSpPr/>
            <p:nvPr/>
          </p:nvSpPr>
          <p:spPr>
            <a:xfrm>
              <a:off x="-558576" y="486760"/>
              <a:ext cx="9366535" cy="141577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457200">
                <a:spcBef>
                  <a:spcPts val="1000"/>
                </a:spcBef>
                <a:defRPr sz="50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8000" dirty="0">
                  <a:latin typeface="Calibri Light"/>
                  <a:ea typeface="Calibri Light"/>
                  <a:cs typeface="Calibri Light"/>
                </a:rPr>
                <a:t>Ольга Лебедева</a:t>
              </a:r>
            </a:p>
          </p:txBody>
        </p:sp>
      </p:grpSp>
      <p:sp>
        <p:nvSpPr>
          <p:cNvPr id="13" name="Shape 346"/>
          <p:cNvSpPr/>
          <p:nvPr/>
        </p:nvSpPr>
        <p:spPr>
          <a:xfrm>
            <a:off x="14525049" y="2321496"/>
            <a:ext cx="9073966" cy="1292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9" tIns="91439" rIns="91439" bIns="91439" numCol="1" anchor="t">
            <a:spAutoFit/>
          </a:bodyPr>
          <a:lstStyle/>
          <a:p>
            <a:pPr defTabSz="457200">
              <a:spcBef>
                <a:spcPts val="1000"/>
              </a:spcBef>
              <a:defRPr sz="5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7200" dirty="0">
                <a:solidFill>
                  <a:srgbClr val="0084A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479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finance-monthly.com/Finance-Monthly/wp-content/uploads/2019/02/3-Ways-Mobile-Banking-Has-Transformed-Spending-Habits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 b="17437"/>
          <a:stretch/>
        </p:blipFill>
        <p:spPr bwMode="auto">
          <a:xfrm>
            <a:off x="-22568" y="25072"/>
            <a:ext cx="24649385" cy="13914785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19" name="Скругленный прямоугольник 18"/>
          <p:cNvSpPr/>
          <p:nvPr/>
        </p:nvSpPr>
        <p:spPr>
          <a:xfrm>
            <a:off x="598712" y="2321496"/>
            <a:ext cx="15490590" cy="7956893"/>
          </a:xfrm>
          <a:prstGeom prst="roundRect">
            <a:avLst>
              <a:gd name="adj" fmla="val 7786"/>
            </a:avLst>
          </a:prstGeo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/>
          <a:p>
            <a:pPr algn="ctr"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2</a:t>
            </a:fld>
            <a:endParaRPr lang="ru-RU" sz="3200" dirty="0"/>
          </a:p>
        </p:txBody>
      </p:sp>
      <p:sp>
        <p:nvSpPr>
          <p:cNvPr id="30" name="Shape 145"/>
          <p:cNvSpPr/>
          <p:nvPr/>
        </p:nvSpPr>
        <p:spPr>
          <a:xfrm>
            <a:off x="980848" y="2642672"/>
            <a:ext cx="15194907" cy="150810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r>
              <a:rPr lang="ru-RU" sz="4300" dirty="0">
                <a:solidFill>
                  <a:schemeClr val="tx1"/>
                </a:solidFill>
              </a:rPr>
              <a:t>Финансовый рынок – самый наглядный пример этому тезису. </a:t>
            </a:r>
          </a:p>
          <a:p>
            <a:r>
              <a:rPr lang="ru-RU" sz="4300" dirty="0">
                <a:solidFill>
                  <a:schemeClr val="tx1"/>
                </a:solidFill>
              </a:rPr>
              <a:t>Каждый слушатель:</a:t>
            </a:r>
          </a:p>
        </p:txBody>
      </p:sp>
      <p:sp>
        <p:nvSpPr>
          <p:cNvPr id="7" name="Shape 142"/>
          <p:cNvSpPr/>
          <p:nvPr/>
        </p:nvSpPr>
        <p:spPr>
          <a:xfrm>
            <a:off x="1030885" y="555920"/>
            <a:ext cx="15193563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Мы живем в эру технологий, </a:t>
            </a:r>
          </a:p>
          <a:p>
            <a:pPr>
              <a:lnSpc>
                <a:spcPct val="100000"/>
              </a:lnSpc>
            </a:pPr>
            <a:r>
              <a:rPr lang="ru-RU" dirty="0"/>
              <a:t>которые меняют поведение человека </a:t>
            </a:r>
          </a:p>
        </p:txBody>
      </p:sp>
      <p:pic>
        <p:nvPicPr>
          <p:cNvPr id="8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9" y="771944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66864" y="10458400"/>
            <a:ext cx="213525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2000"/>
              </a:spcBef>
              <a:buClr>
                <a:srgbClr val="0084A1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/>
              <a:t>При этом в офисах по-прежнему много людей и все предположения, что офисы для банков перестанут существовать остались предположениями</a:t>
            </a:r>
            <a:r>
              <a:rPr lang="ru-RU" sz="3200" dirty="0" smtClean="0"/>
              <a:t>. В стране действуют более </a:t>
            </a:r>
            <a:r>
              <a:rPr lang="ru-RU" sz="3200" b="1" dirty="0" smtClean="0"/>
              <a:t>32 000 </a:t>
            </a:r>
            <a:r>
              <a:rPr lang="ru-RU" sz="3200" dirty="0" smtClean="0"/>
              <a:t>офисов банков и их число не снижается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318185" y="4771945"/>
            <a:ext cx="11754135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2000"/>
              </a:spcBef>
              <a:buClr>
                <a:srgbClr val="0084A1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dirty="0"/>
              <a:t>Имеет приложение мобильного банка в своем смартфоне</a:t>
            </a:r>
          </a:p>
        </p:txBody>
      </p:sp>
      <p:pic>
        <p:nvPicPr>
          <p:cNvPr id="22" name="Picture 4" descr="C:\Users\ABagirova\Desktop\Иконки\icons8-всплывающее-уведомление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40" y="4481736"/>
            <a:ext cx="1227946" cy="12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flipH="1">
            <a:off x="3318185" y="6216198"/>
            <a:ext cx="11754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2000"/>
              </a:spcBef>
              <a:buClr>
                <a:srgbClr val="0084A1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dirty="0"/>
              <a:t>Сделал хотя бы один перевод или запросил выписку (или осуществил иную операцию)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18185" y="8010128"/>
            <a:ext cx="1175413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2000"/>
              </a:spcBef>
              <a:buClr>
                <a:srgbClr val="0084A1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dirty="0"/>
              <a:t>Как минимум раз использовал приложение для решения вопроса вместо посещения отделения банка</a:t>
            </a:r>
          </a:p>
        </p:txBody>
      </p:sp>
      <p:pic>
        <p:nvPicPr>
          <p:cNvPr id="25" name="Picture 8" descr="C:\Users\ABagirova\Downloads\icons8-чат-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29" y="8098184"/>
            <a:ext cx="1089296" cy="11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Bagirova\Downloads\icons8-сравнить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58" y="6156752"/>
            <a:ext cx="1137698" cy="11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296456" y="5563597"/>
            <a:ext cx="67676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Персонализация платежей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296456" y="4843517"/>
            <a:ext cx="65760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Автоплатежи и информирование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296456" y="7075765"/>
            <a:ext cx="67676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Интеграция с ГИС ЖКХ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296456" y="3617640"/>
            <a:ext cx="65793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Управление банковскими продуктами онлайн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296456" y="6283677"/>
            <a:ext cx="67676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Оплата налогов, штрафов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296456" y="7767970"/>
            <a:ext cx="622563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300" dirty="0">
                <a:solidFill>
                  <a:srgbClr val="0084A1"/>
                </a:solidFill>
              </a:rPr>
              <a:t>Чат с контакт-центром, консультантами, заявки на выдачу кредита онлайн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7064" y="11970568"/>
            <a:ext cx="16800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/>
                <a:sym typeface="Calibri Light"/>
              </a:rPr>
              <a:t>МОБИЛЬНЫЕ ТЕХНОЛОГИИ – ЭТО НЕ ПОДДЕРЖКА СТАНДАРТНЫХ УСЛУГ, А САМОСТОЯТЕЛЬНЫЙ БЫСТРОРАСТУЩИЙ БИЗНЕС.</a:t>
            </a:r>
          </a:p>
        </p:txBody>
      </p:sp>
    </p:spTree>
    <p:extLst>
      <p:ext uri="{BB962C8B-B14F-4D97-AF65-F5344CB8AC3E}">
        <p14:creationId xmlns:p14="http://schemas.microsoft.com/office/powerpoint/2010/main" val="35253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45"/>
          <p:cNvSpPr/>
          <p:nvPr/>
        </p:nvSpPr>
        <p:spPr>
          <a:xfrm>
            <a:off x="886744" y="3329608"/>
            <a:ext cx="12641172" cy="44678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«Телемедицина» как понятие существует несколько десятилетий</a:t>
            </a:r>
            <a:r>
              <a:rPr lang="en-US" sz="3500" dirty="0"/>
              <a:t> </a:t>
            </a:r>
            <a:r>
              <a:rPr lang="ru-RU" sz="3500" dirty="0"/>
              <a:t>и первые видео-консультации прошли в </a:t>
            </a:r>
            <a:r>
              <a:rPr lang="ru-RU" sz="3500" dirty="0" smtClean="0"/>
              <a:t>1995 г.</a:t>
            </a:r>
            <a:endParaRPr lang="ru-RU" sz="3500" dirty="0"/>
          </a:p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До последнего времени речь шла о нескольких тысячах консультациях в год в формате «врач – врач»</a:t>
            </a:r>
          </a:p>
          <a:p>
            <a:pPr marL="800100" indent="-800100" defTabSz="914400"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Принятие закона о телемедицине 1 января 2018 г. способствовало развитию консультации в формате «врач – пациент</a:t>
            </a:r>
            <a:r>
              <a:rPr lang="ru-RU" sz="3500" dirty="0" smtClean="0"/>
              <a:t>»</a:t>
            </a: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3</a:t>
            </a:fld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08224" y="2465512"/>
            <a:ext cx="956177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1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b="1" dirty="0">
                <a:latin typeface="Calibri Light"/>
                <a:sym typeface="Calibri Light"/>
              </a:rPr>
              <a:t>Предпосылки развития телемедицины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1328" y="7729989"/>
            <a:ext cx="12457384" cy="5034002"/>
          </a:xfrm>
          <a:prstGeom prst="roundRect">
            <a:avLst/>
          </a:prstGeom>
          <a:solidFill>
            <a:srgbClr val="6FBDD7"/>
          </a:solidFill>
        </p:spPr>
        <p:txBody>
          <a:bodyPr wrap="square">
            <a:spAutoFit/>
          </a:bodyPr>
          <a:lstStyle/>
          <a:p>
            <a:pPr algn="ctr"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900" dirty="0">
                <a:solidFill>
                  <a:schemeClr val="bg1"/>
                </a:solidFill>
              </a:rPr>
              <a:t>Пандемия </a:t>
            </a:r>
            <a:r>
              <a:rPr lang="ru-RU" sz="3900" dirty="0" smtClean="0">
                <a:solidFill>
                  <a:schemeClr val="bg1"/>
                </a:solidFill>
              </a:rPr>
              <a:t>COVID-19</a:t>
            </a:r>
            <a:r>
              <a:rPr lang="ru-RU" sz="3900" dirty="0">
                <a:solidFill>
                  <a:schemeClr val="bg1"/>
                </a:solidFill>
              </a:rPr>
              <a:t> стала мощным стимулом для развития телемедицины как в мире, так и в России.</a:t>
            </a:r>
          </a:p>
          <a:p>
            <a:pPr algn="ctr"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900" dirty="0">
                <a:solidFill>
                  <a:schemeClr val="bg1"/>
                </a:solidFill>
              </a:rPr>
              <a:t>Изменились перспективы развития </a:t>
            </a:r>
            <a:r>
              <a:rPr lang="ru-RU" sz="3900" dirty="0" smtClean="0">
                <a:solidFill>
                  <a:schemeClr val="bg1"/>
                </a:solidFill>
              </a:rPr>
              <a:t>,в </a:t>
            </a:r>
            <a:r>
              <a:rPr lang="ru-RU" sz="3900" dirty="0">
                <a:solidFill>
                  <a:schemeClr val="bg1"/>
                </a:solidFill>
              </a:rPr>
              <a:t>первую </a:t>
            </a:r>
            <a:r>
              <a:rPr lang="ru-RU" sz="3900" dirty="0" smtClean="0">
                <a:solidFill>
                  <a:schemeClr val="bg1"/>
                </a:solidFill>
              </a:rPr>
              <a:t>очередь, </a:t>
            </a:r>
            <a:r>
              <a:rPr lang="ru-RU" sz="3900" dirty="0">
                <a:solidFill>
                  <a:schemeClr val="bg1"/>
                </a:solidFill>
              </a:rPr>
              <a:t>из-за получения опыта многими пациентами </a:t>
            </a:r>
            <a:r>
              <a:rPr lang="ru-RU" sz="3900" dirty="0" smtClean="0">
                <a:solidFill>
                  <a:schemeClr val="bg1"/>
                </a:solidFill>
              </a:rPr>
              <a:t>в </a:t>
            </a:r>
            <a:r>
              <a:rPr lang="ru-RU" sz="3900" dirty="0">
                <a:solidFill>
                  <a:schemeClr val="bg1"/>
                </a:solidFill>
              </a:rPr>
              <a:t>период </a:t>
            </a:r>
            <a:r>
              <a:rPr lang="ru-RU" sz="3900" dirty="0" smtClean="0">
                <a:solidFill>
                  <a:schemeClr val="bg1"/>
                </a:solidFill>
              </a:rPr>
              <a:t>пандемии и большинство  </a:t>
            </a:r>
            <a:r>
              <a:rPr lang="ru-RU" sz="3900" dirty="0">
                <a:solidFill>
                  <a:schemeClr val="bg1"/>
                </a:solidFill>
              </a:rPr>
              <a:t>клиник задумались о внедрении цифровых сервисов и мобильных приложений для </a:t>
            </a:r>
            <a:r>
              <a:rPr lang="ru-RU" sz="3900" dirty="0" smtClean="0">
                <a:solidFill>
                  <a:schemeClr val="bg1"/>
                </a:solidFill>
              </a:rPr>
              <a:t>пациентов.</a:t>
            </a:r>
            <a:endParaRPr lang="ru-RU" sz="39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36216" y="3329608"/>
            <a:ext cx="9126748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Увеличение пациентов с хроническими заболеваниями (сахарный диабет, сердечно-сосудистые заболевания, </a:t>
            </a:r>
            <a:r>
              <a:rPr lang="ru-RU" sz="3200" dirty="0" err="1">
                <a:latin typeface="Calibri Light"/>
                <a:sym typeface="Calibri Light"/>
              </a:rPr>
              <a:t>онкозаболевания</a:t>
            </a:r>
            <a:r>
              <a:rPr lang="ru-RU" sz="3200" dirty="0">
                <a:latin typeface="Calibri Light"/>
                <a:sym typeface="Calibri Light"/>
              </a:rPr>
              <a:t>, неврологические заболевания) 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Дефицит врачей-специалистов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Демографические проблемы в регионах 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Содействие здоровью, профилактика заболеваний и создание условий для здорового образа жизни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Развитие инновационных и эффективных систем в здравоохранении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Повышение доступности качественного и безопасного здравоохранения для граждан</a:t>
            </a:r>
          </a:p>
          <a:p>
            <a:pPr marL="54610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dirty="0">
                <a:latin typeface="Calibri Light"/>
                <a:sym typeface="Calibri Light"/>
              </a:rPr>
              <a:t>Развитие стандартов и регуляторной базы, применение инновационных и эффективных систем в здравоохранении</a:t>
            </a:r>
          </a:p>
        </p:txBody>
      </p:sp>
      <p:sp>
        <p:nvSpPr>
          <p:cNvPr id="18" name="Shape 142"/>
          <p:cNvSpPr/>
          <p:nvPr/>
        </p:nvSpPr>
        <p:spPr>
          <a:xfrm>
            <a:off x="1030885" y="555920"/>
            <a:ext cx="16993763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А что с медициной и цифровой революцией на нашем рынке?</a:t>
            </a:r>
            <a:endParaRPr lang="ru-RU" cap="none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771944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9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s://specials-images.forbesimg.com/imageserve/5e9dc8b044891700075e48dc/960x0.jpg?fit=sc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37"/>
          <a:stretch/>
        </p:blipFill>
        <p:spPr bwMode="auto">
          <a:xfrm>
            <a:off x="-49360" y="-54768"/>
            <a:ext cx="24433360" cy="13770768"/>
          </a:xfrm>
          <a:prstGeom prst="rect">
            <a:avLst/>
          </a:prstGeom>
          <a:solidFill>
            <a:srgbClr val="000000">
              <a:alpha val="41961"/>
            </a:srgbClr>
          </a:solidFill>
        </p:spPr>
      </p:pic>
      <p:sp>
        <p:nvSpPr>
          <p:cNvPr id="36" name="Скругленный прямоугольник 35"/>
          <p:cNvSpPr/>
          <p:nvPr/>
        </p:nvSpPr>
        <p:spPr>
          <a:xfrm>
            <a:off x="1678832" y="1745432"/>
            <a:ext cx="21458384" cy="10295594"/>
          </a:xfrm>
          <a:prstGeom prst="roundRect">
            <a:avLst>
              <a:gd name="adj" fmla="val 7786"/>
            </a:avLst>
          </a:prstGeom>
          <a:solidFill>
            <a:srgbClr val="FFFFFF">
              <a:alpha val="90000"/>
            </a:srgbClr>
          </a:solidFill>
        </p:spPr>
        <p:txBody>
          <a:bodyPr wrap="square">
            <a:spAutoFit/>
          </a:bodyPr>
          <a:lstStyle/>
          <a:p>
            <a:pPr algn="ctr"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4" name="Shape 142"/>
          <p:cNvSpPr/>
          <p:nvPr/>
        </p:nvSpPr>
        <p:spPr>
          <a:xfrm>
            <a:off x="1678832" y="2393504"/>
            <a:ext cx="21458383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dirty="0"/>
              <a:t>Высока вероятность, что революция пройдет быстро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14936" y="6881845"/>
            <a:ext cx="57606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latin typeface="Calibri Light" panose="020F0302020204030204" pitchFamily="34" charset="0"/>
              </a:rPr>
              <a:t>Многие пациенты получили опыт общения с врачами по телефону и онлайн в период пандемии </a:t>
            </a:r>
            <a:r>
              <a:rPr lang="ru-RU" sz="3700" dirty="0" err="1">
                <a:latin typeface="Calibri Light" panose="020F0302020204030204" pitchFamily="34" charset="0"/>
              </a:rPr>
              <a:t>коронавируса</a:t>
            </a:r>
            <a:endParaRPr lang="ru-RU" sz="3700" dirty="0">
              <a:latin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71739" y="6884417"/>
            <a:ext cx="607256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latin typeface="Calibri Light" panose="020F0302020204030204" pitchFamily="34" charset="0"/>
              </a:rPr>
              <a:t>Есть готовые проверенные решения, которые можно использовать уже сегодня. Стремительное развитие </a:t>
            </a:r>
            <a:r>
              <a:rPr lang="ru-RU" sz="3700" dirty="0" smtClean="0">
                <a:latin typeface="Calibri Light" panose="020F0302020204030204" pitchFamily="34" charset="0"/>
              </a:rPr>
              <a:t>сервисов </a:t>
            </a:r>
            <a:r>
              <a:rPr lang="ru-RU" sz="3700" dirty="0">
                <a:latin typeface="Calibri Light" panose="020F0302020204030204" pitchFamily="34" charset="0"/>
              </a:rPr>
              <a:t>для </a:t>
            </a:r>
            <a:r>
              <a:rPr lang="ru-RU" sz="3700" dirty="0" smtClean="0">
                <a:latin typeface="Calibri Light" panose="020F0302020204030204" pitchFamily="34" charset="0"/>
              </a:rPr>
              <a:t>пациентов и врачей с учётом </a:t>
            </a:r>
            <a:r>
              <a:rPr lang="ru-RU" sz="3700" dirty="0">
                <a:latin typeface="Calibri Light" panose="020F0302020204030204" pitchFamily="34" charset="0"/>
              </a:rPr>
              <a:t>бизнес-процессов медицинской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68464" y="6853797"/>
            <a:ext cx="59766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700" dirty="0">
                <a:latin typeface="Calibri Light" panose="020F0302020204030204" pitchFamily="34" charset="0"/>
              </a:rPr>
              <a:t>Сформировались </a:t>
            </a:r>
            <a:r>
              <a:rPr lang="ru-RU" sz="3700" dirty="0" err="1">
                <a:latin typeface="Calibri Light" panose="020F0302020204030204" pitchFamily="34" charset="0"/>
              </a:rPr>
              <a:t>инноваторы</a:t>
            </a:r>
            <a:r>
              <a:rPr lang="ru-RU" sz="3700" dirty="0">
                <a:latin typeface="Calibri Light" panose="020F0302020204030204" pitchFamily="34" charset="0"/>
              </a:rPr>
              <a:t> на рынке - организации и структуры, которые первыми стали применять технологии телемедицины</a:t>
            </a:r>
          </a:p>
        </p:txBody>
      </p:sp>
      <p:pic>
        <p:nvPicPr>
          <p:cNvPr id="2052" name="Picture 4" descr="C:\Users\public.public-VAIO\Desktop\Для презентаций\Иконки\icons8-multiple-devices-1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504" y="4450685"/>
            <a:ext cx="1951038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ublic.public-VAIO\Desktop\Для презентаций\Иконки\icons8-people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277" y="4450685"/>
            <a:ext cx="1951038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3767064" y="4481736"/>
            <a:ext cx="3569966" cy="1951038"/>
            <a:chOff x="4083050" y="4540250"/>
            <a:chExt cx="3569966" cy="1951038"/>
          </a:xfrm>
        </p:grpSpPr>
        <p:pic>
          <p:nvPicPr>
            <p:cNvPr id="2050" name="Picture 2" descr="C:\Users\public.public-VAIO\Desktop\Для презентаций\Иконки\icons8-laptop-1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050" y="4540250"/>
              <a:ext cx="1951038" cy="1951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public.public-VAIO\Desktop\Для презентаций\Иконки\icons8-medical-doctor-10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764" y="482538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public.public-VAIO\Desktop\Для презентаций\Иконки\icons8-stethoscope-10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4706305"/>
              <a:ext cx="1618928" cy="161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0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5</a:t>
            </a:fld>
            <a:endParaRPr lang="ru-RU" sz="3200" dirty="0"/>
          </a:p>
        </p:txBody>
      </p:sp>
      <p:pic>
        <p:nvPicPr>
          <p:cNvPr id="12" name="Picture 2" descr="C:\Users\public.public-VAIO\Desktop\Логотипы\dzdra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43" y="6716149"/>
            <a:ext cx="4395138" cy="13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309942" y="6443950"/>
            <a:ext cx="15359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</a:rPr>
              <a:t>Пилотный проект по телемедицине и дистанционному мониторингу здоровья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</a:rPr>
              <a:t>В 2018-2019 гг. компания «Медлайнсофт» совместно с ДЗМ г. Москвы  провели пилотный проект в поликлиниках города для наблюдения за пациентами с хроническими заболеваниями. </a:t>
            </a:r>
          </a:p>
        </p:txBody>
      </p:sp>
      <p:pic>
        <p:nvPicPr>
          <p:cNvPr id="16" name="Picture 2" descr="https://im0-tub-ru.yandex.net/i?id=ede02f92d0188f716b77c1e98195b215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43" y="3947240"/>
            <a:ext cx="3225304" cy="9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09942" y="3993513"/>
            <a:ext cx="1535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</a:rPr>
              <a:t>Единая медицинская информационно-аналитическая система г. Москвы разработана для повышения качества и доступности медицинской помощи в государственных учреждениях здравоохранения.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09942" y="9324270"/>
            <a:ext cx="1535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</a:rPr>
              <a:t>Телемедицинский центр ДЗМ г. Москвы для пациентов с </a:t>
            </a:r>
            <a:r>
              <a:rPr lang="en-US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COVID-19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В качестве программной платформы для автоматизации выбрана платформа 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Медтера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Телемедицина»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Оказано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более 750 000 дистанционных консультаций для почти 300 тыс. человек. Среднее время удаленного приема — 13–15 минут. В среднем проводится 5-8 тысяч консультаций в день.</a:t>
            </a:r>
            <a:endParaRPr lang="ru-RU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Shape 142"/>
          <p:cNvSpPr/>
          <p:nvPr/>
        </p:nvSpPr>
        <p:spPr>
          <a:xfrm>
            <a:off x="1030885" y="555920"/>
            <a:ext cx="16993763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Москва – лидер инновации в области автоматизации медицины в стране </a:t>
            </a:r>
            <a:endParaRPr lang="ru-RU" cap="none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49" y="771944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5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748407" y="3113584"/>
            <a:ext cx="7423788" cy="7776864"/>
          </a:xfrm>
          <a:prstGeom prst="roundRect">
            <a:avLst/>
          </a:prstGeom>
          <a:solidFill>
            <a:schemeClr val="bg1"/>
          </a:solidFill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690509" y="3113584"/>
            <a:ext cx="14950763" cy="7776864"/>
          </a:xfrm>
          <a:prstGeom prst="roundRect">
            <a:avLst/>
          </a:prstGeom>
          <a:solidFill>
            <a:schemeClr val="bg1"/>
          </a:solidFill>
          <a:ln w="3175" cap="flat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6</a:t>
            </a:fld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8408" y="3545632"/>
            <a:ext cx="7423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84A1"/>
                </a:solidFill>
              </a:rPr>
              <a:t>Среди тех, кто развивает собственную платформу</a:t>
            </a:r>
          </a:p>
        </p:txBody>
      </p:sp>
      <p:sp>
        <p:nvSpPr>
          <p:cNvPr id="5" name="AutoShape 2" descr="МРТ-исследования – медицинский центр «МРТ-Эксперт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9180353" y="5699025"/>
            <a:ext cx="13956863" cy="4039295"/>
            <a:chOff x="5070240" y="8259799"/>
            <a:chExt cx="13956863" cy="403929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5173244" y="8259799"/>
              <a:ext cx="13853859" cy="4039295"/>
              <a:chOff x="2648909" y="9480380"/>
              <a:chExt cx="13853859" cy="4039295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2648909" y="9480380"/>
                <a:ext cx="13853859" cy="4039295"/>
                <a:chOff x="-4827282" y="4569010"/>
                <a:chExt cx="13853859" cy="4039295"/>
              </a:xfrm>
            </p:grpSpPr>
            <p:pic>
              <p:nvPicPr>
                <p:cNvPr id="23" name="Picture 8" descr="https://partners.1c-bitrix.ru/upload/iblock/0b7/logo_bakulev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584" b="22591"/>
                <a:stretch/>
              </p:blipFill>
              <p:spPr bwMode="auto">
                <a:xfrm>
                  <a:off x="-1370897" y="6360078"/>
                  <a:ext cx="7141280" cy="22482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5" name="Picture 9" descr="C:\Users\public.public-VAIO\Desktop\Союзмедсервис - Mozilla Firefox_2019-04-16_11-47-15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18770" y="4642186"/>
                  <a:ext cx="2848310" cy="12986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" name="pasted-image.pdf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4827282" y="4832521"/>
                  <a:ext cx="4404321" cy="107738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1" name="Picture 6" descr="https://izhevskinfo.ru/pictures/sprav/loader/420/20034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8134" y="7010286"/>
                  <a:ext cx="3888443" cy="9478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2" descr="C:\Users\ABagirova\Desktop\Продажи\Клиенты\Лечебный центр на Т. Фрунзе\Дизайн\Фирменный стиль\logo\LC logo 2019 gradient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2070" y="4569010"/>
                  <a:ext cx="1521423" cy="17232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2" descr="https://telemed.fnkc-fmba.ru/fnkc-fmba/assets/logos/fnkc-fmba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9749" y="9487227"/>
                <a:ext cx="4040750" cy="1405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48" name="Picture 4" descr="Санитар/уборщик, работа в ООО &quot;МРТ Эксперт Владивосток&quot; во ..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240" y="10701075"/>
              <a:ext cx="4364020" cy="947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8690508" y="3959548"/>
            <a:ext cx="14950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84A1"/>
                </a:solidFill>
              </a:rPr>
              <a:t>Выбрали платформу «</a:t>
            </a:r>
            <a:r>
              <a:rPr lang="ru-RU" sz="4800" dirty="0" err="1">
                <a:solidFill>
                  <a:srgbClr val="0084A1"/>
                </a:solidFill>
              </a:rPr>
              <a:t>Медтера</a:t>
            </a:r>
            <a:r>
              <a:rPr lang="ru-RU" sz="4800" dirty="0">
                <a:solidFill>
                  <a:srgbClr val="0084A1"/>
                </a:solidFill>
              </a:rPr>
              <a:t> Телемедицина»</a:t>
            </a:r>
          </a:p>
        </p:txBody>
      </p:sp>
      <p:pic>
        <p:nvPicPr>
          <p:cNvPr id="6150" name="Picture 6" descr="Клиника &quot;МАТЬ И ДИТЯ&quot; Савёловская, Россия, Москва, ул. Бутырская ..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11" y="5757636"/>
            <a:ext cx="4171123" cy="171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еть клиник и медицинских центров Медси: официальный сайт ..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58" y="7692938"/>
            <a:ext cx="4188297" cy="279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728" y="11682536"/>
            <a:ext cx="22820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 Light" panose="020F0302020204030204" pitchFamily="34" charset="0"/>
              </a:rPr>
              <a:t>Телемедицина </a:t>
            </a:r>
            <a:r>
              <a:rPr lang="ru-RU" dirty="0" smtClean="0">
                <a:latin typeface="Calibri Light" panose="020F0302020204030204" pitchFamily="34" charset="0"/>
              </a:rPr>
              <a:t>позволяет качественно </a:t>
            </a:r>
            <a:r>
              <a:rPr lang="ru-RU" dirty="0">
                <a:latin typeface="Calibri Light" panose="020F0302020204030204" pitchFamily="34" charset="0"/>
              </a:rPr>
              <a:t>улучшить </a:t>
            </a:r>
            <a:r>
              <a:rPr lang="ru-RU" dirty="0" smtClean="0">
                <a:latin typeface="Calibri Light" panose="020F0302020204030204" pitchFamily="34" charset="0"/>
              </a:rPr>
              <a:t>доступность и уровень </a:t>
            </a:r>
            <a:r>
              <a:rPr lang="ru-RU" dirty="0">
                <a:latin typeface="Calibri Light" panose="020F0302020204030204" pitchFamily="34" charset="0"/>
              </a:rPr>
              <a:t>медицинской </a:t>
            </a:r>
            <a:r>
              <a:rPr lang="ru-RU" dirty="0" smtClean="0">
                <a:latin typeface="Calibri Light" panose="020F0302020204030204" pitchFamily="34" charset="0"/>
              </a:rPr>
              <a:t>помощи</a:t>
            </a:r>
            <a:endParaRPr lang="ru-RU" dirty="0">
              <a:latin typeface="Calibri Light" panose="020F0302020204030204" pitchFamily="34" charset="0"/>
            </a:endParaRPr>
          </a:p>
          <a:p>
            <a:pPr algn="ctr"/>
            <a:r>
              <a:rPr lang="ru-RU" dirty="0">
                <a:latin typeface="Calibri Light" panose="020F0302020204030204" pitchFamily="34" charset="0"/>
              </a:rPr>
              <a:t>для государственного здравоохранения </a:t>
            </a:r>
            <a:r>
              <a:rPr lang="ru-RU" dirty="0" smtClean="0">
                <a:latin typeface="Calibri Light" panose="020F0302020204030204" pitchFamily="34" charset="0"/>
              </a:rPr>
              <a:t>и дает новые возможности для </a:t>
            </a:r>
            <a:r>
              <a:rPr lang="ru-RU" dirty="0">
                <a:latin typeface="Calibri Light" panose="020F0302020204030204" pitchFamily="34" charset="0"/>
              </a:rPr>
              <a:t>коммерческих клиник.</a:t>
            </a:r>
          </a:p>
        </p:txBody>
      </p:sp>
      <p:sp>
        <p:nvSpPr>
          <p:cNvPr id="24" name="Shape 142"/>
          <p:cNvSpPr/>
          <p:nvPr/>
        </p:nvSpPr>
        <p:spPr>
          <a:xfrm>
            <a:off x="1030883" y="555920"/>
            <a:ext cx="18217889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активное применение технологий Телемедицины крупнейшими медучреждениями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149" y="771944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4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003301" y="1003300"/>
            <a:ext cx="17309380" cy="838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no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/>
              <a:t>ЦИФРОВАЯ ПЛАТФОРМА МЕДТЕРА – </a:t>
            </a:r>
            <a:r>
              <a:rPr lang="ru-RU" dirty="0" smtClean="0"/>
              <a:t>ЭФФЕКТИВНЫЙ канал взаимодействия с пациентами</a:t>
            </a:r>
            <a:endParaRPr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39343" y="3997112"/>
            <a:ext cx="14473051" cy="8828056"/>
            <a:chOff x="1418815" y="5417840"/>
            <a:chExt cx="14473051" cy="8828056"/>
          </a:xfrm>
        </p:grpSpPr>
        <p:pic>
          <p:nvPicPr>
            <p:cNvPr id="21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8816" y="8790931"/>
              <a:ext cx="1014058" cy="100811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0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8816" y="5561856"/>
              <a:ext cx="1014058" cy="1041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815" y="10591131"/>
              <a:ext cx="1014059" cy="1041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3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1640" y="5489848"/>
              <a:ext cx="1041401" cy="1041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4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1640" y="10097184"/>
              <a:ext cx="1041401" cy="10414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5" name="pasted-imag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51640" y="7794104"/>
              <a:ext cx="1041401" cy="10414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7" name="Shape 157"/>
            <p:cNvSpPr/>
            <p:nvPr/>
          </p:nvSpPr>
          <p:spPr>
            <a:xfrm>
              <a:off x="2542929" y="5417840"/>
              <a:ext cx="5860106" cy="8828056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 smtClean="0"/>
                <a:t>Дистанционные консультации и обмен информацией с врачом (аудио</a:t>
              </a:r>
              <a:r>
                <a:rPr lang="ru-RU" sz="3300" dirty="0"/>
                <a:t>, видео, чат, </a:t>
              </a:r>
              <a:r>
                <a:rPr lang="ru-RU" sz="3300" dirty="0" smtClean="0"/>
                <a:t>файлы и фото, звонки </a:t>
              </a:r>
              <a:r>
                <a:rPr lang="ru-RU" sz="3300" dirty="0"/>
                <a:t>на мобильный пациенту, демонстрация экрана)</a:t>
              </a:r>
            </a:p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/>
                <a:t>Запись на телемедицинский прием, очный прием в клинику к врачу, онлайн-оплата</a:t>
              </a:r>
            </a:p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/>
                <a:t>Дистанционный мониторинг </a:t>
              </a:r>
              <a:r>
                <a:rPr lang="ru-RU" sz="3300" dirty="0" smtClean="0"/>
                <a:t>здоровья, анализ динамики, корректировка лечения</a:t>
              </a:r>
            </a:p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/>
                <a:t>Личный кабинет пациента и медицинская карта (ИЭМК HL7)</a:t>
              </a:r>
            </a:p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 lang="ru-RU" sz="3300" dirty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10105551" y="5424962"/>
              <a:ext cx="5786315" cy="6945489"/>
            </a:xfrm>
            <a:prstGeom prst="rect">
              <a:avLst/>
            </a:prstGeom>
            <a:ln w="254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tIns="91439" bIns="91439">
              <a:spAutoFit/>
            </a:bodyPr>
            <a:lstStyle/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 smtClean="0"/>
                <a:t>Маркетинговые инструменты для роста продаж и персонализации предложений пациенту</a:t>
              </a:r>
              <a:endParaRPr sz="3300" dirty="0"/>
            </a:p>
            <a:p>
              <a:pPr defTabSz="914400">
                <a:spcBef>
                  <a:spcPts val="2000"/>
                </a:spcBef>
                <a:spcAft>
                  <a:spcPts val="1200"/>
                </a:spcAft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 smtClean="0"/>
                <a:t>Новости, акции, продажа программ обслуживания, сопутствующих услуг и партнерских продуктов</a:t>
              </a:r>
            </a:p>
            <a:p>
              <a:pPr defTabSz="914400">
                <a:spcBef>
                  <a:spcPts val="2000"/>
                </a:spcBef>
                <a:buClr>
                  <a:srgbClr val="0096FF"/>
                </a:buClr>
                <a:defRPr sz="43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lang="ru-RU" sz="3300" dirty="0" smtClean="0"/>
                <a:t>Гибкая архитектура для интеграции с МИС, страховыми компаниями и   встраивания в партнерские сервисы </a:t>
              </a:r>
            </a:p>
          </p:txBody>
        </p:sp>
      </p:grpSp>
      <p:pic>
        <p:nvPicPr>
          <p:cNvPr id="13" name="pasted-image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7</a:t>
            </a:fld>
            <a:endParaRPr lang="ru-RU" sz="3200" dirty="0"/>
          </a:p>
        </p:txBody>
      </p:sp>
      <p:sp>
        <p:nvSpPr>
          <p:cNvPr id="16" name="Shape 145"/>
          <p:cNvSpPr/>
          <p:nvPr/>
        </p:nvSpPr>
        <p:spPr>
          <a:xfrm>
            <a:off x="15986708" y="9538940"/>
            <a:ext cx="8122792" cy="32624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marL="54610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b="1" dirty="0"/>
              <a:t>Мобильное приложение для пациента </a:t>
            </a:r>
            <a:r>
              <a:rPr lang="ru-RU" sz="4000" b="1" dirty="0" smtClean="0"/>
              <a:t>с вашим брендом </a:t>
            </a:r>
            <a:r>
              <a:rPr lang="ru-RU" sz="4000" dirty="0" smtClean="0"/>
              <a:t>(</a:t>
            </a:r>
            <a:r>
              <a:rPr lang="ru-RU" sz="4000" dirty="0" err="1" smtClean="0"/>
              <a:t>web</a:t>
            </a:r>
            <a:r>
              <a:rPr lang="ru-RU" sz="4000" dirty="0"/>
              <a:t>, </a:t>
            </a:r>
            <a:r>
              <a:rPr lang="ru-RU" sz="4000" dirty="0" err="1"/>
              <a:t>Android</a:t>
            </a:r>
            <a:r>
              <a:rPr lang="ru-RU" sz="4000" dirty="0"/>
              <a:t>, </a:t>
            </a:r>
            <a:r>
              <a:rPr lang="ru-RU" sz="4000" dirty="0" err="1"/>
              <a:t>iOS</a:t>
            </a:r>
            <a:r>
              <a:rPr lang="ru-RU" sz="4000" dirty="0"/>
              <a:t>)</a:t>
            </a:r>
          </a:p>
          <a:p>
            <a:pPr marL="54610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4000" b="1" dirty="0">
                <a:sym typeface="Calibri"/>
              </a:rPr>
              <a:t>АРМ</a:t>
            </a:r>
            <a:r>
              <a:rPr lang="ru-RU" sz="4000" b="1" dirty="0">
                <a:sym typeface="Calibri"/>
              </a:rPr>
              <a:t> врача </a:t>
            </a:r>
            <a:r>
              <a:rPr lang="en-US" sz="4000" dirty="0" smtClean="0"/>
              <a:t> </a:t>
            </a:r>
            <a:endParaRPr lang="ru-RU" sz="4000" b="1" dirty="0">
              <a:sym typeface="Calibri"/>
            </a:endParaRPr>
          </a:p>
          <a:p>
            <a:pPr marL="546100" indent="-546100" defTabSz="914400">
              <a:lnSpc>
                <a:spcPts val="4000"/>
              </a:lnSpc>
              <a:spcBef>
                <a:spcPts val="2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000" b="1" dirty="0"/>
              <a:t>Консоль администратора </a:t>
            </a:r>
            <a:r>
              <a:rPr lang="en-US" sz="4000" dirty="0" smtClean="0"/>
              <a:t> </a:t>
            </a:r>
            <a:endParaRPr lang="ru-RU" sz="40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pic>
        <p:nvPicPr>
          <p:cNvPr id="24" name="Picture 3" descr="C:\Users\public.public-VAIO\Desktop\Отправить\Новая папка\5ptcq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424" y="2488307"/>
            <a:ext cx="4004736" cy="70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public.public-VAIO\Desktop\Отправить\Новая папка\2lnt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303" y="2489110"/>
            <a:ext cx="4004257" cy="704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asted-image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4776" y="10818440"/>
            <a:ext cx="10414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Прямоугольник 29"/>
          <p:cNvSpPr/>
          <p:nvPr/>
        </p:nvSpPr>
        <p:spPr>
          <a:xfrm>
            <a:off x="886744" y="2609528"/>
            <a:ext cx="13894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Calibri Light" panose="020F0302020204030204" pitchFamily="34" charset="0"/>
              </a:rPr>
              <a:t>«Медлайнсофт» </a:t>
            </a:r>
            <a:r>
              <a:rPr lang="ru-RU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предлагает технологическую платформу 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white label 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Медтера</a:t>
            </a:r>
            <a:r>
              <a:rPr lang="ru-RU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Calibri Light" panose="020F0302020204030204" pitchFamily="34" charset="0"/>
              </a:rPr>
              <a:t>Телемедицина»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endParaRPr lang="ru-RU" b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ru-RU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5648" y="12485191"/>
            <a:ext cx="1713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</a:rPr>
              <a:t>Размещение  системы в контуре/</a:t>
            </a:r>
            <a:r>
              <a:rPr lang="ru-RU" dirty="0" err="1">
                <a:latin typeface="Calibri Light" panose="020F0302020204030204" pitchFamily="34" charset="0"/>
              </a:rPr>
              <a:t>ЦОДе</a:t>
            </a:r>
            <a:r>
              <a:rPr lang="ru-RU" dirty="0">
                <a:latin typeface="Calibri Light" panose="020F0302020204030204" pitchFamily="34" charset="0"/>
              </a:rPr>
              <a:t> заказчика </a:t>
            </a:r>
            <a:r>
              <a:rPr lang="ru-RU" dirty="0" smtClean="0">
                <a:latin typeface="Calibri Light" panose="020F0302020204030204" pitchFamily="34" charset="0"/>
              </a:rPr>
              <a:t>либо </a:t>
            </a:r>
            <a:r>
              <a:rPr lang="ru-RU" dirty="0">
                <a:latin typeface="Calibri Light" panose="020F0302020204030204" pitchFamily="34" charset="0"/>
              </a:rPr>
              <a:t>как услуги (</a:t>
            </a:r>
            <a:r>
              <a:rPr lang="ru-RU" dirty="0" err="1">
                <a:latin typeface="Calibri Light" panose="020F0302020204030204" pitchFamily="34" charset="0"/>
              </a:rPr>
              <a:t>SaaS</a:t>
            </a:r>
            <a:r>
              <a:rPr lang="ru-RU" dirty="0">
                <a:latin typeface="Calibri Light" panose="020F03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71708681"/>
      </p:ext>
    </p:extLst>
  </p:cSld>
  <p:clrMapOvr>
    <a:masterClrMapping/>
  </p:clrMapOvr>
  <p:transition spd="slow" advTm="1482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2"/>
          <p:cNvSpPr/>
          <p:nvPr/>
        </p:nvSpPr>
        <p:spPr>
          <a:xfrm>
            <a:off x="1003300" y="1003300"/>
            <a:ext cx="22637972" cy="8393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/>
              <a:t>Онлайн-наблюдение за пациентом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20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8</a:t>
            </a:fld>
            <a:endParaRPr lang="ru-RU" sz="3200" dirty="0"/>
          </a:p>
        </p:txBody>
      </p:sp>
      <p:sp>
        <p:nvSpPr>
          <p:cNvPr id="27" name="Shape 134"/>
          <p:cNvSpPr/>
          <p:nvPr/>
        </p:nvSpPr>
        <p:spPr>
          <a:xfrm>
            <a:off x="886744" y="2321496"/>
            <a:ext cx="8352928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>
                <a:solidFill>
                  <a:schemeClr val="bg2"/>
                </a:solidFill>
              </a:rPr>
              <a:t>ДО МОМЕНТА РАЗВИТИЯ ТМ</a:t>
            </a:r>
          </a:p>
        </p:txBody>
      </p:sp>
      <p:sp>
        <p:nvSpPr>
          <p:cNvPr id="31" name="Shape 134"/>
          <p:cNvSpPr/>
          <p:nvPr/>
        </p:nvSpPr>
        <p:spPr>
          <a:xfrm>
            <a:off x="9455696" y="2321496"/>
            <a:ext cx="9373294" cy="92332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914400">
              <a:spcBef>
                <a:spcPts val="20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4800" b="1" dirty="0">
                <a:solidFill>
                  <a:schemeClr val="tx1"/>
                </a:solidFill>
              </a:rPr>
              <a:t>С «МЕДТЕРА ТЕЛЕМЕДИЦИНА»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3300" y="3432751"/>
            <a:ext cx="744428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dirty="0">
                <a:solidFill>
                  <a:srgbClr val="0084A1"/>
                </a:solidFill>
                <a:cs typeface="Browallia New" panose="020B0604020202020204" pitchFamily="34" charset="-34"/>
              </a:rPr>
              <a:t>Среднее время визита к врачу – 121 мин., из которого личное общение – 20-30 мин.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584489" y="4083596"/>
            <a:ext cx="6768752" cy="100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Удобные цифровые сервисы для пациентов и врачей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Наблюдение </a:t>
            </a:r>
            <a:r>
              <a:rPr lang="ru-RU" sz="3500" dirty="0"/>
              <a:t>за здоровьем </a:t>
            </a:r>
            <a:r>
              <a:rPr lang="ru-RU" sz="3500" dirty="0" smtClean="0"/>
              <a:t>в </a:t>
            </a:r>
            <a:r>
              <a:rPr lang="ru-RU" sz="3500" dirty="0"/>
              <a:t>реальном времени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Оповещения о проблемах со здоровьем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Перераспределение рабочего </a:t>
            </a:r>
            <a:r>
              <a:rPr lang="ru-RU" sz="3500" dirty="0"/>
              <a:t>времени врача при неявке </a:t>
            </a:r>
            <a:r>
              <a:rPr lang="ru-RU" sz="3500" dirty="0" smtClean="0"/>
              <a:t>пациентов</a:t>
            </a:r>
            <a:endParaRPr lang="ru-RU" sz="3500" dirty="0"/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Инструменты контроля качества и отчеты для принятия управленческих решений</a:t>
            </a:r>
            <a:endParaRPr lang="ru-RU" sz="3500" dirty="0"/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Представление пациентов цифровых сервисов и превентивное приглашение на прием</a:t>
            </a:r>
          </a:p>
          <a:p>
            <a:pPr marL="546100" lvl="0" indent="-546100" defTabSz="914400">
              <a:spcBef>
                <a:spcPts val="1000"/>
              </a:spcBef>
              <a:buClr>
                <a:srgbClr val="76D6FF"/>
              </a:buClr>
              <a:buSzPct val="100000"/>
              <a:buFontTx/>
              <a:buChar char="๏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5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455696" y="3432751"/>
            <a:ext cx="123688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500"/>
              </a:spcBef>
              <a:buClr>
                <a:srgbClr val="76D6FF"/>
              </a:buClr>
              <a:buSzPct val="100000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700" dirty="0">
                <a:solidFill>
                  <a:srgbClr val="0084A1"/>
                </a:solidFill>
                <a:cs typeface="Browallia New" panose="020B0604020202020204" pitchFamily="34" charset="-34"/>
              </a:rPr>
              <a:t>Длительность ТМ-консультации: 7-12 мин.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9455696" y="4155604"/>
            <a:ext cx="6624736" cy="6734844"/>
            <a:chOff x="4293503" y="2298691"/>
            <a:chExt cx="11531076" cy="9365667"/>
          </a:xfrm>
        </p:grpSpPr>
        <p:pic>
          <p:nvPicPr>
            <p:cNvPr id="35" name="Picture 2" descr="http://getcover.ru/i/u2zro1543767166.77/64an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503" y="2298691"/>
              <a:ext cx="11531076" cy="936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1351" y="9532218"/>
              <a:ext cx="11144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C:\Users\public.public-VAIO\Desktop\Отправить\Новая папка\38vjz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186" y="7395964"/>
            <a:ext cx="2725360" cy="47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0760" y="5163716"/>
            <a:ext cx="727280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F0"/>
              </a:buClr>
              <a:buSzPct val="70000"/>
              <a:buFont typeface="Wingdings 2" panose="05020102010507070707" pitchFamily="18" charset="2"/>
              <a:buChar char=""/>
              <a:tabLst>
                <a:tab pos="1706563" algn="l"/>
              </a:tabLst>
            </a:pPr>
            <a:r>
              <a:rPr lang="ru-RU" sz="3500" dirty="0">
                <a:latin typeface="Calibri Light"/>
                <a:ea typeface="Calibri Light"/>
                <a:cs typeface="Calibri Light"/>
              </a:rPr>
              <a:t>Бумажный документооборот</a:t>
            </a:r>
          </a:p>
          <a:p>
            <a:pPr marL="457200" indent="-457200">
              <a:spcBef>
                <a:spcPts val="18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 2" panose="05020102010507070707" pitchFamily="18" charset="2"/>
              <a:buChar char=""/>
              <a:tabLst>
                <a:tab pos="1706563" algn="l"/>
              </a:tabLst>
            </a:pPr>
            <a:r>
              <a:rPr lang="ru-RU" sz="3500" dirty="0">
                <a:latin typeface="Calibri Light"/>
                <a:ea typeface="Calibri Light"/>
                <a:cs typeface="Calibri Light"/>
              </a:rPr>
              <a:t>Длительный сбор анамнеза на приёме у врача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 2" panose="05020102010507070707" pitchFamily="18" charset="2"/>
              <a:buChar char=""/>
              <a:tabLst>
                <a:tab pos="1706563" algn="l"/>
              </a:tabLst>
            </a:pPr>
            <a:r>
              <a:rPr lang="ru-RU" sz="3500" dirty="0">
                <a:latin typeface="Calibri Light"/>
                <a:ea typeface="Calibri Light"/>
                <a:cs typeface="Calibri Light"/>
              </a:rPr>
              <a:t>При отмене очной консультации – потеря времени врача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 2" panose="05020102010507070707" pitchFamily="18" charset="2"/>
              <a:buChar char=""/>
              <a:tabLst>
                <a:tab pos="1706563" algn="l"/>
              </a:tabLst>
            </a:pPr>
            <a:r>
              <a:rPr lang="ru-RU" sz="3500" dirty="0">
                <a:latin typeface="Calibri Light"/>
                <a:ea typeface="Calibri Light"/>
                <a:cs typeface="Calibri Light"/>
              </a:rPr>
              <a:t>Дополнительные затраты на дорогу, ожидание и заполнение документов и потеря повторных приёмов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70000"/>
              <a:buFont typeface="Wingdings 2" panose="05020102010507070707" pitchFamily="18" charset="2"/>
              <a:buChar char=""/>
              <a:tabLst>
                <a:tab pos="1706563" algn="l"/>
              </a:tabLst>
            </a:pPr>
            <a:r>
              <a:rPr lang="ru-RU" sz="3500" dirty="0">
                <a:latin typeface="Calibri Light"/>
                <a:ea typeface="Calibri Light"/>
                <a:cs typeface="Calibri Light"/>
              </a:rPr>
              <a:t>Общение с пациентом только при случаях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3335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C:\Users\public.public-VAIO\Desktop\Отправить\WhatsApp Image 2020-06-25 at 18.50.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248" y="2451100"/>
            <a:ext cx="9959752" cy="108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hape 137"/>
          <p:cNvSpPr/>
          <p:nvPr/>
        </p:nvSpPr>
        <p:spPr>
          <a:xfrm>
            <a:off x="1003300" y="1003300"/>
            <a:ext cx="18677532" cy="14478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>
            <a:lvl1pPr defTabSz="457200">
              <a:lnSpc>
                <a:spcPts val="4800"/>
              </a:lnSpc>
              <a:defRPr sz="5000" cap="all">
                <a:solidFill>
                  <a:srgbClr val="2CB7E5"/>
                </a:solidFill>
                <a:latin typeface="FuturaLightC"/>
                <a:ea typeface="FuturaLightC"/>
                <a:cs typeface="FuturaLightC"/>
                <a:sym typeface="FuturaLightC"/>
              </a:defRPr>
            </a:lvl1pPr>
          </a:lstStyle>
          <a:p>
            <a:r>
              <a:rPr lang="ru-RU" dirty="0"/>
              <a:t>Телемедицинские услуги и консультации</a:t>
            </a:r>
            <a:endParaRPr dirty="0"/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9864" y="881336"/>
            <a:ext cx="4089400" cy="75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9" y="809328"/>
            <a:ext cx="255746" cy="973488"/>
          </a:xfrm>
          <a:prstGeom prst="rect">
            <a:avLst/>
          </a:prstGeom>
          <a:solidFill>
            <a:srgbClr val="2CB7E5"/>
          </a:solidFill>
          <a:ln>
            <a:noFill/>
          </a:ln>
        </p:spPr>
      </p:pic>
      <p:sp>
        <p:nvSpPr>
          <p:cNvPr id="8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23320224" y="12517598"/>
            <a:ext cx="393056" cy="677106"/>
          </a:xfrm>
        </p:spPr>
        <p:txBody>
          <a:bodyPr/>
          <a:lstStyle/>
          <a:p>
            <a:fld id="{86CB4B4D-7CA3-9044-876B-883B54F8677D}" type="slidenum">
              <a:rPr lang="ru-RU" sz="3200" smtClean="0"/>
              <a:t>9</a:t>
            </a:fld>
            <a:endParaRPr lang="ru-RU" sz="3200" dirty="0"/>
          </a:p>
        </p:txBody>
      </p:sp>
      <p:sp>
        <p:nvSpPr>
          <p:cNvPr id="139" name="Shape 139"/>
          <p:cNvSpPr/>
          <p:nvPr/>
        </p:nvSpPr>
        <p:spPr>
          <a:xfrm>
            <a:off x="8303568" y="2465512"/>
            <a:ext cx="7128792" cy="113928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Плановые клинические случаи, экстренные ситуации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Консультации по подготовке к диагностике, по состоянию и профилактике здоровья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Расшифровка анализов и исследований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Корректировка назначенного лечения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Реабилитационный период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Психологическая помощь и поддержка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err="1" smtClean="0"/>
              <a:t>Орфанные</a:t>
            </a:r>
            <a:r>
              <a:rPr lang="ru-RU" sz="3500" dirty="0" smtClean="0"/>
              <a:t> </a:t>
            </a:r>
            <a:r>
              <a:rPr sz="3500" dirty="0"/>
              <a:t>и </a:t>
            </a:r>
            <a:r>
              <a:rPr sz="3500" dirty="0" err="1"/>
              <a:t>сложно</a:t>
            </a:r>
            <a:r>
              <a:rPr sz="3500" dirty="0"/>
              <a:t> </a:t>
            </a:r>
            <a:r>
              <a:rPr sz="3500" dirty="0" err="1"/>
              <a:t>протекающи</a:t>
            </a:r>
            <a:r>
              <a:rPr lang="ru-RU" sz="3500" dirty="0"/>
              <a:t>е </a:t>
            </a:r>
            <a:r>
              <a:rPr sz="3500" dirty="0" err="1" smtClean="0"/>
              <a:t>заболевания</a:t>
            </a:r>
            <a:endParaRPr lang="ru-RU" sz="3500" dirty="0" smtClean="0"/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Электронные рецепты, доставка препаратов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ru-RU" sz="3500" dirty="0"/>
          </a:p>
        </p:txBody>
      </p:sp>
      <p:sp>
        <p:nvSpPr>
          <p:cNvPr id="31" name="Shape 139"/>
          <p:cNvSpPr/>
          <p:nvPr/>
        </p:nvSpPr>
        <p:spPr>
          <a:xfrm>
            <a:off x="742728" y="2587432"/>
            <a:ext cx="6641560" cy="977703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Онлайн-консультации 24/7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Личный </a:t>
            </a:r>
            <a:r>
              <a:rPr lang="ru-RU" sz="3500" dirty="0" smtClean="0"/>
              <a:t>врач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Дежурные врачи и врачи-специалисты</a:t>
            </a:r>
            <a:endParaRPr lang="ru-RU" sz="3500" dirty="0"/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Запись </a:t>
            </a:r>
            <a:r>
              <a:rPr lang="ru-RU" sz="3500" dirty="0"/>
              <a:t>к врачу и вызов на </a:t>
            </a:r>
            <a:r>
              <a:rPr lang="ru-RU" sz="3500" dirty="0" smtClean="0"/>
              <a:t>дом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Электронная медкарта</a:t>
            </a:r>
            <a:endParaRPr lang="ru-RU" sz="3500" dirty="0"/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Удаленный мониторинг </a:t>
            </a:r>
            <a:r>
              <a:rPr lang="ru-RU" sz="3500" dirty="0"/>
              <a:t>здоровья</a:t>
            </a:r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/>
              <a:t>Покупка программ обслуживания, </a:t>
            </a:r>
            <a:r>
              <a:rPr lang="ru-RU" sz="3500" dirty="0" err="1" smtClean="0"/>
              <a:t>чекапов</a:t>
            </a:r>
            <a:endParaRPr lang="ru-RU" sz="3500" dirty="0" smtClean="0"/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err="1" smtClean="0"/>
              <a:t>Медконсьерж</a:t>
            </a:r>
            <a:r>
              <a:rPr lang="ru-RU" sz="3500" dirty="0" smtClean="0"/>
              <a:t> и навигация </a:t>
            </a:r>
            <a:endParaRPr lang="ru-RU" sz="3500" dirty="0"/>
          </a:p>
          <a:p>
            <a:pPr marL="571500" indent="-571500" defTabSz="914400">
              <a:spcBef>
                <a:spcPts val="200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defRPr sz="43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500" dirty="0" smtClean="0"/>
              <a:t>Приглашение  на </a:t>
            </a:r>
            <a:r>
              <a:rPr lang="ru-RU" sz="3500" dirty="0" err="1" smtClean="0"/>
              <a:t>телеконсультацию</a:t>
            </a:r>
            <a:r>
              <a:rPr lang="ru-RU" sz="3500" dirty="0" smtClean="0"/>
              <a:t> и осмотр в клинику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7450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edlinesoft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Medlinesoft</Template>
  <TotalTime>3722</TotalTime>
  <Words>847</Words>
  <Application>Microsoft Office PowerPoint</Application>
  <PresentationFormat>Произвольный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Browallia New</vt:lpstr>
      <vt:lpstr>Calibri</vt:lpstr>
      <vt:lpstr>Calibri Light</vt:lpstr>
      <vt:lpstr>FuturaLightC</vt:lpstr>
      <vt:lpstr>Wingdings 2</vt:lpstr>
      <vt:lpstr>Medlinesoft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public</dc:creator>
  <cp:lastModifiedBy>Ольга Лебедева</cp:lastModifiedBy>
  <cp:revision>503</cp:revision>
  <cp:lastPrinted>2019-05-23T14:29:47Z</cp:lastPrinted>
  <dcterms:created xsi:type="dcterms:W3CDTF">2018-11-06T16:23:07Z</dcterms:created>
  <dcterms:modified xsi:type="dcterms:W3CDTF">2020-09-24T06:12:16Z</dcterms:modified>
</cp:coreProperties>
</file>