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9a28a65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99a28a65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9a28a65f8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9a28a65f8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9a28a65f8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9a28a65f8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9a28a65f8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9a28a65f8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9a28a65f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9a28a65f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9a28a65f8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9a28a65f8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9a28a65f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9a28a65f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9a28a65f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9a28a65f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9a28a65f8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9a28a65f8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9a28a65f8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9a28a65f8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9a28a65f8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9a28a65f8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этом опросе были в основном терапевты, педиатры, акушеры-гинекологи. Короче минимум 500 чел это клиницисты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9a28a65f8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9a28a65f8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700006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1650" y="1504825"/>
            <a:ext cx="9021000" cy="1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b="1" lang="ru" sz="3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Поведение врачей в интернете</a:t>
            </a:r>
            <a:endParaRPr b="1" i="0" sz="3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77875" y="2890538"/>
            <a:ext cx="88698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Елена Цыплухина</a:t>
            </a:r>
            <a:endParaRPr b="1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2419625" y="2426625"/>
            <a:ext cx="3874800" cy="0"/>
          </a:xfrm>
          <a:prstGeom prst="straightConnector1">
            <a:avLst/>
          </a:prstGeom>
          <a:noFill/>
          <a:ln cap="flat" cmpd="sng" w="38100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49800"/>
              </a:srgbClr>
            </a:outerShdw>
          </a:effectLst>
        </p:spPr>
      </p:cxnSp>
      <p:sp>
        <p:nvSpPr>
          <p:cNvPr id="57" name="Google Shape;57;p13"/>
          <p:cNvSpPr txBox="1"/>
          <p:nvPr/>
        </p:nvSpPr>
        <p:spPr>
          <a:xfrm>
            <a:off x="-113725" y="3326925"/>
            <a:ext cx="89415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Доктор на работе»</a:t>
            </a:r>
            <a:endParaRPr b="0" i="0" sz="1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079025" y="3840600"/>
            <a:ext cx="33309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079025" y="4128650"/>
            <a:ext cx="1780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-405550" y="83025"/>
            <a:ext cx="9450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КАК ЧАСТО ПАЦИЕНТЫ ХАМЯТ ВРАЧАМ?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" name="Google Shape;135;p22"/>
          <p:cNvCxnSpPr/>
          <p:nvPr/>
        </p:nvCxnSpPr>
        <p:spPr>
          <a:xfrm>
            <a:off x="3764701" y="676775"/>
            <a:ext cx="1447200" cy="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pic>
        <p:nvPicPr>
          <p:cNvPr id="136" name="Google Shape;136;p2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750" y="729925"/>
            <a:ext cx="6816831" cy="421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/>
          <p:nvPr/>
        </p:nvSpPr>
        <p:spPr>
          <a:xfrm>
            <a:off x="5461975" y="921025"/>
            <a:ext cx="2500200" cy="104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/>
        </p:nvSpPr>
        <p:spPr>
          <a:xfrm>
            <a:off x="-405550" y="83025"/>
            <a:ext cx="9450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ЧТО ВАЖНО ПАЦИЕНТУ (ПО МНЕНИЮ ВРАЧА)?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p23"/>
          <p:cNvCxnSpPr/>
          <p:nvPr/>
        </p:nvCxnSpPr>
        <p:spPr>
          <a:xfrm>
            <a:off x="3764701" y="676775"/>
            <a:ext cx="1447200" cy="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pic>
        <p:nvPicPr>
          <p:cNvPr id="144" name="Google Shape;144;p23" title="Points scored"/>
          <p:cNvPicPr preferRelativeResize="0"/>
          <p:nvPr/>
        </p:nvPicPr>
        <p:blipFill rotWithShape="1">
          <a:blip r:embed="rId3">
            <a:alphaModFix/>
          </a:blip>
          <a:srcRect b="0" l="7771" r="13969" t="0"/>
          <a:stretch/>
        </p:blipFill>
        <p:spPr>
          <a:xfrm>
            <a:off x="360050" y="559925"/>
            <a:ext cx="5334600" cy="421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5461975" y="883800"/>
            <a:ext cx="3543000" cy="3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Char char="●"/>
            </a:pPr>
            <a:r>
              <a:rPr b="1" lang="ru" sz="1250">
                <a:solidFill>
                  <a:srgbClr val="FFFFFF"/>
                </a:solidFill>
              </a:rPr>
              <a:t>Качество</a:t>
            </a:r>
            <a:r>
              <a:rPr lang="ru" sz="1250">
                <a:solidFill>
                  <a:srgbClr val="FFFFFF"/>
                </a:solidFill>
              </a:rPr>
              <a:t>: грамотный врач, точные анализы и т.д. </a:t>
            </a:r>
            <a:endParaRPr sz="125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FFFFFF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Char char="●"/>
            </a:pPr>
            <a:r>
              <a:rPr b="1" lang="ru" sz="1250">
                <a:solidFill>
                  <a:srgbClr val="FFFFFF"/>
                </a:solidFill>
              </a:rPr>
              <a:t>Скорость</a:t>
            </a:r>
            <a:r>
              <a:rPr lang="ru" sz="1250">
                <a:solidFill>
                  <a:srgbClr val="FFFFFF"/>
                </a:solidFill>
              </a:rPr>
              <a:t>: отсутствие очередей, быстрая госпитализация и т.д.</a:t>
            </a:r>
            <a:endParaRPr sz="125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FFFFFF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Char char="●"/>
            </a:pPr>
            <a:r>
              <a:rPr b="1" lang="ru" sz="1250">
                <a:solidFill>
                  <a:srgbClr val="FFFFFF"/>
                </a:solidFill>
              </a:rPr>
              <a:t>Сервис</a:t>
            </a:r>
            <a:r>
              <a:rPr lang="ru" sz="1250">
                <a:solidFill>
                  <a:srgbClr val="FFFFFF"/>
                </a:solidFill>
              </a:rPr>
              <a:t>: внимательный врач, вежливый персонал и т.д.</a:t>
            </a:r>
            <a:endParaRPr sz="125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FFFFFF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Char char="●"/>
            </a:pPr>
            <a:r>
              <a:rPr b="1" lang="ru" sz="1250">
                <a:solidFill>
                  <a:srgbClr val="FFFFFF"/>
                </a:solidFill>
              </a:rPr>
              <a:t>Порядок</a:t>
            </a:r>
            <a:r>
              <a:rPr lang="ru" sz="1250">
                <a:solidFill>
                  <a:srgbClr val="FFFFFF"/>
                </a:solidFill>
              </a:rPr>
              <a:t>: чистота в помещении, аккуратный внешний вид персонала и т.д.</a:t>
            </a:r>
            <a:endParaRPr sz="125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FFFFFF"/>
              </a:solidFill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Char char="●"/>
            </a:pPr>
            <a:r>
              <a:rPr b="1" lang="ru" sz="1250">
                <a:solidFill>
                  <a:srgbClr val="FFFFFF"/>
                </a:solidFill>
              </a:rPr>
              <a:t>Удобство</a:t>
            </a:r>
            <a:r>
              <a:rPr lang="ru" sz="1250">
                <a:solidFill>
                  <a:srgbClr val="FFFFFF"/>
                </a:solidFill>
              </a:rPr>
              <a:t>: электронная запись, телемедицинские консультации и т.д.</a:t>
            </a:r>
            <a:endParaRPr sz="1250">
              <a:solidFill>
                <a:srgbClr val="FFFFFF"/>
              </a:solidFill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5533650" y="1024550"/>
            <a:ext cx="3375900" cy="60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-405550" y="83025"/>
            <a:ext cx="9450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" name="Google Shape;152;p24"/>
          <p:cNvCxnSpPr/>
          <p:nvPr/>
        </p:nvCxnSpPr>
        <p:spPr>
          <a:xfrm flipH="1" rot="10800000">
            <a:off x="3202450" y="4538250"/>
            <a:ext cx="2675400" cy="810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sp>
        <p:nvSpPr>
          <p:cNvPr id="153" name="Google Shape;153;p24"/>
          <p:cNvSpPr txBox="1"/>
          <p:nvPr/>
        </p:nvSpPr>
        <p:spPr>
          <a:xfrm>
            <a:off x="5461975" y="883800"/>
            <a:ext cx="3543000" cy="3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FFFFFF"/>
              </a:solidFill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199050" y="2078100"/>
            <a:ext cx="8805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FF"/>
                </a:solidFill>
              </a:rPr>
              <a:t>СПАСИБО ЗА ВНИМАНИЕ!</a:t>
            </a:r>
            <a:endParaRPr b="1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-405550" y="83025"/>
            <a:ext cx="9450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СКОЛЬКО ВРЕМЕНИ ВРАЧИ ПРОВОДЯТ В ИНТЕРНЕТЕ? 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>
            <a:off x="3764701" y="676775"/>
            <a:ext cx="1447200" cy="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pic>
        <p:nvPicPr>
          <p:cNvPr id="66" name="Google Shape;66;p14" title="Points scored"/>
          <p:cNvPicPr preferRelativeResize="0"/>
          <p:nvPr/>
        </p:nvPicPr>
        <p:blipFill rotWithShape="1">
          <a:blip r:embed="rId3">
            <a:alphaModFix/>
          </a:blip>
          <a:srcRect b="71763" l="85802" r="0" t="0"/>
          <a:stretch/>
        </p:blipFill>
        <p:spPr>
          <a:xfrm>
            <a:off x="7700050" y="1637050"/>
            <a:ext cx="937974" cy="115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Диаграмма"/>
          <p:cNvPicPr preferRelativeResize="0"/>
          <p:nvPr/>
        </p:nvPicPr>
        <p:blipFill rotWithShape="1">
          <a:blip r:embed="rId4">
            <a:alphaModFix/>
          </a:blip>
          <a:srcRect b="14295" l="0" r="14893" t="0"/>
          <a:stretch/>
        </p:blipFill>
        <p:spPr>
          <a:xfrm>
            <a:off x="1358950" y="961125"/>
            <a:ext cx="5796700" cy="36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1761200" y="3062075"/>
            <a:ext cx="4868700" cy="66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-405550" y="83025"/>
            <a:ext cx="9450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КАКИЕ ЭЛЕКТРОННЫЕ УСТРОЙСТВА ПРЕДПОЧИТАЮТ ВРАЧИ?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" name="Google Shape;74;p15"/>
          <p:cNvCxnSpPr/>
          <p:nvPr/>
        </p:nvCxnSpPr>
        <p:spPr>
          <a:xfrm>
            <a:off x="3764701" y="676775"/>
            <a:ext cx="1447200" cy="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pic>
        <p:nvPicPr>
          <p:cNvPr id="75" name="Google Shape;75;p15" title="Points scored"/>
          <p:cNvPicPr preferRelativeResize="0"/>
          <p:nvPr/>
        </p:nvPicPr>
        <p:blipFill rotWithShape="1">
          <a:blip r:embed="rId3">
            <a:alphaModFix/>
          </a:blip>
          <a:srcRect b="71763" l="85802" r="0" t="0"/>
          <a:stretch/>
        </p:blipFill>
        <p:spPr>
          <a:xfrm>
            <a:off x="7700050" y="1637050"/>
            <a:ext cx="937974" cy="115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76025"/>
            <a:ext cx="6816831" cy="42150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765575" y="3102650"/>
            <a:ext cx="6368400" cy="67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626475" y="192475"/>
            <a:ext cx="78138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КАК ИМЕННО ВРАЧИ ИСПОЛЬЗУЮТ СМАРТФОН/ПЛАНШЕТ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 ПРОФЕССИОНАЛЬНЫХ ЦЕЛЯХ?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" name="Google Shape;83;p16"/>
          <p:cNvCxnSpPr/>
          <p:nvPr/>
        </p:nvCxnSpPr>
        <p:spPr>
          <a:xfrm>
            <a:off x="3764701" y="779775"/>
            <a:ext cx="1447200" cy="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pic>
        <p:nvPicPr>
          <p:cNvPr id="84" name="Google Shape;84;p16" title="Points scored"/>
          <p:cNvPicPr preferRelativeResize="0"/>
          <p:nvPr/>
        </p:nvPicPr>
        <p:blipFill rotWithShape="1">
          <a:blip r:embed="rId3">
            <a:alphaModFix/>
          </a:blip>
          <a:srcRect b="8096" l="0" r="61813" t="0"/>
          <a:stretch/>
        </p:blipFill>
        <p:spPr>
          <a:xfrm>
            <a:off x="1200150" y="876725"/>
            <a:ext cx="5817624" cy="40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1743575" y="2372700"/>
            <a:ext cx="5337900" cy="652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 title="Points scored"/>
          <p:cNvPicPr preferRelativeResize="0"/>
          <p:nvPr/>
        </p:nvPicPr>
        <p:blipFill rotWithShape="1">
          <a:blip r:embed="rId4">
            <a:alphaModFix/>
          </a:blip>
          <a:srcRect b="72239" l="85802" r="0" t="0"/>
          <a:stretch/>
        </p:blipFill>
        <p:spPr>
          <a:xfrm>
            <a:off x="7700050" y="1637050"/>
            <a:ext cx="937974" cy="11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626475" y="192475"/>
            <a:ext cx="78138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ЦИФРОВЫЕ ИСТОЧНИКИ ИНФОРМАЦИИ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ДЛЯ ПОВЫШЕНИЯ ПРОФЕССИОНАЛЬНОГО УРОВНЯ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" name="Google Shape;92;p17"/>
          <p:cNvCxnSpPr/>
          <p:nvPr/>
        </p:nvCxnSpPr>
        <p:spPr>
          <a:xfrm>
            <a:off x="3764701" y="779775"/>
            <a:ext cx="1447200" cy="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pic>
        <p:nvPicPr>
          <p:cNvPr id="93" name="Google Shape;93;p17" title="Points scored"/>
          <p:cNvPicPr preferRelativeResize="0"/>
          <p:nvPr/>
        </p:nvPicPr>
        <p:blipFill rotWithShape="1">
          <a:blip r:embed="rId3">
            <a:alphaModFix/>
          </a:blip>
          <a:srcRect b="9810" l="1413" r="42270" t="-7428"/>
          <a:stretch/>
        </p:blipFill>
        <p:spPr>
          <a:xfrm>
            <a:off x="185050" y="733075"/>
            <a:ext cx="5714949" cy="36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title="Points scored"/>
          <p:cNvPicPr preferRelativeResize="0"/>
          <p:nvPr/>
        </p:nvPicPr>
        <p:blipFill rotWithShape="1">
          <a:blip r:embed="rId4">
            <a:alphaModFix/>
          </a:blip>
          <a:srcRect b="7235" l="0" r="44748" t="0"/>
          <a:stretch/>
        </p:blipFill>
        <p:spPr>
          <a:xfrm>
            <a:off x="4487100" y="1413450"/>
            <a:ext cx="4747200" cy="29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title="Points scored"/>
          <p:cNvPicPr preferRelativeResize="0"/>
          <p:nvPr/>
        </p:nvPicPr>
        <p:blipFill rotWithShape="1">
          <a:blip r:embed="rId5">
            <a:alphaModFix/>
          </a:blip>
          <a:srcRect b="72029" l="85802" r="0" t="0"/>
          <a:stretch/>
        </p:blipFill>
        <p:spPr>
          <a:xfrm>
            <a:off x="7965675" y="3036753"/>
            <a:ext cx="977151" cy="12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4786425" y="2185650"/>
            <a:ext cx="4021500" cy="446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684750" y="3758100"/>
            <a:ext cx="3662700" cy="496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-405550" y="83025"/>
            <a:ext cx="9450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КАКИЕ ТЕКСТОВЫЕ СЕРВИСЫ ПРЕДПОЧИТАЮТ ВРАЧИ?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>
            <a:off x="3764701" y="676775"/>
            <a:ext cx="1447200" cy="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pic>
        <p:nvPicPr>
          <p:cNvPr id="104" name="Google Shape;104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175" y="911375"/>
            <a:ext cx="6419475" cy="39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-405550" y="83025"/>
            <a:ext cx="9450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КАК ВРАЧИ ОБЩАЮТСЯ С ПАЦИЕНТАМИ?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" name="Google Shape;110;p19"/>
          <p:cNvCxnSpPr/>
          <p:nvPr/>
        </p:nvCxnSpPr>
        <p:spPr>
          <a:xfrm>
            <a:off x="3764701" y="676775"/>
            <a:ext cx="1447200" cy="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pic>
        <p:nvPicPr>
          <p:cNvPr id="111" name="Google Shape;111;p19" title="Points scored"/>
          <p:cNvPicPr preferRelativeResize="0"/>
          <p:nvPr/>
        </p:nvPicPr>
        <p:blipFill rotWithShape="1">
          <a:blip r:embed="rId3">
            <a:alphaModFix/>
          </a:blip>
          <a:srcRect b="71763" l="85802" r="0" t="0"/>
          <a:stretch/>
        </p:blipFill>
        <p:spPr>
          <a:xfrm>
            <a:off x="7700050" y="1637050"/>
            <a:ext cx="937974" cy="115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76025"/>
            <a:ext cx="6816831" cy="421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549375" y="3037600"/>
            <a:ext cx="6353700" cy="446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/>
        </p:nvSpPr>
        <p:spPr>
          <a:xfrm>
            <a:off x="0" y="83025"/>
            <a:ext cx="90444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Как вы оцениваете возможность постановки корректного диагноза по вашей специализации исключительно удаленными средствами (при наличие технических средств и необходимых анализов)?</a:t>
            </a:r>
            <a:endParaRPr b="1"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" name="Google Shape;119;p20"/>
          <p:cNvCxnSpPr/>
          <p:nvPr/>
        </p:nvCxnSpPr>
        <p:spPr>
          <a:xfrm>
            <a:off x="3764701" y="676775"/>
            <a:ext cx="1447200" cy="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pic>
        <p:nvPicPr>
          <p:cNvPr id="120" name="Google Shape;120;p2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150" y="729925"/>
            <a:ext cx="6816831" cy="421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/>
          <p:nvPr/>
        </p:nvSpPr>
        <p:spPr>
          <a:xfrm>
            <a:off x="5414200" y="2492125"/>
            <a:ext cx="2653800" cy="1162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4"/>
            </a:gs>
            <a:gs pos="100000">
              <a:srgbClr val="2F1337"/>
            </a:gs>
          </a:gsLst>
          <a:lin ang="2698631" scaled="0"/>
        </a:gra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/>
        </p:nvSpPr>
        <p:spPr>
          <a:xfrm>
            <a:off x="-405550" y="83025"/>
            <a:ext cx="9450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ВРАЧ ДОЛЖЕН БЫТЬ «ПАЦИЕНТООРИЕНТИРОВАННЫМ»?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>
            <a:off x="3764701" y="676775"/>
            <a:ext cx="1447200" cy="0"/>
          </a:xfrm>
          <a:prstGeom prst="straightConnector1">
            <a:avLst/>
          </a:prstGeom>
          <a:noFill/>
          <a:ln cap="flat" cmpd="sng" w="28575">
            <a:solidFill>
              <a:srgbClr val="00E4E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E4EC">
                <a:alpha val="50000"/>
              </a:srgbClr>
            </a:outerShdw>
          </a:effectLst>
        </p:spPr>
      </p:cxnSp>
      <p:pic>
        <p:nvPicPr>
          <p:cNvPr id="128" name="Google Shape;128;p2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325" y="815850"/>
            <a:ext cx="6816831" cy="421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/>
          <p:nvPr/>
        </p:nvSpPr>
        <p:spPr>
          <a:xfrm>
            <a:off x="5597350" y="1958675"/>
            <a:ext cx="2516100" cy="780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