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0" r:id="rId2"/>
    <p:sldId id="512" r:id="rId3"/>
    <p:sldId id="257" r:id="rId4"/>
    <p:sldId id="336" r:id="rId5"/>
    <p:sldId id="340" r:id="rId6"/>
    <p:sldId id="574" r:id="rId7"/>
    <p:sldId id="315" r:id="rId8"/>
    <p:sldId id="324" r:id="rId9"/>
    <p:sldId id="337" r:id="rId10"/>
    <p:sldId id="341" r:id="rId11"/>
    <p:sldId id="562" r:id="rId12"/>
    <p:sldId id="342" r:id="rId13"/>
    <p:sldId id="323" r:id="rId14"/>
    <p:sldId id="566" r:id="rId15"/>
    <p:sldId id="328" r:id="rId16"/>
    <p:sldId id="343" r:id="rId17"/>
    <p:sldId id="347" r:id="rId18"/>
    <p:sldId id="572" r:id="rId19"/>
    <p:sldId id="258" r:id="rId20"/>
  </p:sldIdLst>
  <p:sldSz cx="12242800" cy="6845300"/>
  <p:notesSz cx="12242800" cy="6845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E6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3354" autoAdjust="0"/>
  </p:normalViewPr>
  <p:slideViewPr>
    <p:cSldViewPr>
      <p:cViewPr varScale="1">
        <p:scale>
          <a:sx n="92" d="100"/>
          <a:sy n="92" d="100"/>
        </p:scale>
        <p:origin x="7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5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34200" y="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67896-6098-4B67-9DA6-FAF343A11C12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56063" y="855663"/>
            <a:ext cx="4130675" cy="2309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23963" y="3294063"/>
            <a:ext cx="9794875" cy="2695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34200" y="650240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60E7C-A633-46AB-8D1E-D3430FD76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Российский сервис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0E7C-A633-46AB-8D1E-D3430FD7628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5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Российский сервис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0E7C-A633-46AB-8D1E-D3430FD762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0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Российский сервис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0E7C-A633-46AB-8D1E-D3430FD7628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6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210" y="2122043"/>
            <a:ext cx="1040638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6420" y="3833368"/>
            <a:ext cx="856996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E3DE-9018-4DF2-B3B5-B978168CC4F4}" type="datetime1">
              <a:rPr lang="en-US" smtClean="0"/>
              <a:t>9/22/2020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83C8-38B7-466E-8FEA-373F85D720C4}" type="datetime1">
              <a:rPr lang="en-US" smtClean="0"/>
              <a:t>9/22/2020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2140" y="1574419"/>
            <a:ext cx="5325618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5042" y="1574419"/>
            <a:ext cx="5325618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5E8C0-AF3D-4AFC-850C-3BB639E120EB}" type="datetime1">
              <a:rPr lang="en-US" smtClean="0"/>
              <a:t>9/22/2020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42F87-49E7-4EFC-88C5-F438EE3E9325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3E0F-5324-4EFE-905D-A1C462EF1482}" type="datetime1">
              <a:rPr lang="en-US" smtClean="0"/>
              <a:t>9/22/2020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21CCA2-28F5-4BB0-953C-34FA7396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140" y="6366129"/>
            <a:ext cx="2815844" cy="276999"/>
          </a:xfrm>
        </p:spPr>
        <p:txBody>
          <a:bodyPr/>
          <a:lstStyle/>
          <a:p>
            <a:fld id="{A1172CF6-7167-47D1-B6B6-7ECBDFAB77FA}" type="datetime1">
              <a:rPr lang="en-US" smtClean="0"/>
              <a:t>9/22/2020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FF271D-FB06-437A-8951-EB5794BB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2552" y="6366129"/>
            <a:ext cx="391769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1ABD76-AEF4-4325-8A85-45000D37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816" y="6366129"/>
            <a:ext cx="2815844" cy="276999"/>
          </a:xfrm>
        </p:spPr>
        <p:txBody>
          <a:bodyPr/>
          <a:lstStyle/>
          <a:p>
            <a:fld id="{44384CDA-0367-4103-A8E5-32865145A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8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140" y="273812"/>
            <a:ext cx="11018520" cy="276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2140" y="6366129"/>
            <a:ext cx="2815844" cy="276999"/>
          </a:xfrm>
        </p:spPr>
        <p:txBody>
          <a:bodyPr/>
          <a:lstStyle/>
          <a:p>
            <a:fld id="{55CDF831-C5C5-4A83-99BA-2FF50BD75B8B}" type="datetime1">
              <a:rPr lang="en-US" smtClean="0"/>
              <a:t>9/22/2020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2552" y="6366129"/>
            <a:ext cx="391769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14816" y="6366129"/>
            <a:ext cx="2815844" cy="276999"/>
          </a:xfrm>
        </p:spPr>
        <p:txBody>
          <a:bodyPr/>
          <a:lstStyle/>
          <a:p>
            <a:fld id="{44384CDA-0367-4103-A8E5-32865145A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1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>
          <a:xfrm>
            <a:off x="612140" y="6366129"/>
            <a:ext cx="2815844" cy="276999"/>
          </a:xfrm>
        </p:spPr>
        <p:txBody>
          <a:bodyPr/>
          <a:lstStyle/>
          <a:p>
            <a:fld id="{0BAB3090-44A1-41CC-80C7-B22D69C9A814}" type="datetime1">
              <a:rPr lang="ru-RU" smtClean="0"/>
              <a:t>22.09.2020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53029" y="6225840"/>
            <a:ext cx="2671107" cy="27699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b="0"/>
            </a:lvl1pPr>
          </a:lstStyle>
          <a:p>
            <a:fld id="{44384CDA-0367-4103-A8E5-32865145AD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quarter" idx="15"/>
          </p:nvPr>
        </p:nvSpPr>
        <p:spPr>
          <a:xfrm>
            <a:off x="818150" y="1625759"/>
            <a:ext cx="10606502" cy="3102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defRPr spc="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>
          <a:xfrm>
            <a:off x="818150" y="475792"/>
            <a:ext cx="10605987" cy="276999"/>
          </a:xfrm>
        </p:spPr>
        <p:txBody>
          <a:bodyPr lIns="0" tIns="0" rIns="0" bIns="0" anchor="t"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8666" y="906969"/>
            <a:ext cx="10605473" cy="27699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7"/>
          </p:nvPr>
        </p:nvSpPr>
        <p:spPr>
          <a:xfrm>
            <a:off x="335828" y="1481566"/>
            <a:ext cx="11473374" cy="276999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65805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ег, белый, холм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9EDFA040-8C1D-481B-AC9B-03A0744857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88" y="0"/>
            <a:ext cx="12259187" cy="6845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140" y="273812"/>
            <a:ext cx="11018520" cy="1095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574419"/>
            <a:ext cx="1101852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62552" y="6366129"/>
            <a:ext cx="3917696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2140" y="6366129"/>
            <a:ext cx="281584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05A2C-82A4-4B16-AC63-D463B0A28E3E}" type="datetime1">
              <a:rPr lang="en-US" smtClean="0"/>
              <a:t>9/22/2020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4816" y="6366129"/>
            <a:ext cx="281584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g.ru/2020/09/07/kak-razvivaetsia-rynok-telemediciny-v-rossii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жчина, окно, автомобиль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BEE38221-CB6F-44E3-B293-8E91DC370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" y="0"/>
            <a:ext cx="12169422" cy="6845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1E2EF-130E-498B-B719-DA351084C9D9}"/>
              </a:ext>
            </a:extLst>
          </p:cNvPr>
          <p:cNvSpPr txBox="1"/>
          <p:nvPr/>
        </p:nvSpPr>
        <p:spPr>
          <a:xfrm>
            <a:off x="1294702" y="1226135"/>
            <a:ext cx="6024240" cy="95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4" b="1" dirty="0">
                <a:solidFill>
                  <a:schemeClr val="tx2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ACTENZO</a:t>
            </a:r>
            <a:r>
              <a:rPr lang="en-US" sz="2395" b="1" dirty="0">
                <a:solidFill>
                  <a:schemeClr val="tx2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br>
              <a:rPr lang="ru-RU" sz="2395" b="1" dirty="0">
                <a:solidFill>
                  <a:schemeClr val="tx2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</a:br>
            <a:r>
              <a:rPr lang="en-US" sz="2395" b="1" dirty="0">
                <a:solidFill>
                  <a:schemeClr val="tx2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– </a:t>
            </a:r>
            <a:r>
              <a:rPr lang="ru-RU" sz="1597" b="1" dirty="0">
                <a:solidFill>
                  <a:schemeClr val="tx2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УМНЫЙ СЕРВИС НА СТРАЖЕ ВАШЕГО ЗДОРОВЬЯ </a:t>
            </a:r>
            <a:endParaRPr lang="ru-RU" sz="2395" b="1" dirty="0">
              <a:solidFill>
                <a:schemeClr val="tx2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14046-2DFD-47E1-B0A6-4A5CE51CCA4C}"/>
              </a:ext>
            </a:extLst>
          </p:cNvPr>
          <p:cNvSpPr txBox="1"/>
          <p:nvPr/>
        </p:nvSpPr>
        <p:spPr>
          <a:xfrm>
            <a:off x="1294702" y="2584450"/>
            <a:ext cx="7950898" cy="966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96" dirty="0">
                <a:latin typeface="Gotham Pro" panose="02000503040000020004" pitchFamily="50" charset="0"/>
                <a:cs typeface="Gotham Pro" panose="02000503040000020004" pitchFamily="50" charset="0"/>
              </a:rPr>
              <a:t>Непрерывный мониторинг параметров организма </a:t>
            </a:r>
            <a:br>
              <a:rPr lang="ru-RU" sz="1996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1996" dirty="0">
                <a:latin typeface="Gotham Pro" panose="02000503040000020004" pitchFamily="50" charset="0"/>
                <a:cs typeface="Gotham Pro" panose="02000503040000020004" pitchFamily="50" charset="0"/>
              </a:rPr>
              <a:t>при помощи облачных технологий и искусственного интеллекта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CAEDA06-4738-4F59-8338-EF62564A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4CDA-0367-4103-A8E5-32865145AD28}" type="slidenum">
              <a:rPr lang="ru-RU" smtClean="0"/>
              <a:t>1</a:t>
            </a:fld>
            <a:endParaRPr lang="ru-RU" dirty="0"/>
          </a:p>
        </p:txBody>
      </p:sp>
      <p:sp>
        <p:nvSpPr>
          <p:cNvPr id="6" name="object 46">
            <a:extLst>
              <a:ext uri="{FF2B5EF4-FFF2-40B4-BE49-F238E27FC236}">
                <a16:creationId xmlns:a16="http://schemas.microsoft.com/office/drawing/2014/main" id="{E917D231-B689-4B61-8828-1814288088FC}"/>
              </a:ext>
            </a:extLst>
          </p:cNvPr>
          <p:cNvSpPr txBox="1"/>
          <p:nvPr/>
        </p:nvSpPr>
        <p:spPr>
          <a:xfrm>
            <a:off x="1294702" y="4833181"/>
            <a:ext cx="6731146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3600" b="1" spc="470" dirty="0">
                <a:solidFill>
                  <a:srgbClr val="151616"/>
                </a:solidFill>
                <a:latin typeface="Calibri"/>
                <a:cs typeface="Calibri"/>
              </a:rPr>
              <a:t>Владимир Сизых</a:t>
            </a:r>
            <a:endParaRPr sz="3600" b="1" dirty="0">
              <a:latin typeface="Calibri"/>
              <a:cs typeface="Calibri"/>
            </a:endParaRPr>
          </a:p>
        </p:txBody>
      </p:sp>
      <p:sp>
        <p:nvSpPr>
          <p:cNvPr id="7" name="object 48">
            <a:extLst>
              <a:ext uri="{FF2B5EF4-FFF2-40B4-BE49-F238E27FC236}">
                <a16:creationId xmlns:a16="http://schemas.microsoft.com/office/drawing/2014/main" id="{1A3C9879-1E04-4846-B30D-FD3F933537EB}"/>
              </a:ext>
            </a:extLst>
          </p:cNvPr>
          <p:cNvSpPr txBox="1"/>
          <p:nvPr/>
        </p:nvSpPr>
        <p:spPr>
          <a:xfrm>
            <a:off x="1294702" y="5403850"/>
            <a:ext cx="773952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spc="495" dirty="0">
                <a:solidFill>
                  <a:srgbClr val="151616"/>
                </a:solidFill>
                <a:latin typeface="Calibri"/>
                <a:cs typeface="Calibri"/>
              </a:rPr>
              <a:t>Директор по стратегическому маркетингу </a:t>
            </a:r>
            <a:r>
              <a:rPr lang="en-US" sz="2400" spc="495" dirty="0">
                <a:solidFill>
                  <a:srgbClr val="151616"/>
                </a:solidFill>
                <a:latin typeface="Calibri"/>
                <a:cs typeface="Calibri"/>
              </a:rPr>
              <a:t>ACTENZO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90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2AF193-CDFE-4FDE-B331-53F9C827BEB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t="34256" r="6367" b="11684"/>
          <a:stretch/>
        </p:blipFill>
        <p:spPr>
          <a:xfrm>
            <a:off x="904447" y="2420170"/>
            <a:ext cx="10668877" cy="3726102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C73BDD3-2A70-449B-9124-8DD032C1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932" y="1300378"/>
            <a:ext cx="10541909" cy="500654"/>
          </a:xfrm>
        </p:spPr>
        <p:txBody>
          <a:bodyPr anchor="t">
            <a:noAutofit/>
          </a:bodyPr>
          <a:lstStyle/>
          <a:p>
            <a:pPr algn="l"/>
            <a:r>
              <a:rPr lang="ru-RU" sz="2795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Особенности решения</a:t>
            </a:r>
            <a:r>
              <a:rPr lang="en-US" sz="2795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actenzo</a:t>
            </a:r>
            <a:endParaRPr lang="ru-RU" sz="2795" b="1" dirty="0">
              <a:solidFill>
                <a:srgbClr val="004276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E67B161-FFAA-409D-BFDF-794CACF6EB19}"/>
              </a:ext>
            </a:extLst>
          </p:cNvPr>
          <p:cNvCxnSpPr/>
          <p:nvPr/>
        </p:nvCxnSpPr>
        <p:spPr>
          <a:xfrm>
            <a:off x="1391635" y="2277062"/>
            <a:ext cx="595611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89A7D49F-E672-4236-86C9-9330B0A8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8108" y="6344580"/>
            <a:ext cx="2839532" cy="276999"/>
          </a:xfrm>
        </p:spPr>
        <p:txBody>
          <a:bodyPr/>
          <a:lstStyle/>
          <a:p>
            <a:fld id="{44384CDA-0367-4103-A8E5-32865145AD28}" type="slidenum">
              <a:rPr lang="ru-RU" smtClean="0"/>
              <a:t>10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B6E9E1-C807-42CC-8C6A-79612CA195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00" y="324295"/>
            <a:ext cx="1251788" cy="4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2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4357A1-D290-4907-98AC-ADD87EC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938" y="576940"/>
            <a:ext cx="4070845" cy="3645975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58579B6-3C4C-4375-B6CE-CBE6E298EBC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4DA4F674-5992-4BD6-97D1-6BED935FADF1}"/>
              </a:ext>
            </a:extLst>
          </p:cNvPr>
          <p:cNvSpPr txBox="1">
            <a:spLocks/>
          </p:cNvSpPr>
          <p:nvPr/>
        </p:nvSpPr>
        <p:spPr>
          <a:xfrm>
            <a:off x="1298932" y="1300378"/>
            <a:ext cx="10541909" cy="50065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endParaRPr lang="ru-RU" sz="2795" b="1" kern="0" dirty="0">
              <a:solidFill>
                <a:srgbClr val="004276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8D895-24B1-4123-994C-FF6D04ED5BA1}"/>
              </a:ext>
            </a:extLst>
          </p:cNvPr>
          <p:cNvSpPr txBox="1"/>
          <p:nvPr/>
        </p:nvSpPr>
        <p:spPr>
          <a:xfrm>
            <a:off x="558800" y="5302587"/>
            <a:ext cx="2815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276"/>
                </a:solidFill>
              </a:rPr>
              <a:t>Когда угодно</a:t>
            </a:r>
          </a:p>
          <a:p>
            <a:r>
              <a:rPr lang="ru-RU" dirty="0"/>
              <a:t>Врачи отвечают в течении 5 минут и доступны 24/7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F3009-584E-4A86-B6CF-6D3B23FE78AC}"/>
              </a:ext>
            </a:extLst>
          </p:cNvPr>
          <p:cNvSpPr txBox="1"/>
          <p:nvPr/>
        </p:nvSpPr>
        <p:spPr>
          <a:xfrm>
            <a:off x="4029214" y="5280190"/>
            <a:ext cx="3292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4276"/>
                </a:solidFill>
              </a:rPr>
              <a:t>Удобный формат связи</a:t>
            </a:r>
          </a:p>
          <a:p>
            <a:r>
              <a:rPr lang="ru-RU" dirty="0"/>
              <a:t>В приложении </a:t>
            </a:r>
            <a:r>
              <a:rPr lang="ru-RU" dirty="0" err="1"/>
              <a:t>СберЗдоровье</a:t>
            </a:r>
            <a:br>
              <a:rPr lang="ru-RU" dirty="0"/>
            </a:br>
            <a:r>
              <a:rPr lang="ru-RU" dirty="0"/>
              <a:t>доступном на </a:t>
            </a:r>
            <a:r>
              <a:rPr lang="en-US" dirty="0"/>
              <a:t>iOS </a:t>
            </a:r>
            <a:r>
              <a:rPr lang="ru-RU" dirty="0"/>
              <a:t>и </a:t>
            </a:r>
            <a:r>
              <a:rPr lang="en-US" dirty="0"/>
              <a:t>Android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FE258-97E5-4408-9FE3-D4EA13DB4B94}"/>
              </a:ext>
            </a:extLst>
          </p:cNvPr>
          <p:cNvSpPr txBox="1"/>
          <p:nvPr/>
        </p:nvSpPr>
        <p:spPr>
          <a:xfrm>
            <a:off x="7976225" y="5280190"/>
            <a:ext cx="4120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276"/>
                </a:solidFill>
              </a:rPr>
              <a:t>Где угодно</a:t>
            </a:r>
          </a:p>
          <a:p>
            <a:r>
              <a:rPr lang="ru-RU" dirty="0"/>
              <a:t>Проконсультироваться можно из дома или офиса, на даче или за границей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1D2FFB-6BF1-4C8D-8AD0-9EBE9EF07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02" y="4460875"/>
            <a:ext cx="723900" cy="7143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DE555F-908C-4E26-81E0-A85EDDF82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277" y="4460875"/>
            <a:ext cx="742950" cy="7143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97091B-17D2-4F10-8C8D-B0C2EC28A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8262" y="4460875"/>
            <a:ext cx="704850" cy="7048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D4DAC1-07A7-469F-8D4E-0FD650BB26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211" y="2373872"/>
            <a:ext cx="5872612" cy="671156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232ED56-9120-4A21-A8B9-906D8F6FAD17}"/>
              </a:ext>
            </a:extLst>
          </p:cNvPr>
          <p:cNvCxnSpPr/>
          <p:nvPr/>
        </p:nvCxnSpPr>
        <p:spPr>
          <a:xfrm>
            <a:off x="609211" y="1060450"/>
            <a:ext cx="59671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45">
            <a:extLst>
              <a:ext uri="{FF2B5EF4-FFF2-40B4-BE49-F238E27FC236}">
                <a16:creationId xmlns:a16="http://schemas.microsoft.com/office/drawing/2014/main" id="{CBEA934B-986C-4E87-9E53-5DBA7F172F4A}"/>
              </a:ext>
            </a:extLst>
          </p:cNvPr>
          <p:cNvSpPr txBox="1">
            <a:spLocks/>
          </p:cNvSpPr>
          <p:nvPr/>
        </p:nvSpPr>
        <p:spPr>
          <a:xfrm>
            <a:off x="667480" y="476695"/>
            <a:ext cx="10102120" cy="43088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БЕЗЛИМИТНЫЕ КОНСУЛЬТАЦИИ ТЕРАПЕВТА</a:t>
            </a:r>
          </a:p>
        </p:txBody>
      </p:sp>
    </p:spTree>
    <p:extLst>
      <p:ext uri="{BB962C8B-B14F-4D97-AF65-F5344CB8AC3E}">
        <p14:creationId xmlns:p14="http://schemas.microsoft.com/office/powerpoint/2010/main" val="436092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992FCF-F85C-4F28-B5DA-151B5D9C45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44384CDA-0367-4103-A8E5-32865145AD28}" type="slidenum">
              <a:rPr lang="ru-RU" smtClean="0"/>
              <a:t>12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0E3E4-2A07-4EE0-AA9E-A1681FB2B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1953" y="1060450"/>
            <a:ext cx="10183812" cy="557213"/>
          </a:xfrm>
        </p:spPr>
        <p:txBody>
          <a:bodyPr>
            <a:noAutofit/>
          </a:bodyPr>
          <a:lstStyle/>
          <a:p>
            <a:pPr algn="l"/>
            <a:r>
              <a:rPr lang="ru-RU" sz="2795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ОЦЕНКА ОБРАЗА ЖИЗНИ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7DD0A7D-5854-464B-8E10-B27F4A397A0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90182" y="2279650"/>
            <a:ext cx="9982200" cy="3897312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9BF122A-97A4-4F12-A0CE-93747E7F87C2}"/>
              </a:ext>
            </a:extLst>
          </p:cNvPr>
          <p:cNvCxnSpPr/>
          <p:nvPr/>
        </p:nvCxnSpPr>
        <p:spPr>
          <a:xfrm>
            <a:off x="1244600" y="2045287"/>
            <a:ext cx="595611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00BAD7-167E-4039-B366-10141F5D88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00" y="324295"/>
            <a:ext cx="1251788" cy="4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40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6B812C-4116-4381-B285-88960F23A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72" y="1678154"/>
            <a:ext cx="8450350" cy="4859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251D89-6018-40D1-97D5-E603C3B416CC}"/>
              </a:ext>
            </a:extLst>
          </p:cNvPr>
          <p:cNvSpPr txBox="1"/>
          <p:nvPr/>
        </p:nvSpPr>
        <p:spPr>
          <a:xfrm>
            <a:off x="1307117" y="1133915"/>
            <a:ext cx="7922669" cy="36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7" dirty="0">
                <a:latin typeface="Roboto" pitchFamily="2" charset="0"/>
                <a:ea typeface="Roboto" pitchFamily="2" charset="0"/>
              </a:rPr>
              <a:t>Возможность анализировать пульс в зависимости от типа активности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A42181-E53C-4605-996A-0A29B29C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4CDA-0367-4103-A8E5-32865145AD28}" type="slidenum">
              <a:rPr lang="ru-RU" smtClean="0"/>
              <a:t>13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48A90D7-ADB0-4285-8E78-0BA32142CB05}"/>
              </a:ext>
            </a:extLst>
          </p:cNvPr>
          <p:cNvCxnSpPr/>
          <p:nvPr/>
        </p:nvCxnSpPr>
        <p:spPr>
          <a:xfrm>
            <a:off x="456811" y="908050"/>
            <a:ext cx="59671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45">
            <a:extLst>
              <a:ext uri="{FF2B5EF4-FFF2-40B4-BE49-F238E27FC236}">
                <a16:creationId xmlns:a16="http://schemas.microsoft.com/office/drawing/2014/main" id="{46847F0C-D357-44C8-B16E-982EC47D0604}"/>
              </a:ext>
            </a:extLst>
          </p:cNvPr>
          <p:cNvSpPr txBox="1">
            <a:spLocks/>
          </p:cNvSpPr>
          <p:nvPr/>
        </p:nvSpPr>
        <p:spPr>
          <a:xfrm>
            <a:off x="515080" y="324295"/>
            <a:ext cx="10102120" cy="43088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АНАЛИЗ ФИЗИЧЕСКОЙ АКТИВНОСТИ </a:t>
            </a:r>
            <a:br>
              <a:rPr lang="ru-RU" sz="2800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</a:br>
            <a:r>
              <a:rPr lang="ru-RU" sz="2800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НА ДЛИТЕЛЬНЫХ ПЕРИОДАХ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E12BF0-08D0-480E-9D33-E86A5A5798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00" y="324295"/>
            <a:ext cx="1251788" cy="4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94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21CD4C-CA98-4D6D-990F-FE0FABEBB1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63" t="12821" r="12222" b="5935"/>
          <a:stretch/>
        </p:blipFill>
        <p:spPr>
          <a:xfrm>
            <a:off x="4415772" y="908050"/>
            <a:ext cx="7696200" cy="482892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1383B-0906-4BF6-9673-88526EE55A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480B7-0497-4DB9-970A-E28112A56A62}"/>
              </a:ext>
            </a:extLst>
          </p:cNvPr>
          <p:cNvSpPr txBox="1"/>
          <p:nvPr/>
        </p:nvSpPr>
        <p:spPr>
          <a:xfrm>
            <a:off x="515080" y="1614350"/>
            <a:ext cx="4006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Удаленный просмотр 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состояния пациентов 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доверенным врачом</a:t>
            </a:r>
          </a:p>
          <a:p>
            <a:endParaRPr lang="ru-RU" sz="2400" b="1" dirty="0">
              <a:solidFill>
                <a:schemeClr val="tx2"/>
              </a:solidFill>
            </a:endParaRPr>
          </a:p>
          <a:p>
            <a:r>
              <a:rPr lang="ru-RU" sz="2400" b="1" dirty="0">
                <a:solidFill>
                  <a:schemeClr val="tx2"/>
                </a:solidFill>
              </a:rPr>
              <a:t>Мгновенные уведомления 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о критических ситуациях</a:t>
            </a:r>
          </a:p>
          <a:p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r>
              <a:rPr lang="ru-RU" sz="2400" b="1" dirty="0">
                <a:solidFill>
                  <a:schemeClr val="tx2"/>
                </a:solidFill>
              </a:rPr>
              <a:t>Родные и близкие могут удаленно мониторить состояние своих близких на своём смартфоне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2C4205E-3FC8-4B47-B69A-53CFB345AEBE}"/>
              </a:ext>
            </a:extLst>
          </p:cNvPr>
          <p:cNvCxnSpPr/>
          <p:nvPr/>
        </p:nvCxnSpPr>
        <p:spPr>
          <a:xfrm>
            <a:off x="456811" y="908050"/>
            <a:ext cx="59671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45">
            <a:extLst>
              <a:ext uri="{FF2B5EF4-FFF2-40B4-BE49-F238E27FC236}">
                <a16:creationId xmlns:a16="http://schemas.microsoft.com/office/drawing/2014/main" id="{2BD522E1-74A4-467E-9141-EED002FAD7C9}"/>
              </a:ext>
            </a:extLst>
          </p:cNvPr>
          <p:cNvSpPr txBox="1">
            <a:spLocks/>
          </p:cNvSpPr>
          <p:nvPr/>
        </p:nvSpPr>
        <p:spPr>
          <a:xfrm>
            <a:off x="515080" y="324295"/>
            <a:ext cx="8306086" cy="43088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2"/>
                </a:solidFill>
              </a:rPr>
              <a:t>УДАЛЕННЫЙ МОНИТОРИНГ ЗА ПАЦИЕНТОМ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09E3C9-5D12-44DD-980F-DC9AD5E326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00" y="324295"/>
            <a:ext cx="1251788" cy="4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8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C04268-59CD-441F-A2F4-AA9F64707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5" b="9770"/>
          <a:stretch/>
        </p:blipFill>
        <p:spPr>
          <a:xfrm>
            <a:off x="36689" y="2272259"/>
            <a:ext cx="12169422" cy="390424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077024E-2FFB-4CD8-B059-E12BED60D91E}"/>
              </a:ext>
            </a:extLst>
          </p:cNvPr>
          <p:cNvSpPr txBox="1">
            <a:spLocks/>
          </p:cNvSpPr>
          <p:nvPr/>
        </p:nvSpPr>
        <p:spPr>
          <a:xfrm>
            <a:off x="1342859" y="1292043"/>
            <a:ext cx="10183968" cy="5569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95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ОЦЕНКА РИСКОВ ОНЛАЙН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E61F686-AA9A-4B8C-9206-35CD6960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4CDA-0367-4103-A8E5-32865145AD28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FF95C9-24C8-4944-8AFC-F4037EEDF2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00" y="324295"/>
            <a:ext cx="1251788" cy="4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07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D0D98239-0299-4C3F-AF8B-C780092B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8108" y="6344580"/>
            <a:ext cx="2839532" cy="276999"/>
          </a:xfrm>
        </p:spPr>
        <p:txBody>
          <a:bodyPr/>
          <a:lstStyle/>
          <a:p>
            <a:fld id="{44384CDA-0367-4103-A8E5-32865145AD28}" type="slidenum">
              <a:rPr lang="ru-RU" smtClean="0"/>
              <a:t>16</a:t>
            </a:fld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D050B36-F819-4D76-84D8-1CA4C5A30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0" y="1251443"/>
            <a:ext cx="6182602" cy="500654"/>
          </a:xfrm>
        </p:spPr>
        <p:txBody>
          <a:bodyPr>
            <a:noAutofit/>
          </a:bodyPr>
          <a:lstStyle/>
          <a:p>
            <a:pPr algn="l"/>
            <a:r>
              <a:rPr lang="ru-RU" sz="2795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ОСОБЕННОСТИ </a:t>
            </a:r>
            <a:r>
              <a:rPr lang="en-US" sz="2795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ACTENZO</a:t>
            </a:r>
            <a:r>
              <a:rPr lang="ru-RU" sz="2795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br>
              <a:rPr lang="ru-RU" sz="2795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</a:br>
            <a:r>
              <a:rPr lang="ru-RU" sz="2795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ДЛЯ МЕДИЦИНСКИХ ОРГАНИЗАЦИЙ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5C3DDF5-A707-4EC5-8F02-C48B6EFBA2FB}"/>
              </a:ext>
            </a:extLst>
          </p:cNvPr>
          <p:cNvCxnSpPr/>
          <p:nvPr/>
        </p:nvCxnSpPr>
        <p:spPr>
          <a:xfrm>
            <a:off x="1391635" y="2277062"/>
            <a:ext cx="595611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C9FBF5-AA13-41AF-A218-AF2144903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20" y="2555741"/>
            <a:ext cx="9969560" cy="37014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96AFC0-A7BC-45CD-A497-0425A8ECE4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00" y="324295"/>
            <a:ext cx="1251788" cy="4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17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3B71079-9C3F-4D58-8FB3-F439442A10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0558" y="1113262"/>
            <a:ext cx="10220041" cy="5732035"/>
          </a:xfrm>
        </p:spPr>
        <p:txBody>
          <a:bodyPr>
            <a:normAutofit lnSpcReduction="10000"/>
          </a:bodyPr>
          <a:lstStyle/>
          <a:p>
            <a:pPr>
              <a:spcBef>
                <a:spcPts val="1198"/>
              </a:spcBef>
            </a:pPr>
            <a:r>
              <a:rPr lang="ru-RU" b="1" dirty="0">
                <a:solidFill>
                  <a:schemeClr val="tx2"/>
                </a:solidFill>
                <a:latin typeface="Gotham Pro" panose="02000503040000020004" pitchFamily="50" charset="0"/>
                <a:ea typeface="Roboto" pitchFamily="2" charset="0"/>
                <a:cs typeface="Gotham Pro" panose="02000503040000020004" pitchFamily="50" charset="0"/>
              </a:rPr>
              <a:t>МОНИТОРИНГ ЗДОРОВЬЯ</a:t>
            </a:r>
          </a:p>
          <a:p>
            <a:pPr lvl="1"/>
            <a:r>
              <a:rPr lang="ru-RU" sz="1600" dirty="0">
                <a:latin typeface="Roboto" pitchFamily="2" charset="0"/>
                <a:ea typeface="Roboto" pitchFamily="2" charset="0"/>
              </a:rPr>
              <a:t>Отслеживание трендов и предупреждение о высоких нагрузках, которые могут привести к заболеваниям</a:t>
            </a:r>
          </a:p>
          <a:p>
            <a:pPr lvl="1"/>
            <a:r>
              <a:rPr lang="ru-RU" sz="1600" dirty="0">
                <a:latin typeface="Roboto" pitchFamily="2" charset="0"/>
                <a:ea typeface="Roboto" pitchFamily="2" charset="0"/>
              </a:rPr>
              <a:t>Контроль нагрузки на организм с целью предотвращения ухудшения состояния, потеря концентрации и производительности труда, риск возникновения ошибки</a:t>
            </a:r>
          </a:p>
          <a:p>
            <a:pPr>
              <a:spcBef>
                <a:spcPts val="599"/>
              </a:spcBef>
            </a:pPr>
            <a:r>
              <a:rPr lang="ru-RU" b="1" dirty="0">
                <a:solidFill>
                  <a:schemeClr val="tx2"/>
                </a:solidFill>
                <a:latin typeface="Gotham Pro" panose="02000503040000020004" pitchFamily="50" charset="0"/>
                <a:ea typeface="Roboto" pitchFamily="2" charset="0"/>
                <a:cs typeface="Gotham Pro" panose="02000503040000020004" pitchFamily="50" charset="0"/>
              </a:rPr>
              <a:t>УДАЛЕННЫЙ КОНТРОЛЬ СОСТОЯНИЯ ЗДОРОВЬЯ</a:t>
            </a:r>
          </a:p>
          <a:p>
            <a:pPr lvl="1"/>
            <a:r>
              <a:rPr lang="ru-RU" sz="1600" dirty="0">
                <a:latin typeface="Roboto" pitchFamily="2" charset="0"/>
                <a:ea typeface="Roboto" pitchFamily="2" charset="0"/>
              </a:rPr>
              <a:t>Контроль жизненно важных параметров пациентов – удаленно, не на рабочих местах (во время обеда/собрания, обхода и т.д. – Вы всегда получите уведомления о критических отклонениях)</a:t>
            </a:r>
          </a:p>
          <a:p>
            <a:pPr lvl="1"/>
            <a:r>
              <a:rPr lang="ru-RU" sz="1600" dirty="0">
                <a:latin typeface="Roboto" pitchFamily="2" charset="0"/>
                <a:ea typeface="Roboto" pitchFamily="2" charset="0"/>
              </a:rPr>
              <a:t>Отслеживание показателей ночью</a:t>
            </a:r>
          </a:p>
          <a:p>
            <a:pPr lvl="2"/>
            <a:r>
              <a:rPr lang="ru-RU" sz="1400" u="sng" dirty="0">
                <a:latin typeface="Roboto" pitchFamily="2" charset="0"/>
                <a:ea typeface="Roboto" pitchFamily="2" charset="0"/>
              </a:rPr>
              <a:t>Мгновенное оповещение на пост </a:t>
            </a:r>
            <a:r>
              <a:rPr lang="ru-RU" sz="1400" u="sng">
                <a:latin typeface="Roboto" pitchFamily="2" charset="0"/>
                <a:ea typeface="Roboto" pitchFamily="2" charset="0"/>
              </a:rPr>
              <a:t>дежурному о </a:t>
            </a:r>
            <a:r>
              <a:rPr lang="ru-RU" sz="1400" u="sng" dirty="0">
                <a:latin typeface="Roboto" pitchFamily="2" charset="0"/>
                <a:ea typeface="Roboto" pitchFamily="2" charset="0"/>
              </a:rPr>
              <a:t>негативных отклонениях</a:t>
            </a:r>
          </a:p>
          <a:p>
            <a:pPr lvl="1"/>
            <a:r>
              <a:rPr lang="ru-RU" sz="1600" dirty="0">
                <a:latin typeface="Roboto" pitchFamily="2" charset="0"/>
                <a:ea typeface="Roboto" pitchFamily="2" charset="0"/>
              </a:rPr>
              <a:t>История показаний пациента (частота нахождения показаний в красной зоне, негативные тренды, постоянство повышенной нагрузки) за весь период</a:t>
            </a:r>
          </a:p>
          <a:p>
            <a:pPr lvl="1"/>
            <a:r>
              <a:rPr lang="ru-RU" sz="1600" dirty="0">
                <a:latin typeface="Roboto" pitchFamily="2" charset="0"/>
                <a:ea typeface="Roboto" pitchFamily="2" charset="0"/>
              </a:rPr>
              <a:t>Возможность объективного контроля </a:t>
            </a:r>
          </a:p>
          <a:p>
            <a:pPr>
              <a:spcBef>
                <a:spcPts val="599"/>
              </a:spcBef>
            </a:pPr>
            <a:r>
              <a:rPr lang="ru-RU" b="1" dirty="0">
                <a:solidFill>
                  <a:schemeClr val="tx2"/>
                </a:solidFill>
                <a:latin typeface="Gotham Pro" panose="02000503040000020004" pitchFamily="50" charset="0"/>
                <a:ea typeface="Roboto" pitchFamily="2" charset="0"/>
                <a:cs typeface="Gotham Pro" panose="02000503040000020004" pitchFamily="50" charset="0"/>
              </a:rPr>
              <a:t>ИМИДЖЕВАЯ СОСТАВЛЯЮЩАЯ: ЗАБОТА О ЗДОРОВЬЕ ПАЦИЕНТА 24/7</a:t>
            </a:r>
          </a:p>
          <a:p>
            <a:pPr>
              <a:spcBef>
                <a:spcPts val="599"/>
              </a:spcBef>
            </a:pPr>
            <a:r>
              <a:rPr lang="ru-RU" b="1" dirty="0">
                <a:solidFill>
                  <a:schemeClr val="tx2"/>
                </a:solidFill>
                <a:latin typeface="Gotham Pro" panose="02000503040000020004" pitchFamily="50" charset="0"/>
                <a:ea typeface="Roboto" pitchFamily="2" charset="0"/>
                <a:cs typeface="Gotham Pro" panose="02000503040000020004" pitchFamily="50" charset="0"/>
              </a:rPr>
              <a:t>ИНТЕГРАЦИЯ С ДЕЙСТВУЮЩЕЙ </a:t>
            </a:r>
            <a:r>
              <a:rPr lang="en-US" b="1" dirty="0">
                <a:solidFill>
                  <a:schemeClr val="tx2"/>
                </a:solidFill>
                <a:latin typeface="Gotham Pro" panose="02000503040000020004" pitchFamily="50" charset="0"/>
                <a:ea typeface="Roboto" pitchFamily="2" charset="0"/>
                <a:cs typeface="Gotham Pro" panose="02000503040000020004" pitchFamily="50" charset="0"/>
              </a:rPr>
              <a:t>IT</a:t>
            </a:r>
            <a:r>
              <a:rPr lang="ru-RU" b="1" dirty="0">
                <a:solidFill>
                  <a:schemeClr val="tx2"/>
                </a:solidFill>
                <a:latin typeface="Gotham Pro" panose="02000503040000020004" pitchFamily="50" charset="0"/>
                <a:ea typeface="Roboto" pitchFamily="2" charset="0"/>
                <a:cs typeface="Gotham Pro" panose="02000503040000020004" pitchFamily="50" charset="0"/>
              </a:rPr>
              <a:t>-СИСТЕМОЙ, КАРТОЙ ПАЦИЕНТА</a:t>
            </a:r>
          </a:p>
          <a:p>
            <a:pPr>
              <a:spcBef>
                <a:spcPts val="599"/>
              </a:spcBef>
            </a:pPr>
            <a:r>
              <a:rPr lang="ru-RU" b="1" dirty="0">
                <a:solidFill>
                  <a:schemeClr val="tx2"/>
                </a:solidFill>
                <a:latin typeface="Gotham Pro" panose="02000503040000020004" pitchFamily="50" charset="0"/>
                <a:ea typeface="Roboto" pitchFamily="2" charset="0"/>
                <a:cs typeface="Gotham Pro" panose="02000503040000020004" pitchFamily="50" charset="0"/>
              </a:rPr>
              <a:t>КРОСС ПРОДАЖИ ПОДПИСОК И ГАДЖЕТОВ</a:t>
            </a:r>
          </a:p>
          <a:p>
            <a:pPr>
              <a:spcBef>
                <a:spcPts val="599"/>
              </a:spcBef>
            </a:pPr>
            <a:r>
              <a:rPr lang="ru-RU" b="1" dirty="0">
                <a:solidFill>
                  <a:schemeClr val="tx2"/>
                </a:solidFill>
                <a:latin typeface="Gotham Pro" panose="02000503040000020004" pitchFamily="50" charset="0"/>
                <a:ea typeface="Roboto" pitchFamily="2" charset="0"/>
                <a:cs typeface="Gotham Pro" panose="02000503040000020004" pitchFamily="50" charset="0"/>
              </a:rPr>
              <a:t>РАСШИРЕННЫЙ ФУНКЦИОНАЛ</a:t>
            </a:r>
          </a:p>
          <a:p>
            <a:pPr marL="399290" lvl="1">
              <a:spcBef>
                <a:spcPts val="599"/>
              </a:spcBef>
            </a:pPr>
            <a:r>
              <a:rPr lang="ru-RU" sz="1600" dirty="0">
                <a:latin typeface="Roboto" pitchFamily="2" charset="0"/>
                <a:ea typeface="Roboto" pitchFamily="2" charset="0"/>
              </a:rPr>
              <a:t>- Брендирование, доработка под ваш дизайн и дополнительный функционал </a:t>
            </a:r>
            <a:endParaRPr lang="ru-RU" sz="1600" b="1" dirty="0">
              <a:solidFill>
                <a:schemeClr val="tx2"/>
              </a:solidFill>
              <a:latin typeface="Gotham Pro" panose="02000503040000020004" pitchFamily="50" charset="0"/>
              <a:ea typeface="Roboto" pitchFamily="2" charset="0"/>
              <a:cs typeface="Gotham Pro" panose="02000503040000020004" pitchFamily="50" charset="0"/>
            </a:endParaRPr>
          </a:p>
          <a:p>
            <a:pPr>
              <a:spcBef>
                <a:spcPts val="599"/>
              </a:spcBef>
            </a:pPr>
            <a:r>
              <a:rPr lang="ru-RU" b="1" dirty="0">
                <a:solidFill>
                  <a:schemeClr val="tx2"/>
                </a:solidFill>
                <a:latin typeface="Gotham Pro" panose="02000503040000020004" pitchFamily="50" charset="0"/>
                <a:ea typeface="Roboto" pitchFamily="2" charset="0"/>
                <a:cs typeface="Gotham Pro" panose="02000503040000020004" pitchFamily="50" charset="0"/>
              </a:rPr>
              <a:t>СОВМЕСТНЫЕ ПРОЕКТЫ</a:t>
            </a:r>
          </a:p>
          <a:p>
            <a:pPr lvl="1"/>
            <a:r>
              <a:rPr lang="ru-RU" sz="1600" dirty="0">
                <a:latin typeface="Roboto" pitchFamily="2" charset="0"/>
                <a:ea typeface="Roboto" pitchFamily="2" charset="0"/>
              </a:rPr>
              <a:t>«Мы – измеряем, Вы – лечите!»</a:t>
            </a:r>
          </a:p>
          <a:p>
            <a:pPr>
              <a:spcBef>
                <a:spcPts val="599"/>
              </a:spcBef>
            </a:pPr>
            <a:endParaRPr lang="ru-RU" b="1" dirty="0">
              <a:solidFill>
                <a:schemeClr val="tx2"/>
              </a:solidFill>
              <a:latin typeface="Gotham Pro" panose="02000503040000020004" pitchFamily="50" charset="0"/>
              <a:ea typeface="Roboto" pitchFamily="2" charset="0"/>
              <a:cs typeface="Gotham Pro" panose="02000503040000020004" pitchFamily="50" charset="0"/>
            </a:endParaRP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1BE6B2B4-4A07-4227-8E99-62A13E54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8108" y="6344580"/>
            <a:ext cx="2839532" cy="276999"/>
          </a:xfrm>
        </p:spPr>
        <p:txBody>
          <a:bodyPr/>
          <a:lstStyle/>
          <a:p>
            <a:fld id="{44384CDA-0367-4103-A8E5-32865145AD28}" type="slidenum">
              <a:rPr lang="ru-RU" smtClean="0"/>
              <a:t>17</a:t>
            </a:fld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3D4A406-6EB5-4A8B-8291-B6FE013074B9}"/>
              </a:ext>
            </a:extLst>
          </p:cNvPr>
          <p:cNvCxnSpPr/>
          <p:nvPr/>
        </p:nvCxnSpPr>
        <p:spPr>
          <a:xfrm>
            <a:off x="456811" y="908050"/>
            <a:ext cx="59671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45">
            <a:extLst>
              <a:ext uri="{FF2B5EF4-FFF2-40B4-BE49-F238E27FC236}">
                <a16:creationId xmlns:a16="http://schemas.microsoft.com/office/drawing/2014/main" id="{1762A876-F1DA-48E3-9CBC-B0C4331AFC2B}"/>
              </a:ext>
            </a:extLst>
          </p:cNvPr>
          <p:cNvSpPr txBox="1">
            <a:spLocks/>
          </p:cNvSpPr>
          <p:nvPr/>
        </p:nvSpPr>
        <p:spPr>
          <a:xfrm>
            <a:off x="515080" y="324295"/>
            <a:ext cx="10102120" cy="43088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ПЛЮСЫ ОТ ВНЕДРЕНИЯ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E9B96D-A3DD-43EE-B216-E85B9241A9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00" y="324295"/>
            <a:ext cx="1251788" cy="4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24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img.rg.ru/pril/article/194/96/70/3-1500.jpg">
            <a:extLst>
              <a:ext uri="{FF2B5EF4-FFF2-40B4-BE49-F238E27FC236}">
                <a16:creationId xmlns:a16="http://schemas.microsoft.com/office/drawing/2014/main" id="{E0F42D75-93D5-4A33-B3CD-9E47AEAA2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/>
          <a:stretch/>
        </p:blipFill>
        <p:spPr bwMode="auto">
          <a:xfrm>
            <a:off x="-3175" y="1212850"/>
            <a:ext cx="12242800" cy="512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27C3F-F17F-4B7C-8E7F-A4B41FAD9311}"/>
              </a:ext>
            </a:extLst>
          </p:cNvPr>
          <p:cNvSpPr txBox="1"/>
          <p:nvPr/>
        </p:nvSpPr>
        <p:spPr>
          <a:xfrm>
            <a:off x="330200" y="255836"/>
            <a:ext cx="6311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РОССИЯ: РЫНОК ТЕЛЕМЕДИЦИНЫ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54E4FC-B0C6-4BED-9161-68B7E90AC2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812" y="200286"/>
            <a:ext cx="1251788" cy="479164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754C585-3A27-4448-A152-BF0B6807AEBE}"/>
              </a:ext>
            </a:extLst>
          </p:cNvPr>
          <p:cNvGrpSpPr/>
          <p:nvPr/>
        </p:nvGrpSpPr>
        <p:grpSpPr>
          <a:xfrm>
            <a:off x="558800" y="1422464"/>
            <a:ext cx="8256016" cy="2847150"/>
            <a:chOff x="705313" y="2024211"/>
            <a:chExt cx="6030700" cy="3155273"/>
          </a:xfrm>
        </p:grpSpPr>
        <p:sp>
          <p:nvSpPr>
            <p:cNvPr id="7" name="Shape 100">
              <a:extLst>
                <a:ext uri="{FF2B5EF4-FFF2-40B4-BE49-F238E27FC236}">
                  <a16:creationId xmlns:a16="http://schemas.microsoft.com/office/drawing/2014/main" id="{718CFCA0-B0E0-489D-A7F6-D9CA74781558}"/>
                </a:ext>
              </a:extLst>
            </p:cNvPr>
            <p:cNvSpPr/>
            <p:nvPr/>
          </p:nvSpPr>
          <p:spPr>
            <a:xfrm>
              <a:off x="3152755" y="2024211"/>
              <a:ext cx="3400831" cy="4778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88384" tIns="87024" rIns="88384" bIns="87024" anchor="ctr" anchorCtr="0">
              <a:noAutofit/>
            </a:bodyPr>
            <a:lstStyle/>
            <a:p>
              <a:pPr algn="ctr">
                <a:buClr>
                  <a:srgbClr val="7F7F7F"/>
                </a:buClr>
                <a:buSzPct val="25000"/>
              </a:pPr>
              <a:r>
                <a:rPr lang="ru-RU" sz="1600" cap="all" dirty="0">
                  <a:solidFill>
                    <a:srgbClr val="006699"/>
                  </a:solidFill>
                </a:rPr>
                <a:t>Технологии</a:t>
              </a:r>
            </a:p>
          </p:txBody>
        </p:sp>
        <p:sp>
          <p:nvSpPr>
            <p:cNvPr id="8" name="Shape 103">
              <a:extLst>
                <a:ext uri="{FF2B5EF4-FFF2-40B4-BE49-F238E27FC236}">
                  <a16:creationId xmlns:a16="http://schemas.microsoft.com/office/drawing/2014/main" id="{9E04D8A1-5EB2-4C4C-9914-E4BC9E43E7E2}"/>
                </a:ext>
              </a:extLst>
            </p:cNvPr>
            <p:cNvSpPr/>
            <p:nvPr/>
          </p:nvSpPr>
          <p:spPr>
            <a:xfrm>
              <a:off x="705313" y="2042693"/>
              <a:ext cx="2029384" cy="4778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88384" tIns="87024" rIns="88384" bIns="87024" anchor="ctr" anchorCtr="0">
              <a:noAutofit/>
            </a:bodyPr>
            <a:lstStyle/>
            <a:p>
              <a:pPr algn="ctr">
                <a:buClr>
                  <a:srgbClr val="7F7F7F"/>
                </a:buClr>
                <a:buSzPct val="25000"/>
              </a:pPr>
              <a:r>
                <a:rPr lang="ru-RU" sz="1600" cap="all" dirty="0">
                  <a:solidFill>
                    <a:srgbClr val="006699"/>
                  </a:solidFill>
                </a:rPr>
                <a:t>Тренд</a:t>
              </a:r>
            </a:p>
          </p:txBody>
        </p:sp>
        <p:sp>
          <p:nvSpPr>
            <p:cNvPr id="9" name="Shape 104">
              <a:extLst>
                <a:ext uri="{FF2B5EF4-FFF2-40B4-BE49-F238E27FC236}">
                  <a16:creationId xmlns:a16="http://schemas.microsoft.com/office/drawing/2014/main" id="{012E3406-CF20-41E7-9C28-2B4AF9845F7D}"/>
                </a:ext>
              </a:extLst>
            </p:cNvPr>
            <p:cNvSpPr/>
            <p:nvPr/>
          </p:nvSpPr>
          <p:spPr>
            <a:xfrm>
              <a:off x="720357" y="3274661"/>
              <a:ext cx="2015755" cy="701566"/>
            </a:xfrm>
            <a:prstGeom prst="rect">
              <a:avLst/>
            </a:prstGeom>
            <a:solidFill>
              <a:srgbClr val="85BFE3"/>
            </a:solidFill>
            <a:ln w="2857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0" tIns="87024" rIns="0" bIns="87024" anchor="ctr" anchorCtr="0">
              <a:noAutofit/>
            </a:bodyPr>
            <a:lstStyle/>
            <a:p>
              <a:pPr algn="ctr">
                <a:buClr>
                  <a:srgbClr val="345782"/>
                </a:buClr>
                <a:buSzPct val="25000"/>
              </a:pPr>
              <a:r>
                <a:rPr lang="ru-RU" sz="1100" b="1" dirty="0">
                  <a:solidFill>
                    <a:srgbClr val="006699"/>
                  </a:solidFill>
                  <a:latin typeface="+mj-lt"/>
                  <a:ea typeface="Arial"/>
                  <a:cs typeface="Arial"/>
                  <a:sym typeface="Arial"/>
                  <a:rtl val="0"/>
                </a:rPr>
                <a:t>Персонализация</a:t>
              </a:r>
            </a:p>
            <a:p>
              <a:pPr algn="ctr">
                <a:buClr>
                  <a:srgbClr val="345782"/>
                </a:buClr>
                <a:buSzPct val="25000"/>
              </a:pPr>
              <a:r>
                <a:rPr lang="ru-RU" sz="1100" b="1" dirty="0">
                  <a:solidFill>
                    <a:srgbClr val="006699"/>
                  </a:solidFill>
                  <a:latin typeface="+mj-lt"/>
                  <a:ea typeface="Arial"/>
                  <a:cs typeface="Arial"/>
                  <a:sym typeface="Arial"/>
                  <a:rtl val="0"/>
                </a:rPr>
                <a:t>медицины</a:t>
              </a:r>
            </a:p>
          </p:txBody>
        </p:sp>
        <p:sp>
          <p:nvSpPr>
            <p:cNvPr id="10" name="Shape 105">
              <a:extLst>
                <a:ext uri="{FF2B5EF4-FFF2-40B4-BE49-F238E27FC236}">
                  <a16:creationId xmlns:a16="http://schemas.microsoft.com/office/drawing/2014/main" id="{715050F7-CDA5-486A-8029-620A13D8D161}"/>
                </a:ext>
              </a:extLst>
            </p:cNvPr>
            <p:cNvSpPr/>
            <p:nvPr/>
          </p:nvSpPr>
          <p:spPr>
            <a:xfrm>
              <a:off x="710200" y="2482281"/>
              <a:ext cx="2024496" cy="701566"/>
            </a:xfrm>
            <a:prstGeom prst="rect">
              <a:avLst/>
            </a:prstGeom>
            <a:solidFill>
              <a:srgbClr val="85BFE3"/>
            </a:solidFill>
            <a:ln w="2857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0" tIns="87024" rIns="0" bIns="87024" anchor="ctr" anchorCtr="0">
              <a:noAutofit/>
            </a:bodyPr>
            <a:lstStyle/>
            <a:p>
              <a:pPr algn="ctr">
                <a:buClr>
                  <a:srgbClr val="345782"/>
                </a:buClr>
                <a:buSzPct val="25000"/>
                <a:buFont typeface="Arial"/>
              </a:pPr>
              <a:r>
                <a:rPr lang="ru-RU" sz="1200" b="1" dirty="0">
                  <a:solidFill>
                    <a:srgbClr val="006699"/>
                  </a:solidFill>
                  <a:latin typeface="+mj-lt"/>
                </a:rPr>
                <a:t>Развитие систем</a:t>
              </a:r>
              <a:endParaRPr lang="en-US" sz="1200" b="1" dirty="0">
                <a:solidFill>
                  <a:srgbClr val="006699"/>
                </a:solidFill>
                <a:latin typeface="+mj-lt"/>
              </a:endParaRPr>
            </a:p>
            <a:p>
              <a:pPr algn="ctr">
                <a:buClr>
                  <a:srgbClr val="345782"/>
                </a:buClr>
                <a:buSzPct val="25000"/>
                <a:buFont typeface="Arial"/>
              </a:pPr>
              <a:r>
                <a:rPr lang="ru-RU" sz="1200" b="1" dirty="0">
                  <a:solidFill>
                    <a:srgbClr val="006699"/>
                  </a:solidFill>
                  <a:latin typeface="+mj-lt"/>
                </a:rPr>
                <a:t>и устройств по сбору</a:t>
              </a:r>
            </a:p>
            <a:p>
              <a:pPr algn="ctr">
                <a:buClr>
                  <a:srgbClr val="345782"/>
                </a:buClr>
                <a:buSzPct val="25000"/>
                <a:buFont typeface="Arial"/>
              </a:pPr>
              <a:r>
                <a:rPr lang="ru-RU" sz="1200" b="1" dirty="0">
                  <a:solidFill>
                    <a:srgbClr val="006699"/>
                  </a:solidFill>
                  <a:latin typeface="+mj-lt"/>
                </a:rPr>
                <a:t>и анализу </a:t>
              </a:r>
              <a:r>
                <a:rPr lang="ru-RU" sz="1200" b="1" dirty="0" err="1">
                  <a:solidFill>
                    <a:srgbClr val="006699"/>
                  </a:solidFill>
                  <a:latin typeface="+mj-lt"/>
                </a:rPr>
                <a:t>биоданных</a:t>
              </a:r>
              <a:endParaRPr lang="ru-RU" sz="1200" b="1" dirty="0">
                <a:solidFill>
                  <a:srgbClr val="006699"/>
                </a:solidFill>
                <a:latin typeface="+mj-lt"/>
              </a:endParaRPr>
            </a:p>
          </p:txBody>
        </p:sp>
        <p:sp>
          <p:nvSpPr>
            <p:cNvPr id="11" name="Shape 108">
              <a:extLst>
                <a:ext uri="{FF2B5EF4-FFF2-40B4-BE49-F238E27FC236}">
                  <a16:creationId xmlns:a16="http://schemas.microsoft.com/office/drawing/2014/main" id="{9352801A-EE1A-4A2F-9E7C-5DBE67EF0715}"/>
                </a:ext>
              </a:extLst>
            </p:cNvPr>
            <p:cNvSpPr/>
            <p:nvPr/>
          </p:nvSpPr>
          <p:spPr>
            <a:xfrm>
              <a:off x="719843" y="4038337"/>
              <a:ext cx="2024496" cy="1141147"/>
            </a:xfrm>
            <a:prstGeom prst="rect">
              <a:avLst/>
            </a:prstGeom>
            <a:solidFill>
              <a:srgbClr val="85BFE3"/>
            </a:solidFill>
            <a:ln w="2857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0" tIns="87024" rIns="0" bIns="87024" anchor="ctr" anchorCtr="0">
              <a:noAutofit/>
            </a:bodyPr>
            <a:lstStyle/>
            <a:p>
              <a:pPr algn="ctr">
                <a:buClr>
                  <a:srgbClr val="345782"/>
                </a:buClr>
                <a:buSzPct val="25000"/>
                <a:buFont typeface="Arial"/>
              </a:pPr>
              <a:r>
                <a:rPr lang="ru-RU" sz="1100" b="1" dirty="0">
                  <a:solidFill>
                    <a:srgbClr val="006699"/>
                  </a:solidFill>
                  <a:latin typeface="+mj-lt"/>
                </a:rPr>
                <a:t>Массовый переход</a:t>
              </a:r>
              <a:endParaRPr lang="en-US" sz="1100" b="1" dirty="0">
                <a:solidFill>
                  <a:srgbClr val="006699"/>
                </a:solidFill>
                <a:latin typeface="+mj-lt"/>
              </a:endParaRPr>
            </a:p>
            <a:p>
              <a:pPr algn="ctr">
                <a:buClr>
                  <a:srgbClr val="345782"/>
                </a:buClr>
                <a:buSzPct val="25000"/>
                <a:buFont typeface="Arial"/>
              </a:pPr>
              <a:r>
                <a:rPr lang="ru-RU" sz="1100" b="1" dirty="0">
                  <a:solidFill>
                    <a:srgbClr val="006699"/>
                  </a:solidFill>
                  <a:latin typeface="+mj-lt"/>
                </a:rPr>
                <a:t>к превентивной</a:t>
              </a:r>
              <a:endParaRPr lang="en-US" sz="1100" b="1" dirty="0">
                <a:solidFill>
                  <a:srgbClr val="006699"/>
                </a:solidFill>
                <a:latin typeface="+mj-lt"/>
              </a:endParaRPr>
            </a:p>
            <a:p>
              <a:pPr algn="ctr">
                <a:buClr>
                  <a:srgbClr val="345782"/>
                </a:buClr>
                <a:buSzPct val="25000"/>
                <a:buFont typeface="Arial"/>
              </a:pPr>
              <a:r>
                <a:rPr lang="ru-RU" sz="1100" b="1" dirty="0">
                  <a:solidFill>
                    <a:srgbClr val="006699"/>
                  </a:solidFill>
                  <a:latin typeface="+mj-lt"/>
                </a:rPr>
                <a:t>медицине </a:t>
              </a:r>
            </a:p>
          </p:txBody>
        </p:sp>
        <p:sp>
          <p:nvSpPr>
            <p:cNvPr id="12" name="Shape 112">
              <a:extLst>
                <a:ext uri="{FF2B5EF4-FFF2-40B4-BE49-F238E27FC236}">
                  <a16:creationId xmlns:a16="http://schemas.microsoft.com/office/drawing/2014/main" id="{6179BA2B-5712-413C-89CA-567473B97F85}"/>
                </a:ext>
              </a:extLst>
            </p:cNvPr>
            <p:cNvSpPr/>
            <p:nvPr/>
          </p:nvSpPr>
          <p:spPr>
            <a:xfrm>
              <a:off x="2970330" y="2492484"/>
              <a:ext cx="3765683" cy="7015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87024" rIns="0" bIns="87024" anchor="ctr" anchorCtr="0">
              <a:noAutofit/>
            </a:bodyPr>
            <a:lstStyle/>
            <a:p>
              <a:pPr>
                <a:buSzPct val="100000"/>
              </a:pPr>
              <a:r>
                <a:rPr lang="ru-RU" sz="1100" dirty="0">
                  <a:latin typeface="+mj-lt"/>
                  <a:rtl val="0"/>
                </a:rPr>
                <a:t>Портативные датчики и источники энергии, системы принятия медицинских решений, искусственный интеллект, новые технологии беспроводной связи, диагностика в реальном времени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9B90DDE-1C1A-4F25-A17F-F9D3A7DADF8E}"/>
                </a:ext>
              </a:extLst>
            </p:cNvPr>
            <p:cNvSpPr/>
            <p:nvPr/>
          </p:nvSpPr>
          <p:spPr>
            <a:xfrm>
              <a:off x="2844800" y="2482281"/>
              <a:ext cx="3891213" cy="701864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Shape 112">
              <a:extLst>
                <a:ext uri="{FF2B5EF4-FFF2-40B4-BE49-F238E27FC236}">
                  <a16:creationId xmlns:a16="http://schemas.microsoft.com/office/drawing/2014/main" id="{E5C0CBBE-2D3C-4FCB-9462-F796E705B7BD}"/>
                </a:ext>
              </a:extLst>
            </p:cNvPr>
            <p:cNvSpPr/>
            <p:nvPr/>
          </p:nvSpPr>
          <p:spPr>
            <a:xfrm>
              <a:off x="2970331" y="3290423"/>
              <a:ext cx="2835940" cy="7015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87024" rIns="0" bIns="87024" anchor="ctr" anchorCtr="0">
              <a:noAutofit/>
            </a:bodyPr>
            <a:lstStyle/>
            <a:p>
              <a:pPr>
                <a:buSzPct val="100000"/>
              </a:pPr>
              <a:r>
                <a:rPr lang="ru-RU" sz="1100" dirty="0">
                  <a:latin typeface="+mj-lt"/>
                  <a:ea typeface="Arial"/>
                  <a:cs typeface="Arial"/>
                  <a:sym typeface="Arial"/>
                  <a:rtl val="0"/>
                </a:rPr>
                <a:t>Технологии персонализированной терапии, молекулярная и синтетическая биология 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F152942-67F4-4549-AB68-22201B970BF5}"/>
                </a:ext>
              </a:extLst>
            </p:cNvPr>
            <p:cNvSpPr/>
            <p:nvPr/>
          </p:nvSpPr>
          <p:spPr>
            <a:xfrm>
              <a:off x="2844800" y="3280220"/>
              <a:ext cx="3891213" cy="701864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Shape 112">
              <a:extLst>
                <a:ext uri="{FF2B5EF4-FFF2-40B4-BE49-F238E27FC236}">
                  <a16:creationId xmlns:a16="http://schemas.microsoft.com/office/drawing/2014/main" id="{427DABFC-886F-40B9-A655-8C42FDE52B3C}"/>
                </a:ext>
              </a:extLst>
            </p:cNvPr>
            <p:cNvSpPr/>
            <p:nvPr/>
          </p:nvSpPr>
          <p:spPr>
            <a:xfrm>
              <a:off x="2970330" y="4196823"/>
              <a:ext cx="3583255" cy="80405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87024" rIns="0" bIns="87024" anchor="ctr" anchorCtr="0">
              <a:noAutofit/>
            </a:bodyPr>
            <a:lstStyle/>
            <a:p>
              <a:pPr>
                <a:buSzPct val="100000"/>
              </a:pPr>
              <a:r>
                <a:rPr lang="ru-RU" sz="1100" dirty="0">
                  <a:latin typeface="+mj-lt"/>
                  <a:ea typeface="Arial"/>
                  <a:cs typeface="Arial"/>
                  <a:sym typeface="Arial"/>
                  <a:rtl val="0"/>
                </a:rPr>
                <a:t>Оздоровительные технологии по увеличению резервов организма,  поведенческие технологии, индивидуальное питание, большие данные, молекулярная биология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EDB426D7-6A9B-40CE-BDB2-BB54B4A97D20}"/>
                </a:ext>
              </a:extLst>
            </p:cNvPr>
            <p:cNvSpPr/>
            <p:nvPr/>
          </p:nvSpPr>
          <p:spPr>
            <a:xfrm>
              <a:off x="2844800" y="4038753"/>
              <a:ext cx="3891213" cy="1135598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988C82A-E07F-4F7B-A750-B69171A9EA66}"/>
              </a:ext>
            </a:extLst>
          </p:cNvPr>
          <p:cNvSpPr txBox="1"/>
          <p:nvPr/>
        </p:nvSpPr>
        <p:spPr>
          <a:xfrm>
            <a:off x="101600" y="6422292"/>
            <a:ext cx="248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Источник: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Veb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-Ventures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FC19B39-9B2C-430A-A10B-C8699E6F0D28}"/>
              </a:ext>
            </a:extLst>
          </p:cNvPr>
          <p:cNvCxnSpPr/>
          <p:nvPr/>
        </p:nvCxnSpPr>
        <p:spPr>
          <a:xfrm>
            <a:off x="456811" y="908050"/>
            <a:ext cx="59671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095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8C866FAD-968D-48F5-B77C-CDF5308424BA}"/>
              </a:ext>
            </a:extLst>
          </p:cNvPr>
          <p:cNvSpPr txBox="1"/>
          <p:nvPr/>
        </p:nvSpPr>
        <p:spPr>
          <a:xfrm>
            <a:off x="9623243" y="4423193"/>
            <a:ext cx="173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actenzo.ru</a:t>
            </a:r>
            <a:endParaRPr lang="ru-RU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4470FF-DFC4-4D06-9FFE-8D7AF4253ADA}"/>
              </a:ext>
            </a:extLst>
          </p:cNvPr>
          <p:cNvSpPr txBox="1"/>
          <p:nvPr/>
        </p:nvSpPr>
        <p:spPr>
          <a:xfrm>
            <a:off x="1244600" y="4146194"/>
            <a:ext cx="4418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Владимир Сизых</a:t>
            </a:r>
            <a:endParaRPr lang="en-US" b="1" dirty="0"/>
          </a:p>
          <a:p>
            <a:r>
              <a:rPr lang="ru-RU" b="1" dirty="0"/>
              <a:t>Директор по стратегическому маркетингу</a:t>
            </a:r>
          </a:p>
          <a:p>
            <a:endParaRPr lang="ru-RU" b="1" dirty="0"/>
          </a:p>
          <a:p>
            <a:r>
              <a:rPr lang="en-US" b="1" dirty="0"/>
              <a:t>V.Sizykh@actenzo.ru</a:t>
            </a:r>
          </a:p>
          <a:p>
            <a:r>
              <a:rPr lang="en-US" b="1" dirty="0"/>
              <a:t>+7 (985) 782-21-31</a:t>
            </a:r>
          </a:p>
        </p:txBody>
      </p:sp>
      <p:pic>
        <p:nvPicPr>
          <p:cNvPr id="76" name="Рисунок 75" descr="Изображение выглядит как объект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B73DD50-0CD4-476A-B7C1-935109A661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200" y="984250"/>
            <a:ext cx="6004561" cy="2286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C5C3B6-91B5-44B0-B8D2-4412624745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8127" y="4260850"/>
            <a:ext cx="805061" cy="6940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FC7FA421-AB13-48B5-8F16-92E66C7AF17A}"/>
              </a:ext>
            </a:extLst>
          </p:cNvPr>
          <p:cNvSpPr txBox="1"/>
          <p:nvPr/>
        </p:nvSpPr>
        <p:spPr>
          <a:xfrm>
            <a:off x="55382" y="6469502"/>
            <a:ext cx="2211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Roadmap 2020-2021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года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D3BC116-A7B8-4D2D-A080-8AF65649488C}"/>
              </a:ext>
            </a:extLst>
          </p:cNvPr>
          <p:cNvCxnSpPr/>
          <p:nvPr/>
        </p:nvCxnSpPr>
        <p:spPr>
          <a:xfrm>
            <a:off x="456811" y="908050"/>
            <a:ext cx="59671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45">
            <a:extLst>
              <a:ext uri="{FF2B5EF4-FFF2-40B4-BE49-F238E27FC236}">
                <a16:creationId xmlns:a16="http://schemas.microsoft.com/office/drawing/2014/main" id="{DD48E670-F1F5-4272-9432-47C6C822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80" y="324295"/>
            <a:ext cx="8306086" cy="430887"/>
          </a:xfrm>
        </p:spPr>
        <p:txBody>
          <a:bodyPr/>
          <a:lstStyle/>
          <a:p>
            <a:pPr algn="l" rtl="0"/>
            <a:r>
              <a:rPr lang="ru-RU" sz="2800" b="1" kern="1200" dirty="0">
                <a:solidFill>
                  <a:schemeClr val="tx2"/>
                </a:solidFill>
                <a:ea typeface="+mn-ea"/>
              </a:rPr>
              <a:t>ИЗ ЧЕГО СОСТОИТ?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B15DFA-A3D9-4210-A9A0-82BF606F4AFA}"/>
              </a:ext>
            </a:extLst>
          </p:cNvPr>
          <p:cNvSpPr txBox="1"/>
          <p:nvPr/>
        </p:nvSpPr>
        <p:spPr>
          <a:xfrm>
            <a:off x="410189" y="1061250"/>
            <a:ext cx="409900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>
                <a:solidFill>
                  <a:schemeClr val="tx2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УСТРОЙСТВА </a:t>
            </a:r>
          </a:p>
          <a:p>
            <a:pPr>
              <a:spcAft>
                <a:spcPts val="1200"/>
              </a:spcAft>
            </a:pPr>
            <a:r>
              <a:rPr lang="ru-RU" sz="1400" dirty="0">
                <a:latin typeface="Roboto" pitchFamily="2" charset="0"/>
                <a:ea typeface="Roboto" pitchFamily="2" charset="0"/>
                <a:cs typeface="Gotham Pro" panose="02000503040000020004" pitchFamily="50" charset="0"/>
              </a:rPr>
              <a:t>измеряют физиологические параметры,</a:t>
            </a:r>
            <a:br>
              <a:rPr lang="ru-RU" sz="1400" dirty="0">
                <a:latin typeface="Roboto" pitchFamily="2" charset="0"/>
                <a:ea typeface="Roboto" pitchFamily="2" charset="0"/>
                <a:cs typeface="Gotham Pro" panose="02000503040000020004" pitchFamily="50" charset="0"/>
              </a:rPr>
            </a:br>
            <a:r>
              <a:rPr lang="ru-RU" sz="1400" dirty="0">
                <a:latin typeface="Roboto" pitchFamily="2" charset="0"/>
                <a:ea typeface="Roboto" pitchFamily="2" charset="0"/>
                <a:cs typeface="Gotham Pro" panose="02000503040000020004" pitchFamily="50" charset="0"/>
              </a:rPr>
              <a:t>имеют малый вес и работают на подзарядке</a:t>
            </a:r>
            <a:endParaRPr lang="en-US" sz="1400" dirty="0">
              <a:latin typeface="Roboto" pitchFamily="2" charset="0"/>
              <a:ea typeface="Roboto" pitchFamily="2" charset="0"/>
              <a:cs typeface="Gotham Pro" panose="02000503040000020004" pitchFamily="50" charset="0"/>
            </a:endParaRPr>
          </a:p>
          <a:p>
            <a:endParaRPr lang="ru-RU" sz="14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spcAft>
                <a:spcPts val="1200"/>
              </a:spcAft>
            </a:pPr>
            <a:r>
              <a:rPr lang="ru-RU" sz="1400" b="1" dirty="0">
                <a:solidFill>
                  <a:schemeClr val="tx2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МОБИЛЬНОЕ ПРИЛОЖЕНИЕ</a:t>
            </a:r>
            <a:endParaRPr lang="en-US" sz="1400" b="1" dirty="0">
              <a:solidFill>
                <a:schemeClr val="tx2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1400" dirty="0">
                <a:latin typeface="Roboto" pitchFamily="2" charset="0"/>
                <a:ea typeface="Roboto" pitchFamily="2" charset="0"/>
                <a:cs typeface="Gotham Pro" panose="02000503040000020004" pitchFamily="50" charset="0"/>
              </a:rPr>
              <a:t>показывает графики, </a:t>
            </a:r>
            <a:br>
              <a:rPr lang="ru-RU" sz="1400" dirty="0">
                <a:latin typeface="Roboto" pitchFamily="2" charset="0"/>
                <a:ea typeface="Roboto" pitchFamily="2" charset="0"/>
                <a:cs typeface="Gotham Pro" panose="02000503040000020004" pitchFamily="50" charset="0"/>
              </a:rPr>
            </a:br>
            <a:r>
              <a:rPr lang="ru-RU" sz="1400" dirty="0">
                <a:latin typeface="Roboto" pitchFamily="2" charset="0"/>
                <a:ea typeface="Roboto" pitchFamily="2" charset="0"/>
                <a:cs typeface="Gotham Pro" panose="02000503040000020004" pitchFamily="50" charset="0"/>
              </a:rPr>
              <a:t>дает полезные рекомендации, </a:t>
            </a:r>
            <a:br>
              <a:rPr lang="en-US" sz="1400" dirty="0">
                <a:latin typeface="Roboto" pitchFamily="2" charset="0"/>
                <a:ea typeface="Roboto" pitchFamily="2" charset="0"/>
                <a:cs typeface="Gotham Pro" panose="02000503040000020004" pitchFamily="50" charset="0"/>
              </a:rPr>
            </a:br>
            <a:r>
              <a:rPr lang="ru-RU" sz="1400" dirty="0">
                <a:latin typeface="Roboto" pitchFamily="2" charset="0"/>
                <a:ea typeface="Roboto" pitchFamily="2" charset="0"/>
                <a:cs typeface="Gotham Pro" panose="02000503040000020004" pitchFamily="50" charset="0"/>
              </a:rPr>
              <a:t>предупреждает об опасных ситуациях</a:t>
            </a:r>
            <a:endParaRPr lang="en-US" sz="1400" dirty="0">
              <a:latin typeface="Roboto" pitchFamily="2" charset="0"/>
              <a:ea typeface="Roboto" pitchFamily="2" charset="0"/>
              <a:cs typeface="Gotham Pro" panose="02000503040000020004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0BB95E-73EE-4200-A766-ABC5468D0184}"/>
              </a:ext>
            </a:extLst>
          </p:cNvPr>
          <p:cNvSpPr txBox="1"/>
          <p:nvPr/>
        </p:nvSpPr>
        <p:spPr>
          <a:xfrm>
            <a:off x="408232" y="3852566"/>
            <a:ext cx="45548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>
                <a:solidFill>
                  <a:schemeClr val="tx2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ОБЛАКО С </a:t>
            </a:r>
            <a:r>
              <a:rPr lang="en-US" sz="1400" b="1" dirty="0">
                <a:solidFill>
                  <a:schemeClr val="tx2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AI</a:t>
            </a:r>
          </a:p>
          <a:p>
            <a:r>
              <a:rPr lang="ru-RU" sz="1400" dirty="0">
                <a:latin typeface="Roboto" pitchFamily="2" charset="0"/>
                <a:ea typeface="Roboto" pitchFamily="2" charset="0"/>
                <a:cs typeface="Gotham Pro" panose="02000503040000020004" pitchFamily="50" charset="0"/>
              </a:rPr>
              <a:t>строит модели </a:t>
            </a:r>
            <a:br>
              <a:rPr lang="ru-RU" sz="1400" dirty="0">
                <a:latin typeface="Roboto" pitchFamily="2" charset="0"/>
                <a:ea typeface="Roboto" pitchFamily="2" charset="0"/>
                <a:cs typeface="Gotham Pro" panose="02000503040000020004" pitchFamily="50" charset="0"/>
              </a:rPr>
            </a:br>
            <a:r>
              <a:rPr lang="ru-RU" sz="1400" dirty="0">
                <a:latin typeface="Roboto" pitchFamily="2" charset="0"/>
                <a:ea typeface="Roboto" pitchFamily="2" charset="0"/>
                <a:cs typeface="Gotham Pro" panose="02000503040000020004" pitchFamily="50" charset="0"/>
              </a:rPr>
              <a:t>сложных физиологических параметров, </a:t>
            </a:r>
            <a:br>
              <a:rPr lang="ru-RU" sz="1400" dirty="0">
                <a:latin typeface="Roboto" pitchFamily="2" charset="0"/>
                <a:ea typeface="Roboto" pitchFamily="2" charset="0"/>
                <a:cs typeface="Gotham Pro" panose="02000503040000020004" pitchFamily="50" charset="0"/>
              </a:rPr>
            </a:br>
            <a:r>
              <a:rPr lang="ru-RU" sz="1400" dirty="0">
                <a:latin typeface="Roboto" pitchFamily="2" charset="0"/>
                <a:ea typeface="Roboto" pitchFamily="2" charset="0"/>
                <a:cs typeface="Gotham Pro" panose="02000503040000020004" pitchFamily="50" charset="0"/>
              </a:rPr>
              <a:t>учитывая персональные особенности организма</a:t>
            </a:r>
            <a:endParaRPr lang="en-US" sz="1400" dirty="0">
              <a:latin typeface="Roboto" pitchFamily="2" charset="0"/>
              <a:ea typeface="Roboto" pitchFamily="2" charset="0"/>
              <a:cs typeface="Gotham Pro" panose="02000503040000020004" pitchFamily="50" charset="0"/>
            </a:endParaRPr>
          </a:p>
          <a:p>
            <a:endParaRPr lang="ru-RU" sz="14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chemeClr val="tx2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WEB-</a:t>
            </a:r>
            <a:r>
              <a:rPr lang="ru-RU" sz="1400" b="1" dirty="0">
                <a:solidFill>
                  <a:schemeClr val="tx2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ПОРТАЛ</a:t>
            </a:r>
          </a:p>
          <a:p>
            <a:r>
              <a:rPr lang="ru-RU" sz="1400" dirty="0">
                <a:latin typeface="Roboto" pitchFamily="2" charset="0"/>
                <a:ea typeface="Roboto" pitchFamily="2" charset="0"/>
                <a:cs typeface="Gotham Pro" panose="02000503040000020004" pitchFamily="50" charset="0"/>
              </a:rPr>
              <a:t>доступ к расширенной статистике </a:t>
            </a:r>
            <a:br>
              <a:rPr lang="ru-RU" sz="1400" dirty="0">
                <a:latin typeface="Roboto" pitchFamily="2" charset="0"/>
                <a:ea typeface="Roboto" pitchFamily="2" charset="0"/>
                <a:cs typeface="Gotham Pro" panose="02000503040000020004" pitchFamily="50" charset="0"/>
              </a:rPr>
            </a:br>
            <a:r>
              <a:rPr lang="ru-RU" sz="1400" dirty="0">
                <a:latin typeface="Roboto" pitchFamily="2" charset="0"/>
                <a:ea typeface="Roboto" pitchFamily="2" charset="0"/>
                <a:cs typeface="Gotham Pro" panose="02000503040000020004" pitchFamily="50" charset="0"/>
              </a:rPr>
              <a:t>за длительный период</a:t>
            </a:r>
            <a:endParaRPr lang="en-US" sz="1400" dirty="0">
              <a:latin typeface="Roboto" pitchFamily="2" charset="0"/>
              <a:ea typeface="Roboto" pitchFamily="2" charset="0"/>
              <a:cs typeface="Gotham Pro" panose="02000503040000020004" pitchFamily="50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D77FD30-ADF8-4E7D-B97C-C1C7A86FA30C}"/>
              </a:ext>
            </a:extLst>
          </p:cNvPr>
          <p:cNvGrpSpPr/>
          <p:nvPr/>
        </p:nvGrpSpPr>
        <p:grpSpPr>
          <a:xfrm>
            <a:off x="4924036" y="66326"/>
            <a:ext cx="7231632" cy="6712647"/>
            <a:chOff x="2921000" y="66326"/>
            <a:chExt cx="7231632" cy="6712647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F50B8CC3-BF0F-4EED-B408-DE7BC2452DF2}"/>
                </a:ext>
              </a:extLst>
            </p:cNvPr>
            <p:cNvGrpSpPr/>
            <p:nvPr/>
          </p:nvGrpSpPr>
          <p:grpSpPr>
            <a:xfrm>
              <a:off x="4281692" y="1196811"/>
              <a:ext cx="4467764" cy="4467763"/>
              <a:chOff x="6314144" y="1209891"/>
              <a:chExt cx="4467764" cy="4467763"/>
            </a:xfrm>
          </p:grpSpPr>
          <p:sp>
            <p:nvSpPr>
              <p:cNvPr id="98" name="Овал 97">
                <a:extLst>
                  <a:ext uri="{FF2B5EF4-FFF2-40B4-BE49-F238E27FC236}">
                    <a16:creationId xmlns:a16="http://schemas.microsoft.com/office/drawing/2014/main" id="{0153C716-2579-47BC-8931-143B6579261E}"/>
                  </a:ext>
                </a:extLst>
              </p:cNvPr>
              <p:cNvSpPr/>
              <p:nvPr/>
            </p:nvSpPr>
            <p:spPr>
              <a:xfrm>
                <a:off x="6366453" y="1254842"/>
                <a:ext cx="4390633" cy="4380568"/>
              </a:xfrm>
              <a:prstGeom prst="ellipse">
                <a:avLst/>
              </a:prstGeom>
              <a:solidFill>
                <a:schemeClr val="bg1"/>
              </a:solid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Круг: прозрачная заливка 98">
                <a:extLst>
                  <a:ext uri="{FF2B5EF4-FFF2-40B4-BE49-F238E27FC236}">
                    <a16:creationId xmlns:a16="http://schemas.microsoft.com/office/drawing/2014/main" id="{75C8C2E5-7205-483F-AE33-F956C0B8A6C1}"/>
                  </a:ext>
                </a:extLst>
              </p:cNvPr>
              <p:cNvSpPr/>
              <p:nvPr/>
            </p:nvSpPr>
            <p:spPr>
              <a:xfrm>
                <a:off x="6314144" y="1209891"/>
                <a:ext cx="4467764" cy="4467763"/>
              </a:xfrm>
              <a:prstGeom prst="donut">
                <a:avLst>
                  <a:gd name="adj" fmla="val 1836"/>
                </a:avLst>
              </a:prstGeom>
              <a:solidFill>
                <a:srgbClr val="FF660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797C0100-067C-444E-88A1-8FDCDB9ECBF0}"/>
                </a:ext>
              </a:extLst>
            </p:cNvPr>
            <p:cNvGrpSpPr/>
            <p:nvPr/>
          </p:nvGrpSpPr>
          <p:grpSpPr>
            <a:xfrm>
              <a:off x="3164159" y="92216"/>
              <a:ext cx="6691315" cy="6656141"/>
              <a:chOff x="5196611" y="105296"/>
              <a:chExt cx="6691315" cy="6656141"/>
            </a:xfrm>
          </p:grpSpPr>
          <p:sp>
            <p:nvSpPr>
              <p:cNvPr id="86" name="Прямоугольник: скругленные углы 85">
                <a:extLst>
                  <a:ext uri="{FF2B5EF4-FFF2-40B4-BE49-F238E27FC236}">
                    <a16:creationId xmlns:a16="http://schemas.microsoft.com/office/drawing/2014/main" id="{7045FA2D-2090-422F-92DB-8BD021F9A348}"/>
                  </a:ext>
                </a:extLst>
              </p:cNvPr>
              <p:cNvSpPr/>
              <p:nvPr/>
            </p:nvSpPr>
            <p:spPr>
              <a:xfrm>
                <a:off x="8008281" y="105296"/>
                <a:ext cx="977680" cy="97768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рямоугольник: скругленные углы 86">
                <a:extLst>
                  <a:ext uri="{FF2B5EF4-FFF2-40B4-BE49-F238E27FC236}">
                    <a16:creationId xmlns:a16="http://schemas.microsoft.com/office/drawing/2014/main" id="{32DE4199-ADDC-421E-BED1-ADA55F9037F4}"/>
                  </a:ext>
                </a:extLst>
              </p:cNvPr>
              <p:cNvSpPr/>
              <p:nvPr/>
            </p:nvSpPr>
            <p:spPr>
              <a:xfrm>
                <a:off x="10614845" y="1504092"/>
                <a:ext cx="977680" cy="97768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399C129E-D0E3-423E-9408-E44FFA1CB210}"/>
                  </a:ext>
                </a:extLst>
              </p:cNvPr>
              <p:cNvSpPr/>
              <p:nvPr/>
            </p:nvSpPr>
            <p:spPr>
              <a:xfrm>
                <a:off x="9561581" y="373578"/>
                <a:ext cx="977680" cy="97768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рямоугольник: скругленные углы 88">
                <a:extLst>
                  <a:ext uri="{FF2B5EF4-FFF2-40B4-BE49-F238E27FC236}">
                    <a16:creationId xmlns:a16="http://schemas.microsoft.com/office/drawing/2014/main" id="{EAA88490-8983-4860-96DF-6158F2F60AE3}"/>
                  </a:ext>
                </a:extLst>
              </p:cNvPr>
              <p:cNvSpPr/>
              <p:nvPr/>
            </p:nvSpPr>
            <p:spPr>
              <a:xfrm>
                <a:off x="6522137" y="397223"/>
                <a:ext cx="977680" cy="97768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рямоугольник: скругленные углы 89">
                <a:extLst>
                  <a:ext uri="{FF2B5EF4-FFF2-40B4-BE49-F238E27FC236}">
                    <a16:creationId xmlns:a16="http://schemas.microsoft.com/office/drawing/2014/main" id="{BEBD7FD5-20E0-44C8-8874-D6F14B2F2373}"/>
                  </a:ext>
                </a:extLst>
              </p:cNvPr>
              <p:cNvSpPr/>
              <p:nvPr/>
            </p:nvSpPr>
            <p:spPr>
              <a:xfrm>
                <a:off x="5542321" y="1505601"/>
                <a:ext cx="977680" cy="97768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ик: скругленные углы 90">
                <a:extLst>
                  <a:ext uri="{FF2B5EF4-FFF2-40B4-BE49-F238E27FC236}">
                    <a16:creationId xmlns:a16="http://schemas.microsoft.com/office/drawing/2014/main" id="{8C65C534-3EE5-40CF-96BC-4A754821407B}"/>
                  </a:ext>
                </a:extLst>
              </p:cNvPr>
              <p:cNvSpPr/>
              <p:nvPr/>
            </p:nvSpPr>
            <p:spPr>
              <a:xfrm>
                <a:off x="5491138" y="4421136"/>
                <a:ext cx="977680" cy="97768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рямоугольник: скругленные углы 91">
                <a:extLst>
                  <a:ext uri="{FF2B5EF4-FFF2-40B4-BE49-F238E27FC236}">
                    <a16:creationId xmlns:a16="http://schemas.microsoft.com/office/drawing/2014/main" id="{598DAF41-B397-4284-89A5-33801A03DF44}"/>
                  </a:ext>
                </a:extLst>
              </p:cNvPr>
              <p:cNvSpPr/>
              <p:nvPr/>
            </p:nvSpPr>
            <p:spPr>
              <a:xfrm>
                <a:off x="6556365" y="5464830"/>
                <a:ext cx="977680" cy="97768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F1E1D785-5AFB-4B7A-8033-C9172B0C6A77}"/>
                  </a:ext>
                </a:extLst>
              </p:cNvPr>
              <p:cNvSpPr/>
              <p:nvPr/>
            </p:nvSpPr>
            <p:spPr>
              <a:xfrm>
                <a:off x="9561581" y="5499541"/>
                <a:ext cx="977680" cy="97768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рямоугольник: скругленные углы 93">
                <a:extLst>
                  <a:ext uri="{FF2B5EF4-FFF2-40B4-BE49-F238E27FC236}">
                    <a16:creationId xmlns:a16="http://schemas.microsoft.com/office/drawing/2014/main" id="{B6A0D93B-693E-4F7B-9C5B-36232712176F}"/>
                  </a:ext>
                </a:extLst>
              </p:cNvPr>
              <p:cNvSpPr/>
              <p:nvPr/>
            </p:nvSpPr>
            <p:spPr>
              <a:xfrm>
                <a:off x="10614845" y="4421136"/>
                <a:ext cx="977680" cy="97768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рямоугольник: скругленные углы 94">
                <a:extLst>
                  <a:ext uri="{FF2B5EF4-FFF2-40B4-BE49-F238E27FC236}">
                    <a16:creationId xmlns:a16="http://schemas.microsoft.com/office/drawing/2014/main" id="{5730A941-F8D2-4845-98BB-DC117E998246}"/>
                  </a:ext>
                </a:extLst>
              </p:cNvPr>
              <p:cNvSpPr/>
              <p:nvPr/>
            </p:nvSpPr>
            <p:spPr>
              <a:xfrm>
                <a:off x="5196611" y="2938786"/>
                <a:ext cx="977680" cy="97768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: скругленные углы 95">
                <a:extLst>
                  <a:ext uri="{FF2B5EF4-FFF2-40B4-BE49-F238E27FC236}">
                    <a16:creationId xmlns:a16="http://schemas.microsoft.com/office/drawing/2014/main" id="{C9BE7D52-AE03-4DC9-AFB4-C653B90ED7AD}"/>
                  </a:ext>
                </a:extLst>
              </p:cNvPr>
              <p:cNvSpPr/>
              <p:nvPr/>
            </p:nvSpPr>
            <p:spPr>
              <a:xfrm>
                <a:off x="10910246" y="2930464"/>
                <a:ext cx="977680" cy="97768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ямоугольник: скругленные углы 96">
                <a:extLst>
                  <a:ext uri="{FF2B5EF4-FFF2-40B4-BE49-F238E27FC236}">
                    <a16:creationId xmlns:a16="http://schemas.microsoft.com/office/drawing/2014/main" id="{C08F8F7E-BE92-4F8A-B679-EAB03E44C2DD}"/>
                  </a:ext>
                </a:extLst>
              </p:cNvPr>
              <p:cNvSpPr/>
              <p:nvPr/>
            </p:nvSpPr>
            <p:spPr>
              <a:xfrm>
                <a:off x="8049851" y="5783757"/>
                <a:ext cx="977680" cy="97768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6831F411-F359-4C71-B132-2012483E17FC}"/>
                </a:ext>
              </a:extLst>
            </p:cNvPr>
            <p:cNvGrpSpPr/>
            <p:nvPr/>
          </p:nvGrpSpPr>
          <p:grpSpPr>
            <a:xfrm>
              <a:off x="2921000" y="66326"/>
              <a:ext cx="7231632" cy="6712647"/>
              <a:chOff x="4953452" y="79406"/>
              <a:chExt cx="7231632" cy="6712647"/>
            </a:xfrm>
          </p:grpSpPr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52FCC1C1-F2AD-4AF4-91AD-669997A3D4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3766" r="50000"/>
              <a:stretch/>
            </p:blipFill>
            <p:spPr>
              <a:xfrm>
                <a:off x="9679559" y="5556757"/>
                <a:ext cx="747029" cy="836322"/>
              </a:xfrm>
              <a:prstGeom prst="rect">
                <a:avLst/>
              </a:prstGeom>
            </p:spPr>
          </p:pic>
          <p:pic>
            <p:nvPicPr>
              <p:cNvPr id="55" name="Picture 6">
                <a:extLst>
                  <a:ext uri="{FF2B5EF4-FFF2-40B4-BE49-F238E27FC236}">
                    <a16:creationId xmlns:a16="http://schemas.microsoft.com/office/drawing/2014/main" id="{A9B27644-AE13-4BA2-A2E1-CC9E3A97B9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624" r="8811"/>
              <a:stretch/>
            </p:blipFill>
            <p:spPr bwMode="auto">
              <a:xfrm>
                <a:off x="8102600" y="6046306"/>
                <a:ext cx="863600" cy="489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Рисунок 55" descr="Изображение выглядит как ряд, линия, в линейку, другой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C8877A-84AC-4C1D-8B4D-A2AA78322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48560"/>
              <a:stretch/>
            </p:blipFill>
            <p:spPr>
              <a:xfrm>
                <a:off x="8102600" y="167767"/>
                <a:ext cx="762001" cy="846805"/>
              </a:xfrm>
              <a:prstGeom prst="rect">
                <a:avLst/>
              </a:prstGeom>
            </p:spPr>
          </p:pic>
          <p:pic>
            <p:nvPicPr>
              <p:cNvPr id="65" name="Picture 2">
                <a:extLst>
                  <a:ext uri="{FF2B5EF4-FFF2-40B4-BE49-F238E27FC236}">
                    <a16:creationId xmlns:a16="http://schemas.microsoft.com/office/drawing/2014/main" id="{41AF0E29-0533-4DA6-BCE8-8BA172E12C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712742" y="4596281"/>
                <a:ext cx="780517" cy="604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16">
                <a:extLst>
                  <a:ext uri="{FF2B5EF4-FFF2-40B4-BE49-F238E27FC236}">
                    <a16:creationId xmlns:a16="http://schemas.microsoft.com/office/drawing/2014/main" id="{FAF945D1-0DEA-40F2-8B5B-7265D22C02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5602955" y="4538066"/>
                <a:ext cx="754046" cy="796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8F444FC7-0CA1-4156-A8E6-CBD323C2A5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12417" t="8807" r="4203" b="13589"/>
              <a:stretch/>
            </p:blipFill>
            <p:spPr>
              <a:xfrm>
                <a:off x="5320218" y="2990850"/>
                <a:ext cx="753500" cy="881063"/>
              </a:xfrm>
              <a:prstGeom prst="rect">
                <a:avLst/>
              </a:prstGeom>
            </p:spPr>
          </p:pic>
          <p:pic>
            <p:nvPicPr>
              <p:cNvPr id="68" name="Рисунок 67">
                <a:extLst>
                  <a:ext uri="{FF2B5EF4-FFF2-40B4-BE49-F238E27FC236}">
                    <a16:creationId xmlns:a16="http://schemas.microsoft.com/office/drawing/2014/main" id="{19836580-8F54-469E-9466-6C3821253D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0418" t="2344" r="3789" b="2172"/>
              <a:stretch/>
            </p:blipFill>
            <p:spPr>
              <a:xfrm>
                <a:off x="10713328" y="1578638"/>
                <a:ext cx="820737" cy="841902"/>
              </a:xfrm>
              <a:prstGeom prst="rect">
                <a:avLst/>
              </a:prstGeom>
            </p:spPr>
          </p:pic>
          <p:pic>
            <p:nvPicPr>
              <p:cNvPr id="69" name="Рисунок 68">
                <a:extLst>
                  <a:ext uri="{FF2B5EF4-FFF2-40B4-BE49-F238E27FC236}">
                    <a16:creationId xmlns:a16="http://schemas.microsoft.com/office/drawing/2014/main" id="{186B28BE-9DCC-477A-9C03-215D80262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18017" t="18361" r="16386"/>
              <a:stretch/>
            </p:blipFill>
            <p:spPr>
              <a:xfrm>
                <a:off x="9687607" y="446543"/>
                <a:ext cx="744451" cy="862793"/>
              </a:xfrm>
              <a:prstGeom prst="rect">
                <a:avLst/>
              </a:prstGeom>
            </p:spPr>
          </p:pic>
          <p:pic>
            <p:nvPicPr>
              <p:cNvPr id="70" name="Picture 2" descr="Тонометр AND UA-911BT-C">
                <a:extLst>
                  <a:ext uri="{FF2B5EF4-FFF2-40B4-BE49-F238E27FC236}">
                    <a16:creationId xmlns:a16="http://schemas.microsoft.com/office/drawing/2014/main" id="{69DB1CD5-5565-49C4-B7FA-510B8CBD18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48" t="10920" r="4855" b="16419"/>
              <a:stretch/>
            </p:blipFill>
            <p:spPr bwMode="auto">
              <a:xfrm>
                <a:off x="6606010" y="5558631"/>
                <a:ext cx="872703" cy="804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0ABCA366-CCC6-40F9-B4D6-1E983EB78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3983" r="7208"/>
              <a:stretch/>
            </p:blipFill>
            <p:spPr>
              <a:xfrm>
                <a:off x="11068213" y="3014315"/>
                <a:ext cx="688328" cy="851871"/>
              </a:xfrm>
              <a:prstGeom prst="rect">
                <a:avLst/>
              </a:prstGeom>
            </p:spPr>
          </p:pic>
          <p:pic>
            <p:nvPicPr>
              <p:cNvPr id="72" name="Picture 4" descr="https://runet-id.com/files/company/5d1dedf9c8df05.31851543.jpg">
                <a:extLst>
                  <a:ext uri="{FF2B5EF4-FFF2-40B4-BE49-F238E27FC236}">
                    <a16:creationId xmlns:a16="http://schemas.microsoft.com/office/drawing/2014/main" id="{A4906926-D1F2-433B-BDAA-4F7A96F28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89" t="3247" r="21050" b="1539"/>
              <a:stretch/>
            </p:blipFill>
            <p:spPr bwMode="auto">
              <a:xfrm>
                <a:off x="6678186" y="479171"/>
                <a:ext cx="692699" cy="775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6" descr="https://origin-download-hub-img.cnet.com/i/2019/02/28/796bc648-9a9e-48a8-a1d1-4eba9e4299cc/84fc882b732cad6e883a2ac295af0969/imgingest-1840916640336399187.png">
                <a:extLst>
                  <a:ext uri="{FF2B5EF4-FFF2-40B4-BE49-F238E27FC236}">
                    <a16:creationId xmlns:a16="http://schemas.microsoft.com/office/drawing/2014/main" id="{81DAD26D-9FF5-42E8-8EF3-CB91F9FF10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8166" y="1597606"/>
                <a:ext cx="790652" cy="790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E906E4B-53EA-46AE-BF29-57A08556AB32}"/>
                  </a:ext>
                </a:extLst>
              </p:cNvPr>
              <p:cNvSpPr txBox="1"/>
              <p:nvPr/>
            </p:nvSpPr>
            <p:spPr>
              <a:xfrm>
                <a:off x="11209681" y="3929886"/>
                <a:ext cx="934871" cy="32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050" dirty="0">
                    <a:solidFill>
                      <a:srgbClr val="EE601F"/>
                    </a:solidFill>
                  </a:rPr>
                  <a:t>Samsung </a:t>
                </a:r>
                <a:br>
                  <a:rPr lang="en-US" sz="1050" dirty="0">
                    <a:solidFill>
                      <a:srgbClr val="EE601F"/>
                    </a:solidFill>
                  </a:rPr>
                </a:br>
                <a:r>
                  <a:rPr lang="en-US" sz="1050" dirty="0">
                    <a:solidFill>
                      <a:srgbClr val="EE601F"/>
                    </a:solidFill>
                  </a:rPr>
                  <a:t>Galaxy Watch</a:t>
                </a:r>
                <a:endParaRPr lang="ru-RU" sz="1050" dirty="0">
                  <a:solidFill>
                    <a:srgbClr val="EE601F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35ADEFA-5E42-43B8-8958-87BCAE9BC1D2}"/>
                  </a:ext>
                </a:extLst>
              </p:cNvPr>
              <p:cNvSpPr txBox="1"/>
              <p:nvPr/>
            </p:nvSpPr>
            <p:spPr>
              <a:xfrm>
                <a:off x="10558084" y="1141605"/>
                <a:ext cx="1021433" cy="212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050" dirty="0" err="1">
                    <a:solidFill>
                      <a:srgbClr val="EE601F"/>
                    </a:solidFill>
                  </a:rPr>
                  <a:t>Actenzo</a:t>
                </a:r>
                <a:r>
                  <a:rPr lang="en-US" sz="1050" dirty="0">
                    <a:solidFill>
                      <a:srgbClr val="EE601F"/>
                    </a:solidFill>
                  </a:rPr>
                  <a:t> </a:t>
                </a:r>
                <a:r>
                  <a:rPr lang="en-US" sz="1050" dirty="0" err="1">
                    <a:solidFill>
                      <a:srgbClr val="EE601F"/>
                    </a:solidFill>
                  </a:rPr>
                  <a:t>Helth</a:t>
                </a:r>
                <a:r>
                  <a:rPr lang="ru-RU" sz="1050" dirty="0">
                    <a:solidFill>
                      <a:srgbClr val="EE601F"/>
                    </a:solidFill>
                  </a:rPr>
                  <a:t>*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CF9D7D4-EE58-40BF-A53A-BA0244DECDFC}"/>
                  </a:ext>
                </a:extLst>
              </p:cNvPr>
              <p:cNvSpPr txBox="1"/>
              <p:nvPr/>
            </p:nvSpPr>
            <p:spPr>
              <a:xfrm>
                <a:off x="8955249" y="79406"/>
                <a:ext cx="1095172" cy="32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ru-RU" sz="1050" dirty="0">
                    <a:solidFill>
                      <a:srgbClr val="EE601F"/>
                    </a:solidFill>
                  </a:rPr>
                  <a:t>Умный браслет </a:t>
                </a:r>
                <a:br>
                  <a:rPr lang="en-US" sz="1050" dirty="0">
                    <a:solidFill>
                      <a:srgbClr val="EE601F"/>
                    </a:solidFill>
                  </a:rPr>
                </a:br>
                <a:r>
                  <a:rPr lang="en-US" sz="1050" dirty="0" err="1">
                    <a:solidFill>
                      <a:srgbClr val="EE601F"/>
                    </a:solidFill>
                  </a:rPr>
                  <a:t>Actenzo</a:t>
                </a:r>
                <a:endParaRPr lang="ru-RU" sz="1050" dirty="0">
                  <a:solidFill>
                    <a:srgbClr val="EE601F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49F721-AB9E-4D2C-B9D4-FFD28B427D6C}"/>
                  </a:ext>
                </a:extLst>
              </p:cNvPr>
              <p:cNvSpPr txBox="1"/>
              <p:nvPr/>
            </p:nvSpPr>
            <p:spPr>
              <a:xfrm>
                <a:off x="11046220" y="2508867"/>
                <a:ext cx="1082348" cy="212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050" dirty="0" err="1">
                    <a:solidFill>
                      <a:srgbClr val="EE601F"/>
                    </a:solidFill>
                  </a:rPr>
                  <a:t>Actenzo</a:t>
                </a:r>
                <a:r>
                  <a:rPr lang="en-US" sz="1050" dirty="0">
                    <a:solidFill>
                      <a:srgbClr val="EE601F"/>
                    </a:solidFill>
                  </a:rPr>
                  <a:t> Watch</a:t>
                </a:r>
                <a:r>
                  <a:rPr lang="ru-RU" sz="1050" dirty="0">
                    <a:solidFill>
                      <a:srgbClr val="EE601F"/>
                    </a:solidFill>
                  </a:rPr>
                  <a:t>*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06CED1E-6E08-41F6-BCE3-9B58E539BCE8}"/>
                  </a:ext>
                </a:extLst>
              </p:cNvPr>
              <p:cNvSpPr txBox="1"/>
              <p:nvPr/>
            </p:nvSpPr>
            <p:spPr>
              <a:xfrm>
                <a:off x="9003027" y="6579366"/>
                <a:ext cx="1877437" cy="212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ru-RU" sz="1050" dirty="0">
                    <a:solidFill>
                      <a:srgbClr val="EE601F"/>
                    </a:solidFill>
                  </a:rPr>
                  <a:t>Пульсометры </a:t>
                </a:r>
                <a:r>
                  <a:rPr lang="en-US" sz="1050" dirty="0">
                    <a:solidFill>
                      <a:srgbClr val="EE601F"/>
                    </a:solidFill>
                  </a:rPr>
                  <a:t>Polar H10 / OH1</a:t>
                </a:r>
                <a:endParaRPr lang="ru-RU" sz="1050" dirty="0">
                  <a:solidFill>
                    <a:srgbClr val="EE601F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36B43FE-10A3-4077-85B5-7B10EBA6E8A5}"/>
                  </a:ext>
                </a:extLst>
              </p:cNvPr>
              <p:cNvSpPr txBox="1"/>
              <p:nvPr/>
            </p:nvSpPr>
            <p:spPr>
              <a:xfrm>
                <a:off x="10539261" y="6158643"/>
                <a:ext cx="1067921" cy="32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ru-RU" sz="1050" dirty="0">
                    <a:solidFill>
                      <a:srgbClr val="EE601F"/>
                    </a:solidFill>
                  </a:rPr>
                  <a:t>Нательный </a:t>
                </a:r>
                <a:br>
                  <a:rPr lang="ru-RU" sz="1050" dirty="0">
                    <a:solidFill>
                      <a:srgbClr val="EE601F"/>
                    </a:solidFill>
                  </a:rPr>
                </a:br>
                <a:r>
                  <a:rPr lang="en-US" sz="1050" dirty="0">
                    <a:solidFill>
                      <a:srgbClr val="EE601F"/>
                    </a:solidFill>
                  </a:rPr>
                  <a:t>BT-</a:t>
                </a:r>
                <a:r>
                  <a:rPr lang="ru-RU" sz="1050" dirty="0">
                    <a:solidFill>
                      <a:srgbClr val="EE601F"/>
                    </a:solidFill>
                  </a:rPr>
                  <a:t>термометр*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B8AB1B0-27E1-43DA-B491-F8D9C1EE0A47}"/>
                  </a:ext>
                </a:extLst>
              </p:cNvPr>
              <p:cNvSpPr txBox="1"/>
              <p:nvPr/>
            </p:nvSpPr>
            <p:spPr>
              <a:xfrm>
                <a:off x="10871904" y="5429456"/>
                <a:ext cx="1313180" cy="32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ru-RU" sz="1050" dirty="0">
                    <a:solidFill>
                      <a:srgbClr val="EE601F"/>
                    </a:solidFill>
                  </a:rPr>
                  <a:t>Умные весы </a:t>
                </a:r>
                <a:br>
                  <a:rPr lang="ru-RU" sz="1050" dirty="0">
                    <a:solidFill>
                      <a:srgbClr val="EE601F"/>
                    </a:solidFill>
                  </a:rPr>
                </a:br>
                <a:r>
                  <a:rPr lang="en-US" sz="1050" dirty="0">
                    <a:solidFill>
                      <a:srgbClr val="EE601F"/>
                    </a:solidFill>
                  </a:rPr>
                  <a:t>MGB SMART SCALES</a:t>
                </a:r>
                <a:endParaRPr lang="ru-RU" sz="1050" dirty="0">
                  <a:solidFill>
                    <a:srgbClr val="EE601F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C3411FD-9E39-446A-A74D-C9675A5E7104}"/>
                  </a:ext>
                </a:extLst>
              </p:cNvPr>
              <p:cNvSpPr txBox="1"/>
              <p:nvPr/>
            </p:nvSpPr>
            <p:spPr>
              <a:xfrm>
                <a:off x="5383424" y="6284042"/>
                <a:ext cx="1197764" cy="212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70000"/>
                  </a:lnSpc>
                </a:pPr>
                <a:r>
                  <a:rPr lang="en-US" sz="1050" dirty="0">
                    <a:solidFill>
                      <a:srgbClr val="EE601F"/>
                    </a:solidFill>
                  </a:rPr>
                  <a:t>BT-</a:t>
                </a:r>
                <a:r>
                  <a:rPr lang="ru-RU" sz="1050" dirty="0">
                    <a:solidFill>
                      <a:srgbClr val="EE601F"/>
                    </a:solidFill>
                  </a:rPr>
                  <a:t>тонометр </a:t>
                </a:r>
                <a:r>
                  <a:rPr lang="en-US" sz="1050" dirty="0">
                    <a:solidFill>
                      <a:srgbClr val="EE601F"/>
                    </a:solidFill>
                  </a:rPr>
                  <a:t>A&amp;D</a:t>
                </a:r>
                <a:endParaRPr lang="ru-RU" sz="1050" dirty="0">
                  <a:solidFill>
                    <a:srgbClr val="EE601F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31E2A9D-606B-4E7E-B921-F402A81A8135}"/>
                  </a:ext>
                </a:extLst>
              </p:cNvPr>
              <p:cNvSpPr txBox="1"/>
              <p:nvPr/>
            </p:nvSpPr>
            <p:spPr>
              <a:xfrm>
                <a:off x="5048276" y="5474698"/>
                <a:ext cx="1241045" cy="212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70000"/>
                  </a:lnSpc>
                </a:pPr>
                <a:r>
                  <a:rPr lang="ru-RU" sz="1050" dirty="0">
                    <a:solidFill>
                      <a:srgbClr val="EE601F"/>
                    </a:solidFill>
                  </a:rPr>
                  <a:t>Умный стетоскоп*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02190CD-E426-46D1-8980-AD989AF50E1C}"/>
                  </a:ext>
                </a:extLst>
              </p:cNvPr>
              <p:cNvSpPr txBox="1"/>
              <p:nvPr/>
            </p:nvSpPr>
            <p:spPr>
              <a:xfrm>
                <a:off x="4953452" y="3948429"/>
                <a:ext cx="1200970" cy="212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70000"/>
                  </a:lnSpc>
                </a:pPr>
                <a:r>
                  <a:rPr lang="ru-RU" sz="1050" dirty="0" err="1">
                    <a:solidFill>
                      <a:srgbClr val="EE601F"/>
                    </a:solidFill>
                  </a:rPr>
                  <a:t>Пульсооксиметр</a:t>
                </a:r>
                <a:r>
                  <a:rPr lang="ru-RU" sz="1050" dirty="0">
                    <a:solidFill>
                      <a:srgbClr val="EE601F"/>
                    </a:solidFill>
                  </a:rPr>
                  <a:t>*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FA99C61-33FA-4555-9C60-415311E31F1D}"/>
                  </a:ext>
                </a:extLst>
              </p:cNvPr>
              <p:cNvSpPr txBox="1"/>
              <p:nvPr/>
            </p:nvSpPr>
            <p:spPr>
              <a:xfrm>
                <a:off x="5047075" y="2480263"/>
                <a:ext cx="827471" cy="32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70000"/>
                  </a:lnSpc>
                </a:pPr>
                <a:r>
                  <a:rPr lang="en-US" sz="1050" dirty="0" err="1">
                    <a:solidFill>
                      <a:srgbClr val="EE601F"/>
                    </a:solidFill>
                  </a:rPr>
                  <a:t>Actenzo</a:t>
                </a:r>
                <a:br>
                  <a:rPr lang="en-US" sz="1050" dirty="0">
                    <a:solidFill>
                      <a:srgbClr val="EE601F"/>
                    </a:solidFill>
                  </a:rPr>
                </a:br>
                <a:r>
                  <a:rPr lang="en-US" sz="1050" dirty="0">
                    <a:solidFill>
                      <a:srgbClr val="EE601F"/>
                    </a:solidFill>
                  </a:rPr>
                  <a:t>Google Play</a:t>
                </a:r>
                <a:endParaRPr lang="ru-RU" sz="1050" dirty="0">
                  <a:solidFill>
                    <a:srgbClr val="EE601F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8D73443-6C5A-40E5-8921-80B07F03EFB9}"/>
                  </a:ext>
                </a:extLst>
              </p:cNvPr>
              <p:cNvSpPr txBox="1"/>
              <p:nvPr/>
            </p:nvSpPr>
            <p:spPr>
              <a:xfrm>
                <a:off x="5688460" y="1103788"/>
                <a:ext cx="824265" cy="32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70000"/>
                  </a:lnSpc>
                </a:pPr>
                <a:r>
                  <a:rPr lang="en-US" sz="1050" dirty="0" err="1">
                    <a:solidFill>
                      <a:srgbClr val="EE601F"/>
                    </a:solidFill>
                  </a:rPr>
                  <a:t>Actenzo</a:t>
                </a:r>
                <a:br>
                  <a:rPr lang="en-US" sz="1050" dirty="0">
                    <a:solidFill>
                      <a:srgbClr val="EE601F"/>
                    </a:solidFill>
                  </a:rPr>
                </a:br>
                <a:r>
                  <a:rPr lang="en-US" sz="1050" dirty="0">
                    <a:solidFill>
                      <a:srgbClr val="EE601F"/>
                    </a:solidFill>
                  </a:rPr>
                  <a:t>Apple Store</a:t>
                </a:r>
                <a:endParaRPr lang="ru-RU" sz="1050" dirty="0">
                  <a:solidFill>
                    <a:srgbClr val="EE601F"/>
                  </a:solidFill>
                </a:endParaRPr>
              </a:p>
            </p:txBody>
          </p:sp>
        </p:grp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8C219C27-9957-48FE-BA64-8ACC1E3789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76075" y="3720473"/>
              <a:ext cx="2369449" cy="139735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D569EDE-39BD-499D-8406-D316B9C51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62781" y="1821546"/>
              <a:ext cx="2525969" cy="141566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14A5DA57-A8BE-4F9D-B3F6-B67F3CEBBA21}"/>
                </a:ext>
              </a:extLst>
            </p:cNvPr>
            <p:cNvGrpSpPr/>
            <p:nvPr/>
          </p:nvGrpSpPr>
          <p:grpSpPr>
            <a:xfrm>
              <a:off x="5267964" y="1935414"/>
              <a:ext cx="2627927" cy="2583164"/>
              <a:chOff x="3665814" y="650207"/>
              <a:chExt cx="4426903" cy="4426902"/>
            </a:xfrm>
          </p:grpSpPr>
          <p:pic>
            <p:nvPicPr>
              <p:cNvPr id="47" name="Рисунок 46" descr="Облако">
                <a:extLst>
                  <a:ext uri="{FF2B5EF4-FFF2-40B4-BE49-F238E27FC236}">
                    <a16:creationId xmlns:a16="http://schemas.microsoft.com/office/drawing/2014/main" id="{3B1103A9-A065-4896-A866-447C7C44E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665814" y="650207"/>
                <a:ext cx="4426903" cy="4426902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E42C3-204F-433B-8224-13674AB6C2D1}"/>
                  </a:ext>
                </a:extLst>
              </p:cNvPr>
              <p:cNvSpPr txBox="1"/>
              <p:nvPr/>
            </p:nvSpPr>
            <p:spPr>
              <a:xfrm>
                <a:off x="4453267" y="3229197"/>
                <a:ext cx="1782346" cy="369332"/>
              </a:xfrm>
              <a:prstGeom prst="rect">
                <a:avLst/>
              </a:prstGeom>
              <a:noFill/>
              <a:ln>
                <a:solidFill>
                  <a:schemeClr val="tx2">
                    <a:alpha val="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MY.ACTENZO.RU</a:t>
                </a:r>
                <a:endParaRPr lang="ru-RU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51" name="Рисунок 50">
                <a:extLst>
                  <a:ext uri="{FF2B5EF4-FFF2-40B4-BE49-F238E27FC236}">
                    <a16:creationId xmlns:a16="http://schemas.microsoft.com/office/drawing/2014/main" id="{50757B81-060A-440B-B8B6-58A20E52B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16958" y="2336202"/>
                <a:ext cx="2048060" cy="783964"/>
              </a:xfrm>
              <a:prstGeom prst="rect">
                <a:avLst/>
              </a:prstGeom>
              <a:ln>
                <a:solidFill>
                  <a:schemeClr val="tx2">
                    <a:alpha val="0"/>
                  </a:schemeClr>
                </a:solidFill>
              </a:ln>
            </p:spPr>
          </p:pic>
        </p:grpSp>
      </p:grpSp>
      <p:sp>
        <p:nvSpPr>
          <p:cNvPr id="101" name="Номер слайда 47">
            <a:extLst>
              <a:ext uri="{FF2B5EF4-FFF2-40B4-BE49-F238E27FC236}">
                <a16:creationId xmlns:a16="http://schemas.microsoft.com/office/drawing/2014/main" id="{528CA6C6-8D0D-4505-9841-DC58F1F2F34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63042" y="6496084"/>
            <a:ext cx="2815844" cy="342265"/>
          </a:xfrm>
        </p:spPr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42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омер слайда 47">
            <a:extLst>
              <a:ext uri="{FF2B5EF4-FFF2-40B4-BE49-F238E27FC236}">
                <a16:creationId xmlns:a16="http://schemas.microsoft.com/office/drawing/2014/main" id="{7B75C84E-3DA9-49F3-B25C-9459BF7402F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2F695-EA8B-4A11-B9FF-D9659F534246}"/>
              </a:ext>
            </a:extLst>
          </p:cNvPr>
          <p:cNvSpPr txBox="1"/>
          <p:nvPr/>
        </p:nvSpPr>
        <p:spPr>
          <a:xfrm>
            <a:off x="2479470" y="1900138"/>
            <a:ext cx="364193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Частота пульса</a:t>
            </a:r>
          </a:p>
          <a:p>
            <a:pPr marL="285750" indent="-28575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Показатели </a:t>
            </a:r>
            <a:br>
              <a:rPr lang="ru-RU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</a:br>
            <a:r>
              <a:rPr lang="ru-RU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вариабельности </a:t>
            </a:r>
            <a:br>
              <a:rPr lang="ru-RU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</a:br>
            <a:r>
              <a:rPr lang="ru-RU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сердечного ритма</a:t>
            </a:r>
          </a:p>
          <a:p>
            <a:pPr marL="285750" indent="-28575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Показатели ЭКГ</a:t>
            </a:r>
          </a:p>
          <a:p>
            <a:pPr marL="285750" indent="-28575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Давление (</a:t>
            </a:r>
            <a:r>
              <a:rPr lang="en-US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SYS, DIA)</a:t>
            </a:r>
            <a:endParaRPr lang="ru-RU" dirty="0">
              <a:solidFill>
                <a:schemeClr val="tx2"/>
              </a:solidFill>
              <a:latin typeface="Roboto" pitchFamily="2" charset="0"/>
              <a:ea typeface="Roboto" pitchFamily="2" charset="0"/>
            </a:endParaRPr>
          </a:p>
          <a:p>
            <a:pPr marL="285750" indent="-28575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Температура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4BA69-36CE-46D4-B4F0-129AE2AD4281}"/>
              </a:ext>
            </a:extLst>
          </p:cNvPr>
          <p:cNvSpPr txBox="1"/>
          <p:nvPr/>
        </p:nvSpPr>
        <p:spPr>
          <a:xfrm>
            <a:off x="6108700" y="1746250"/>
            <a:ext cx="364193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>
              <a:spcAft>
                <a:spcPts val="2400"/>
              </a:spcAft>
            </a:pPr>
            <a:r>
              <a:rPr lang="ru-RU" dirty="0">
                <a:solidFill>
                  <a:schemeClr val="tx2"/>
                </a:solidFill>
              </a:rPr>
              <a:t>Показатели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уровня стресса организма</a:t>
            </a:r>
          </a:p>
          <a:p>
            <a:pPr>
              <a:spcAft>
                <a:spcPts val="2400"/>
              </a:spcAft>
            </a:pPr>
            <a:r>
              <a:rPr lang="ru-RU" dirty="0">
                <a:solidFill>
                  <a:schemeClr val="tx2"/>
                </a:solidFill>
              </a:rPr>
              <a:t>Контроль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качества сна</a:t>
            </a:r>
          </a:p>
          <a:p>
            <a:pPr>
              <a:spcAft>
                <a:spcPts val="2400"/>
              </a:spcAft>
            </a:pPr>
            <a:r>
              <a:rPr lang="ru-RU" dirty="0">
                <a:solidFill>
                  <a:schemeClr val="tx2"/>
                </a:solidFill>
              </a:rPr>
              <a:t>Расчет ИМТ (</a:t>
            </a:r>
            <a:r>
              <a:rPr lang="en-US" dirty="0">
                <a:solidFill>
                  <a:schemeClr val="tx2"/>
                </a:solidFill>
              </a:rPr>
              <a:t>BMI)</a:t>
            </a:r>
            <a:r>
              <a:rPr lang="ru-RU" dirty="0">
                <a:solidFill>
                  <a:schemeClr val="tx2"/>
                </a:solidFill>
              </a:rPr>
              <a:t> </a:t>
            </a:r>
          </a:p>
          <a:p>
            <a:pPr>
              <a:spcAft>
                <a:spcPts val="2400"/>
              </a:spcAft>
            </a:pPr>
            <a:r>
              <a:rPr lang="ru-RU" dirty="0">
                <a:solidFill>
                  <a:schemeClr val="tx2"/>
                </a:solidFill>
              </a:rPr>
              <a:t>Уровень оксигенации крови</a:t>
            </a:r>
            <a:endParaRPr lang="en-US" dirty="0">
              <a:solidFill>
                <a:schemeClr val="tx2"/>
              </a:solidFill>
            </a:endParaRPr>
          </a:p>
          <a:p>
            <a:pPr>
              <a:spcAft>
                <a:spcPts val="2400"/>
              </a:spcAft>
            </a:pPr>
            <a:r>
              <a:rPr lang="ru-RU" dirty="0">
                <a:solidFill>
                  <a:schemeClr val="tx2"/>
                </a:solidFill>
              </a:rPr>
              <a:t>Физическая активность</a:t>
            </a:r>
          </a:p>
          <a:p>
            <a:pPr>
              <a:spcAft>
                <a:spcPts val="2400"/>
              </a:spcAft>
            </a:pPr>
            <a:r>
              <a:rPr lang="ru-RU" dirty="0">
                <a:solidFill>
                  <a:schemeClr val="tx2"/>
                </a:solidFill>
              </a:rPr>
              <a:t>Контроль метеозависимости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CC779BE-BA8E-4805-AA36-2FB0DDCDFEB4}"/>
              </a:ext>
            </a:extLst>
          </p:cNvPr>
          <p:cNvCxnSpPr/>
          <p:nvPr/>
        </p:nvCxnSpPr>
        <p:spPr>
          <a:xfrm>
            <a:off x="456811" y="908050"/>
            <a:ext cx="59671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45">
            <a:extLst>
              <a:ext uri="{FF2B5EF4-FFF2-40B4-BE49-F238E27FC236}">
                <a16:creationId xmlns:a16="http://schemas.microsoft.com/office/drawing/2014/main" id="{EBF2A1DA-DB95-4CBF-93CA-5FD51C3D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80" y="324295"/>
            <a:ext cx="8306086" cy="430887"/>
          </a:xfrm>
        </p:spPr>
        <p:txBody>
          <a:bodyPr/>
          <a:lstStyle/>
          <a:p>
            <a:pPr algn="l" rtl="0"/>
            <a:r>
              <a:rPr lang="ru-RU" sz="2800" b="1" kern="1200" dirty="0">
                <a:solidFill>
                  <a:schemeClr val="tx2"/>
                </a:solidFill>
                <a:ea typeface="+mn-ea"/>
              </a:rPr>
              <a:t>ЧТО ИЗМЕРЯЕТ?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DFAE6C-6621-4089-9F9E-8DAC2E50BF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00" y="324295"/>
            <a:ext cx="1251788" cy="47916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3CE151D-74CA-414B-A34C-D15BF3A25646}"/>
              </a:ext>
            </a:extLst>
          </p:cNvPr>
          <p:cNvSpPr/>
          <p:nvPr/>
        </p:nvSpPr>
        <p:spPr>
          <a:xfrm>
            <a:off x="9935271" y="2146707"/>
            <a:ext cx="823257" cy="82325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ED1EE88-B483-4001-99E1-DDEA6F022071}"/>
              </a:ext>
            </a:extLst>
          </p:cNvPr>
          <p:cNvSpPr/>
          <p:nvPr/>
        </p:nvSpPr>
        <p:spPr>
          <a:xfrm>
            <a:off x="9935271" y="3143705"/>
            <a:ext cx="823257" cy="82325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AC06B92-9261-4146-8331-F0C1C80FC84D}"/>
              </a:ext>
            </a:extLst>
          </p:cNvPr>
          <p:cNvSpPr/>
          <p:nvPr/>
        </p:nvSpPr>
        <p:spPr>
          <a:xfrm>
            <a:off x="9935271" y="4121555"/>
            <a:ext cx="823257" cy="82325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F53C155-444A-4BA1-884C-0B1E687D654D}"/>
              </a:ext>
            </a:extLst>
          </p:cNvPr>
          <p:cNvSpPr/>
          <p:nvPr/>
        </p:nvSpPr>
        <p:spPr>
          <a:xfrm>
            <a:off x="9935271" y="5099404"/>
            <a:ext cx="823257" cy="82325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8960A2F-F42A-4F28-8382-59ABB18D0C26}"/>
              </a:ext>
            </a:extLst>
          </p:cNvPr>
          <p:cNvSpPr/>
          <p:nvPr/>
        </p:nvSpPr>
        <p:spPr>
          <a:xfrm>
            <a:off x="1219184" y="1289280"/>
            <a:ext cx="823257" cy="82325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17A4DDB-693A-4B9C-A97D-E3363F6C6F4A}"/>
              </a:ext>
            </a:extLst>
          </p:cNvPr>
          <p:cNvSpPr/>
          <p:nvPr/>
        </p:nvSpPr>
        <p:spPr>
          <a:xfrm>
            <a:off x="1219184" y="2229923"/>
            <a:ext cx="823257" cy="82325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BAB56B1-4246-4817-A8F1-90EF79AED489}"/>
              </a:ext>
            </a:extLst>
          </p:cNvPr>
          <p:cNvSpPr/>
          <p:nvPr/>
        </p:nvSpPr>
        <p:spPr>
          <a:xfrm>
            <a:off x="1219184" y="3226921"/>
            <a:ext cx="823257" cy="82325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7B7EA0A-EB32-468E-AD7B-A14CF3D03462}"/>
              </a:ext>
            </a:extLst>
          </p:cNvPr>
          <p:cNvSpPr/>
          <p:nvPr/>
        </p:nvSpPr>
        <p:spPr>
          <a:xfrm>
            <a:off x="1219184" y="4204771"/>
            <a:ext cx="823257" cy="82325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492A62C-84F5-429C-88FF-A591DA57D668}"/>
              </a:ext>
            </a:extLst>
          </p:cNvPr>
          <p:cNvSpPr/>
          <p:nvPr/>
        </p:nvSpPr>
        <p:spPr>
          <a:xfrm>
            <a:off x="1219184" y="5182620"/>
            <a:ext cx="823257" cy="82325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A5EF4EB-BD78-4590-B25E-634ECB9CA0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8107" y="5300337"/>
            <a:ext cx="561140" cy="5919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9FD9770-F690-48A8-9FC8-ABD5C97B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6323" y="4323347"/>
            <a:ext cx="632373" cy="60290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B4CDCE-8E73-44BE-977F-C1D2793FD1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6155" y="3277797"/>
            <a:ext cx="638590" cy="6236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AAE1081-24E8-4CA7-9DE4-135058E0599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0713" y="2298462"/>
            <a:ext cx="632373" cy="5991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270184B-F7B2-4834-9E39-4D4C1720200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8826" y="1410683"/>
            <a:ext cx="561084" cy="54988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DD0B1A1-3114-45E2-8472-701244C000B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5292" y="2305892"/>
            <a:ext cx="408152" cy="67132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4178B5C-A9AB-4F47-9BD1-0FC7EC46115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2096" y="3316827"/>
            <a:ext cx="392899" cy="6434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0EAB52D-F59E-49B8-B910-BCA4EC97554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1788" y="5182620"/>
            <a:ext cx="487321" cy="6568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AE99B2C-7888-425C-AC12-332E9EAA875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28" b="3837"/>
          <a:stretch/>
        </p:blipFill>
        <p:spPr>
          <a:xfrm>
            <a:off x="10131653" y="4196869"/>
            <a:ext cx="417755" cy="673156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69A23C05-9314-4404-A850-D326B3062447}"/>
              </a:ext>
            </a:extLst>
          </p:cNvPr>
          <p:cNvSpPr/>
          <p:nvPr/>
        </p:nvSpPr>
        <p:spPr>
          <a:xfrm>
            <a:off x="9935271" y="1206064"/>
            <a:ext cx="823257" cy="82325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A1D8E26-EE65-4260-8835-0DBA73C30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53765" y="1351779"/>
            <a:ext cx="586270" cy="5980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4715396-5ACE-407B-89D7-7B8B0BCE3D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41128" y="2363265"/>
            <a:ext cx="9978681" cy="3457340"/>
          </a:xfrm>
        </p:spPr>
        <p:txBody>
          <a:bodyPr>
            <a:normAutofit lnSpcReduction="10000"/>
          </a:bodyPr>
          <a:lstStyle/>
          <a:p>
            <a:pPr marL="513373" indent="-513373">
              <a:lnSpc>
                <a:spcPct val="100000"/>
              </a:lnSpc>
              <a:spcBef>
                <a:spcPts val="599"/>
              </a:spcBef>
              <a:buAutoNum type="arabicPeriod"/>
            </a:pPr>
            <a:r>
              <a:rPr lang="ru-RU" sz="2400" b="1" dirty="0">
                <a:solidFill>
                  <a:srgbClr val="004276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ОЦЕНКА ФИЗИОЛОГИЧЕСКОГО СОСТОЯНИЯ</a:t>
            </a:r>
          </a:p>
          <a:p>
            <a:pPr marL="798580" lvl="2"/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- качество сна</a:t>
            </a:r>
          </a:p>
          <a:p>
            <a:pPr marL="798580" lvl="2"/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- напряжение регуляторных систем и адаптационный потенциал</a:t>
            </a:r>
          </a:p>
          <a:p>
            <a:pPr marL="798580" lvl="2"/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- оценка состояния сердечно-сосудистой системы</a:t>
            </a:r>
          </a:p>
          <a:p>
            <a:pPr marL="798580" lvl="2"/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- признаки заболеваний</a:t>
            </a:r>
          </a:p>
          <a:p>
            <a:pPr marL="513373" indent="-513373">
              <a:lnSpc>
                <a:spcPct val="100000"/>
              </a:lnSpc>
              <a:spcBef>
                <a:spcPts val="599"/>
              </a:spcBef>
              <a:buFont typeface="Arial" panose="020B0604020202020204" pitchFamily="34" charset="0"/>
              <a:buAutoNum type="arabicPeriod"/>
            </a:pPr>
            <a:r>
              <a:rPr lang="ru-RU" sz="2400" b="1" dirty="0">
                <a:solidFill>
                  <a:srgbClr val="004276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ОЦЕНКА ОБРАЗА ЖИЗНИ ПАЦИЕНТА</a:t>
            </a:r>
          </a:p>
          <a:p>
            <a:pPr marL="798580" lvl="2"/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- уровень стресса (эмоционального и физического)</a:t>
            </a:r>
          </a:p>
          <a:p>
            <a:pPr marL="798580" lvl="2"/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- соответствие стандартам здорового образа жизни и физической активности</a:t>
            </a:r>
          </a:p>
          <a:p>
            <a:pPr marL="513373" indent="-513373">
              <a:lnSpc>
                <a:spcPct val="100000"/>
              </a:lnSpc>
              <a:spcBef>
                <a:spcPts val="599"/>
              </a:spcBef>
              <a:buFont typeface="Arial" panose="020B0604020202020204" pitchFamily="34" charset="0"/>
              <a:buAutoNum type="arabicPeriod"/>
            </a:pPr>
            <a:r>
              <a:rPr lang="ru-RU" sz="2400" b="1" dirty="0">
                <a:solidFill>
                  <a:srgbClr val="004276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ОЦЕНКА РИСКОВ ОНЛАЙН </a:t>
            </a:r>
          </a:p>
          <a:p>
            <a:pPr marL="912663" lvl="2"/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- анализ факторов снижения производительности труда</a:t>
            </a:r>
          </a:p>
          <a:p>
            <a:pPr marL="912663" lvl="2"/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- соответствие концепции «Нулевого травматизма» и «Медицина будущего»</a:t>
            </a:r>
          </a:p>
          <a:p>
            <a:pPr marL="912663" lvl="2"/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- вовлечение работников и необременительный контроль</a:t>
            </a:r>
          </a:p>
          <a:p>
            <a:pPr marL="399290" lvl="1"/>
            <a:endParaRPr lang="ru-RU" sz="1000" dirty="0">
              <a:solidFill>
                <a:srgbClr val="004276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1100" dirty="0">
              <a:solidFill>
                <a:srgbClr val="004276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1100" dirty="0">
              <a:solidFill>
                <a:srgbClr val="004276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DE36AB-1983-4293-ABD1-49CBB77E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984250"/>
            <a:ext cx="10541909" cy="500654"/>
          </a:xfrm>
        </p:spPr>
        <p:txBody>
          <a:bodyPr>
            <a:noAutofit/>
          </a:bodyPr>
          <a:lstStyle/>
          <a:p>
            <a:pPr algn="l"/>
            <a:r>
              <a:rPr lang="ru-RU" sz="2795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Что дает </a:t>
            </a:r>
            <a:r>
              <a:rPr lang="en-US" sz="2795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Actenzo</a:t>
            </a:r>
            <a:endParaRPr lang="ru-RU" sz="2795" b="1" dirty="0">
              <a:solidFill>
                <a:srgbClr val="004276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C847705-6CE9-43A8-BAA9-FE95B5BDA342}"/>
              </a:ext>
            </a:extLst>
          </p:cNvPr>
          <p:cNvCxnSpPr/>
          <p:nvPr/>
        </p:nvCxnSpPr>
        <p:spPr>
          <a:xfrm>
            <a:off x="1061168" y="1979677"/>
            <a:ext cx="595611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9CA70F9F-BCCC-4147-B526-66E7434A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8108" y="6344580"/>
            <a:ext cx="2839532" cy="276999"/>
          </a:xfrm>
        </p:spPr>
        <p:txBody>
          <a:bodyPr/>
          <a:lstStyle/>
          <a:p>
            <a:fld id="{44384CDA-0367-4103-A8E5-32865145AD28}" type="slidenum">
              <a:rPr lang="ru-RU" smtClean="0"/>
              <a:t>4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EB246B-001C-4991-BC33-B119705B68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00" y="324295"/>
            <a:ext cx="1251788" cy="4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2085215-666B-41B3-AECA-FAEF3B6D82E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44384CDA-0367-4103-A8E5-32865145AD28}" type="slidenum">
              <a:rPr lang="ru-RU" smtClean="0"/>
              <a:t>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3D7C4C-F252-4D15-BEC2-2F26FF55D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29" y="2573216"/>
            <a:ext cx="10654942" cy="32611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7AC4F42-A867-4612-B3C2-91706734D3A5}"/>
              </a:ext>
            </a:extLst>
          </p:cNvPr>
          <p:cNvSpPr txBox="1">
            <a:spLocks/>
          </p:cNvSpPr>
          <p:nvPr/>
        </p:nvSpPr>
        <p:spPr>
          <a:xfrm>
            <a:off x="1016000" y="984250"/>
            <a:ext cx="10541909" cy="5006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95" b="1" kern="0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ОЦЕНКА ФИЗИОЛОГИЧЕСКИХ </a:t>
            </a:r>
            <a:br>
              <a:rPr lang="ru-RU" sz="2795" b="1" kern="0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</a:br>
            <a:r>
              <a:rPr lang="ru-RU" sz="2795" b="1" kern="0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ПАРАМЕТРОВ ОРГАНИЗМА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456FB32-B240-45F8-895A-10352E1FCF8F}"/>
              </a:ext>
            </a:extLst>
          </p:cNvPr>
          <p:cNvCxnSpPr/>
          <p:nvPr/>
        </p:nvCxnSpPr>
        <p:spPr>
          <a:xfrm>
            <a:off x="1061168" y="1979677"/>
            <a:ext cx="595611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C966C5-A156-4B1E-B07F-272C6A6E9C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00" y="324295"/>
            <a:ext cx="1251788" cy="4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75215F6-574B-494D-81E8-7E8B3EFB54B1}"/>
              </a:ext>
            </a:extLst>
          </p:cNvPr>
          <p:cNvGrpSpPr/>
          <p:nvPr/>
        </p:nvGrpSpPr>
        <p:grpSpPr>
          <a:xfrm>
            <a:off x="1319199" y="1062180"/>
            <a:ext cx="9071934" cy="5619028"/>
            <a:chOff x="1140642" y="615642"/>
            <a:chExt cx="9514789" cy="5893326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823EC9A1-D17D-48CE-967B-07A4C2B4A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0643" y="3556596"/>
              <a:ext cx="9514788" cy="2952372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7819CAA-3AEA-4C79-BC4E-05F3A0B31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0642" y="615642"/>
              <a:ext cx="9514787" cy="290829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643D95E-F9B8-4C9D-9056-3DBEDD04F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2904" y="2831350"/>
              <a:ext cx="2498342" cy="2023248"/>
            </a:xfrm>
            <a:prstGeom prst="rect">
              <a:avLst/>
            </a:prstGeom>
          </p:spPr>
        </p:pic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170D55-E016-428D-BCD1-EA3519D4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4CDA-0367-4103-A8E5-32865145AD28}" type="slidenum">
              <a:rPr lang="ru-RU" smtClean="0"/>
              <a:t>6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56BF732-786A-44E3-AAFB-F6FF8472CD2F}"/>
              </a:ext>
            </a:extLst>
          </p:cNvPr>
          <p:cNvCxnSpPr/>
          <p:nvPr/>
        </p:nvCxnSpPr>
        <p:spPr>
          <a:xfrm>
            <a:off x="456811" y="908050"/>
            <a:ext cx="59671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45">
            <a:extLst>
              <a:ext uri="{FF2B5EF4-FFF2-40B4-BE49-F238E27FC236}">
                <a16:creationId xmlns:a16="http://schemas.microsoft.com/office/drawing/2014/main" id="{CF514CDC-8FD6-43C9-8149-C6FFD7FE8B17}"/>
              </a:ext>
            </a:extLst>
          </p:cNvPr>
          <p:cNvSpPr txBox="1">
            <a:spLocks/>
          </p:cNvSpPr>
          <p:nvPr/>
        </p:nvSpPr>
        <p:spPr>
          <a:xfrm>
            <a:off x="515080" y="324295"/>
            <a:ext cx="8306086" cy="43088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2"/>
                </a:solidFill>
                <a:ea typeface="+mn-ea"/>
              </a:rPr>
              <a:t>СОН КАК ИНДИКАТОР СОСТОЯНИЯ ОРГАНИЗМА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D081CF-0CB4-4BF1-8817-69E82AC95D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00" y="324295"/>
            <a:ext cx="1251788" cy="4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0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ADE36AB-1983-4293-ABD1-49CBB77E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05" y="714207"/>
            <a:ext cx="10496127" cy="80239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1996" dirty="0">
                <a:solidFill>
                  <a:srgbClr val="002060"/>
                </a:solidFill>
                <a:latin typeface="+mn-lt"/>
              </a:rPr>
              <a:t>Нормальное состояние покоя. Легкая брадикардия.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AD1F465-2D92-4F79-9F9E-347E24370A1E}"/>
              </a:ext>
            </a:extLst>
          </p:cNvPr>
          <p:cNvGrpSpPr/>
          <p:nvPr/>
        </p:nvGrpSpPr>
        <p:grpSpPr>
          <a:xfrm>
            <a:off x="2393138" y="1392515"/>
            <a:ext cx="8534400" cy="4898572"/>
            <a:chOff x="1929498" y="905588"/>
            <a:chExt cx="9297302" cy="5336462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04C68178-8C65-49F9-BC31-B9B07D00C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1159" y="1621191"/>
              <a:ext cx="8440224" cy="4620859"/>
            </a:xfrm>
            <a:prstGeom prst="rect">
              <a:avLst/>
            </a:prstGeom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10AB2F60-2A24-47AA-850E-FF1835086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1160" y="999720"/>
              <a:ext cx="8575640" cy="4183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147609-24BC-42E2-B576-DFF6876931F2}"/>
                </a:ext>
              </a:extLst>
            </p:cNvPr>
            <p:cNvSpPr txBox="1"/>
            <p:nvPr/>
          </p:nvSpPr>
          <p:spPr>
            <a:xfrm>
              <a:off x="1929498" y="1547960"/>
              <a:ext cx="2795678" cy="90388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198" dirty="0"/>
                <a:t>Распределение кардиоинтервалов похоже на гаусовское, достаточно широкое, амплитуда моды менее 30%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9E49B0-1B9D-4152-8735-B45015A61F7B}"/>
                </a:ext>
              </a:extLst>
            </p:cNvPr>
            <p:cNvSpPr txBox="1"/>
            <p:nvPr/>
          </p:nvSpPr>
          <p:spPr>
            <a:xfrm>
              <a:off x="7185658" y="1621191"/>
              <a:ext cx="2376326" cy="64513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198" dirty="0"/>
                <a:t>Распределение в виде вытянутого по биссектриссе эллипса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A8074C-53BD-4A12-9CB7-381643CC1C40}"/>
                </a:ext>
              </a:extLst>
            </p:cNvPr>
            <p:cNvSpPr txBox="1"/>
            <p:nvPr/>
          </p:nvSpPr>
          <p:spPr>
            <a:xfrm>
              <a:off x="2589234" y="4043139"/>
              <a:ext cx="3848169" cy="64513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198" dirty="0"/>
                <a:t>Баланс между симпатической и парасиматической системами</a:t>
              </a:r>
              <a:r>
                <a:rPr lang="en-US" sz="1198" dirty="0"/>
                <a:t>: </a:t>
              </a:r>
              <a:r>
                <a:rPr lang="ru-RU" sz="1198" dirty="0"/>
                <a:t>присутствуют как короткие так и длинные волны</a:t>
              </a: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2F246205-5160-446A-8278-0A4E7C15F6A5}"/>
                </a:ext>
              </a:extLst>
            </p:cNvPr>
            <p:cNvSpPr/>
            <p:nvPr/>
          </p:nvSpPr>
          <p:spPr>
            <a:xfrm>
              <a:off x="6197521" y="905588"/>
              <a:ext cx="880151" cy="6065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7"/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37A3A92-F6D9-45A4-882D-8E7491D8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4CDA-0367-4103-A8E5-32865145AD28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31F146-109B-4B61-83D5-71043719E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69" y="5509653"/>
            <a:ext cx="6048375" cy="1133475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C31CD13-EBAC-4BF9-908C-43422501FA4A}"/>
              </a:ext>
            </a:extLst>
          </p:cNvPr>
          <p:cNvCxnSpPr/>
          <p:nvPr/>
        </p:nvCxnSpPr>
        <p:spPr>
          <a:xfrm>
            <a:off x="456811" y="908050"/>
            <a:ext cx="59671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45">
            <a:extLst>
              <a:ext uri="{FF2B5EF4-FFF2-40B4-BE49-F238E27FC236}">
                <a16:creationId xmlns:a16="http://schemas.microsoft.com/office/drawing/2014/main" id="{218B74C5-B4A2-4367-B443-71D6CD9EB31C}"/>
              </a:ext>
            </a:extLst>
          </p:cNvPr>
          <p:cNvSpPr txBox="1">
            <a:spLocks/>
          </p:cNvSpPr>
          <p:nvPr/>
        </p:nvSpPr>
        <p:spPr>
          <a:xfrm>
            <a:off x="515080" y="324295"/>
            <a:ext cx="14902720" cy="43088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2"/>
                </a:solidFill>
                <a:ea typeface="+mn-ea"/>
              </a:rPr>
              <a:t>НАПРЯЖЕНИЕ РЕГУЛЯТОРНЫХ СИСТЕМ И АДАПТАЦИОННЫЙ ПОТЕНЦИАЛ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C95A1D-B034-4BD8-9642-B115AF8DF9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00" y="324295"/>
            <a:ext cx="1251788" cy="4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45">
            <a:extLst>
              <a:ext uri="{FF2B5EF4-FFF2-40B4-BE49-F238E27FC236}">
                <a16:creationId xmlns:a16="http://schemas.microsoft.com/office/drawing/2014/main" id="{46051DDF-7FCE-4304-9889-F3A7EB0513EB}"/>
              </a:ext>
            </a:extLst>
          </p:cNvPr>
          <p:cNvSpPr txBox="1">
            <a:spLocks/>
          </p:cNvSpPr>
          <p:nvPr/>
        </p:nvSpPr>
        <p:spPr>
          <a:xfrm>
            <a:off x="667480" y="476695"/>
            <a:ext cx="10102120" cy="43088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ИЗМЕРЕНИЕ ПУЛЬСОВОЙ ВОЛНЫ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BD2A3DD-EF89-47F9-BBE1-3829FF7238E3}"/>
              </a:ext>
            </a:extLst>
          </p:cNvPr>
          <p:cNvGrpSpPr/>
          <p:nvPr/>
        </p:nvGrpSpPr>
        <p:grpSpPr>
          <a:xfrm>
            <a:off x="1413672" y="1697064"/>
            <a:ext cx="8553391" cy="2327644"/>
            <a:chOff x="1811370" y="1251925"/>
            <a:chExt cx="8569260" cy="233196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801C599-06B3-45A6-AFE0-0112B2311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1370" y="1251925"/>
              <a:ext cx="8569260" cy="2331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F352CB-7947-417B-8033-F2E32A13EC6D}"/>
                </a:ext>
              </a:extLst>
            </p:cNvPr>
            <p:cNvSpPr txBox="1"/>
            <p:nvPr/>
          </p:nvSpPr>
          <p:spPr>
            <a:xfrm>
              <a:off x="5118755" y="1413182"/>
              <a:ext cx="2922309" cy="36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97" dirty="0">
                  <a:latin typeface="Roboto" pitchFamily="2" charset="0"/>
                  <a:ea typeface="Roboto" pitchFamily="2" charset="0"/>
                </a:rPr>
                <a:t>Возраст 38 лет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5F77561-3202-45D5-BB15-A1E787251902}"/>
              </a:ext>
            </a:extLst>
          </p:cNvPr>
          <p:cNvGrpSpPr/>
          <p:nvPr/>
        </p:nvGrpSpPr>
        <p:grpSpPr>
          <a:xfrm>
            <a:off x="1413673" y="4433508"/>
            <a:ext cx="8558958" cy="1940124"/>
            <a:chOff x="1811370" y="4173719"/>
            <a:chExt cx="8574837" cy="1943723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7377E7EA-1A4F-416B-9E97-C8A6EF2E3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1370" y="4173719"/>
              <a:ext cx="8574837" cy="194372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5F3CD6-A372-4223-BFE9-6D184907BF75}"/>
                </a:ext>
              </a:extLst>
            </p:cNvPr>
            <p:cNvSpPr txBox="1"/>
            <p:nvPr/>
          </p:nvSpPr>
          <p:spPr>
            <a:xfrm>
              <a:off x="6817151" y="4320363"/>
              <a:ext cx="2922309" cy="36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97" dirty="0">
                  <a:latin typeface="Roboto" pitchFamily="2" charset="0"/>
                  <a:ea typeface="Roboto" pitchFamily="2" charset="0"/>
                </a:rPr>
                <a:t>Возраст 60 лет</a:t>
              </a:r>
            </a:p>
          </p:txBody>
        </p:sp>
      </p:grp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AFD15655-5A5C-4E3E-8F05-72118127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4CDA-0367-4103-A8E5-32865145AD28}" type="slidenum">
              <a:rPr lang="ru-RU" smtClean="0"/>
              <a:t>8</a:t>
            </a:fld>
            <a:endParaRPr lang="ru-RU"/>
          </a:p>
        </p:txBody>
      </p:sp>
      <p:sp>
        <p:nvSpPr>
          <p:cNvPr id="15" name="Заголовок 45">
            <a:extLst>
              <a:ext uri="{FF2B5EF4-FFF2-40B4-BE49-F238E27FC236}">
                <a16:creationId xmlns:a16="http://schemas.microsoft.com/office/drawing/2014/main" id="{74D90B7F-5C8C-4A3C-932F-AB4D253ED5B2}"/>
              </a:ext>
            </a:extLst>
          </p:cNvPr>
          <p:cNvSpPr txBox="1">
            <a:spLocks/>
          </p:cNvSpPr>
          <p:nvPr/>
        </p:nvSpPr>
        <p:spPr>
          <a:xfrm>
            <a:off x="515080" y="324295"/>
            <a:ext cx="10102120" cy="43088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4276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7A73E5A-0C2F-4862-8200-C0E22533D037}"/>
              </a:ext>
            </a:extLst>
          </p:cNvPr>
          <p:cNvCxnSpPr/>
          <p:nvPr/>
        </p:nvCxnSpPr>
        <p:spPr>
          <a:xfrm>
            <a:off x="609211" y="1517650"/>
            <a:ext cx="59671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45">
            <a:extLst>
              <a:ext uri="{FF2B5EF4-FFF2-40B4-BE49-F238E27FC236}">
                <a16:creationId xmlns:a16="http://schemas.microsoft.com/office/drawing/2014/main" id="{270DD51D-7EC0-49C0-87E0-AD6BC3774EBB}"/>
              </a:ext>
            </a:extLst>
          </p:cNvPr>
          <p:cNvSpPr txBox="1">
            <a:spLocks/>
          </p:cNvSpPr>
          <p:nvPr/>
        </p:nvSpPr>
        <p:spPr>
          <a:xfrm>
            <a:off x="667480" y="476695"/>
            <a:ext cx="10102120" cy="43088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4276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7D64D81-0865-4986-BAE0-6E9056BBD6B4}"/>
              </a:ext>
            </a:extLst>
          </p:cNvPr>
          <p:cNvCxnSpPr/>
          <p:nvPr/>
        </p:nvCxnSpPr>
        <p:spPr>
          <a:xfrm>
            <a:off x="609211" y="1517650"/>
            <a:ext cx="596716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C0BF88E-0886-4933-8D7B-635EB644A2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00" y="324295"/>
            <a:ext cx="1251788" cy="4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7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F431EE-503E-45EB-920A-68DB1EC189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841" y="1703092"/>
            <a:ext cx="8841636" cy="45705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47183F-09EB-48EB-82DF-F15594F225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05" y="1116922"/>
            <a:ext cx="2634329" cy="55613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F54964-C6AA-4031-A16E-DE86852BFF97}"/>
              </a:ext>
            </a:extLst>
          </p:cNvPr>
          <p:cNvSpPr txBox="1"/>
          <p:nvPr/>
        </p:nvSpPr>
        <p:spPr>
          <a:xfrm>
            <a:off x="330200" y="239700"/>
            <a:ext cx="895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МОНИТОРИНГ 24/7 С ПОЛНОЙ СТАТИСТИКОЙ </a:t>
            </a:r>
            <a:br>
              <a:rPr lang="ru-RU" sz="2400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</a:br>
            <a:r>
              <a:rPr lang="ru-RU" sz="2400" b="1" dirty="0">
                <a:solidFill>
                  <a:srgbClr val="004276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ЗА ВЕСЬ ПЕРИОД ИСПОЛЬЗОВАНИЯ</a:t>
            </a:r>
            <a:endParaRPr lang="ru-RU" sz="2795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01FC52-5DD1-4B2A-B9F2-6EEE65A4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4CDA-0367-4103-A8E5-32865145AD28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B10246-34B3-4241-9342-9A18BD77C6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200" y="324295"/>
            <a:ext cx="1251788" cy="4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50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</TotalTime>
  <Words>710</Words>
  <Application>Microsoft Office PowerPoint</Application>
  <PresentationFormat>Произвольный</PresentationFormat>
  <Paragraphs>148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Gotham Pro</vt:lpstr>
      <vt:lpstr>Gotham Pro Medium</vt:lpstr>
      <vt:lpstr>Roboto</vt:lpstr>
      <vt:lpstr>Office Theme</vt:lpstr>
      <vt:lpstr>Презентация PowerPoint</vt:lpstr>
      <vt:lpstr>ИЗ ЧЕГО СОСТОИТ? </vt:lpstr>
      <vt:lpstr>ЧТО ИЗМЕРЯЕТ?</vt:lpstr>
      <vt:lpstr>Что дает Actenzo</vt:lpstr>
      <vt:lpstr>Презентация PowerPoint</vt:lpstr>
      <vt:lpstr>Презентация PowerPoint</vt:lpstr>
      <vt:lpstr>  Нормальное состояние покоя. Легкая брадикардия.</vt:lpstr>
      <vt:lpstr>Презентация PowerPoint</vt:lpstr>
      <vt:lpstr>Презентация PowerPoint</vt:lpstr>
      <vt:lpstr>Особенности решения actenzo</vt:lpstr>
      <vt:lpstr>Презентация PowerPoint</vt:lpstr>
      <vt:lpstr>ОЦЕНКА ОБРАЗА ЖИЗНИ</vt:lpstr>
      <vt:lpstr>Презентация PowerPoint</vt:lpstr>
      <vt:lpstr>Презентация PowerPoint</vt:lpstr>
      <vt:lpstr>Презентация PowerPoint</vt:lpstr>
      <vt:lpstr>ОСОБЕННОСТИ ACTENZO  ДЛЯ МЕДИЦИНСКИХ ОРГАНИЗАЦИЙ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Actenzo. мониторинг здоровья</dc:title>
  <dc:creator>Пользователь</dc:creator>
  <cp:lastModifiedBy>Сизых Владимир Николаевич</cp:lastModifiedBy>
  <cp:revision>127</cp:revision>
  <dcterms:created xsi:type="dcterms:W3CDTF">2019-11-06T12:20:45Z</dcterms:created>
  <dcterms:modified xsi:type="dcterms:W3CDTF">2020-09-22T14:15:42Z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2019-11-06T00:00:00Z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2019-11-06T00:00:00Z</vt:filetime>
  </property>
</Properties>
</file>