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73" r:id="rId20"/>
    <p:sldId id="274" r:id="rId21"/>
    <p:sldId id="275" r:id="rId22"/>
    <p:sldId id="276" r:id="rId23"/>
    <p:sldId id="280" r:id="rId24"/>
    <p:sldId id="277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616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151616"/>
              </a:solidFill>
              <a:prstDash val="solid"/>
              <a:round/>
            </a:ln>
          </a:left>
          <a:right>
            <a:ln w="12700" cap="flat">
              <a:solidFill>
                <a:srgbClr val="151616"/>
              </a:solidFill>
              <a:prstDash val="solid"/>
              <a:round/>
            </a:ln>
          </a:right>
          <a:top>
            <a:ln w="12700" cap="flat">
              <a:solidFill>
                <a:srgbClr val="151616"/>
              </a:solidFill>
              <a:prstDash val="solid"/>
              <a:round/>
            </a:ln>
          </a:top>
          <a:bottom>
            <a:ln w="12700" cap="flat">
              <a:solidFill>
                <a:srgbClr val="151616"/>
              </a:solidFill>
              <a:prstDash val="solid"/>
              <a:round/>
            </a:ln>
          </a:bottom>
          <a:insideH>
            <a:ln w="12700" cap="flat">
              <a:solidFill>
                <a:srgbClr val="151616"/>
              </a:solidFill>
              <a:prstDash val="solid"/>
              <a:round/>
            </a:ln>
          </a:insideH>
          <a:insideV>
            <a:ln w="12700" cap="flat">
              <a:solidFill>
                <a:srgbClr val="151616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151616"/>
              </a:solidFill>
              <a:prstDash val="solid"/>
              <a:round/>
            </a:ln>
          </a:left>
          <a:right>
            <a:ln w="12700" cap="flat">
              <a:solidFill>
                <a:srgbClr val="151616"/>
              </a:solidFill>
              <a:prstDash val="solid"/>
              <a:round/>
            </a:ln>
          </a:right>
          <a:top>
            <a:ln w="12700" cap="flat">
              <a:solidFill>
                <a:srgbClr val="151616"/>
              </a:solidFill>
              <a:prstDash val="solid"/>
              <a:round/>
            </a:ln>
          </a:top>
          <a:bottom>
            <a:ln w="12700" cap="flat">
              <a:solidFill>
                <a:srgbClr val="151616"/>
              </a:solidFill>
              <a:prstDash val="solid"/>
              <a:round/>
            </a:ln>
          </a:bottom>
          <a:insideH>
            <a:ln w="12700" cap="flat">
              <a:solidFill>
                <a:srgbClr val="151616"/>
              </a:solidFill>
              <a:prstDash val="solid"/>
              <a:round/>
            </a:ln>
          </a:insideH>
          <a:insideV>
            <a:ln w="12700" cap="flat">
              <a:solidFill>
                <a:srgbClr val="151616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151616"/>
              </a:solidFill>
              <a:prstDash val="solid"/>
              <a:round/>
            </a:ln>
          </a:left>
          <a:right>
            <a:ln w="12700" cap="flat">
              <a:solidFill>
                <a:srgbClr val="151616"/>
              </a:solidFill>
              <a:prstDash val="solid"/>
              <a:round/>
            </a:ln>
          </a:right>
          <a:top>
            <a:ln w="12700" cap="flat">
              <a:solidFill>
                <a:srgbClr val="151616"/>
              </a:solidFill>
              <a:prstDash val="solid"/>
              <a:round/>
            </a:ln>
          </a:top>
          <a:bottom>
            <a:ln w="12700" cap="flat">
              <a:solidFill>
                <a:srgbClr val="151616"/>
              </a:solidFill>
              <a:prstDash val="solid"/>
              <a:round/>
            </a:ln>
          </a:bottom>
          <a:insideH>
            <a:ln w="12700" cap="flat">
              <a:solidFill>
                <a:srgbClr val="151616"/>
              </a:solidFill>
              <a:prstDash val="solid"/>
              <a:round/>
            </a:ln>
          </a:insideH>
          <a:insideV>
            <a:ln w="12700" cap="flat">
              <a:solidFill>
                <a:srgbClr val="15161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151616"/>
              </a:solidFill>
              <a:prstDash val="solid"/>
              <a:round/>
            </a:ln>
          </a:left>
          <a:right>
            <a:ln w="12700" cap="flat">
              <a:solidFill>
                <a:srgbClr val="151616"/>
              </a:solidFill>
              <a:prstDash val="solid"/>
              <a:round/>
            </a:ln>
          </a:right>
          <a:top>
            <a:ln w="12700" cap="flat">
              <a:solidFill>
                <a:srgbClr val="151616"/>
              </a:solidFill>
              <a:prstDash val="solid"/>
              <a:round/>
            </a:ln>
          </a:top>
          <a:bottom>
            <a:ln w="12700" cap="flat">
              <a:solidFill>
                <a:srgbClr val="151616"/>
              </a:solidFill>
              <a:prstDash val="solid"/>
              <a:round/>
            </a:ln>
          </a:bottom>
          <a:insideH>
            <a:ln w="12700" cap="flat">
              <a:solidFill>
                <a:srgbClr val="151616"/>
              </a:solidFill>
              <a:prstDash val="solid"/>
              <a:round/>
            </a:ln>
          </a:insideH>
          <a:insideV>
            <a:ln w="12700" cap="flat">
              <a:solidFill>
                <a:srgbClr val="151616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E2"/>
          </a:solidFill>
        </a:fill>
      </a:tcStyle>
    </a:wholeTbl>
    <a:band2H>
      <a:tcTxStyle/>
      <a:tcStyle>
        <a:tcBdr/>
        <a:fill>
          <a:solidFill>
            <a:srgbClr val="E6E9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DF4"/>
          </a:solidFill>
        </a:fill>
      </a:tcStyle>
    </a:wholeTbl>
    <a:band2H>
      <a:tcTxStyle/>
      <a:tcStyle>
        <a:tcBdr/>
        <a:fill>
          <a:solidFill>
            <a:srgbClr val="E8EF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BCC"/>
          </a:solidFill>
        </a:fill>
      </a:tcStyle>
    </a:wholeTbl>
    <a:band2H>
      <a:tcTxStyle/>
      <a:tcStyle>
        <a:tcBdr/>
        <a:fill>
          <a:solidFill>
            <a:srgbClr val="FFF5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51616"/>
        </a:fontRef>
        <a:srgbClr val="15161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51616"/>
              </a:solidFill>
              <a:prstDash val="solid"/>
              <a:round/>
            </a:ln>
          </a:top>
          <a:bottom>
            <a:ln w="25400" cap="flat">
              <a:solidFill>
                <a:srgbClr val="15161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51616"/>
              </a:solidFill>
              <a:prstDash val="solid"/>
              <a:round/>
            </a:ln>
          </a:top>
          <a:bottom>
            <a:ln w="25400" cap="flat">
              <a:solidFill>
                <a:srgbClr val="15161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51616"/>
        </a:fontRef>
        <a:srgbClr val="15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5161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5161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5161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56963900000000001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282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A6A6A6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Pt>
            <c:idx val="3"/>
            <c:bubble3D val="0"/>
            <c:spPr>
              <a:solidFill>
                <a:srgbClr val="C00000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20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20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20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20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Положительно - 141</c:v>
                </c:pt>
                <c:pt idx="1">
                  <c:v>Нейтрально - 69</c:v>
                </c:pt>
                <c:pt idx="2">
                  <c:v>Настороженно - 59</c:v>
                </c:pt>
                <c:pt idx="3">
                  <c:v>Негативно - 24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0.48</c:v>
                </c:pt>
                <c:pt idx="1">
                  <c:v>0.24</c:v>
                </c:pt>
                <c:pt idx="2">
                  <c:v>0.2</c:v>
                </c:pt>
                <c:pt idx="3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2236800000000003"/>
          <c:y val="0.29619400000000001"/>
          <c:w val="0.37763200000000002"/>
          <c:h val="0.264338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656A6A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84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282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D9D9D9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0.64</c:v>
                </c:pt>
                <c:pt idx="1">
                  <c:v>0.36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D9D9D9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0.04</c:v>
                </c:pt>
                <c:pt idx="1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6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7A60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D9D9D9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8"/>
        <c:holeSize val="75"/>
      </c:doughnut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636932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AB80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B60E2B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</c:dPt>
          <c:dLbls>
            <c:dLbl>
              <c:idx val="0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" sourceLinked="0"/>
              <c:spPr/>
              <c:txPr>
                <a:bodyPr/>
                <a:lstStyle/>
                <a:p>
                  <a:pPr>
                    <a:defRPr sz="1600" b="1" i="0" u="none" strike="noStrike">
                      <a:solidFill>
                        <a:srgbClr val="FFFFFF"/>
                      </a:solidFill>
                      <a:latin typeface="Calibri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>
                  <a:solidFill>
                    <a:srgbClr val="ABAFAF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0637000000000001E-2"/>
          <c:y val="0.77743499999999999"/>
          <c:w val="0.93872500000000003"/>
          <c:h val="0.222565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151616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0" name="Shape 10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62639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edradiology.moscow/" TargetMode="External"/><Relationship Id="rId13" Type="http://schemas.openxmlformats.org/officeDocument/2006/relationships/image" Target="../media/image6.png"/><Relationship Id="rId3" Type="http://schemas.openxmlformats.org/officeDocument/2006/relationships/hyperlink" Target="mailto:morozov@npcmr.ru" TargetMode="External"/><Relationship Id="rId7" Type="http://schemas.openxmlformats.org/officeDocument/2006/relationships/hyperlink" Target="http://mrororr.ru/" TargetMode="External"/><Relationship Id="rId12" Type="http://schemas.openxmlformats.org/officeDocument/2006/relationships/hyperlink" Target="https://ok.ru/group/53492896301187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sdo.npcmr.ru/" TargetMode="External"/><Relationship Id="rId11" Type="http://schemas.openxmlformats.org/officeDocument/2006/relationships/hyperlink" Target="https://www.instagram.com/medradiology.moscow/" TargetMode="External"/><Relationship Id="rId5" Type="http://schemas.openxmlformats.org/officeDocument/2006/relationships/hyperlink" Target="http://www.pet-omc.ru/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vk.com/npcmr" TargetMode="External"/><Relationship Id="rId4" Type="http://schemas.openxmlformats.org/officeDocument/2006/relationships/hyperlink" Target="http://ndkt.ru/" TargetMode="External"/><Relationship Id="rId9" Type="http://schemas.openxmlformats.org/officeDocument/2006/relationships/hyperlink" Target="https://www.youtube.com/channel/UCu5ER1JrdPILCaM9OD792tA" TargetMode="External"/><Relationship Id="rId1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edradiology.moscow/" TargetMode="External"/><Relationship Id="rId13" Type="http://schemas.openxmlformats.org/officeDocument/2006/relationships/image" Target="../media/image6.png"/><Relationship Id="rId3" Type="http://schemas.openxmlformats.org/officeDocument/2006/relationships/hyperlink" Target="mailto:morozov@npcmr.ru" TargetMode="External"/><Relationship Id="rId7" Type="http://schemas.openxmlformats.org/officeDocument/2006/relationships/hyperlink" Target="http://mrororr.ru/" TargetMode="External"/><Relationship Id="rId12" Type="http://schemas.openxmlformats.org/officeDocument/2006/relationships/hyperlink" Target="https://ok.ru/group/53492896301187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sdo.npcmr.ru/" TargetMode="External"/><Relationship Id="rId11" Type="http://schemas.openxmlformats.org/officeDocument/2006/relationships/hyperlink" Target="https://www.instagram.com/medradiology.moscow/" TargetMode="External"/><Relationship Id="rId5" Type="http://schemas.openxmlformats.org/officeDocument/2006/relationships/hyperlink" Target="http://www.pet-omc.ru/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vk.com/npcmr" TargetMode="External"/><Relationship Id="rId4" Type="http://schemas.openxmlformats.org/officeDocument/2006/relationships/hyperlink" Target="http://ndkt.ru/" TargetMode="External"/><Relationship Id="rId9" Type="http://schemas.openxmlformats.org/officeDocument/2006/relationships/hyperlink" Target="https://www.youtube.com/channel/UCu5ER1JrdPILCaM9OD792tA" TargetMode="External"/><Relationship Id="rId14" Type="http://schemas.openxmlformats.org/officeDocument/2006/relationships/image" Target="../media/image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edradiology.moscow/" TargetMode="External"/><Relationship Id="rId13" Type="http://schemas.openxmlformats.org/officeDocument/2006/relationships/image" Target="../media/image6.png"/><Relationship Id="rId3" Type="http://schemas.openxmlformats.org/officeDocument/2006/relationships/hyperlink" Target="mailto:morozov@npcmr.ru" TargetMode="External"/><Relationship Id="rId7" Type="http://schemas.openxmlformats.org/officeDocument/2006/relationships/hyperlink" Target="http://mrororr.ru/" TargetMode="External"/><Relationship Id="rId12" Type="http://schemas.openxmlformats.org/officeDocument/2006/relationships/hyperlink" Target="https://ok.ru/group/53492896301187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sdo.npcmr.ru/" TargetMode="External"/><Relationship Id="rId11" Type="http://schemas.openxmlformats.org/officeDocument/2006/relationships/hyperlink" Target="https://www.instagram.com/medradiology.moscow/" TargetMode="External"/><Relationship Id="rId5" Type="http://schemas.openxmlformats.org/officeDocument/2006/relationships/hyperlink" Target="http://www.pet-omc.ru/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vk.com/npcmr" TargetMode="External"/><Relationship Id="rId4" Type="http://schemas.openxmlformats.org/officeDocument/2006/relationships/hyperlink" Target="http://ndkt.ru/" TargetMode="External"/><Relationship Id="rId9" Type="http://schemas.openxmlformats.org/officeDocument/2006/relationships/hyperlink" Target="https://www.youtube.com/channel/UCu5ER1JrdPILCaM9OD792tA" TargetMode="External"/><Relationship Id="rId1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edradiology.moscow/" TargetMode="External"/><Relationship Id="rId13" Type="http://schemas.openxmlformats.org/officeDocument/2006/relationships/image" Target="../media/image6.png"/><Relationship Id="rId3" Type="http://schemas.openxmlformats.org/officeDocument/2006/relationships/hyperlink" Target="mailto:morozov@npcmr.ru" TargetMode="External"/><Relationship Id="rId7" Type="http://schemas.openxmlformats.org/officeDocument/2006/relationships/hyperlink" Target="http://mrororr.ru/" TargetMode="External"/><Relationship Id="rId12" Type="http://schemas.openxmlformats.org/officeDocument/2006/relationships/hyperlink" Target="https://ok.ru/group/53492896301187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sdo.npcmr.ru/" TargetMode="External"/><Relationship Id="rId11" Type="http://schemas.openxmlformats.org/officeDocument/2006/relationships/hyperlink" Target="https://www.instagram.com/medradiology.moscow/" TargetMode="External"/><Relationship Id="rId5" Type="http://schemas.openxmlformats.org/officeDocument/2006/relationships/hyperlink" Target="http://www.pet-omc.ru/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vk.com/npcmr" TargetMode="External"/><Relationship Id="rId4" Type="http://schemas.openxmlformats.org/officeDocument/2006/relationships/hyperlink" Target="http://ndkt.ru/" TargetMode="External"/><Relationship Id="rId9" Type="http://schemas.openxmlformats.org/officeDocument/2006/relationships/hyperlink" Target="https://www.youtube.com/channel/UCu5ER1JrdPILCaM9OD792tA" TargetMode="External"/><Relationship Id="rId14" Type="http://schemas.openxmlformats.org/officeDocument/2006/relationships/image" Target="../media/image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hyperlink" Target="http://sdo.npcmr.ru/" TargetMode="External"/><Relationship Id="rId13" Type="http://schemas.openxmlformats.org/officeDocument/2006/relationships/hyperlink" Target="https://www.instagram.com/medradiology.moscow/" TargetMode="External"/><Relationship Id="rId18" Type="http://schemas.openxmlformats.org/officeDocument/2006/relationships/image" Target="../media/image45.png"/><Relationship Id="rId3" Type="http://schemas.openxmlformats.org/officeDocument/2006/relationships/hyperlink" Target="https://tele-med.ai/" TargetMode="External"/><Relationship Id="rId7" Type="http://schemas.openxmlformats.org/officeDocument/2006/relationships/hyperlink" Target="http://www.pet-omc.ru/" TargetMode="External"/><Relationship Id="rId12" Type="http://schemas.openxmlformats.org/officeDocument/2006/relationships/hyperlink" Target="https://vk.com/npcmr" TargetMode="External"/><Relationship Id="rId17" Type="http://schemas.openxmlformats.org/officeDocument/2006/relationships/image" Target="../media/image7.png"/><Relationship Id="rId2" Type="http://schemas.openxmlformats.org/officeDocument/2006/relationships/image" Target="../media/image44.png"/><Relationship Id="rId1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ndkt.ru/" TargetMode="External"/><Relationship Id="rId11" Type="http://schemas.openxmlformats.org/officeDocument/2006/relationships/hyperlink" Target="https://www.youtube.com/channel/UCu5ER1JrdPILCaM9OD792tA" TargetMode="External"/><Relationship Id="rId5" Type="http://schemas.openxmlformats.org/officeDocument/2006/relationships/hyperlink" Target="https://mosmed.ai/" TargetMode="External"/><Relationship Id="rId15" Type="http://schemas.openxmlformats.org/officeDocument/2006/relationships/hyperlink" Target="https://ok.ru/group/53492896301187" TargetMode="External"/><Relationship Id="rId10" Type="http://schemas.openxmlformats.org/officeDocument/2006/relationships/hyperlink" Target="https://www.facebook.com/medradiology.moscow/" TargetMode="External"/><Relationship Id="rId4" Type="http://schemas.openxmlformats.org/officeDocument/2006/relationships/hyperlink" Target="http://mrororr.ru/" TargetMode="External"/><Relationship Id="rId9" Type="http://schemas.openxmlformats.org/officeDocument/2006/relationships/hyperlink" Target="https://tele-med.ai/obrazovanie/distancionnoe-obuchenie/" TargetMode="External"/><Relationship Id="rId14" Type="http://schemas.openxmlformats.org/officeDocument/2006/relationships/hyperlink" Target="https://t.me/MoscowRadiology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0" descr="Рисунок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4772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109" y="13295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391" y="4614"/>
            <a:ext cx="899243" cy="83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Рисунок 13" descr="Рисунок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5479" y="132953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728314" y="3315115"/>
            <a:ext cx="6624737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58" y="57819"/>
            <a:ext cx="6356094" cy="84803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Внутрен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Рисунок 39" descr="Рисунок 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Рисунок 12" descr="Рисунок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Пользовательский маке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5159897" y="3429001"/>
            <a:ext cx="6355828" cy="122413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2E344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210" name="Прямоугольник 4"/>
          <p:cNvSpPr/>
          <p:nvPr/>
        </p:nvSpPr>
        <p:spPr>
          <a:xfrm>
            <a:off x="5159895" y="2852935"/>
            <a:ext cx="6355830" cy="109340"/>
          </a:xfrm>
          <a:prstGeom prst="rect">
            <a:avLst/>
          </a:prstGeom>
          <a:solidFill>
            <a:srgbClr val="8D22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Прямоугольник 5"/>
          <p:cNvSpPr/>
          <p:nvPr/>
        </p:nvSpPr>
        <p:spPr>
          <a:xfrm>
            <a:off x="5159895" y="5024635"/>
            <a:ext cx="6355830" cy="109340"/>
          </a:xfrm>
          <a:prstGeom prst="rect">
            <a:avLst/>
          </a:prstGeom>
          <a:solidFill>
            <a:srgbClr val="8D22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Рисунок 28" descr="Рисунок 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43" name="Рисунок 36" descr="Рисунок 36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6" cy="745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1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2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258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96602" y="201010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900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6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271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2372" t="22683" r="7077" b="12886"/>
          <a:stretch>
            <a:fillRect/>
          </a:stretch>
        </p:blipFill>
        <p:spPr>
          <a:xfrm>
            <a:off x="10128447" y="6400577"/>
            <a:ext cx="1983116" cy="291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1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47326" y="44625"/>
            <a:ext cx="12064236" cy="10353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84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716996"/>
            <a:ext cx="12240001" cy="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" y="0"/>
            <a:ext cx="121896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24202" y="0"/>
            <a:ext cx="9145017" cy="83671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294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2590" y="188639"/>
            <a:ext cx="1059459" cy="47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80537" y="183721"/>
            <a:ext cx="476911" cy="47871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7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itle Text"/>
          <p:cNvSpPr txBox="1">
            <a:spLocks noGrp="1"/>
          </p:cNvSpPr>
          <p:nvPr>
            <p:ph type="title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06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7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900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6" cy="59366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651" y="6474713"/>
            <a:ext cx="284372" cy="280799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rgbClr val="4E525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469900" y="1"/>
            <a:ext cx="11720208" cy="74930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18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30;p170" descr="Google Shape;30;p17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2569" y="196365"/>
            <a:ext cx="555315" cy="48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Рисунок 12" descr="Рисунок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8310" y="241283"/>
            <a:ext cx="872041" cy="390184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Рисунок 19" descr="Рисунок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332" name="Google Shape;30;p170" descr="Google Shape;30;p17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2569" y="196365"/>
            <a:ext cx="555315" cy="48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8310" y="241283"/>
            <a:ext cx="872041" cy="390184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4054072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358" name="Рисунок 21" descr="Рисунок 21"/>
          <p:cNvPicPr>
            <a:picLocks noChangeAspect="1"/>
          </p:cNvPicPr>
          <p:nvPr/>
        </p:nvPicPr>
        <p:blipFill>
          <a:blip r:embed="rId3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462" y="6379463"/>
            <a:ext cx="284372" cy="280799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лав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4" y="0"/>
            <a:ext cx="1218109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801" y="360512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083" y="232172"/>
            <a:ext cx="899243" cy="83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Рисунок 13" descr="Рисунок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7172" y="360512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itle Text"/>
          <p:cNvSpPr txBox="1">
            <a:spLocks noGrp="1"/>
          </p:cNvSpPr>
          <p:nvPr>
            <p:ph type="title"/>
          </p:nvPr>
        </p:nvSpPr>
        <p:spPr>
          <a:xfrm>
            <a:off x="263351" y="3331591"/>
            <a:ext cx="7128793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383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45024"/>
            <a:ext cx="12192000" cy="792283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Title Text"/>
          <p:cNvSpPr txBox="1">
            <a:spLocks noGrp="1"/>
          </p:cNvSpPr>
          <p:nvPr>
            <p:ph type="title"/>
          </p:nvPr>
        </p:nvSpPr>
        <p:spPr>
          <a:xfrm>
            <a:off x="0" y="3645025"/>
            <a:ext cx="12192000" cy="79228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9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9857" y="1634071"/>
            <a:ext cx="2592285" cy="1689969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Рисунок 15" descr="Рисунок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0" y="0"/>
            <a:ext cx="12190821" cy="6858663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Title Text"/>
          <p:cNvSpPr txBox="1">
            <a:spLocks noGrp="1"/>
          </p:cNvSpPr>
          <p:nvPr>
            <p:ph type="title"/>
          </p:nvPr>
        </p:nvSpPr>
        <p:spPr>
          <a:xfrm>
            <a:off x="728314" y="2708919"/>
            <a:ext cx="6624737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58" y="57819"/>
            <a:ext cx="6356094" cy="848035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Внутрен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Рисунок 39" descr="Рисунок 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Рисунок 12" descr="Рисунок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Пользовательский макет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5159897" y="3429001"/>
            <a:ext cx="6355828" cy="122413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2E344F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493" name="Прямоугольник 4"/>
          <p:cNvSpPr/>
          <p:nvPr/>
        </p:nvSpPr>
        <p:spPr>
          <a:xfrm>
            <a:off x="5159895" y="2852935"/>
            <a:ext cx="6355830" cy="109340"/>
          </a:xfrm>
          <a:prstGeom prst="rect">
            <a:avLst/>
          </a:prstGeom>
          <a:solidFill>
            <a:srgbClr val="8D22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4" name="Прямоугольник 5"/>
          <p:cNvSpPr/>
          <p:nvPr/>
        </p:nvSpPr>
        <p:spPr>
          <a:xfrm>
            <a:off x="5159895" y="5024635"/>
            <a:ext cx="6355830" cy="109340"/>
          </a:xfrm>
          <a:prstGeom prst="rect">
            <a:avLst/>
          </a:prstGeom>
          <a:solidFill>
            <a:srgbClr val="8D22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45024"/>
            <a:ext cx="12192000" cy="792283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0" y="3645025"/>
            <a:ext cx="12192000" cy="79228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70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9857" y="1634071"/>
            <a:ext cx="2592285" cy="1689969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15;p132" descr="Google Shape;15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92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59" y="57819"/>
            <a:ext cx="6356394" cy="850901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6" cy="745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1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2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541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96602" y="201010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900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6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554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2372" t="22683" r="7077" b="12886"/>
          <a:stretch>
            <a:fillRect/>
          </a:stretch>
        </p:blipFill>
        <p:spPr>
          <a:xfrm>
            <a:off x="10128447" y="6400577"/>
            <a:ext cx="1983116" cy="291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1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Title Text"/>
          <p:cNvSpPr txBox="1">
            <a:spLocks noGrp="1"/>
          </p:cNvSpPr>
          <p:nvPr>
            <p:ph type="title"/>
          </p:nvPr>
        </p:nvSpPr>
        <p:spPr>
          <a:xfrm>
            <a:off x="47326" y="44625"/>
            <a:ext cx="12064236" cy="10353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67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716996"/>
            <a:ext cx="12240001" cy="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8" y="0"/>
            <a:ext cx="1218964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24202" y="0"/>
            <a:ext cx="9145017" cy="83671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577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2590" y="188639"/>
            <a:ext cx="1059459" cy="474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80537" y="183721"/>
            <a:ext cx="476911" cy="478710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7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Title Text"/>
          <p:cNvSpPr txBox="1">
            <a:spLocks noGrp="1"/>
          </p:cNvSpPr>
          <p:nvPr>
            <p:ph type="title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89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7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900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6" cy="593663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0994" y="6548271"/>
            <a:ext cx="310119" cy="30059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rgbClr val="888D8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Title Text"/>
          <p:cNvSpPr txBox="1">
            <a:spLocks noGrp="1"/>
          </p:cNvSpPr>
          <p:nvPr>
            <p:ph type="title"/>
          </p:nvPr>
        </p:nvSpPr>
        <p:spPr>
          <a:xfrm>
            <a:off x="469900" y="1"/>
            <a:ext cx="11720208" cy="74930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601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30;p170" descr="Google Shape;30;p17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2569" y="196365"/>
            <a:ext cx="555315" cy="48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Рисунок 12" descr="Рисунок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8310" y="241283"/>
            <a:ext cx="872041" cy="390184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Рисунок 19" descr="Рисунок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615" name="Google Shape;30;p170" descr="Google Shape;30;p17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62569" y="196365"/>
            <a:ext cx="555315" cy="48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8310" y="241283"/>
            <a:ext cx="872041" cy="390184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4054072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477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extBox 13"/>
          <p:cNvSpPr txBox="1"/>
          <p:nvPr/>
        </p:nvSpPr>
        <p:spPr>
          <a:xfrm>
            <a:off x="702026" y="3262281"/>
            <a:ext cx="5656501" cy="54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t>БЛАГОДАРЮ ЗА ВНИМАНИЕ</a:t>
            </a:r>
          </a:p>
        </p:txBody>
      </p:sp>
      <p:sp>
        <p:nvSpPr>
          <p:cNvPr id="80" name="Прямоугольник 14"/>
          <p:cNvSpPr txBox="1"/>
          <p:nvPr/>
        </p:nvSpPr>
        <p:spPr>
          <a:xfrm>
            <a:off x="6574976" y="662804"/>
            <a:ext cx="3508961" cy="354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3"/>
              </a:rPr>
              <a:t>morozov@npcmr.ru</a:t>
            </a:r>
          </a:p>
          <a:p>
            <a:pPr>
              <a:defRPr>
                <a:solidFill>
                  <a:srgbClr val="4E5252"/>
                </a:solidFill>
              </a:defRPr>
            </a:pPr>
            <a:r>
              <a:t>+7 (495) 671-56-48</a:t>
            </a:r>
          </a:p>
          <a:p>
            <a:pPr>
              <a:defRPr>
                <a:solidFill>
                  <a:srgbClr val="4E5252"/>
                </a:solidFill>
              </a:defRPr>
            </a:pPr>
            <a:endParaRPr/>
          </a:p>
          <a:p>
            <a:pPr>
              <a:defRPr>
                <a:solidFill>
                  <a:srgbClr val="4E5252"/>
                </a:solidFill>
              </a:defRPr>
            </a:pPr>
            <a:r>
              <a:t>Ситуационный центр по ЛД: </a:t>
            </a:r>
            <a:br/>
            <a:r>
              <a:t>+7 (495) 276-04-38</a:t>
            </a: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http://медрадиология.москва/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4"/>
              </a:rPr>
              <a:t>http://ndkt.ru/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http://скрининграка.рф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</a:t>
            </a: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5"/>
              </a:rPr>
              <a:t>pet-omc.ru</a:t>
            </a:r>
            <a:r>
              <a:t>/ 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6"/>
              </a:rPr>
              <a:t>http://sdo.npcmr.ru/ </a:t>
            </a:r>
            <a:r>
              <a:t/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7"/>
              </a:rPr>
              <a:t>http://mrororr.ru/</a:t>
            </a:r>
          </a:p>
        </p:txBody>
      </p:sp>
      <p:sp>
        <p:nvSpPr>
          <p:cNvPr id="81" name="Прямоугольник 15"/>
          <p:cNvSpPr txBox="1"/>
          <p:nvPr/>
        </p:nvSpPr>
        <p:spPr>
          <a:xfrm>
            <a:off x="6573767" y="4357673"/>
            <a:ext cx="5207816" cy="2085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4E5252"/>
                </a:solidFill>
              </a:defRPr>
            </a:pPr>
            <a:r>
              <a:t>Наши соц.сети:</a:t>
            </a:r>
          </a:p>
          <a:p>
            <a:pPr>
              <a:defRPr>
                <a:solidFill>
                  <a:schemeClr val="accent1"/>
                </a:solidFill>
              </a:defRPr>
            </a:pPr>
            <a:endParaRPr/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8"/>
              </a:rPr>
              <a:t>Facebook</a:t>
            </a:r>
            <a:r>
              <a:rPr>
                <a:solidFill>
                  <a:srgbClr val="4E5252"/>
                </a:solidFill>
              </a:rPr>
              <a:t>: Радиология Москвы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9"/>
              </a:rPr>
              <a:t>YouTube</a:t>
            </a:r>
            <a:r>
              <a:rPr>
                <a:solidFill>
                  <a:srgbClr val="4E5252"/>
                </a:solidFill>
              </a:rPr>
              <a:t>: Радиология Москвы/Radiology of 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0"/>
              </a:rPr>
              <a:t>ВК</a:t>
            </a:r>
            <a:r>
              <a:rPr>
                <a:solidFill>
                  <a:srgbClr val="4E5252"/>
                </a:solidFill>
              </a:rPr>
              <a:t>: НПЦ Медицинской радиологии ДЗМ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1"/>
              </a:rPr>
              <a:t>Instagram</a:t>
            </a:r>
            <a:r>
              <a:rPr>
                <a:solidFill>
                  <a:srgbClr val="4E5252"/>
                </a:solidFill>
              </a:rPr>
              <a:t>: medradiology.moscow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2"/>
              </a:rPr>
              <a:t>Одноклассники</a:t>
            </a:r>
            <a:r>
              <a:rPr>
                <a:solidFill>
                  <a:srgbClr val="4E5252"/>
                </a:solidFill>
              </a:rPr>
              <a:t>: Радиология Москвы </a:t>
            </a:r>
          </a:p>
        </p:txBody>
      </p:sp>
      <p:pic>
        <p:nvPicPr>
          <p:cNvPr id="82" name="image2.png" descr="image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3109" y="13295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3.png" descr="image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23391" y="4614"/>
            <a:ext cx="899243" cy="83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Рисунок 11" descr="Рисунок 1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15479" y="132953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641" name="Рисунок 21" descr="Рисунок 21"/>
          <p:cNvPicPr>
            <a:picLocks noChangeAspect="1"/>
          </p:cNvPicPr>
          <p:nvPr/>
        </p:nvPicPr>
        <p:blipFill>
          <a:blip r:embed="rId3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12462" y="6379463"/>
            <a:ext cx="284372" cy="280799"/>
          </a:xfrm>
          <a:prstGeom prst="rect">
            <a:avLst/>
          </a:prstGeom>
        </p:spPr>
        <p:txBody>
          <a:bodyPr/>
          <a:lstStyle>
            <a:lvl1pPr algn="ctr">
              <a:defRPr sz="14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654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Title Text"/>
          <p:cNvSpPr txBox="1">
            <a:spLocks noGrp="1"/>
          </p:cNvSpPr>
          <p:nvPr>
            <p:ph type="title"/>
          </p:nvPr>
        </p:nvSpPr>
        <p:spPr>
          <a:xfrm>
            <a:off x="469900" y="1"/>
            <a:ext cx="11720208" cy="749301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666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Рисунок 10" descr="Рисунок 10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68100" y="186583"/>
            <a:ext cx="542925" cy="469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Рисунок 3" descr="Рисунок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3211" y="201010"/>
            <a:ext cx="661040" cy="440895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лав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4" y="0"/>
            <a:ext cx="1218109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801" y="360512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083" y="232172"/>
            <a:ext cx="899243" cy="83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Рисунок 13" descr="Рисунок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7172" y="360512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Title Text"/>
          <p:cNvSpPr txBox="1">
            <a:spLocks noGrp="1"/>
          </p:cNvSpPr>
          <p:nvPr>
            <p:ph type="title"/>
          </p:nvPr>
        </p:nvSpPr>
        <p:spPr>
          <a:xfrm>
            <a:off x="263351" y="3331591"/>
            <a:ext cx="7128793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692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477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TextBox 13"/>
          <p:cNvSpPr txBox="1"/>
          <p:nvPr/>
        </p:nvSpPr>
        <p:spPr>
          <a:xfrm>
            <a:off x="702026" y="3262281"/>
            <a:ext cx="5656501" cy="54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t>БЛАГОДАРЮ ЗА ВНИМАНИЕ</a:t>
            </a:r>
          </a:p>
        </p:txBody>
      </p:sp>
      <p:sp>
        <p:nvSpPr>
          <p:cNvPr id="704" name="Прямоугольник 14"/>
          <p:cNvSpPr txBox="1"/>
          <p:nvPr/>
        </p:nvSpPr>
        <p:spPr>
          <a:xfrm>
            <a:off x="6574976" y="662804"/>
            <a:ext cx="3508961" cy="354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3"/>
              </a:rPr>
              <a:t>morozov@npcmr.ru</a:t>
            </a:r>
          </a:p>
          <a:p>
            <a:pPr>
              <a:defRPr>
                <a:solidFill>
                  <a:srgbClr val="4E5252"/>
                </a:solidFill>
              </a:defRPr>
            </a:pPr>
            <a:r>
              <a:t>+7 (495) 671-56-48</a:t>
            </a:r>
          </a:p>
          <a:p>
            <a:pPr>
              <a:defRPr>
                <a:solidFill>
                  <a:srgbClr val="4E5252"/>
                </a:solidFill>
              </a:defRPr>
            </a:pPr>
            <a:endParaRPr/>
          </a:p>
          <a:p>
            <a:pPr>
              <a:defRPr>
                <a:solidFill>
                  <a:srgbClr val="4E5252"/>
                </a:solidFill>
              </a:defRPr>
            </a:pPr>
            <a:r>
              <a:t>Ситуационный центр по ЛД: </a:t>
            </a:r>
            <a:br/>
            <a:r>
              <a:t>+7 (495) 276-04-38</a:t>
            </a: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http://медрадиология.москва/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4"/>
              </a:rPr>
              <a:t>http://ndkt.ru/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http://скрининграка.рф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</a:t>
            </a: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5"/>
              </a:rPr>
              <a:t>pet-omc.ru</a:t>
            </a:r>
            <a:r>
              <a:t>/ 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6"/>
              </a:rPr>
              <a:t>http://sdo.npcmr.ru/ </a:t>
            </a:r>
            <a:r>
              <a:t/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7"/>
              </a:rPr>
              <a:t>http://mrororr.ru/</a:t>
            </a:r>
          </a:p>
        </p:txBody>
      </p:sp>
      <p:sp>
        <p:nvSpPr>
          <p:cNvPr id="705" name="Прямоугольник 15"/>
          <p:cNvSpPr txBox="1"/>
          <p:nvPr/>
        </p:nvSpPr>
        <p:spPr>
          <a:xfrm>
            <a:off x="6573767" y="4357673"/>
            <a:ext cx="5207816" cy="2085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4E5252"/>
                </a:solidFill>
              </a:defRPr>
            </a:pPr>
            <a:r>
              <a:t>Наши соц.сети:</a:t>
            </a:r>
          </a:p>
          <a:p>
            <a:pPr>
              <a:defRPr>
                <a:solidFill>
                  <a:schemeClr val="accent1"/>
                </a:solidFill>
              </a:defRPr>
            </a:pPr>
            <a:endParaRPr/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8"/>
              </a:rPr>
              <a:t>Facebook</a:t>
            </a:r>
            <a:r>
              <a:rPr>
                <a:solidFill>
                  <a:srgbClr val="4E5252"/>
                </a:solidFill>
              </a:rPr>
              <a:t>: Радиология Москвы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9"/>
              </a:rPr>
              <a:t>YouTube</a:t>
            </a:r>
            <a:r>
              <a:rPr>
                <a:solidFill>
                  <a:srgbClr val="4E5252"/>
                </a:solidFill>
              </a:rPr>
              <a:t>: Радиология Москвы/Radiology of 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0"/>
              </a:rPr>
              <a:t>ВК</a:t>
            </a:r>
            <a:r>
              <a:rPr>
                <a:solidFill>
                  <a:srgbClr val="4E5252"/>
                </a:solidFill>
              </a:rPr>
              <a:t>: НПЦ Медицинской радиологии ДЗМ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1"/>
              </a:rPr>
              <a:t>Instagram</a:t>
            </a:r>
            <a:r>
              <a:rPr>
                <a:solidFill>
                  <a:srgbClr val="4E5252"/>
                </a:solidFill>
              </a:rPr>
              <a:t>: medradiology.moscow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2"/>
              </a:rPr>
              <a:t>Одноклассники</a:t>
            </a:r>
            <a:r>
              <a:rPr>
                <a:solidFill>
                  <a:srgbClr val="4E5252"/>
                </a:solidFill>
              </a:rPr>
              <a:t>: Радиология Москвы </a:t>
            </a:r>
          </a:p>
        </p:txBody>
      </p:sp>
      <p:pic>
        <p:nvPicPr>
          <p:cNvPr id="706" name="image2.png" descr="image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3109" y="13295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age3.png" descr="image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23391" y="4614"/>
            <a:ext cx="899243" cy="83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Рисунок 11" descr="Рисунок 1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15479" y="132953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Рисунок 10" descr="Рисунок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4772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109" y="13295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391" y="4614"/>
            <a:ext cx="899243" cy="83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Рисунок 13" descr="Рисунок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5479" y="132953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Title Text"/>
          <p:cNvSpPr txBox="1">
            <a:spLocks noGrp="1"/>
          </p:cNvSpPr>
          <p:nvPr>
            <p:ph type="title"/>
          </p:nvPr>
        </p:nvSpPr>
        <p:spPr>
          <a:xfrm>
            <a:off x="728314" y="3315115"/>
            <a:ext cx="6624737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731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Рисунок 28" descr="Рисунок 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743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744" name="Рисунок 36" descr="Рисунок 36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8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95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8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901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7" cy="593663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0654" y="6474714"/>
            <a:ext cx="284370" cy="28079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400" b="1">
                <a:solidFill>
                  <a:srgbClr val="4E525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45024"/>
            <a:ext cx="12192000" cy="792283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Title Text"/>
          <p:cNvSpPr txBox="1">
            <a:spLocks noGrp="1"/>
          </p:cNvSpPr>
          <p:nvPr>
            <p:ph type="title"/>
          </p:nvPr>
        </p:nvSpPr>
        <p:spPr>
          <a:xfrm>
            <a:off x="0" y="3645025"/>
            <a:ext cx="12192000" cy="79228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775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9857" y="1634071"/>
            <a:ext cx="2592285" cy="168996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477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TextBox 13"/>
          <p:cNvSpPr txBox="1"/>
          <p:nvPr/>
        </p:nvSpPr>
        <p:spPr>
          <a:xfrm>
            <a:off x="702026" y="3262281"/>
            <a:ext cx="5656501" cy="54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t>БЛАГОДАРЮ ЗА ВНИМАНИЕ</a:t>
            </a:r>
          </a:p>
        </p:txBody>
      </p:sp>
      <p:sp>
        <p:nvSpPr>
          <p:cNvPr id="785" name="Прямоугольник 14"/>
          <p:cNvSpPr txBox="1"/>
          <p:nvPr/>
        </p:nvSpPr>
        <p:spPr>
          <a:xfrm>
            <a:off x="6574976" y="662804"/>
            <a:ext cx="3508961" cy="354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3"/>
              </a:rPr>
              <a:t>morozov@npcmr.ru</a:t>
            </a:r>
          </a:p>
          <a:p>
            <a:pPr>
              <a:defRPr>
                <a:solidFill>
                  <a:srgbClr val="4E5252"/>
                </a:solidFill>
              </a:defRPr>
            </a:pPr>
            <a:r>
              <a:t>+7 (495) 671-56-48</a:t>
            </a:r>
          </a:p>
          <a:p>
            <a:pPr>
              <a:defRPr>
                <a:solidFill>
                  <a:srgbClr val="4E5252"/>
                </a:solidFill>
              </a:defRPr>
            </a:pPr>
            <a:endParaRPr/>
          </a:p>
          <a:p>
            <a:pPr>
              <a:defRPr>
                <a:solidFill>
                  <a:srgbClr val="4E5252"/>
                </a:solidFill>
              </a:defRPr>
            </a:pPr>
            <a:r>
              <a:t>Ситуационный центр по ЛД: </a:t>
            </a:r>
            <a:br/>
            <a:r>
              <a:t>+7 (495) 276-04-38</a:t>
            </a: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http://медрадиология.москва/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4"/>
              </a:rPr>
              <a:t>http://ndkt.ru/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http://скрининграка.рф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</a:t>
            </a: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5"/>
              </a:rPr>
              <a:t>pet-omc.ru</a:t>
            </a:r>
            <a:r>
              <a:t>/ 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6"/>
              </a:rPr>
              <a:t>http://sdo.npcmr.ru/ </a:t>
            </a:r>
            <a:r>
              <a:t/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7"/>
              </a:rPr>
              <a:t>http://mrororr.ru/</a:t>
            </a:r>
          </a:p>
        </p:txBody>
      </p:sp>
      <p:sp>
        <p:nvSpPr>
          <p:cNvPr id="786" name="Прямоугольник 15"/>
          <p:cNvSpPr txBox="1"/>
          <p:nvPr/>
        </p:nvSpPr>
        <p:spPr>
          <a:xfrm>
            <a:off x="6573767" y="4357673"/>
            <a:ext cx="5207816" cy="2085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4E5252"/>
                </a:solidFill>
              </a:defRPr>
            </a:pPr>
            <a:r>
              <a:t>Наши соц.сети:</a:t>
            </a:r>
          </a:p>
          <a:p>
            <a:pPr>
              <a:defRPr>
                <a:solidFill>
                  <a:schemeClr val="accent1"/>
                </a:solidFill>
              </a:defRPr>
            </a:pPr>
            <a:endParaRPr/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8"/>
              </a:rPr>
              <a:t>Facebook</a:t>
            </a:r>
            <a:r>
              <a:rPr>
                <a:solidFill>
                  <a:srgbClr val="4E5252"/>
                </a:solidFill>
              </a:rPr>
              <a:t>: Радиология Москвы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9"/>
              </a:rPr>
              <a:t>YouTube</a:t>
            </a:r>
            <a:r>
              <a:rPr>
                <a:solidFill>
                  <a:srgbClr val="4E5252"/>
                </a:solidFill>
              </a:rPr>
              <a:t>: Радиология Москвы/Radiology of 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0"/>
              </a:rPr>
              <a:t>ВК</a:t>
            </a:r>
            <a:r>
              <a:rPr>
                <a:solidFill>
                  <a:srgbClr val="4E5252"/>
                </a:solidFill>
              </a:rPr>
              <a:t>: НПЦ Медицинской радиологии ДЗМ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1"/>
              </a:rPr>
              <a:t>Instagram</a:t>
            </a:r>
            <a:r>
              <a:rPr>
                <a:solidFill>
                  <a:srgbClr val="4E5252"/>
                </a:solidFill>
              </a:rPr>
              <a:t>: medradiology.moscow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2"/>
              </a:rPr>
              <a:t>Одноклассники</a:t>
            </a:r>
            <a:r>
              <a:rPr>
                <a:solidFill>
                  <a:srgbClr val="4E5252"/>
                </a:solidFill>
              </a:rPr>
              <a:t>: Радиология Москвы </a:t>
            </a:r>
          </a:p>
        </p:txBody>
      </p:sp>
      <p:pic>
        <p:nvPicPr>
          <p:cNvPr id="787" name="image2.png" descr="image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3109" y="13295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age3.png" descr="image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23391" y="4614"/>
            <a:ext cx="899243" cy="83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Рисунок 11" descr="Рисунок 1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15479" y="132953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2000" cy="6864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309" y="20280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0591" y="74463"/>
            <a:ext cx="899243" cy="834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Рисунок 13" descr="Рисунок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2680" y="202803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Title Text"/>
          <p:cNvSpPr txBox="1">
            <a:spLocks noGrp="1"/>
          </p:cNvSpPr>
          <p:nvPr>
            <p:ph type="title"/>
          </p:nvPr>
        </p:nvSpPr>
        <p:spPr>
          <a:xfrm>
            <a:off x="728314" y="3315115"/>
            <a:ext cx="6624737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4" y="0"/>
            <a:ext cx="1218109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309" y="20280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0591" y="74463"/>
            <a:ext cx="899243" cy="834166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Title Text"/>
          <p:cNvSpPr txBox="1">
            <a:spLocks noGrp="1"/>
          </p:cNvSpPr>
          <p:nvPr>
            <p:ph type="title"/>
          </p:nvPr>
        </p:nvSpPr>
        <p:spPr>
          <a:xfrm>
            <a:off x="728314" y="3315115"/>
            <a:ext cx="6624737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813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59277" y="186948"/>
            <a:ext cx="2284941" cy="612892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824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Рисунок 28" descr="Рисунок 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94"/>
            <a:ext cx="12208514" cy="745049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837" name="Рисунок 36" descr="Рисунок 36"/>
          <p:cNvPicPr>
            <a:picLocks noChangeAspect="1"/>
          </p:cNvPicPr>
          <p:nvPr/>
        </p:nvPicPr>
        <p:blipFill>
          <a:blip r:embed="rId4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image2.png" descr="image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image3.png" descr="image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age2.png" descr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image3.png" descr="image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sp>
        <p:nvSpPr>
          <p:cNvPr id="8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6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0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/>
            </a:lvl1pPr>
          </a:lstStyle>
          <a:p>
            <a:r>
              <a:t>ОБРАЗЕЦ  ЗАГОЛОВКА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200" indent="-254000">
              <a:defRPr sz="2000"/>
            </a:lvl2pPr>
            <a:lvl3pPr marL="1200150" indent="-2857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13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45024"/>
            <a:ext cx="12192000" cy="792283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Title Text"/>
          <p:cNvSpPr txBox="1">
            <a:spLocks noGrp="1"/>
          </p:cNvSpPr>
          <p:nvPr>
            <p:ph type="title"/>
          </p:nvPr>
        </p:nvSpPr>
        <p:spPr>
          <a:xfrm>
            <a:off x="0" y="3645025"/>
            <a:ext cx="12192000" cy="79228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868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9857" y="1634071"/>
            <a:ext cx="2592285" cy="1689969"/>
          </a:xfrm>
          <a:prstGeom prst="rect">
            <a:avLst/>
          </a:prstGeom>
          <a:ln w="12700">
            <a:miter lim="400000"/>
          </a:ln>
        </p:spPr>
      </p:pic>
      <p:sp>
        <p:nvSpPr>
          <p:cNvPr id="8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219477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TextBox 13"/>
          <p:cNvSpPr txBox="1"/>
          <p:nvPr/>
        </p:nvSpPr>
        <p:spPr>
          <a:xfrm>
            <a:off x="702026" y="3262281"/>
            <a:ext cx="5656501" cy="54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r>
              <a:t>БЛАГОДАРЮ ЗА ВНИМАНИЕ</a:t>
            </a:r>
          </a:p>
        </p:txBody>
      </p:sp>
      <p:sp>
        <p:nvSpPr>
          <p:cNvPr id="878" name="Прямоугольник 14"/>
          <p:cNvSpPr txBox="1"/>
          <p:nvPr/>
        </p:nvSpPr>
        <p:spPr>
          <a:xfrm>
            <a:off x="6574976" y="662804"/>
            <a:ext cx="3508961" cy="354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3"/>
              </a:rPr>
              <a:t>morozov@npcmr.ru</a:t>
            </a:r>
          </a:p>
          <a:p>
            <a:pPr>
              <a:defRPr>
                <a:solidFill>
                  <a:srgbClr val="4E5252"/>
                </a:solidFill>
              </a:defRPr>
            </a:pPr>
            <a:r>
              <a:t>+7 (495) 671-56-48</a:t>
            </a:r>
          </a:p>
          <a:p>
            <a:pPr>
              <a:defRPr>
                <a:solidFill>
                  <a:srgbClr val="4E5252"/>
                </a:solidFill>
              </a:defRPr>
            </a:pPr>
            <a:endParaRPr/>
          </a:p>
          <a:p>
            <a:pPr>
              <a:defRPr>
                <a:solidFill>
                  <a:srgbClr val="4E5252"/>
                </a:solidFill>
              </a:defRPr>
            </a:pPr>
            <a:r>
              <a:t>Ситуационный центр по ЛД: </a:t>
            </a:r>
            <a:br/>
            <a:r>
              <a:t>+7 (495) 276-04-38</a:t>
            </a: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http://медрадиология.москва/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4"/>
              </a:rPr>
              <a:t>http://ndkt.ru/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http://скрининграка.рф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http://</a:t>
            </a: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5"/>
              </a:rPr>
              <a:t>pet-omc.ru</a:t>
            </a:r>
            <a:r>
              <a:t>/ </a:t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6"/>
              </a:rPr>
              <a:t>http://sdo.npcmr.ru/ </a:t>
            </a:r>
            <a:r>
              <a:t/>
            </a:r>
            <a:br/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7"/>
              </a:rPr>
              <a:t>http://mrororr.ru/</a:t>
            </a:r>
          </a:p>
        </p:txBody>
      </p:sp>
      <p:sp>
        <p:nvSpPr>
          <p:cNvPr id="879" name="Прямоугольник 15"/>
          <p:cNvSpPr txBox="1"/>
          <p:nvPr/>
        </p:nvSpPr>
        <p:spPr>
          <a:xfrm>
            <a:off x="6573767" y="4357673"/>
            <a:ext cx="5207816" cy="2085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4E5252"/>
                </a:solidFill>
              </a:defRPr>
            </a:pPr>
            <a:r>
              <a:t>Наши соц.сети:</a:t>
            </a:r>
          </a:p>
          <a:p>
            <a:pPr>
              <a:defRPr>
                <a:solidFill>
                  <a:schemeClr val="accent1"/>
                </a:solidFill>
              </a:defRPr>
            </a:pPr>
            <a:endParaRPr/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8"/>
              </a:rPr>
              <a:t>Facebook</a:t>
            </a:r>
            <a:r>
              <a:rPr>
                <a:solidFill>
                  <a:srgbClr val="4E5252"/>
                </a:solidFill>
              </a:rPr>
              <a:t>: Радиология Москвы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9"/>
              </a:rPr>
              <a:t>YouTube</a:t>
            </a:r>
            <a:r>
              <a:rPr>
                <a:solidFill>
                  <a:srgbClr val="4E5252"/>
                </a:solidFill>
              </a:rPr>
              <a:t>: Радиология Москвы/Radiology of 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0"/>
              </a:rPr>
              <a:t>ВК</a:t>
            </a:r>
            <a:r>
              <a:rPr>
                <a:solidFill>
                  <a:srgbClr val="4E5252"/>
                </a:solidFill>
              </a:rPr>
              <a:t>: НПЦ Медицинской радиологии ДЗМ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1"/>
              </a:rPr>
              <a:t>Instagram</a:t>
            </a:r>
            <a:r>
              <a:rPr>
                <a:solidFill>
                  <a:srgbClr val="4E5252"/>
                </a:solidFill>
              </a:rPr>
              <a:t>: medradiology.moscow</a:t>
            </a:r>
          </a:p>
          <a:p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2"/>
              </a:rPr>
              <a:t>Одноклассники</a:t>
            </a:r>
            <a:r>
              <a:rPr>
                <a:solidFill>
                  <a:srgbClr val="4E5252"/>
                </a:solidFill>
              </a:rPr>
              <a:t>: Радиология Москвы </a:t>
            </a:r>
          </a:p>
        </p:txBody>
      </p:sp>
      <p:pic>
        <p:nvPicPr>
          <p:cNvPr id="880" name="image2.png" descr="image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3109" y="13295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image3.png" descr="image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23391" y="4614"/>
            <a:ext cx="899243" cy="83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Рисунок 11" descr="Рисунок 1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415479" y="132953"/>
            <a:ext cx="2258138" cy="568993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94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/>
            </a:lvl1pPr>
          </a:lstStyle>
          <a:p>
            <a:r>
              <a:t>ОБРАЗЕЦ  ЗАГОЛОВКА</a:t>
            </a:r>
          </a:p>
        </p:txBody>
      </p:sp>
      <p:sp>
        <p:nvSpPr>
          <p:cNvPr id="89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200" indent="-254000">
              <a:defRPr sz="2000"/>
            </a:lvl2pPr>
            <a:lvl3pPr marL="1200150" indent="-2857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897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908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09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/>
            </a:lvl1pPr>
          </a:lstStyle>
          <a:p>
            <a:r>
              <a:t>ОБРАЗЕЦ  ЗАГОЛОВКА</a:t>
            </a:r>
          </a:p>
        </p:txBody>
      </p:sp>
      <p:sp>
        <p:nvSpPr>
          <p:cNvPr id="91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200" indent="-254000">
              <a:defRPr sz="2000"/>
            </a:lvl2pPr>
            <a:lvl3pPr marL="1200150" indent="-2857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12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24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/>
            </a:lvl1pPr>
          </a:lstStyle>
          <a:p>
            <a:r>
              <a:t>ОБРАЗЕЦ  ЗАГОЛОВКА</a:t>
            </a:r>
          </a:p>
        </p:txBody>
      </p:sp>
      <p:sp>
        <p:nvSpPr>
          <p:cNvPr id="9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200" indent="-254000">
              <a:defRPr sz="2000"/>
            </a:lvl2pPr>
            <a:lvl3pPr marL="1200150" indent="-2857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27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39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/>
            </a:lvl1pPr>
          </a:lstStyle>
          <a:p>
            <a:r>
              <a:t>ОБРАЗЕЦ  ЗАГОЛОВКА</a:t>
            </a:r>
          </a:p>
        </p:txBody>
      </p:sp>
      <p:sp>
        <p:nvSpPr>
          <p:cNvPr id="94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200" indent="-254000">
              <a:defRPr sz="2000"/>
            </a:lvl2pPr>
            <a:lvl3pPr marL="1200150" indent="-2857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42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54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/>
            </a:lvl1pPr>
          </a:lstStyle>
          <a:p>
            <a:r>
              <a:t>ОБРАЗЕЦ  ЗАГОЛОВКА</a:t>
            </a:r>
          </a:p>
        </p:txBody>
      </p:sp>
      <p:sp>
        <p:nvSpPr>
          <p:cNvPr id="95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200" indent="-254000">
              <a:defRPr sz="2000"/>
            </a:lvl2pPr>
            <a:lvl3pPr marL="1200150" indent="-2857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57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415" y="374253"/>
            <a:ext cx="545206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5921" y="245914"/>
            <a:ext cx="899243" cy="834165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Title Text"/>
          <p:cNvSpPr txBox="1">
            <a:spLocks noGrp="1"/>
          </p:cNvSpPr>
          <p:nvPr>
            <p:ph type="title"/>
          </p:nvPr>
        </p:nvSpPr>
        <p:spPr>
          <a:xfrm>
            <a:off x="728314" y="3315115"/>
            <a:ext cx="6624737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969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63235" y="358397"/>
            <a:ext cx="2284940" cy="612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Рисунок 9" descr="Рисунок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80" y="0"/>
            <a:ext cx="12190821" cy="6858663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79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60269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75890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83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>
                <a:solidFill>
                  <a:srgbClr val="575757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sp>
        <p:nvSpPr>
          <p:cNvPr id="98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86" name="Рисунок 25" descr="Рисунок 2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Рисунок 12" descr="Рисунок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74489" y="270187"/>
            <a:ext cx="945281" cy="422955"/>
          </a:xfrm>
          <a:prstGeom prst="rect">
            <a:avLst/>
          </a:prstGeom>
          <a:ln w="12700">
            <a:miter lim="400000"/>
          </a:ln>
        </p:spPr>
      </p:pic>
      <p:sp>
        <p:nvSpPr>
          <p:cNvPr id="9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95" name="Рисунок 18" descr="Рисунок 18"/>
          <p:cNvPicPr>
            <a:picLocks noChangeAspect="1"/>
          </p:cNvPicPr>
          <p:nvPr/>
        </p:nvPicPr>
        <p:blipFill>
          <a:blip r:embed="rId3">
            <a:extLst/>
          </a:blip>
          <a:srcRect r="70850"/>
          <a:stretch>
            <a:fillRect/>
          </a:stretch>
        </p:blipFill>
        <p:spPr>
          <a:xfrm>
            <a:off x="10358149" y="260268"/>
            <a:ext cx="497736" cy="430253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Прямая соединительная линия 21"/>
          <p:cNvSpPr/>
          <p:nvPr/>
        </p:nvSpPr>
        <p:spPr>
          <a:xfrm>
            <a:off x="10121899" y="121551"/>
            <a:ext cx="1" cy="648001"/>
          </a:xfrm>
          <a:prstGeom prst="line">
            <a:avLst/>
          </a:prstGeom>
          <a:ln w="25400">
            <a:solidFill>
              <a:srgbClr val="A6A6A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97" name="Рисунок 22" descr="Рисунок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9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>
                <a:solidFill>
                  <a:srgbClr val="575757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1000" name="Рисунок 14" descr="Рисунок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5" descr="Рисунок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0" y="0"/>
            <a:ext cx="12190821" cy="685866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728314" y="2708919"/>
            <a:ext cx="6624737" cy="1744598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4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11" name="Рисунок 9" descr="Рисунок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013" name="Рисунок 21" descr="Рисунок 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ользовательский маке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4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21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65" y="6814284"/>
            <a:ext cx="12194773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36849" y="1532281"/>
            <a:ext cx="10878110" cy="4351339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75757"/>
                </a:solidFill>
              </a:defRPr>
            </a:lvl1pPr>
            <a:lvl2pPr marL="711200" indent="-254000">
              <a:defRPr sz="2000">
                <a:solidFill>
                  <a:srgbClr val="575757"/>
                </a:solidFill>
              </a:defRPr>
            </a:lvl2pPr>
            <a:lvl3pPr marL="1200150" indent="-285750">
              <a:defRPr sz="2000">
                <a:solidFill>
                  <a:srgbClr val="575757"/>
                </a:solidFill>
              </a:defRPr>
            </a:lvl3pPr>
            <a:lvl4pPr marL="1625600" indent="-254000">
              <a:defRPr sz="2000">
                <a:solidFill>
                  <a:srgbClr val="575757"/>
                </a:solidFill>
              </a:defRPr>
            </a:lvl4pPr>
            <a:lvl5pPr marL="2082800" indent="-254000">
              <a:defRPr sz="2000">
                <a:solidFill>
                  <a:srgbClr val="575757"/>
                </a:solidFill>
              </a:defRPr>
            </a:lvl5pPr>
          </a:lstStyle>
          <a:p>
            <a:r>
              <a:t>Образец текста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3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36849" y="1"/>
            <a:ext cx="9079788" cy="875283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sz="2600" b="1">
                <a:solidFill>
                  <a:srgbClr val="575757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pic>
        <p:nvPicPr>
          <p:cNvPr id="1024" name="Рисунок 13" descr="Рисунок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665" y="852876"/>
            <a:ext cx="1800002" cy="4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Макет отбивки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4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2" name="ОБРАЗЕЦ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0" y="2889331"/>
            <a:ext cx="12192000" cy="695836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005CA9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pic>
        <p:nvPicPr>
          <p:cNvPr id="1033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65" y="3585166"/>
            <a:ext cx="12194773" cy="4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Рисунок 22" descr="Рисунок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184" y="0"/>
            <a:ext cx="1218963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Прямоугольник 23"/>
          <p:cNvSpPr txBox="1"/>
          <p:nvPr/>
        </p:nvSpPr>
        <p:spPr>
          <a:xfrm>
            <a:off x="6300861" y="1188251"/>
            <a:ext cx="5405298" cy="2863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 u="sng">
                <a:solidFill>
                  <a:schemeClr val="accent3"/>
                </a:solidFill>
              </a:defRPr>
            </a:pPr>
            <a:r>
              <a:t>info@npcmr.ru</a:t>
            </a:r>
            <a:endParaRPr>
              <a:solidFill>
                <a:srgbClr val="FFFFFF"/>
              </a:solidFill>
            </a:endParaRPr>
          </a:p>
          <a:p>
            <a:pPr>
              <a:spcBef>
                <a:spcPts val="1200"/>
              </a:spcBef>
              <a:defRPr sz="1700">
                <a:solidFill>
                  <a:srgbClr val="818181"/>
                </a:solidFill>
              </a:defRPr>
            </a:pPr>
            <a:r>
              <a:t>+7 (495) 276 - 04 - 36</a:t>
            </a:r>
            <a:endParaRPr>
              <a:solidFill>
                <a:srgbClr val="FFFFFF"/>
              </a:solidFill>
            </a:endParaRPr>
          </a:p>
          <a:p>
            <a:pPr>
              <a:defRPr sz="1700">
                <a:solidFill>
                  <a:srgbClr val="FFFFFF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3"/>
              </a:rPr>
              <a:t>https://tele-med.ai/</a:t>
            </a:r>
          </a:p>
          <a:p>
            <a:pPr>
              <a:defRPr sz="1700">
                <a:solidFill>
                  <a:schemeClr val="accent1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4"/>
              </a:rPr>
              <a:t>http://mrororr.ru/</a:t>
            </a:r>
          </a:p>
          <a:p>
            <a:pPr>
              <a:defRPr sz="1700">
                <a:solidFill>
                  <a:srgbClr val="FFFFFF"/>
                </a:solidFill>
              </a:defRPr>
            </a:pPr>
            <a:endParaRPr u="sng">
              <a:solidFill>
                <a:schemeClr val="accent3"/>
              </a:solidFill>
              <a:uFill>
                <a:solidFill>
                  <a:schemeClr val="accent3"/>
                </a:solidFill>
              </a:uFill>
              <a:hlinkClick r:id="rId4"/>
            </a:endParaRPr>
          </a:p>
          <a:p>
            <a:pPr>
              <a:defRPr sz="1700">
                <a:solidFill>
                  <a:srgbClr val="FFFFFF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5"/>
              </a:rPr>
              <a:t>https://mosmed.ai/</a:t>
            </a:r>
            <a:endParaRPr>
              <a:solidFill>
                <a:schemeClr val="accent1"/>
              </a:solidFill>
            </a:endParaRPr>
          </a:p>
          <a:p>
            <a:pPr>
              <a:defRPr sz="1700">
                <a:solidFill>
                  <a:schemeClr val="accent1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6"/>
              </a:rPr>
              <a:t>http://ndkt.ru/</a:t>
            </a:r>
          </a:p>
          <a:p>
            <a:pPr>
              <a:defRPr sz="1700">
                <a:solidFill>
                  <a:schemeClr val="accent1"/>
                </a:solidFill>
              </a:defRPr>
            </a:pPr>
            <a:r>
              <a:t>http://скрининграка.рф</a:t>
            </a:r>
          </a:p>
          <a:p>
            <a:pPr>
              <a:defRPr sz="1700">
                <a:solidFill>
                  <a:schemeClr val="accent1"/>
                </a:solidFill>
              </a:defRPr>
            </a:pPr>
            <a:r>
              <a:t>http://</a:t>
            </a: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7"/>
              </a:rPr>
              <a:t>pet-omc.ru</a:t>
            </a:r>
            <a:r>
              <a:rPr>
                <a:solidFill>
                  <a:schemeClr val="accent3"/>
                </a:solidFill>
              </a:rPr>
              <a:t>/ </a:t>
            </a:r>
            <a:br>
              <a:rPr>
                <a:solidFill>
                  <a:schemeClr val="accent3"/>
                </a:solidFill>
              </a:rPr>
            </a:b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8"/>
              </a:rPr>
              <a:t>http://</a:t>
            </a: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9"/>
              </a:rPr>
              <a:t>tele-med.ai/obrazovanie/distancionnoe-obuchenie/</a:t>
            </a:r>
          </a:p>
        </p:txBody>
      </p:sp>
      <p:sp>
        <p:nvSpPr>
          <p:cNvPr id="1042" name="Прямоугольник 24"/>
          <p:cNvSpPr txBox="1"/>
          <p:nvPr/>
        </p:nvSpPr>
        <p:spPr>
          <a:xfrm>
            <a:off x="6300861" y="4209832"/>
            <a:ext cx="5207816" cy="2063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1700">
                <a:solidFill>
                  <a:srgbClr val="818181"/>
                </a:solidFill>
              </a:defRPr>
            </a:pPr>
            <a:r>
              <a:t>Наши соц.сети:</a:t>
            </a:r>
            <a:endParaRPr>
              <a:solidFill>
                <a:schemeClr val="accent1"/>
              </a:solidFill>
            </a:endParaRPr>
          </a:p>
          <a:p>
            <a:pPr>
              <a:defRPr sz="1700">
                <a:solidFill>
                  <a:srgbClr val="575757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0"/>
              </a:rPr>
              <a:t>Facebook</a:t>
            </a:r>
            <a:r>
              <a:rPr>
                <a:solidFill>
                  <a:srgbClr val="818181"/>
                </a:solidFill>
              </a:rPr>
              <a:t>: Радиология Москвы</a:t>
            </a:r>
          </a:p>
          <a:p>
            <a:pPr>
              <a:defRPr sz="1700">
                <a:solidFill>
                  <a:srgbClr val="575757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1"/>
              </a:rPr>
              <a:t>YouTube</a:t>
            </a:r>
            <a:r>
              <a:rPr>
                <a:solidFill>
                  <a:srgbClr val="818181"/>
                </a:solidFill>
              </a:rPr>
              <a:t>: Радиология Москвы/Radiology of Moscow</a:t>
            </a:r>
          </a:p>
          <a:p>
            <a:pPr>
              <a:defRPr sz="1700">
                <a:solidFill>
                  <a:srgbClr val="575757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2"/>
              </a:rPr>
              <a:t>ВК</a:t>
            </a:r>
            <a:r>
              <a:rPr>
                <a:solidFill>
                  <a:srgbClr val="818181"/>
                </a:solidFill>
              </a:rPr>
              <a:t>: НПЦ Медицинской радиологии ДЗМ</a:t>
            </a:r>
          </a:p>
          <a:p>
            <a:pPr>
              <a:defRPr sz="1700">
                <a:solidFill>
                  <a:srgbClr val="575757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3"/>
              </a:rPr>
              <a:t>Instagram</a:t>
            </a:r>
            <a:r>
              <a:rPr>
                <a:solidFill>
                  <a:srgbClr val="818181"/>
                </a:solidFill>
              </a:rPr>
              <a:t>: medradiology.Moscow</a:t>
            </a:r>
          </a:p>
          <a:p>
            <a:pPr>
              <a:defRPr sz="1700">
                <a:solidFill>
                  <a:srgbClr val="575757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4"/>
              </a:rPr>
              <a:t>Telegram</a:t>
            </a:r>
            <a:r>
              <a:rPr>
                <a:solidFill>
                  <a:srgbClr val="818181"/>
                </a:solidFill>
              </a:rPr>
              <a:t>: MoscowRadiology</a:t>
            </a:r>
          </a:p>
          <a:p>
            <a:pPr>
              <a:defRPr sz="1700">
                <a:solidFill>
                  <a:srgbClr val="575757"/>
                </a:solidFill>
              </a:defRPr>
            </a:pPr>
            <a:r>
              <a:rPr u="sng">
                <a:solidFill>
                  <a:schemeClr val="accent3"/>
                </a:solidFill>
                <a:uFill>
                  <a:solidFill>
                    <a:schemeClr val="accent3"/>
                  </a:solidFill>
                </a:uFill>
                <a:hlinkClick r:id="rId15"/>
              </a:rPr>
              <a:t>Одноклассники</a:t>
            </a:r>
            <a:r>
              <a:rPr>
                <a:solidFill>
                  <a:srgbClr val="818181"/>
                </a:solidFill>
              </a:rPr>
              <a:t>: Радиология Москвы </a:t>
            </a:r>
          </a:p>
        </p:txBody>
      </p:sp>
      <p:sp>
        <p:nvSpPr>
          <p:cNvPr id="1043" name="TextBox 25"/>
          <p:cNvSpPr txBox="1"/>
          <p:nvPr/>
        </p:nvSpPr>
        <p:spPr>
          <a:xfrm>
            <a:off x="667331" y="3053478"/>
            <a:ext cx="5656501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t>БЛАГОДАРЮ ЗА ВНИМАНИЕ</a:t>
            </a:r>
          </a:p>
        </p:txBody>
      </p:sp>
      <p:pic>
        <p:nvPicPr>
          <p:cNvPr id="1044" name="image2.png" descr="image2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80108" y="374253"/>
            <a:ext cx="545205" cy="59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image3.png" descr="image3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220390" y="245914"/>
            <a:ext cx="899242" cy="83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Рисунок 28" descr="Рисунок 28"/>
          <p:cNvPicPr>
            <a:picLocks noChangeAspect="1"/>
          </p:cNvPicPr>
          <p:nvPr/>
        </p:nvPicPr>
        <p:blipFill>
          <a:blip r:embed="rId18">
            <a:extLst/>
          </a:blip>
          <a:srcRect l="2033" t="6368" b="11237"/>
          <a:stretch>
            <a:fillRect/>
          </a:stretch>
        </p:blipFill>
        <p:spPr>
          <a:xfrm>
            <a:off x="2022001" y="353621"/>
            <a:ext cx="2452918" cy="626641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ОБРАЗЕЦ 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ОБРАЗЕЦ  ЗАГОЛОВКА</a:t>
            </a:r>
          </a:p>
        </p:txBody>
      </p:sp>
      <p:sp>
        <p:nvSpPr>
          <p:cNvPr id="10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Title Text"/>
          <p:cNvSpPr txBox="1">
            <a:spLocks noGrp="1"/>
          </p:cNvSpPr>
          <p:nvPr>
            <p:ph type="title"/>
          </p:nvPr>
        </p:nvSpPr>
        <p:spPr>
          <a:xfrm>
            <a:off x="479376" y="0"/>
            <a:ext cx="11710731" cy="74475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70994" y="6548271"/>
            <a:ext cx="310119" cy="30059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rgbClr val="ABABA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Рисунок 7"/>
          <p:cNvPicPr>
            <a:picLocks noChangeAspect="1"/>
          </p:cNvPicPr>
          <p:nvPr/>
        </p:nvPicPr>
        <p:blipFill>
          <a:blip r:embed="rId97">
            <a:extLst/>
          </a:blip>
          <a:stretch>
            <a:fillRect/>
          </a:stretch>
        </p:blipFill>
        <p:spPr>
          <a:xfrm>
            <a:off x="1" y="6790920"/>
            <a:ext cx="12194772" cy="74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5" descr="Рисунок 5"/>
          <p:cNvPicPr>
            <a:picLocks noChangeAspect="1"/>
          </p:cNvPicPr>
          <p:nvPr/>
        </p:nvPicPr>
        <p:blipFill>
          <a:blip r:embed="rId98">
            <a:extLst/>
          </a:blip>
          <a:srcRect r="70850"/>
          <a:stretch>
            <a:fillRect/>
          </a:stretch>
        </p:blipFill>
        <p:spPr>
          <a:xfrm>
            <a:off x="11496599" y="201010"/>
            <a:ext cx="497736" cy="43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.png" descr="image2.png"/>
          <p:cNvPicPr>
            <a:picLocks noChangeAspect="1"/>
          </p:cNvPicPr>
          <p:nvPr/>
        </p:nvPicPr>
        <p:blipFill>
          <a:blip r:embed="rId99">
            <a:extLst/>
          </a:blip>
          <a:stretch>
            <a:fillRect/>
          </a:stretch>
        </p:blipFill>
        <p:spPr>
          <a:xfrm>
            <a:off x="10486973" y="201010"/>
            <a:ext cx="392899" cy="43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100">
            <a:extLst/>
          </a:blip>
          <a:stretch>
            <a:fillRect/>
          </a:stretch>
        </p:blipFill>
        <p:spPr>
          <a:xfrm>
            <a:off x="10874985" y="116632"/>
            <a:ext cx="639975" cy="59366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3" r:id="rId94"/>
    <p:sldLayoutId id="2147483744" r:id="rId9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151616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3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0" Type="http://schemas.openxmlformats.org/officeDocument/2006/relationships/image" Target="../media/image85.png"/><Relationship Id="rId4" Type="http://schemas.openxmlformats.org/officeDocument/2006/relationships/image" Target="../media/image82.png"/><Relationship Id="rId9" Type="http://schemas.openxmlformats.org/officeDocument/2006/relationships/image" Target="../media/image7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8.xml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6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gif"/><Relationship Id="rId3" Type="http://schemas.openxmlformats.org/officeDocument/2006/relationships/image" Target="../media/image91.png"/><Relationship Id="rId7" Type="http://schemas.openxmlformats.org/officeDocument/2006/relationships/image" Target="../media/image95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Заголовок 2"/>
          <p:cNvSpPr txBox="1">
            <a:spLocks noGrp="1"/>
          </p:cNvSpPr>
          <p:nvPr>
            <p:ph type="title"/>
          </p:nvPr>
        </p:nvSpPr>
        <p:spPr>
          <a:xfrm>
            <a:off x="563214" y="2556700"/>
            <a:ext cx="6015387" cy="1744598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Искусственный интеллект:</a:t>
            </a:r>
            <a:br/>
            <a:r>
              <a:t>реальность в диагностике</a:t>
            </a:r>
          </a:p>
        </p:txBody>
      </p:sp>
      <p:sp>
        <p:nvSpPr>
          <p:cNvPr id="1073" name="Прямоугольник 3"/>
          <p:cNvSpPr txBox="1"/>
          <p:nvPr/>
        </p:nvSpPr>
        <p:spPr>
          <a:xfrm>
            <a:off x="559405" y="5650400"/>
            <a:ext cx="8005475" cy="11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4E5252"/>
                </a:solidFill>
              </a:defRPr>
            </a:pPr>
            <a:r>
              <a:t>СЕРГЕЙ ПАВЛОВИЧ МОРОЗОВ</a:t>
            </a:r>
          </a:p>
          <a:p>
            <a:pPr>
              <a:defRPr sz="1600">
                <a:solidFill>
                  <a:srgbClr val="4E5252"/>
                </a:solidFill>
              </a:defRPr>
            </a:pPr>
            <a:r>
              <a:t>д.м.н., профессор</a:t>
            </a:r>
          </a:p>
          <a:p>
            <a:pPr>
              <a:defRPr sz="1600">
                <a:solidFill>
                  <a:srgbClr val="4E5252"/>
                </a:solidFill>
              </a:defRPr>
            </a:pPr>
            <a:r>
              <a:t>директор Центра диагностики и телемедицины, </a:t>
            </a:r>
            <a:br/>
            <a:r>
              <a:t>главный специалист по лучевой и инструментальной диагностике ДЗМ и МЗ РФ в ЦФО РФ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205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Подходы к формированию стандарта наборов данных</a:t>
            </a:r>
          </a:p>
        </p:txBody>
      </p:sp>
      <p:sp>
        <p:nvSpPr>
          <p:cNvPr id="1206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1209" name="Rectangle 77"/>
          <p:cNvGrpSpPr/>
          <p:nvPr/>
        </p:nvGrpSpPr>
        <p:grpSpPr>
          <a:xfrm>
            <a:off x="3104508" y="1630967"/>
            <a:ext cx="5583401" cy="280800"/>
            <a:chOff x="0" y="0"/>
            <a:chExt cx="5583399" cy="280798"/>
          </a:xfrm>
        </p:grpSpPr>
        <p:sp>
          <p:nvSpPr>
            <p:cNvPr id="1207" name="Rectangle"/>
            <p:cNvSpPr/>
            <p:nvPr/>
          </p:nvSpPr>
          <p:spPr>
            <a:xfrm>
              <a:off x="0" y="8472"/>
              <a:ext cx="5583400" cy="263854"/>
            </a:xfrm>
            <a:prstGeom prst="rect">
              <a:avLst/>
            </a:prstGeom>
            <a:solidFill>
              <a:srgbClr val="BF8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8" name="ПРОСПЕКТИВНАЯ"/>
            <p:cNvSpPr txBox="1"/>
            <p:nvPr/>
          </p:nvSpPr>
          <p:spPr>
            <a:xfrm>
              <a:off x="45719" y="0"/>
              <a:ext cx="5491961" cy="28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ПРОСПЕКТИВНАЯ</a:t>
              </a:r>
            </a:p>
          </p:txBody>
        </p:sp>
      </p:grpSp>
      <p:sp>
        <p:nvSpPr>
          <p:cNvPr id="1210" name="Right Arrow 78"/>
          <p:cNvSpPr/>
          <p:nvPr/>
        </p:nvSpPr>
        <p:spPr>
          <a:xfrm rot="12600000">
            <a:off x="1987369" y="3118393"/>
            <a:ext cx="10601226" cy="157414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B050"/>
              </a:gs>
              <a:gs pos="99000">
                <a:srgbClr val="FFFFFF">
                  <a:alpha val="42000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aphicFrame>
        <p:nvGraphicFramePr>
          <p:cNvPr id="1211" name="Table 14"/>
          <p:cNvGraphicFramePr/>
          <p:nvPr/>
        </p:nvGraphicFramePr>
        <p:xfrm>
          <a:off x="1652066" y="1919395"/>
          <a:ext cx="9846442" cy="427078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55013"/>
                <a:gridCol w="2797143"/>
                <a:gridCol w="2797143"/>
                <a:gridCol w="2797143"/>
              </a:tblGrid>
              <a:tr h="516341">
                <a:tc>
                  <a:txBody>
                    <a:bodyPr/>
                    <a:lstStyle/>
                    <a:p>
                      <a:pPr algn="ctr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Пиксельная маска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Координаты области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Метаданные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</a:tcPr>
                </a:tc>
              </a:tr>
              <a:tr h="125148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Подтвержденный диагноз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</a:tr>
              <a:tr h="125148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Классификация находок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</a:tr>
              <a:tr h="125148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Наличие находок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 Narrow"/>
                          <a:ea typeface="Arial Narrow"/>
                          <a:cs typeface="Arial Narrow"/>
                          <a:sym typeface="Arial Narrow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pic>
        <p:nvPicPr>
          <p:cNvPr id="1212" name="Рисунок 68" descr="Рисунок 68"/>
          <p:cNvPicPr>
            <a:picLocks noChangeAspect="1"/>
          </p:cNvPicPr>
          <p:nvPr/>
        </p:nvPicPr>
        <p:blipFill>
          <a:blip r:embed="rId2">
            <a:extLst/>
          </a:blip>
          <a:srcRect l="36547" t="24869" b="46296"/>
          <a:stretch>
            <a:fillRect/>
          </a:stretch>
        </p:blipFill>
        <p:spPr>
          <a:xfrm>
            <a:off x="3192128" y="2574183"/>
            <a:ext cx="1581994" cy="91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Рисунок 68" descr="Рисунок 68"/>
          <p:cNvPicPr>
            <a:picLocks noChangeAspect="1"/>
          </p:cNvPicPr>
          <p:nvPr/>
        </p:nvPicPr>
        <p:blipFill>
          <a:blip r:embed="rId2">
            <a:extLst/>
          </a:blip>
          <a:srcRect l="36547" t="24869" b="46296"/>
          <a:stretch>
            <a:fillRect/>
          </a:stretch>
        </p:blipFill>
        <p:spPr>
          <a:xfrm>
            <a:off x="3192129" y="3838264"/>
            <a:ext cx="1581994" cy="91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Рисунок 68" descr="Рисунок 68"/>
          <p:cNvPicPr>
            <a:picLocks noChangeAspect="1"/>
          </p:cNvPicPr>
          <p:nvPr/>
        </p:nvPicPr>
        <p:blipFill>
          <a:blip r:embed="rId2">
            <a:extLst/>
          </a:blip>
          <a:srcRect l="36547" t="24869" b="46296"/>
          <a:stretch>
            <a:fillRect/>
          </a:stretch>
        </p:blipFill>
        <p:spPr>
          <a:xfrm>
            <a:off x="3192129" y="5102343"/>
            <a:ext cx="1581994" cy="919360"/>
          </a:xfrm>
          <a:prstGeom prst="rect">
            <a:avLst/>
          </a:prstGeom>
          <a:ln w="12700">
            <a:miter lim="400000"/>
          </a:ln>
        </p:spPr>
      </p:pic>
      <p:sp>
        <p:nvSpPr>
          <p:cNvPr id="1215" name="TextBox 39"/>
          <p:cNvSpPr txBox="1"/>
          <p:nvPr/>
        </p:nvSpPr>
        <p:spPr>
          <a:xfrm>
            <a:off x="4878513" y="5346577"/>
            <a:ext cx="980472" cy="390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 b="1"/>
            </a:pPr>
            <a:r>
              <a:t>’НЕТ ОЧАГОВ’/</a:t>
            </a:r>
          </a:p>
          <a:p>
            <a:pPr algn="ctr">
              <a:defRPr sz="1100" b="1"/>
            </a:pPr>
            <a:r>
              <a:t>‘ЕСТЬ ОЧАГИ’</a:t>
            </a:r>
          </a:p>
        </p:txBody>
      </p:sp>
      <p:sp>
        <p:nvSpPr>
          <p:cNvPr id="1216" name="TextBox 40"/>
          <p:cNvSpPr txBox="1"/>
          <p:nvPr/>
        </p:nvSpPr>
        <p:spPr>
          <a:xfrm>
            <a:off x="4862874" y="4167137"/>
            <a:ext cx="1011748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 b="1"/>
            </a:pPr>
            <a:r>
              <a:t>BI-RADS 2</a:t>
            </a:r>
          </a:p>
        </p:txBody>
      </p:sp>
      <p:sp>
        <p:nvSpPr>
          <p:cNvPr id="1217" name="TextBox 41"/>
          <p:cNvSpPr txBox="1"/>
          <p:nvPr/>
        </p:nvSpPr>
        <p:spPr>
          <a:xfrm>
            <a:off x="4862875" y="2755771"/>
            <a:ext cx="1011747" cy="55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 b="1"/>
            </a:pPr>
            <a:r>
              <a:t>РМЖ </a:t>
            </a:r>
          </a:p>
          <a:p>
            <a:pPr algn="ctr">
              <a:defRPr sz="1100" b="1"/>
            </a:pPr>
            <a:r>
              <a:t>(ДАННЫЕ ГИСТОЛОГИИ)</a:t>
            </a:r>
          </a:p>
        </p:txBody>
      </p:sp>
      <p:grpSp>
        <p:nvGrpSpPr>
          <p:cNvPr id="1220" name="Group 47"/>
          <p:cNvGrpSpPr/>
          <p:nvPr/>
        </p:nvGrpSpPr>
        <p:grpSpPr>
          <a:xfrm>
            <a:off x="5988596" y="2574183"/>
            <a:ext cx="1581994" cy="919360"/>
            <a:chOff x="0" y="0"/>
            <a:chExt cx="1581993" cy="919358"/>
          </a:xfrm>
        </p:grpSpPr>
        <p:pic>
          <p:nvPicPr>
            <p:cNvPr id="1218" name="Рисунок 68" descr="Рисунок 6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7" t="24869" b="46296"/>
            <a:stretch>
              <a:fillRect/>
            </a:stretch>
          </p:blipFill>
          <p:spPr>
            <a:xfrm>
              <a:off x="0" y="0"/>
              <a:ext cx="1581994" cy="919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9" name="Rectangle 25"/>
            <p:cNvSpPr/>
            <p:nvPr/>
          </p:nvSpPr>
          <p:spPr>
            <a:xfrm>
              <a:off x="657948" y="233297"/>
              <a:ext cx="488273" cy="33669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223" name="Group 49"/>
          <p:cNvGrpSpPr/>
          <p:nvPr/>
        </p:nvGrpSpPr>
        <p:grpSpPr>
          <a:xfrm>
            <a:off x="5988596" y="3838264"/>
            <a:ext cx="1581994" cy="919360"/>
            <a:chOff x="0" y="0"/>
            <a:chExt cx="1581993" cy="919358"/>
          </a:xfrm>
        </p:grpSpPr>
        <p:pic>
          <p:nvPicPr>
            <p:cNvPr id="1221" name="Рисунок 68" descr="Рисунок 6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7" t="24869" b="46296"/>
            <a:stretch>
              <a:fillRect/>
            </a:stretch>
          </p:blipFill>
          <p:spPr>
            <a:xfrm>
              <a:off x="0" y="0"/>
              <a:ext cx="1581994" cy="919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2" name="Rectangle 51"/>
            <p:cNvSpPr/>
            <p:nvPr/>
          </p:nvSpPr>
          <p:spPr>
            <a:xfrm>
              <a:off x="657948" y="233297"/>
              <a:ext cx="488273" cy="33669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226" name="Group 52"/>
          <p:cNvGrpSpPr/>
          <p:nvPr/>
        </p:nvGrpSpPr>
        <p:grpSpPr>
          <a:xfrm>
            <a:off x="5988596" y="5102342"/>
            <a:ext cx="1581994" cy="919360"/>
            <a:chOff x="0" y="0"/>
            <a:chExt cx="1581993" cy="919358"/>
          </a:xfrm>
        </p:grpSpPr>
        <p:pic>
          <p:nvPicPr>
            <p:cNvPr id="1224" name="Рисунок 68" descr="Рисунок 68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7" t="24869" b="46296"/>
            <a:stretch>
              <a:fillRect/>
            </a:stretch>
          </p:blipFill>
          <p:spPr>
            <a:xfrm>
              <a:off x="0" y="0"/>
              <a:ext cx="1581994" cy="919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5" name="Rectangle 54"/>
            <p:cNvSpPr/>
            <p:nvPr/>
          </p:nvSpPr>
          <p:spPr>
            <a:xfrm>
              <a:off x="657948" y="233297"/>
              <a:ext cx="488273" cy="33669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pic>
        <p:nvPicPr>
          <p:cNvPr id="1227" name="Рисунок 68" descr="Рисунок 68"/>
          <p:cNvPicPr>
            <a:picLocks noChangeAspect="1"/>
          </p:cNvPicPr>
          <p:nvPr/>
        </p:nvPicPr>
        <p:blipFill>
          <a:blip r:embed="rId2">
            <a:extLst/>
          </a:blip>
          <a:srcRect l="36547" t="24869" b="46296"/>
          <a:stretch>
            <a:fillRect/>
          </a:stretch>
        </p:blipFill>
        <p:spPr>
          <a:xfrm>
            <a:off x="8767305" y="2574183"/>
            <a:ext cx="1581994" cy="919360"/>
          </a:xfrm>
          <a:prstGeom prst="rect">
            <a:avLst/>
          </a:prstGeom>
          <a:ln w="12700">
            <a:miter lim="400000"/>
          </a:ln>
        </p:spPr>
      </p:pic>
      <p:sp>
        <p:nvSpPr>
          <p:cNvPr id="1228" name="Полилиния 60"/>
          <p:cNvSpPr/>
          <p:nvPr/>
        </p:nvSpPr>
        <p:spPr>
          <a:xfrm>
            <a:off x="4002127" y="2855421"/>
            <a:ext cx="247815" cy="199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0" h="21524" extrusionOk="0">
                <a:moveTo>
                  <a:pt x="2044" y="16329"/>
                </a:moveTo>
                <a:cubicBezTo>
                  <a:pt x="1676" y="14103"/>
                  <a:pt x="1351" y="11863"/>
                  <a:pt x="939" y="9650"/>
                </a:cubicBezTo>
                <a:cubicBezTo>
                  <a:pt x="241" y="5898"/>
                  <a:pt x="-770" y="6484"/>
                  <a:pt x="939" y="744"/>
                </a:cubicBezTo>
                <a:cubicBezTo>
                  <a:pt x="1184" y="-76"/>
                  <a:pt x="2517" y="2"/>
                  <a:pt x="3149" y="2"/>
                </a:cubicBezTo>
                <a:lnTo>
                  <a:pt x="4254" y="2"/>
                </a:lnTo>
                <a:lnTo>
                  <a:pt x="12542" y="1487"/>
                </a:lnTo>
                <a:lnTo>
                  <a:pt x="18620" y="3713"/>
                </a:lnTo>
                <a:lnTo>
                  <a:pt x="20830" y="12618"/>
                </a:lnTo>
                <a:lnTo>
                  <a:pt x="18620" y="21524"/>
                </a:lnTo>
                <a:lnTo>
                  <a:pt x="13647" y="21524"/>
                </a:lnTo>
                <a:lnTo>
                  <a:pt x="4807" y="19298"/>
                </a:lnTo>
                <a:lnTo>
                  <a:pt x="2044" y="16329"/>
                </a:lnTo>
                <a:close/>
              </a:path>
            </a:pathLst>
          </a:custGeom>
          <a:solidFill>
            <a:srgbClr val="FF0000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9" name="Рисунок 68" descr="Рисунок 68"/>
          <p:cNvPicPr>
            <a:picLocks noChangeAspect="1"/>
          </p:cNvPicPr>
          <p:nvPr/>
        </p:nvPicPr>
        <p:blipFill>
          <a:blip r:embed="rId2">
            <a:extLst/>
          </a:blip>
          <a:srcRect l="36547" t="24869" b="46296"/>
          <a:stretch>
            <a:fillRect/>
          </a:stretch>
        </p:blipFill>
        <p:spPr>
          <a:xfrm>
            <a:off x="8767305" y="5102342"/>
            <a:ext cx="1581994" cy="919360"/>
          </a:xfrm>
          <a:prstGeom prst="rect">
            <a:avLst/>
          </a:prstGeom>
          <a:ln w="12700">
            <a:miter lim="400000"/>
          </a:ln>
        </p:spPr>
      </p:pic>
      <p:sp>
        <p:nvSpPr>
          <p:cNvPr id="1230" name="Полилиния 60"/>
          <p:cNvSpPr/>
          <p:nvPr/>
        </p:nvSpPr>
        <p:spPr>
          <a:xfrm>
            <a:off x="4002127" y="5383579"/>
            <a:ext cx="247815" cy="199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0" h="21524" extrusionOk="0">
                <a:moveTo>
                  <a:pt x="2044" y="16329"/>
                </a:moveTo>
                <a:cubicBezTo>
                  <a:pt x="1676" y="14103"/>
                  <a:pt x="1351" y="11863"/>
                  <a:pt x="939" y="9650"/>
                </a:cubicBezTo>
                <a:cubicBezTo>
                  <a:pt x="241" y="5898"/>
                  <a:pt x="-770" y="6484"/>
                  <a:pt x="939" y="744"/>
                </a:cubicBezTo>
                <a:cubicBezTo>
                  <a:pt x="1184" y="-76"/>
                  <a:pt x="2517" y="2"/>
                  <a:pt x="3149" y="2"/>
                </a:cubicBezTo>
                <a:lnTo>
                  <a:pt x="4254" y="2"/>
                </a:lnTo>
                <a:lnTo>
                  <a:pt x="12542" y="1487"/>
                </a:lnTo>
                <a:lnTo>
                  <a:pt x="18620" y="3713"/>
                </a:lnTo>
                <a:lnTo>
                  <a:pt x="20830" y="12618"/>
                </a:lnTo>
                <a:lnTo>
                  <a:pt x="18620" y="21524"/>
                </a:lnTo>
                <a:lnTo>
                  <a:pt x="13647" y="21524"/>
                </a:lnTo>
                <a:lnTo>
                  <a:pt x="4807" y="19298"/>
                </a:lnTo>
                <a:lnTo>
                  <a:pt x="2044" y="16329"/>
                </a:lnTo>
                <a:close/>
              </a:path>
            </a:pathLst>
          </a:custGeom>
          <a:solidFill>
            <a:srgbClr val="FF0000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31" name="Рисунок 68" descr="Рисунок 68"/>
          <p:cNvPicPr>
            <a:picLocks noChangeAspect="1"/>
          </p:cNvPicPr>
          <p:nvPr/>
        </p:nvPicPr>
        <p:blipFill>
          <a:blip r:embed="rId2">
            <a:extLst/>
          </a:blip>
          <a:srcRect l="36547" t="24869" b="46296"/>
          <a:stretch>
            <a:fillRect/>
          </a:stretch>
        </p:blipFill>
        <p:spPr>
          <a:xfrm>
            <a:off x="8767305" y="3838262"/>
            <a:ext cx="1581994" cy="919360"/>
          </a:xfrm>
          <a:prstGeom prst="rect">
            <a:avLst/>
          </a:prstGeom>
          <a:ln w="12700">
            <a:miter lim="400000"/>
          </a:ln>
        </p:spPr>
      </p:pic>
      <p:sp>
        <p:nvSpPr>
          <p:cNvPr id="1232" name="Полилиния 60"/>
          <p:cNvSpPr/>
          <p:nvPr/>
        </p:nvSpPr>
        <p:spPr>
          <a:xfrm>
            <a:off x="4002127" y="4119500"/>
            <a:ext cx="247815" cy="199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0" h="21524" extrusionOk="0">
                <a:moveTo>
                  <a:pt x="2044" y="16329"/>
                </a:moveTo>
                <a:cubicBezTo>
                  <a:pt x="1676" y="14103"/>
                  <a:pt x="1351" y="11863"/>
                  <a:pt x="939" y="9650"/>
                </a:cubicBezTo>
                <a:cubicBezTo>
                  <a:pt x="241" y="5898"/>
                  <a:pt x="-770" y="6484"/>
                  <a:pt x="939" y="744"/>
                </a:cubicBezTo>
                <a:cubicBezTo>
                  <a:pt x="1184" y="-76"/>
                  <a:pt x="2517" y="2"/>
                  <a:pt x="3149" y="2"/>
                </a:cubicBezTo>
                <a:lnTo>
                  <a:pt x="4254" y="2"/>
                </a:lnTo>
                <a:lnTo>
                  <a:pt x="12542" y="1487"/>
                </a:lnTo>
                <a:lnTo>
                  <a:pt x="18620" y="3713"/>
                </a:lnTo>
                <a:lnTo>
                  <a:pt x="20830" y="12618"/>
                </a:lnTo>
                <a:lnTo>
                  <a:pt x="18620" y="21524"/>
                </a:lnTo>
                <a:lnTo>
                  <a:pt x="13647" y="21524"/>
                </a:lnTo>
                <a:lnTo>
                  <a:pt x="4807" y="19298"/>
                </a:lnTo>
                <a:lnTo>
                  <a:pt x="2044" y="16329"/>
                </a:lnTo>
                <a:close/>
              </a:path>
            </a:pathLst>
          </a:custGeom>
          <a:solidFill>
            <a:srgbClr val="FF0000">
              <a:alpha val="5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35" name="Rectangle 70"/>
          <p:cNvGrpSpPr/>
          <p:nvPr/>
        </p:nvGrpSpPr>
        <p:grpSpPr>
          <a:xfrm>
            <a:off x="9915459" y="1249858"/>
            <a:ext cx="349179" cy="349179"/>
            <a:chOff x="0" y="0"/>
            <a:chExt cx="349178" cy="349178"/>
          </a:xfrm>
        </p:grpSpPr>
        <p:sp>
          <p:nvSpPr>
            <p:cNvPr id="1233" name="Square"/>
            <p:cNvSpPr/>
            <p:nvPr/>
          </p:nvSpPr>
          <p:spPr>
            <a:xfrm>
              <a:off x="-1" y="-1"/>
              <a:ext cx="349180" cy="34918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4" name="C"/>
            <p:cNvSpPr txBox="1"/>
            <p:nvPr/>
          </p:nvSpPr>
          <p:spPr>
            <a:xfrm>
              <a:off x="45719" y="8045"/>
              <a:ext cx="25773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C</a:t>
              </a:r>
            </a:p>
          </p:txBody>
        </p:sp>
      </p:grpSp>
      <p:grpSp>
        <p:nvGrpSpPr>
          <p:cNvPr id="1238" name="Rectangle 71"/>
          <p:cNvGrpSpPr/>
          <p:nvPr/>
        </p:nvGrpSpPr>
        <p:grpSpPr>
          <a:xfrm>
            <a:off x="7108065" y="1249858"/>
            <a:ext cx="349179" cy="349179"/>
            <a:chOff x="0" y="0"/>
            <a:chExt cx="349178" cy="349178"/>
          </a:xfrm>
        </p:grpSpPr>
        <p:sp>
          <p:nvSpPr>
            <p:cNvPr id="1236" name="Square"/>
            <p:cNvSpPr/>
            <p:nvPr/>
          </p:nvSpPr>
          <p:spPr>
            <a:xfrm>
              <a:off x="-1" y="-1"/>
              <a:ext cx="349180" cy="34918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7" name="B"/>
            <p:cNvSpPr txBox="1"/>
            <p:nvPr/>
          </p:nvSpPr>
          <p:spPr>
            <a:xfrm>
              <a:off x="45719" y="8045"/>
              <a:ext cx="25773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B</a:t>
              </a:r>
            </a:p>
          </p:txBody>
        </p:sp>
      </p:grpSp>
      <p:grpSp>
        <p:nvGrpSpPr>
          <p:cNvPr id="1241" name="Rectangle 72"/>
          <p:cNvGrpSpPr/>
          <p:nvPr/>
        </p:nvGrpSpPr>
        <p:grpSpPr>
          <a:xfrm>
            <a:off x="4331796" y="1249858"/>
            <a:ext cx="349179" cy="349179"/>
            <a:chOff x="0" y="0"/>
            <a:chExt cx="349178" cy="349178"/>
          </a:xfrm>
        </p:grpSpPr>
        <p:sp>
          <p:nvSpPr>
            <p:cNvPr id="1239" name="Square"/>
            <p:cNvSpPr/>
            <p:nvPr/>
          </p:nvSpPr>
          <p:spPr>
            <a:xfrm>
              <a:off x="-1" y="-1"/>
              <a:ext cx="349180" cy="34918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0" name="A"/>
            <p:cNvSpPr txBox="1"/>
            <p:nvPr/>
          </p:nvSpPr>
          <p:spPr>
            <a:xfrm>
              <a:off x="45719" y="8045"/>
              <a:ext cx="25773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1244" name="Rectangle 73"/>
          <p:cNvGrpSpPr/>
          <p:nvPr/>
        </p:nvGrpSpPr>
        <p:grpSpPr>
          <a:xfrm>
            <a:off x="1171711" y="5374044"/>
            <a:ext cx="349179" cy="349179"/>
            <a:chOff x="0" y="0"/>
            <a:chExt cx="349178" cy="349178"/>
          </a:xfrm>
        </p:grpSpPr>
        <p:sp>
          <p:nvSpPr>
            <p:cNvPr id="1242" name="Square"/>
            <p:cNvSpPr/>
            <p:nvPr/>
          </p:nvSpPr>
          <p:spPr>
            <a:xfrm>
              <a:off x="-1" y="-1"/>
              <a:ext cx="349180" cy="34918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3" name="3"/>
            <p:cNvSpPr txBox="1"/>
            <p:nvPr/>
          </p:nvSpPr>
          <p:spPr>
            <a:xfrm>
              <a:off x="45719" y="8045"/>
              <a:ext cx="25773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247" name="Rectangle 74"/>
          <p:cNvGrpSpPr/>
          <p:nvPr/>
        </p:nvGrpSpPr>
        <p:grpSpPr>
          <a:xfrm>
            <a:off x="1171711" y="4144888"/>
            <a:ext cx="349179" cy="349179"/>
            <a:chOff x="0" y="0"/>
            <a:chExt cx="349178" cy="349178"/>
          </a:xfrm>
        </p:grpSpPr>
        <p:sp>
          <p:nvSpPr>
            <p:cNvPr id="1245" name="Square"/>
            <p:cNvSpPr/>
            <p:nvPr/>
          </p:nvSpPr>
          <p:spPr>
            <a:xfrm>
              <a:off x="-1" y="-1"/>
              <a:ext cx="349180" cy="34918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6" name="2"/>
            <p:cNvSpPr txBox="1"/>
            <p:nvPr/>
          </p:nvSpPr>
          <p:spPr>
            <a:xfrm>
              <a:off x="45719" y="8045"/>
              <a:ext cx="25773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50" name="Rectangle 75"/>
          <p:cNvGrpSpPr/>
          <p:nvPr/>
        </p:nvGrpSpPr>
        <p:grpSpPr>
          <a:xfrm>
            <a:off x="1171711" y="2843322"/>
            <a:ext cx="349179" cy="349179"/>
            <a:chOff x="0" y="0"/>
            <a:chExt cx="349178" cy="349178"/>
          </a:xfrm>
        </p:grpSpPr>
        <p:sp>
          <p:nvSpPr>
            <p:cNvPr id="1248" name="Square"/>
            <p:cNvSpPr/>
            <p:nvPr/>
          </p:nvSpPr>
          <p:spPr>
            <a:xfrm>
              <a:off x="-1" y="-1"/>
              <a:ext cx="349180" cy="34918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9" name="1"/>
            <p:cNvSpPr txBox="1"/>
            <p:nvPr/>
          </p:nvSpPr>
          <p:spPr>
            <a:xfrm>
              <a:off x="45719" y="8045"/>
              <a:ext cx="257739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253" name="Rectangle 76"/>
          <p:cNvGrpSpPr/>
          <p:nvPr/>
        </p:nvGrpSpPr>
        <p:grpSpPr>
          <a:xfrm>
            <a:off x="8687909" y="1630967"/>
            <a:ext cx="2804280" cy="280800"/>
            <a:chOff x="0" y="0"/>
            <a:chExt cx="2804279" cy="280798"/>
          </a:xfrm>
        </p:grpSpPr>
        <p:sp>
          <p:nvSpPr>
            <p:cNvPr id="1251" name="Rectangle"/>
            <p:cNvSpPr/>
            <p:nvPr/>
          </p:nvSpPr>
          <p:spPr>
            <a:xfrm>
              <a:off x="0" y="8472"/>
              <a:ext cx="2804280" cy="263854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/>
              </a:pPr>
              <a:endParaRPr/>
            </a:p>
          </p:txBody>
        </p:sp>
        <p:sp>
          <p:nvSpPr>
            <p:cNvPr id="1252" name="РЕТРОСПЕКТИВНАЯ"/>
            <p:cNvSpPr txBox="1"/>
            <p:nvPr/>
          </p:nvSpPr>
          <p:spPr>
            <a:xfrm>
              <a:off x="45719" y="0"/>
              <a:ext cx="2712841" cy="280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/>
              </a:lvl1pPr>
            </a:lstStyle>
            <a:p>
              <a:r>
                <a:t>РЕТРОСПЕКТИВНАЯ</a:t>
              </a:r>
            </a:p>
          </p:txBody>
        </p:sp>
      </p:grpSp>
      <p:sp>
        <p:nvSpPr>
          <p:cNvPr id="1254" name="TextBox 93"/>
          <p:cNvSpPr txBox="1"/>
          <p:nvPr/>
        </p:nvSpPr>
        <p:spPr>
          <a:xfrm>
            <a:off x="1609389" y="1639440"/>
            <a:ext cx="116967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03B151"/>
                </a:solidFill>
              </a:defRPr>
            </a:lvl1pPr>
          </a:lstStyle>
          <a:p>
            <a:r>
              <a:t>ЦЕННОСТЬ</a:t>
            </a:r>
          </a:p>
        </p:txBody>
      </p:sp>
      <p:sp>
        <p:nvSpPr>
          <p:cNvPr id="1255" name="TextBox 94"/>
          <p:cNvSpPr txBox="1"/>
          <p:nvPr/>
        </p:nvSpPr>
        <p:spPr>
          <a:xfrm>
            <a:off x="7644291" y="5346577"/>
            <a:ext cx="980472" cy="390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 b="1"/>
            </a:pPr>
            <a:r>
              <a:t>’НЕТ ОЧАГОВ’/</a:t>
            </a:r>
          </a:p>
          <a:p>
            <a:pPr algn="ctr">
              <a:defRPr sz="1100" b="1"/>
            </a:pPr>
            <a:r>
              <a:t>‘ЕСТЬ ОЧАГИ’</a:t>
            </a:r>
          </a:p>
        </p:txBody>
      </p:sp>
      <p:sp>
        <p:nvSpPr>
          <p:cNvPr id="1256" name="TextBox 95"/>
          <p:cNvSpPr txBox="1"/>
          <p:nvPr/>
        </p:nvSpPr>
        <p:spPr>
          <a:xfrm>
            <a:off x="7628651" y="4167137"/>
            <a:ext cx="1011748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 b="1"/>
            </a:pPr>
            <a:r>
              <a:t>BI-RADS 2</a:t>
            </a:r>
          </a:p>
        </p:txBody>
      </p:sp>
      <p:sp>
        <p:nvSpPr>
          <p:cNvPr id="1257" name="TextBox 96"/>
          <p:cNvSpPr txBox="1"/>
          <p:nvPr/>
        </p:nvSpPr>
        <p:spPr>
          <a:xfrm>
            <a:off x="7628652" y="2755771"/>
            <a:ext cx="1011747" cy="55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 b="1"/>
            </a:pPr>
            <a:r>
              <a:t>РМЖ </a:t>
            </a:r>
          </a:p>
          <a:p>
            <a:pPr algn="ctr">
              <a:defRPr sz="1100" b="1"/>
            </a:pPr>
            <a:r>
              <a:t>(ДАННЫЕ ГИСТОЛОГИИ)</a:t>
            </a:r>
          </a:p>
        </p:txBody>
      </p:sp>
      <p:sp>
        <p:nvSpPr>
          <p:cNvPr id="1258" name="TextBox 97"/>
          <p:cNvSpPr txBox="1"/>
          <p:nvPr/>
        </p:nvSpPr>
        <p:spPr>
          <a:xfrm>
            <a:off x="10432645" y="5346577"/>
            <a:ext cx="980472" cy="390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100" b="1"/>
            </a:pPr>
            <a:r>
              <a:t>’НЕТ ОЧАГОВ’/</a:t>
            </a:r>
          </a:p>
          <a:p>
            <a:pPr algn="ctr">
              <a:defRPr sz="1100" b="1"/>
            </a:pPr>
            <a:r>
              <a:t>‘ЕСТЬ ОЧАГИ’</a:t>
            </a:r>
          </a:p>
        </p:txBody>
      </p:sp>
      <p:sp>
        <p:nvSpPr>
          <p:cNvPr id="1259" name="TextBox 98"/>
          <p:cNvSpPr txBox="1"/>
          <p:nvPr/>
        </p:nvSpPr>
        <p:spPr>
          <a:xfrm>
            <a:off x="10417006" y="4167137"/>
            <a:ext cx="1011748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 b="1"/>
            </a:pPr>
            <a:r>
              <a:t>BI-RADS 2</a:t>
            </a:r>
          </a:p>
        </p:txBody>
      </p:sp>
      <p:sp>
        <p:nvSpPr>
          <p:cNvPr id="1260" name="TextBox 99"/>
          <p:cNvSpPr txBox="1"/>
          <p:nvPr/>
        </p:nvSpPr>
        <p:spPr>
          <a:xfrm>
            <a:off x="10417007" y="2755771"/>
            <a:ext cx="1011747" cy="55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100" b="1"/>
            </a:pPr>
            <a:r>
              <a:t>РМЖ </a:t>
            </a:r>
          </a:p>
          <a:p>
            <a:pPr algn="ctr">
              <a:defRPr sz="1100" b="1"/>
            </a:pPr>
            <a:r>
              <a:t>(ДАННЫЕ ГИСТОЛОГИИ)</a:t>
            </a:r>
          </a:p>
        </p:txBody>
      </p:sp>
      <p:sp>
        <p:nvSpPr>
          <p:cNvPr id="1261" name="TextBox 100"/>
          <p:cNvSpPr txBox="1"/>
          <p:nvPr/>
        </p:nvSpPr>
        <p:spPr>
          <a:xfrm>
            <a:off x="525096" y="1118235"/>
            <a:ext cx="1999963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/>
            </a:lvl1pPr>
          </a:lstStyle>
          <a:p>
            <a:r>
              <a:t>Классы разметки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264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Категории наборов данных</a:t>
            </a:r>
          </a:p>
        </p:txBody>
      </p:sp>
      <p:sp>
        <p:nvSpPr>
          <p:cNvPr id="1265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aphicFrame>
        <p:nvGraphicFramePr>
          <p:cNvPr id="1266" name="Таблица 6"/>
          <p:cNvGraphicFramePr/>
          <p:nvPr/>
        </p:nvGraphicFramePr>
        <p:xfrm>
          <a:off x="346418" y="1023419"/>
          <a:ext cx="11666452" cy="40284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11457"/>
                <a:gridCol w="2042403"/>
                <a:gridCol w="5896523"/>
                <a:gridCol w="1716069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4E5252"/>
                          </a:solidFill>
                        </a:rPr>
                        <a:t>Наименование категории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4E5252"/>
                          </a:solidFill>
                        </a:rPr>
                        <a:t>Необходимое количество исследований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D8E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4E5252"/>
                          </a:solidFill>
                        </a:rPr>
                        <a:t>Назначение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E2CF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4E5252"/>
                          </a:solidFill>
                        </a:rPr>
                        <a:t>Типы и уровни разметки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E7C4B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Самостоятельное тестирование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~ 10-20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Технические испытания с учетом вариатива оборудования, используемых протоколов, а также оценка качества представления результатов в ЕРИС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3-С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Калибровка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~ 100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4E5252"/>
                          </a:solidFill>
                        </a:defRPr>
                      </a:pPr>
                      <a:r>
                        <a:t>Клинико-технические испытания</a:t>
                      </a:r>
                      <a:endParaRPr sz="2000"/>
                    </a:p>
                    <a:p>
                      <a:pPr algn="l">
                        <a:defRPr sz="1800">
                          <a:solidFill>
                            <a:srgbClr val="4E5252"/>
                          </a:solidFill>
                        </a:defRPr>
                      </a:pPr>
                      <a:r>
                        <a:t>Калибровка ИИ сервиса на данных населения г. Москвы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Зависит от клинических целей ИИ сервиса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Дообучение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~ 1000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Дообучение ИИ сервиса на данных населения г. Москвы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4E5252"/>
                          </a:solidFill>
                        </a:defRPr>
                      </a:pPr>
                      <a:r>
                        <a:t>Обучение </a:t>
                      </a:r>
                      <a:br/>
                      <a:r>
                        <a:t>(по запросу разработчика сервиса, НИРы)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~ 5000-10000</a:t>
                      </a:r>
                    </a:p>
                  </a:txBody>
                  <a:tcPr marL="45720" marR="45720" anchor="ctr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4E5252"/>
                          </a:solidFill>
                        </a:rPr>
                        <a:t>Создание новых ИИ сервисов, федеративное обучение</a:t>
                      </a:r>
                    </a:p>
                  </a:txBody>
                  <a:tcPr marL="45720" marR="45720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miter lim="400000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67" name="TextBox 1"/>
          <p:cNvSpPr txBox="1"/>
          <p:nvPr/>
        </p:nvSpPr>
        <p:spPr>
          <a:xfrm>
            <a:off x="346417" y="5199995"/>
            <a:ext cx="11666456" cy="55459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>
                <a:solidFill>
                  <a:srgbClr val="4E5252"/>
                </a:solidFill>
              </a:defRPr>
            </a:lvl1pPr>
          </a:lstStyle>
          <a:p>
            <a:r>
              <a:t>У наборов данных имеется версионность, определяемая уровнем и типом разметки, появлением новых медицинских данных о пациенте, нового оборудования и протоколов проведения исследований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270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ДАТАСЕТЫ ГБУЗ «НПКЦ ДИТ ДЗМ»</a:t>
            </a:r>
          </a:p>
        </p:txBody>
      </p:sp>
      <p:sp>
        <p:nvSpPr>
          <p:cNvPr id="1271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aphicFrame>
        <p:nvGraphicFramePr>
          <p:cNvPr id="1272" name="Table 4"/>
          <p:cNvGraphicFramePr/>
          <p:nvPr/>
        </p:nvGraphicFramePr>
        <p:xfrm>
          <a:off x="338062" y="844287"/>
          <a:ext cx="11515872" cy="610368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4000"/>
                <a:gridCol w="1440000"/>
                <a:gridCol w="4140000"/>
                <a:gridCol w="499872"/>
                <a:gridCol w="4428000"/>
                <a:gridCol w="684000"/>
              </a:tblGrid>
              <a:tr h="50800">
                <a:tc>
                  <a:txBody>
                    <a:bodyPr/>
                    <a:lstStyle/>
                    <a:p>
                      <a:pPr algn="ctr">
                        <a:defRPr sz="1400" b="1"/>
                      </a:pPr>
                      <a:endParaRPr/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Анатомическая 
область/ система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Клиническая/ практическая задача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Соответствующие нозологии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Кол-во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800">
                <a:tc rowSpan="4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КТ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Грудная клетка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Скрининг и диагностика рака легкого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С34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Злокачественное новообразование бронхов и легкого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5141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t>Диагностика COVID19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U07.2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t>COVID-19, вирус не идентифицирован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2144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U07.1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t>COVID-19, вирус идентифицирован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2997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Проведение ИИ-баттла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С34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Злокачественное новообразование бронхов и легкого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186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НДКТ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Грудная клетка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Скрининг рака легкого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С34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Злокачественное новообразование бронхов и легкого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982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800">
                <a:tc rowSpan="3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РГ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Грудная клетка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t>Патологии органов грудной полости, включая </a:t>
                      </a:r>
                      <a:br/>
                      <a:r>
                        <a:t>COVID 1 и туберкулез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Перечень 10 патологий и их рентгенологических признаков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818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U07.2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t>COVID-19, вирус не идентифицирован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А15-А19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Туберкулез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ФЛГ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Грудная клетка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Патологии органов грудной полости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Перечень 10 патологий и их рентгенологических признаков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208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ММГ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Молочная железа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Скрининг рака молочной железы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С50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Злокачественное новообразование молочной железы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309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МРТ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Головной мозг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Поиск очагов демиелинизации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G35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Рассеянный склероз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93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FFFF"/>
                    </a:solidFill>
                  </a:tcPr>
                </a:tc>
              </a:tr>
              <a:tr h="508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КТ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Грудная клетка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t>Диагностика COVID19 + динамика 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U07.1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r>
                        <a:t>COVID-19, вирус идентифицирован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18768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</a:tr>
              <a:tr h="508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КТ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Аорта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Скрининг дилатации, кальцинации, аневризмы аорты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I71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Аневризма и расслоение аорты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300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</a:tr>
              <a:tr h="508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РГ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Грудная клетка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Поиск патологий ОГК у пациентов детского и подросткового возраста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Перечень патологий (уточняется)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210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</a:tr>
              <a:tr h="508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КТ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Грудная клетка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Научные исследования (парная выборка КТ+НДКТ)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С34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Злокачественное новообразование бронхов и легкого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4256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151616"/>
                          </a:solidFill>
                        </a:rPr>
                        <a:t>ММГ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Молочная железа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Радиомика/ радиогеномика рака молочной железы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С50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Злокачественное новообразование молочной железы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151616"/>
                          </a:solidFill>
                        </a:rPr>
                        <a:t>256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solidFill>
                        <a:srgbClr val="151616"/>
                      </a:solidFill>
                      <a:prstDash val="sysDot"/>
                    </a:lnB>
                    <a:solidFill>
                      <a:srgbClr val="FFEECC"/>
                    </a:solidFill>
                  </a:tcPr>
                </a:tc>
              </a:tr>
              <a:tr h="50800">
                <a:tc gridSpan="3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ИТОГО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solidFill>
                        <a:srgbClr val="151616"/>
                      </a:solidFill>
                      <a:prstDash val="sysDot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36 668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151616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151616"/>
                      </a:solidFill>
                      <a:prstDash val="sysDot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73" name="TextBox 2"/>
          <p:cNvSpPr txBox="1"/>
          <p:nvPr/>
        </p:nvSpPr>
        <p:spPr>
          <a:xfrm rot="16200000">
            <a:off x="-683653" y="5547583"/>
            <a:ext cx="163243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 i="1">
                <a:solidFill>
                  <a:schemeClr val="accent2"/>
                </a:solidFill>
              </a:defRPr>
            </a:lvl1pPr>
          </a:lstStyle>
          <a:p>
            <a:r>
              <a:t>В РАБОТЕ</a:t>
            </a:r>
          </a:p>
        </p:txBody>
      </p:sp>
      <p:sp>
        <p:nvSpPr>
          <p:cNvPr id="1274" name="TextBox 9"/>
          <p:cNvSpPr txBox="1"/>
          <p:nvPr/>
        </p:nvSpPr>
        <p:spPr>
          <a:xfrm rot="16200000">
            <a:off x="-649671" y="2799930"/>
            <a:ext cx="163243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 i="1">
                <a:solidFill>
                  <a:srgbClr val="00B282"/>
                </a:solidFill>
              </a:defRPr>
            </a:lvl1pPr>
          </a:lstStyle>
          <a:p>
            <a:r>
              <a:t>ГОТОВЫЕ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Номер слайда 5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277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Триаж в рабочем списке</a:t>
            </a:r>
          </a:p>
        </p:txBody>
      </p:sp>
      <p:pic>
        <p:nvPicPr>
          <p:cNvPr id="1278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rcRect t="2834" r="46776" b="42698"/>
          <a:stretch>
            <a:fillRect/>
          </a:stretch>
        </p:blipFill>
        <p:spPr>
          <a:xfrm>
            <a:off x="111949" y="1697063"/>
            <a:ext cx="6717401" cy="3959844"/>
          </a:xfrm>
          <a:prstGeom prst="rect">
            <a:avLst/>
          </a:prstGeom>
          <a:ln w="12700">
            <a:miter lim="400000"/>
          </a:ln>
        </p:spPr>
      </p:pic>
      <p:sp>
        <p:nvSpPr>
          <p:cNvPr id="1279" name="Прямоугольник 8"/>
          <p:cNvSpPr txBox="1"/>
          <p:nvPr/>
        </p:nvSpPr>
        <p:spPr>
          <a:xfrm>
            <a:off x="7064961" y="3676984"/>
            <a:ext cx="4779479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575757"/>
                </a:solidFill>
              </a:defRPr>
            </a:pPr>
            <a:r>
              <a:t>Триаж в рабочем списке врача-рентгенолога: </a:t>
            </a:r>
          </a:p>
          <a:p>
            <a:pPr algn="ctr">
              <a:defRPr>
                <a:solidFill>
                  <a:srgbClr val="575757"/>
                </a:solidFill>
              </a:defRPr>
            </a:pPr>
            <a:r>
              <a:t>красный (AS) – максимальный приоритет (исследование с патологией) </a:t>
            </a:r>
          </a:p>
        </p:txBody>
      </p:sp>
      <p:pic>
        <p:nvPicPr>
          <p:cNvPr id="1280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rcRect r="59822" b="70687"/>
          <a:stretch>
            <a:fillRect/>
          </a:stretch>
        </p:blipFill>
        <p:spPr>
          <a:xfrm>
            <a:off x="7650433" y="1807306"/>
            <a:ext cx="3222269" cy="1373710"/>
          </a:xfrm>
          <a:prstGeom prst="rect">
            <a:avLst/>
          </a:prstGeom>
          <a:ln w="12700">
            <a:miter lim="400000"/>
          </a:ln>
        </p:spPr>
      </p:pic>
      <p:sp>
        <p:nvSpPr>
          <p:cNvPr id="1281" name="Прямоугольник 10"/>
          <p:cNvSpPr/>
          <p:nvPr/>
        </p:nvSpPr>
        <p:spPr>
          <a:xfrm>
            <a:off x="7650433" y="1746231"/>
            <a:ext cx="2401185" cy="386500"/>
          </a:xfrm>
          <a:prstGeom prst="rect">
            <a:avLst/>
          </a:prstGeom>
          <a:ln w="57150">
            <a:solidFill>
              <a:srgbClr val="F7A6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7A600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Номер слайда 5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284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Работа с изображением</a:t>
            </a:r>
          </a:p>
        </p:txBody>
      </p:sp>
      <p:pic>
        <p:nvPicPr>
          <p:cNvPr id="1285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2260" y="2248848"/>
            <a:ext cx="6657987" cy="3571732"/>
          </a:xfrm>
          <a:prstGeom prst="rect">
            <a:avLst/>
          </a:prstGeom>
          <a:ln w="12700">
            <a:miter lim="400000"/>
          </a:ln>
        </p:spPr>
      </p:pic>
      <p:sp>
        <p:nvSpPr>
          <p:cNvPr id="1286" name="Прямоугольник: скругленные углы 33"/>
          <p:cNvSpPr/>
          <p:nvPr/>
        </p:nvSpPr>
        <p:spPr>
          <a:xfrm>
            <a:off x="2900148" y="3888828"/>
            <a:ext cx="520119" cy="453006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7" name="Прямоугольник: скругленные углы 34"/>
          <p:cNvSpPr/>
          <p:nvPr/>
        </p:nvSpPr>
        <p:spPr>
          <a:xfrm>
            <a:off x="6206809" y="2640266"/>
            <a:ext cx="2020351" cy="453006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8" name="Прямоугольник: скругленные углы 35"/>
          <p:cNvSpPr/>
          <p:nvPr/>
        </p:nvSpPr>
        <p:spPr>
          <a:xfrm>
            <a:off x="8362778" y="2715767"/>
            <a:ext cx="1007468" cy="453006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9" name="Прямоугольник: скругленные углы 36"/>
          <p:cNvSpPr/>
          <p:nvPr/>
        </p:nvSpPr>
        <p:spPr>
          <a:xfrm>
            <a:off x="8797610" y="5354742"/>
            <a:ext cx="572637" cy="453007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0" name="Прямоугольник: скругленные углы 37"/>
          <p:cNvSpPr/>
          <p:nvPr/>
        </p:nvSpPr>
        <p:spPr>
          <a:xfrm>
            <a:off x="6508812" y="4653624"/>
            <a:ext cx="661333" cy="453006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1" name="Прямоугольник 10"/>
          <p:cNvSpPr txBox="1"/>
          <p:nvPr/>
        </p:nvSpPr>
        <p:spPr>
          <a:xfrm>
            <a:off x="208350" y="1267358"/>
            <a:ext cx="2425421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r>
              <a:t>Дополнительная серия с подписью названия сервиса</a:t>
            </a:r>
          </a:p>
        </p:txBody>
      </p:sp>
      <p:sp>
        <p:nvSpPr>
          <p:cNvPr id="1292" name="Прямоугольник 11"/>
          <p:cNvSpPr txBox="1"/>
          <p:nvPr/>
        </p:nvSpPr>
        <p:spPr>
          <a:xfrm>
            <a:off x="9634950" y="3653664"/>
            <a:ext cx="2425422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r>
              <a:t>Надпись «Только в исследовательских целях»</a:t>
            </a:r>
          </a:p>
        </p:txBody>
      </p:sp>
      <p:sp>
        <p:nvSpPr>
          <p:cNvPr id="1293" name="Прямоугольник 12"/>
          <p:cNvSpPr txBox="1"/>
          <p:nvPr/>
        </p:nvSpPr>
        <p:spPr>
          <a:xfrm>
            <a:off x="9634951" y="2757603"/>
            <a:ext cx="242542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r>
              <a:t>Дата и время анализа</a:t>
            </a:r>
          </a:p>
        </p:txBody>
      </p:sp>
      <p:sp>
        <p:nvSpPr>
          <p:cNvPr id="1294" name="Прямоугольник 13"/>
          <p:cNvSpPr txBox="1"/>
          <p:nvPr/>
        </p:nvSpPr>
        <p:spPr>
          <a:xfrm>
            <a:off x="9720859" y="5258079"/>
            <a:ext cx="2425422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r>
              <a:t>Название сервиса и его версия</a:t>
            </a:r>
          </a:p>
        </p:txBody>
      </p:sp>
      <p:sp>
        <p:nvSpPr>
          <p:cNvPr id="1295" name="Прямоугольник 14"/>
          <p:cNvSpPr txBox="1"/>
          <p:nvPr/>
        </p:nvSpPr>
        <p:spPr>
          <a:xfrm>
            <a:off x="4542462" y="6149109"/>
            <a:ext cx="242542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r>
              <a:t>Маркировка находок</a:t>
            </a:r>
          </a:p>
        </p:txBody>
      </p:sp>
      <p:sp>
        <p:nvSpPr>
          <p:cNvPr id="1296" name="Прямая со стрелкой 15"/>
          <p:cNvSpPr/>
          <p:nvPr/>
        </p:nvSpPr>
        <p:spPr>
          <a:xfrm>
            <a:off x="1421060" y="2190688"/>
            <a:ext cx="1477416" cy="1688796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7" name="Прямая со стрелкой 16"/>
          <p:cNvSpPr/>
          <p:nvPr/>
        </p:nvSpPr>
        <p:spPr>
          <a:xfrm flipV="1">
            <a:off x="5755173" y="4921965"/>
            <a:ext cx="745035" cy="1227145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cxnSp>
        <p:nvCxnSpPr>
          <p:cNvPr id="1298" name="Прямая со стрелкой 17"/>
          <p:cNvCxnSpPr>
            <a:stCxn id="1293" idx="0"/>
            <a:endCxn id="1288" idx="0"/>
          </p:cNvCxnSpPr>
          <p:nvPr/>
        </p:nvCxnSpPr>
        <p:spPr>
          <a:xfrm flipH="1">
            <a:off x="8866512" y="2924147"/>
            <a:ext cx="1981150" cy="18124"/>
          </a:xfrm>
          <a:prstGeom prst="straightConnector1">
            <a:avLst/>
          </a:prstGeom>
          <a:ln w="12700">
            <a:solidFill>
              <a:srgbClr val="FFC000"/>
            </a:solidFill>
            <a:miter/>
            <a:tailEnd type="triangle"/>
          </a:ln>
        </p:spPr>
      </p:cxnSp>
      <p:sp>
        <p:nvSpPr>
          <p:cNvPr id="1299" name="Прямая со стрелкой 18"/>
          <p:cNvSpPr/>
          <p:nvPr/>
        </p:nvSpPr>
        <p:spPr>
          <a:xfrm flipH="1" flipV="1">
            <a:off x="7482979" y="3130323"/>
            <a:ext cx="2106251" cy="985007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cxnSp>
        <p:nvCxnSpPr>
          <p:cNvPr id="1300" name="Прямая со стрелкой 19"/>
          <p:cNvCxnSpPr>
            <a:stCxn id="1294" idx="0"/>
            <a:endCxn id="1289" idx="0"/>
          </p:cNvCxnSpPr>
          <p:nvPr/>
        </p:nvCxnSpPr>
        <p:spPr>
          <a:xfrm flipH="1">
            <a:off x="9083928" y="5570673"/>
            <a:ext cx="1849642" cy="10573"/>
          </a:xfrm>
          <a:prstGeom prst="straightConnector1">
            <a:avLst/>
          </a:prstGeom>
          <a:ln w="12700">
            <a:solidFill>
              <a:srgbClr val="FFC000"/>
            </a:solidFill>
            <a:miter/>
            <a:tailEnd type="triangle"/>
          </a:ln>
        </p:spPr>
      </p:cxnSp>
      <p:pic>
        <p:nvPicPr>
          <p:cNvPr id="1301" name="Рисунок 20" descr="Рисунок 20"/>
          <p:cNvPicPr>
            <a:picLocks noChangeAspect="1"/>
          </p:cNvPicPr>
          <p:nvPr/>
        </p:nvPicPr>
        <p:blipFill>
          <a:blip r:embed="rId2">
            <a:extLst/>
          </a:blip>
          <a:srcRect t="41183" r="86690" b="38900"/>
          <a:stretch>
            <a:fillRect/>
          </a:stretch>
        </p:blipFill>
        <p:spPr>
          <a:xfrm>
            <a:off x="95417" y="3008727"/>
            <a:ext cx="1991126" cy="1598452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Прямоугольник: скругленные углы 25"/>
          <p:cNvSpPr/>
          <p:nvPr/>
        </p:nvSpPr>
        <p:spPr>
          <a:xfrm>
            <a:off x="627948" y="4030462"/>
            <a:ext cx="978910" cy="311372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3" name="Прямоугольник 22"/>
          <p:cNvSpPr txBox="1"/>
          <p:nvPr/>
        </p:nvSpPr>
        <p:spPr>
          <a:xfrm>
            <a:off x="141138" y="4963554"/>
            <a:ext cx="2516800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r>
              <a:t>Название дополнительной серии (название сервиса)</a:t>
            </a:r>
          </a:p>
        </p:txBody>
      </p:sp>
      <p:sp>
        <p:nvSpPr>
          <p:cNvPr id="1304" name="Прямая со стрелкой 23"/>
          <p:cNvSpPr/>
          <p:nvPr/>
        </p:nvSpPr>
        <p:spPr>
          <a:xfrm flipV="1">
            <a:off x="763479" y="4341833"/>
            <a:ext cx="559295" cy="621721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5" name="Прямоугольник: скругленные углы 46"/>
          <p:cNvSpPr/>
          <p:nvPr/>
        </p:nvSpPr>
        <p:spPr>
          <a:xfrm>
            <a:off x="2930351" y="3445971"/>
            <a:ext cx="481835" cy="433514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6" name="Прямоугольник 25"/>
          <p:cNvSpPr txBox="1"/>
          <p:nvPr/>
        </p:nvSpPr>
        <p:spPr>
          <a:xfrm>
            <a:off x="2542435" y="1100399"/>
            <a:ext cx="1726395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r>
              <a:t>Исходная серия</a:t>
            </a:r>
          </a:p>
        </p:txBody>
      </p:sp>
      <p:sp>
        <p:nvSpPr>
          <p:cNvPr id="1307" name="Прямая со стрелкой 26"/>
          <p:cNvSpPr/>
          <p:nvPr/>
        </p:nvSpPr>
        <p:spPr>
          <a:xfrm flipH="1">
            <a:off x="3212020" y="1469731"/>
            <a:ext cx="193613" cy="1942298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8" name="Прямоугольник: скругленные углы 51"/>
          <p:cNvSpPr/>
          <p:nvPr/>
        </p:nvSpPr>
        <p:spPr>
          <a:xfrm>
            <a:off x="5221761" y="4213378"/>
            <a:ext cx="661334" cy="453006"/>
          </a:xfrm>
          <a:prstGeom prst="roundRect">
            <a:avLst>
              <a:gd name="adj" fmla="val 16667"/>
            </a:avLst>
          </a:prstGeom>
          <a:ln w="28575">
            <a:solidFill>
              <a:srgbClr val="FFC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09" name="Прямая со стрелкой 28"/>
          <p:cNvSpPr/>
          <p:nvPr/>
        </p:nvSpPr>
        <p:spPr>
          <a:xfrm flipH="1" flipV="1">
            <a:off x="5552427" y="4677724"/>
            <a:ext cx="202747" cy="1471387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Номер слайда 5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312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Работа с DICOM SR</a:t>
            </a:r>
          </a:p>
        </p:txBody>
      </p:sp>
      <p:pic>
        <p:nvPicPr>
          <p:cNvPr id="1313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2140" y="1408919"/>
            <a:ext cx="4096520" cy="5334821"/>
          </a:xfrm>
          <a:prstGeom prst="rect">
            <a:avLst/>
          </a:prstGeom>
          <a:ln w="12700">
            <a:miter lim="400000"/>
          </a:ln>
        </p:spPr>
      </p:pic>
      <p:sp>
        <p:nvSpPr>
          <p:cNvPr id="1314" name="Левая фигурная скобка 4"/>
          <p:cNvSpPr/>
          <p:nvPr/>
        </p:nvSpPr>
        <p:spPr>
          <a:xfrm>
            <a:off x="4716684" y="1408919"/>
            <a:ext cx="180417" cy="1367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94"/>
                  <a:pt x="10800" y="21363"/>
                </a:cubicBezTo>
                <a:lnTo>
                  <a:pt x="10800" y="11037"/>
                </a:lnTo>
                <a:cubicBezTo>
                  <a:pt x="10800" y="10906"/>
                  <a:pt x="5965" y="10800"/>
                  <a:pt x="0" y="10800"/>
                </a:cubicBezTo>
                <a:cubicBezTo>
                  <a:pt x="5965" y="10800"/>
                  <a:pt x="10800" y="10694"/>
                  <a:pt x="10800" y="10563"/>
                </a:cubicBezTo>
                <a:lnTo>
                  <a:pt x="10800" y="237"/>
                </a:lnTo>
                <a:cubicBezTo>
                  <a:pt x="10800" y="106"/>
                  <a:pt x="15635" y="0"/>
                  <a:pt x="21600" y="0"/>
                </a:cubicBezTo>
              </a:path>
            </a:pathLst>
          </a:custGeom>
          <a:ln w="28575">
            <a:solidFill>
              <a:srgbClr val="F7A6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75757"/>
                </a:solidFill>
              </a:defRPr>
            </a:pPr>
            <a:endParaRPr/>
          </a:p>
        </p:txBody>
      </p:sp>
      <p:sp>
        <p:nvSpPr>
          <p:cNvPr id="1315" name="Прямоугольник 6"/>
          <p:cNvSpPr txBox="1"/>
          <p:nvPr/>
        </p:nvSpPr>
        <p:spPr>
          <a:xfrm>
            <a:off x="861494" y="1648166"/>
            <a:ext cx="3540993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575757"/>
                </a:solidFill>
              </a:defRPr>
            </a:pPr>
            <a:r>
              <a:t>DICOM SR 1 – сервисная информация об исследовании и  сервисе</a:t>
            </a:r>
          </a:p>
        </p:txBody>
      </p:sp>
      <p:sp>
        <p:nvSpPr>
          <p:cNvPr id="1316" name="Левая фигурная скобка 7"/>
          <p:cNvSpPr/>
          <p:nvPr/>
        </p:nvSpPr>
        <p:spPr>
          <a:xfrm>
            <a:off x="4716683" y="2931281"/>
            <a:ext cx="180417" cy="1036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60"/>
                  <a:pt x="10800" y="21287"/>
                </a:cubicBezTo>
                <a:lnTo>
                  <a:pt x="10800" y="11113"/>
                </a:lnTo>
                <a:cubicBezTo>
                  <a:pt x="10800" y="10940"/>
                  <a:pt x="5965" y="10800"/>
                  <a:pt x="0" y="10800"/>
                </a:cubicBezTo>
                <a:cubicBezTo>
                  <a:pt x="5965" y="10800"/>
                  <a:pt x="10800" y="10660"/>
                  <a:pt x="10800" y="10487"/>
                </a:cubicBezTo>
                <a:lnTo>
                  <a:pt x="10800" y="313"/>
                </a:lnTo>
                <a:cubicBezTo>
                  <a:pt x="10800" y="140"/>
                  <a:pt x="15635" y="0"/>
                  <a:pt x="21600" y="0"/>
                </a:cubicBezTo>
              </a:path>
            </a:pathLst>
          </a:custGeom>
          <a:ln w="28575">
            <a:solidFill>
              <a:srgbClr val="F7A6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75757"/>
                </a:solidFill>
              </a:defRPr>
            </a:pPr>
            <a:endParaRPr/>
          </a:p>
        </p:txBody>
      </p:sp>
      <p:sp>
        <p:nvSpPr>
          <p:cNvPr id="1317" name="Прямоугольник 8"/>
          <p:cNvSpPr txBox="1"/>
          <p:nvPr/>
        </p:nvSpPr>
        <p:spPr>
          <a:xfrm>
            <a:off x="861494" y="3108922"/>
            <a:ext cx="3540993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575757"/>
                </a:solidFill>
              </a:defRPr>
            </a:pPr>
            <a:r>
              <a:t>DICOM SR 2 – информация о сервисе, его назначение</a:t>
            </a:r>
          </a:p>
        </p:txBody>
      </p:sp>
      <p:sp>
        <p:nvSpPr>
          <p:cNvPr id="1318" name="Левая фигурная скобка 9"/>
          <p:cNvSpPr/>
          <p:nvPr/>
        </p:nvSpPr>
        <p:spPr>
          <a:xfrm>
            <a:off x="4708292" y="4483246"/>
            <a:ext cx="180417" cy="1212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80"/>
                  <a:pt x="10800" y="21332"/>
                </a:cubicBezTo>
                <a:lnTo>
                  <a:pt x="10800" y="11068"/>
                </a:lnTo>
                <a:cubicBezTo>
                  <a:pt x="10800" y="10920"/>
                  <a:pt x="5965" y="10800"/>
                  <a:pt x="0" y="10800"/>
                </a:cubicBezTo>
                <a:cubicBezTo>
                  <a:pt x="5965" y="10800"/>
                  <a:pt x="10800" y="10680"/>
                  <a:pt x="10800" y="10532"/>
                </a:cubicBezTo>
                <a:lnTo>
                  <a:pt x="10800" y="268"/>
                </a:lnTo>
                <a:cubicBezTo>
                  <a:pt x="10800" y="120"/>
                  <a:pt x="15635" y="0"/>
                  <a:pt x="21600" y="0"/>
                </a:cubicBezTo>
              </a:path>
            </a:pathLst>
          </a:custGeom>
          <a:ln w="28575">
            <a:solidFill>
              <a:srgbClr val="F7A6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75757"/>
                </a:solidFill>
              </a:defRPr>
            </a:pPr>
            <a:endParaRPr/>
          </a:p>
        </p:txBody>
      </p:sp>
      <p:sp>
        <p:nvSpPr>
          <p:cNvPr id="1319" name="Левая фигурная скобка 10"/>
          <p:cNvSpPr/>
          <p:nvPr/>
        </p:nvSpPr>
        <p:spPr>
          <a:xfrm>
            <a:off x="4716681" y="5808584"/>
            <a:ext cx="180417" cy="93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45"/>
                  <a:pt x="10800" y="21253"/>
                </a:cubicBezTo>
                <a:lnTo>
                  <a:pt x="10800" y="11147"/>
                </a:lnTo>
                <a:cubicBezTo>
                  <a:pt x="10800" y="10955"/>
                  <a:pt x="5965" y="10800"/>
                  <a:pt x="0" y="10800"/>
                </a:cubicBezTo>
                <a:cubicBezTo>
                  <a:pt x="5965" y="10800"/>
                  <a:pt x="10800" y="10645"/>
                  <a:pt x="10800" y="10453"/>
                </a:cubicBezTo>
                <a:lnTo>
                  <a:pt x="10800" y="347"/>
                </a:lnTo>
                <a:cubicBezTo>
                  <a:pt x="10800" y="155"/>
                  <a:pt x="15635" y="0"/>
                  <a:pt x="21600" y="0"/>
                </a:cubicBezTo>
              </a:path>
            </a:pathLst>
          </a:custGeom>
          <a:ln w="28575">
            <a:solidFill>
              <a:srgbClr val="F7A6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75757"/>
                </a:solidFill>
              </a:defRPr>
            </a:pPr>
            <a:endParaRPr/>
          </a:p>
        </p:txBody>
      </p:sp>
      <p:sp>
        <p:nvSpPr>
          <p:cNvPr id="1320" name="Левая фигурная скобка 11"/>
          <p:cNvSpPr/>
          <p:nvPr/>
        </p:nvSpPr>
        <p:spPr>
          <a:xfrm rot="10800000">
            <a:off x="9204951" y="3895895"/>
            <a:ext cx="106991" cy="499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28"/>
                  <a:pt x="10800" y="21215"/>
                </a:cubicBezTo>
                <a:lnTo>
                  <a:pt x="10800" y="11185"/>
                </a:lnTo>
                <a:cubicBezTo>
                  <a:pt x="10800" y="10972"/>
                  <a:pt x="5965" y="10800"/>
                  <a:pt x="0" y="10800"/>
                </a:cubicBezTo>
                <a:cubicBezTo>
                  <a:pt x="5965" y="10800"/>
                  <a:pt x="10800" y="10628"/>
                  <a:pt x="10800" y="10415"/>
                </a:cubicBezTo>
                <a:lnTo>
                  <a:pt x="10800" y="385"/>
                </a:lnTo>
                <a:cubicBezTo>
                  <a:pt x="10800" y="172"/>
                  <a:pt x="15635" y="0"/>
                  <a:pt x="21600" y="0"/>
                </a:cubicBezTo>
              </a:path>
            </a:pathLst>
          </a:custGeom>
          <a:ln w="28575">
            <a:solidFill>
              <a:srgbClr val="F7A6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575757"/>
                </a:solidFill>
              </a:defRPr>
            </a:pPr>
            <a:endParaRPr/>
          </a:p>
        </p:txBody>
      </p:sp>
      <p:sp>
        <p:nvSpPr>
          <p:cNvPr id="1321" name="Прямоугольник 12"/>
          <p:cNvSpPr txBox="1"/>
          <p:nvPr/>
        </p:nvSpPr>
        <p:spPr>
          <a:xfrm>
            <a:off x="9603117" y="3268698"/>
            <a:ext cx="2327143" cy="179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575757"/>
                </a:solidFill>
              </a:defRPr>
            </a:pPr>
            <a:r>
              <a:t>DICOM SR 3 – информация о том, как работать с сервисом (руководство пользователя)</a:t>
            </a:r>
          </a:p>
        </p:txBody>
      </p:sp>
      <p:sp>
        <p:nvSpPr>
          <p:cNvPr id="1322" name="Прямоугольник 13"/>
          <p:cNvSpPr txBox="1"/>
          <p:nvPr/>
        </p:nvSpPr>
        <p:spPr>
          <a:xfrm>
            <a:off x="734570" y="4766519"/>
            <a:ext cx="3540993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575757"/>
                </a:solidFill>
              </a:defRPr>
            </a:pPr>
            <a:r>
              <a:t>DICOM SR 4 – заключение ИИ-Сервиса по результатам исследования</a:t>
            </a:r>
          </a:p>
        </p:txBody>
      </p:sp>
      <p:sp>
        <p:nvSpPr>
          <p:cNvPr id="1323" name="Прямоугольник 14"/>
          <p:cNvSpPr txBox="1"/>
          <p:nvPr/>
        </p:nvSpPr>
        <p:spPr>
          <a:xfrm>
            <a:off x="855172" y="5904467"/>
            <a:ext cx="3540993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575757"/>
                </a:solidFill>
              </a:defRPr>
            </a:pPr>
            <a:r>
              <a:t>DICOM SR 5 – детализация выявленных находок</a:t>
            </a:r>
          </a:p>
        </p:txBody>
      </p:sp>
      <p:sp>
        <p:nvSpPr>
          <p:cNvPr id="1324" name="Прямоугольник 15"/>
          <p:cNvSpPr/>
          <p:nvPr/>
        </p:nvSpPr>
        <p:spPr>
          <a:xfrm>
            <a:off x="6906827" y="2086251"/>
            <a:ext cx="692459" cy="159799"/>
          </a:xfrm>
          <a:prstGeom prst="rect">
            <a:avLst/>
          </a:prstGeom>
          <a:solidFill>
            <a:srgbClr val="575757"/>
          </a:solidFill>
          <a:ln w="12700">
            <a:solidFill>
              <a:srgbClr val="3F3F3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Номер слайда 5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327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Обратная связь от врача</a:t>
            </a:r>
          </a:p>
        </p:txBody>
      </p:sp>
      <p:sp>
        <p:nvSpPr>
          <p:cNvPr id="1328" name="Прямоугольник 6"/>
          <p:cNvSpPr/>
          <p:nvPr/>
        </p:nvSpPr>
        <p:spPr>
          <a:xfrm>
            <a:off x="3941684" y="1181175"/>
            <a:ext cx="1651246" cy="265191"/>
          </a:xfrm>
          <a:prstGeom prst="rect">
            <a:avLst/>
          </a:prstGeom>
          <a:solidFill>
            <a:srgbClr val="575757"/>
          </a:solidFill>
          <a:ln w="12700">
            <a:solidFill>
              <a:srgbClr val="3F3F3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29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rcRect l="20809" t="22524" r="32881" b="33851"/>
          <a:stretch>
            <a:fillRect/>
          </a:stretch>
        </p:blipFill>
        <p:spPr>
          <a:xfrm>
            <a:off x="104684" y="1100041"/>
            <a:ext cx="2858611" cy="2019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0" name="Рисунок 10" descr="Рисунок 10"/>
          <p:cNvPicPr>
            <a:picLocks noChangeAspect="1"/>
          </p:cNvPicPr>
          <p:nvPr/>
        </p:nvPicPr>
        <p:blipFill>
          <a:blip r:embed="rId3">
            <a:extLst/>
          </a:blip>
          <a:srcRect l="18575" t="10873" r="4532" b="41747"/>
          <a:stretch>
            <a:fillRect/>
          </a:stretch>
        </p:blipFill>
        <p:spPr>
          <a:xfrm>
            <a:off x="102731" y="4411471"/>
            <a:ext cx="2913712" cy="1346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" name="Рисунок 11" descr="Рисунок 11"/>
          <p:cNvPicPr>
            <a:picLocks noChangeAspect="1"/>
          </p:cNvPicPr>
          <p:nvPr/>
        </p:nvPicPr>
        <p:blipFill>
          <a:blip r:embed="rId4">
            <a:extLst/>
          </a:blip>
          <a:srcRect l="21198" t="18900" r="24530" b="55339"/>
          <a:stretch>
            <a:fillRect/>
          </a:stretch>
        </p:blipFill>
        <p:spPr>
          <a:xfrm>
            <a:off x="102729" y="3246052"/>
            <a:ext cx="2851830" cy="1015230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Прямая со стрелкой 12"/>
          <p:cNvSpPr/>
          <p:nvPr/>
        </p:nvSpPr>
        <p:spPr>
          <a:xfrm>
            <a:off x="2963293" y="2109844"/>
            <a:ext cx="1240200" cy="3119344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3" name="Прямая со стрелкой 13"/>
          <p:cNvSpPr/>
          <p:nvPr/>
        </p:nvSpPr>
        <p:spPr>
          <a:xfrm>
            <a:off x="2954559" y="3753667"/>
            <a:ext cx="885305" cy="1551289"/>
          </a:xfrm>
          <a:prstGeom prst="line">
            <a:avLst/>
          </a:prstGeom>
          <a:ln w="12700">
            <a:solidFill>
              <a:srgbClr val="FFC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42" name="Прямая со стрелкой 14"/>
          <p:cNvSpPr/>
          <p:nvPr/>
        </p:nvSpPr>
        <p:spPr>
          <a:xfrm>
            <a:off x="3016587" y="4605075"/>
            <a:ext cx="761393" cy="164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2700">
            <a:solidFill>
              <a:srgbClr val="FFC000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1340" name="Группа 1"/>
          <p:cNvGrpSpPr/>
          <p:nvPr/>
        </p:nvGrpSpPr>
        <p:grpSpPr>
          <a:xfrm>
            <a:off x="3777979" y="951050"/>
            <a:ext cx="8059885" cy="5565161"/>
            <a:chOff x="0" y="0"/>
            <a:chExt cx="8059884" cy="5565159"/>
          </a:xfrm>
        </p:grpSpPr>
        <p:pic>
          <p:nvPicPr>
            <p:cNvPr id="1335" name="Рисунок 3" descr="Рисунок 3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2306"/>
            <a:stretch>
              <a:fillRect/>
            </a:stretch>
          </p:blipFill>
          <p:spPr>
            <a:xfrm>
              <a:off x="0" y="0"/>
              <a:ext cx="8059885" cy="5565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6" name="Прямоугольник 4"/>
            <p:cNvSpPr/>
            <p:nvPr/>
          </p:nvSpPr>
          <p:spPr>
            <a:xfrm>
              <a:off x="1011521" y="2802616"/>
              <a:ext cx="1651247" cy="307588"/>
            </a:xfrm>
            <a:prstGeom prst="rect">
              <a:avLst/>
            </a:prstGeom>
            <a:solidFill>
              <a:srgbClr val="575757"/>
            </a:solidFill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7" name="Прямоугольник 7"/>
            <p:cNvSpPr/>
            <p:nvPr/>
          </p:nvSpPr>
          <p:spPr>
            <a:xfrm>
              <a:off x="4604020" y="2378075"/>
              <a:ext cx="1651248" cy="184212"/>
            </a:xfrm>
            <a:prstGeom prst="rect">
              <a:avLst/>
            </a:prstGeom>
            <a:solidFill>
              <a:srgbClr val="575757"/>
            </a:solidFill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8" name="Прямоугольник: скругленные углы 12"/>
            <p:cNvSpPr/>
            <p:nvPr/>
          </p:nvSpPr>
          <p:spPr>
            <a:xfrm>
              <a:off x="61883" y="4353904"/>
              <a:ext cx="3401725" cy="453006"/>
            </a:xfrm>
            <a:prstGeom prst="roundRect">
              <a:avLst>
                <a:gd name="adj" fmla="val 16667"/>
              </a:avLst>
            </a:prstGeom>
            <a:noFill/>
            <a:ln w="28575" cap="flat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9" name="Прямоугольник 15"/>
            <p:cNvSpPr/>
            <p:nvPr/>
          </p:nvSpPr>
          <p:spPr>
            <a:xfrm>
              <a:off x="4604020" y="2295001"/>
              <a:ext cx="1651248" cy="184212"/>
            </a:xfrm>
            <a:prstGeom prst="rect">
              <a:avLst/>
            </a:prstGeom>
            <a:solidFill>
              <a:srgbClr val="575757"/>
            </a:solidFill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41" name="Прямоугольник 16"/>
          <p:cNvSpPr/>
          <p:nvPr/>
        </p:nvSpPr>
        <p:spPr>
          <a:xfrm>
            <a:off x="4040701" y="5362781"/>
            <a:ext cx="613847" cy="168677"/>
          </a:xfrm>
          <a:prstGeom prst="rect">
            <a:avLst/>
          </a:prstGeom>
          <a:solidFill>
            <a:srgbClr val="575757"/>
          </a:solidFill>
          <a:ln w="12700">
            <a:solidFill>
              <a:srgbClr val="3F3F3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345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Московский эксперимент по применению КЗ в лучевой диагностике (статус на 22.09.2020)</a:t>
            </a:r>
          </a:p>
        </p:txBody>
      </p:sp>
      <p:sp>
        <p:nvSpPr>
          <p:cNvPr id="1346" name="Номер слайда 7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aphicFrame>
        <p:nvGraphicFramePr>
          <p:cNvPr id="1347" name="Таблица 5"/>
          <p:cNvGraphicFramePr/>
          <p:nvPr>
            <p:extLst>
              <p:ext uri="{D42A27DB-BD31-4B8C-83A1-F6EECF244321}">
                <p14:modId xmlns:p14="http://schemas.microsoft.com/office/powerpoint/2010/main" val="2080806129"/>
              </p:ext>
            </p:extLst>
          </p:nvPr>
        </p:nvGraphicFramePr>
        <p:xfrm>
          <a:off x="683841" y="1163344"/>
          <a:ext cx="9792000" cy="32182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32000"/>
                <a:gridCol w="1116000"/>
                <a:gridCol w="1116000"/>
                <a:gridCol w="1116000"/>
                <a:gridCol w="1116000"/>
                <a:gridCol w="2772000"/>
                <a:gridCol w="1224000"/>
              </a:tblGrid>
              <a:tr h="540000">
                <a:tc rowSpan="3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solidFill>
                            <a:srgbClr val="575757"/>
                          </a:solidFill>
                        </a:rPr>
                        <a:t>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575757"/>
                          </a:solidFill>
                        </a:rPr>
                        <a:t>РАБОТАЮТ В ЕРИС ЕМИАС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>
                          <a:solidFill>
                            <a:srgbClr val="575757"/>
                          </a:solidFill>
                        </a:rPr>
                        <a:t>Сервисов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i="1">
                          <a:solidFill>
                            <a:srgbClr val="575757"/>
                          </a:solidFill>
                        </a:rPr>
                        <a:t>Компаний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ММГ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C0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РГ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005CA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ФЛГ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7A6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КТ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005CA9"/>
                          </a:solidFill>
                        </a:rPr>
                        <a:t>ИТОГО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09.09.2020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3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7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22.09.2020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 b="1">
                          <a:solidFill>
                            <a:srgbClr val="005CA9"/>
                          </a:solidFill>
                        </a:defRPr>
                      </a:pPr>
                      <a:r>
                        <a:t>24</a:t>
                      </a:r>
                      <a:r>
                        <a:rPr sz="1800" b="0">
                          <a:solidFill>
                            <a:srgbClr val="575757"/>
                          </a:solidFill>
                        </a:rPr>
                        <a:t>, в т.ч.: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7A600"/>
                          </a:solidFill>
                        </a:rPr>
                        <a:t>14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575757"/>
                          </a:solidFill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575757"/>
                          </a:solidFill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575757"/>
                          </a:solidFill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575757"/>
                          </a:solidFill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575757"/>
                          </a:solidFill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575757"/>
                          </a:solidFill>
                        </a:rPr>
                        <a:t>10 – </a:t>
                      </a:r>
                      <a:r>
                        <a:rPr b="1" dirty="0" err="1">
                          <a:solidFill>
                            <a:srgbClr val="575757"/>
                          </a:solidFill>
                        </a:rPr>
                        <a:t>подключено</a:t>
                      </a:r>
                      <a:r>
                        <a:rPr dirty="0">
                          <a:solidFill>
                            <a:srgbClr val="575757"/>
                          </a:solidFill>
                        </a:rPr>
                        <a:t>
11 – </a:t>
                      </a:r>
                      <a:r>
                        <a:rPr dirty="0" err="1">
                          <a:solidFill>
                            <a:srgbClr val="575757"/>
                          </a:solidFill>
                        </a:rPr>
                        <a:t>на</a:t>
                      </a:r>
                      <a:r>
                        <a:rPr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rgbClr val="575757"/>
                          </a:solidFill>
                        </a:rPr>
                        <a:t>подключении</a:t>
                      </a:r>
                      <a:r>
                        <a:rPr dirty="0">
                          <a:solidFill>
                            <a:srgbClr val="575757"/>
                          </a:solidFill>
                        </a:rPr>
                        <a:t>
3 – </a:t>
                      </a:r>
                      <a:r>
                        <a:rPr dirty="0" err="1">
                          <a:solidFill>
                            <a:srgbClr val="575757"/>
                          </a:solidFill>
                        </a:rPr>
                        <a:t>готовятся</a:t>
                      </a:r>
                      <a:r>
                        <a:rPr dirty="0">
                          <a:solidFill>
                            <a:srgbClr val="575757"/>
                          </a:solidFill>
                        </a:rPr>
                        <a:t> </a:t>
                      </a:r>
                      <a:r>
                        <a:rPr dirty="0" err="1">
                          <a:solidFill>
                            <a:srgbClr val="575757"/>
                          </a:solidFill>
                        </a:rPr>
                        <a:t>компаниями</a:t>
                      </a:r>
                      <a:endParaRPr dirty="0">
                        <a:solidFill>
                          <a:srgbClr val="575757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575757"/>
                          </a:solidFill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348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6460" y="4093523"/>
            <a:ext cx="847095" cy="847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Рисунок 16" descr="Рисунок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988" y="4093524"/>
            <a:ext cx="847093" cy="847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Рисунок 24" descr="Рисунок 24"/>
          <p:cNvPicPr>
            <a:picLocks noChangeAspect="1"/>
          </p:cNvPicPr>
          <p:nvPr/>
        </p:nvPicPr>
        <p:blipFill>
          <a:blip r:embed="rId4">
            <a:extLst/>
          </a:blip>
          <a:srcRect t="14364" b="14364"/>
          <a:stretch>
            <a:fillRect/>
          </a:stretch>
        </p:blipFill>
        <p:spPr>
          <a:xfrm>
            <a:off x="2680759" y="4196735"/>
            <a:ext cx="968060" cy="68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TextBox 25"/>
          <p:cNvSpPr txBox="1"/>
          <p:nvPr/>
        </p:nvSpPr>
        <p:spPr>
          <a:xfrm>
            <a:off x="626836" y="4964946"/>
            <a:ext cx="1427396" cy="1221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3200" b="1">
                <a:solidFill>
                  <a:srgbClr val="575757"/>
                </a:solidFill>
              </a:defRPr>
            </a:pPr>
            <a:r>
              <a:t>38</a:t>
            </a:r>
            <a:br/>
            <a:r>
              <a:rPr sz="1600" b="0"/>
              <a:t>вебинаров с компаниями проведено</a:t>
            </a:r>
          </a:p>
        </p:txBody>
      </p:sp>
      <p:sp>
        <p:nvSpPr>
          <p:cNvPr id="1352" name="TextBox 36"/>
          <p:cNvSpPr txBox="1"/>
          <p:nvPr/>
        </p:nvSpPr>
        <p:spPr>
          <a:xfrm>
            <a:off x="2451091" y="4964946"/>
            <a:ext cx="1427395" cy="1221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3200" b="1">
                <a:solidFill>
                  <a:srgbClr val="575757"/>
                </a:solidFill>
              </a:defRPr>
            </a:pPr>
            <a:r>
              <a:t>11</a:t>
            </a:r>
            <a:br/>
            <a:r>
              <a:rPr sz="1600" b="0"/>
              <a:t>инструктивных писем отправлено</a:t>
            </a:r>
          </a:p>
        </p:txBody>
      </p:sp>
      <p:sp>
        <p:nvSpPr>
          <p:cNvPr id="1353" name="TextBox 37"/>
          <p:cNvSpPr txBox="1"/>
          <p:nvPr/>
        </p:nvSpPr>
        <p:spPr>
          <a:xfrm>
            <a:off x="4169734" y="4964946"/>
            <a:ext cx="1880547" cy="1221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3200" b="1">
                <a:solidFill>
                  <a:srgbClr val="575757"/>
                </a:solidFill>
              </a:defRPr>
            </a:pPr>
            <a:r>
              <a:t>4 195</a:t>
            </a:r>
            <a:br/>
            <a:r>
              <a:rPr sz="1600" b="0"/>
              <a:t>врачей просмотрело учебные материалы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Московский эксперимент по применению КЗ в лучевой диагностике</a:t>
            </a:r>
            <a:r>
              <a:rPr lang="en-US" sz="2400" dirty="0"/>
              <a:t> </a:t>
            </a:r>
            <a:r>
              <a:rPr lang="ru-RU" sz="2400" dirty="0"/>
              <a:t>(статус на </a:t>
            </a:r>
            <a:r>
              <a:rPr lang="ru-RU" sz="2400" dirty="0" smtClean="0"/>
              <a:t>22</a:t>
            </a:r>
            <a:r>
              <a:rPr lang="ru-RU" sz="2400" dirty="0" smtClean="0"/>
              <a:t>.09.2020</a:t>
            </a:r>
            <a:r>
              <a:rPr lang="ru-RU" sz="2400" dirty="0"/>
              <a:t>)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2F710285-1429-4413-8A05-8F071C5B25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EDE09-BB71-420A-A9D7-2BECD5B781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D35DDFF-DC91-43D2-A432-7A1E068B9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22284" y="1201791"/>
            <a:ext cx="600600" cy="600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5656EF9-B19B-4E27-A6B1-56F944EDE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0995" y="1201791"/>
            <a:ext cx="600600" cy="600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F1B1432-8105-4D04-A4A0-CF8ADA48A3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659706" y="1201791"/>
            <a:ext cx="600600" cy="600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2C5D4D0-5C1F-4552-986F-46ED7F6C6E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128417" y="1201791"/>
            <a:ext cx="600600" cy="600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35736C7-084D-4453-A2A6-050E838A7C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33123" y="1201791"/>
            <a:ext cx="600600" cy="6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27C45A-9D01-4688-A4FE-6A21D6C552C0}"/>
              </a:ext>
            </a:extLst>
          </p:cNvPr>
          <p:cNvSpPr txBox="1"/>
          <p:nvPr/>
        </p:nvSpPr>
        <p:spPr>
          <a:xfrm>
            <a:off x="242394" y="1985749"/>
            <a:ext cx="1582057" cy="120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3600" b="1" dirty="0" smtClean="0">
                <a:solidFill>
                  <a:srgbClr val="3381C3"/>
                </a:solidFill>
              </a:rPr>
              <a:t>10</a:t>
            </a:r>
            <a:endParaRPr lang="en-US" sz="3600" b="1" dirty="0">
              <a:solidFill>
                <a:srgbClr val="3381C3"/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Сервисов компьютерного зрения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9AFFBFD-F8F4-47C9-90B4-3F8CC0973CB6}"/>
              </a:ext>
            </a:extLst>
          </p:cNvPr>
          <p:cNvSpPr txBox="1"/>
          <p:nvPr/>
        </p:nvSpPr>
        <p:spPr>
          <a:xfrm>
            <a:off x="2637689" y="1985749"/>
            <a:ext cx="1582057" cy="10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3600" b="1" dirty="0" smtClean="0">
                <a:solidFill>
                  <a:srgbClr val="3D69B0"/>
                </a:solidFill>
              </a:rPr>
              <a:t>293</a:t>
            </a:r>
            <a:endParaRPr lang="en-US" sz="3600" b="1" dirty="0">
              <a:solidFill>
                <a:srgbClr val="3D69B0"/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Медицинских организаций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9503FB1-E55A-49AA-B1D5-A3FDFE3A0812}"/>
              </a:ext>
            </a:extLst>
          </p:cNvPr>
          <p:cNvSpPr txBox="1"/>
          <p:nvPr/>
        </p:nvSpPr>
        <p:spPr>
          <a:xfrm>
            <a:off x="5032984" y="1985749"/>
            <a:ext cx="1857830" cy="10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3600" b="1" dirty="0" smtClean="0">
                <a:solidFill>
                  <a:srgbClr val="4C539B"/>
                </a:solidFill>
              </a:rPr>
              <a:t>884</a:t>
            </a:r>
            <a:endParaRPr lang="en-US" sz="3600" b="1" dirty="0">
              <a:solidFill>
                <a:srgbClr val="4C539B"/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Диагностических устройств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AD6B2F4-D017-4D92-B8B7-E4C4B1B2713F}"/>
              </a:ext>
            </a:extLst>
          </p:cNvPr>
          <p:cNvSpPr txBox="1"/>
          <p:nvPr/>
        </p:nvSpPr>
        <p:spPr>
          <a:xfrm>
            <a:off x="7704052" y="1985749"/>
            <a:ext cx="1582057" cy="10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3600" b="1" dirty="0" smtClean="0">
                <a:solidFill>
                  <a:srgbClr val="5C4D8E"/>
                </a:solidFill>
              </a:rPr>
              <a:t>538</a:t>
            </a:r>
            <a:endParaRPr lang="en-US" sz="3600" b="1" dirty="0">
              <a:solidFill>
                <a:srgbClr val="5C4D8E"/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Врачей участвует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A640337-3361-47DD-A469-C6D9965F8AD8}"/>
              </a:ext>
            </a:extLst>
          </p:cNvPr>
          <p:cNvSpPr txBox="1"/>
          <p:nvPr/>
        </p:nvSpPr>
        <p:spPr>
          <a:xfrm>
            <a:off x="10099348" y="1985749"/>
            <a:ext cx="1850258" cy="10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3600" b="1" dirty="0" smtClean="0">
                <a:solidFill>
                  <a:srgbClr val="7E4A7A"/>
                </a:solidFill>
              </a:rPr>
              <a:t>398 682</a:t>
            </a:r>
            <a:endParaRPr lang="en-US" sz="3600" b="1" dirty="0">
              <a:solidFill>
                <a:srgbClr val="7E4A7A"/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Исследований проанализировано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152A76B0-C727-4382-8C65-292B51F0AB68}"/>
              </a:ext>
            </a:extLst>
          </p:cNvPr>
          <p:cNvCxnSpPr>
            <a:cxnSpLocks/>
          </p:cNvCxnSpPr>
          <p:nvPr/>
        </p:nvCxnSpPr>
        <p:spPr>
          <a:xfrm>
            <a:off x="2206659" y="1475172"/>
            <a:ext cx="0" cy="11204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61ABBE1D-1153-483E-BEB8-3B75CE4C435D}"/>
              </a:ext>
            </a:extLst>
          </p:cNvPr>
          <p:cNvCxnSpPr>
            <a:cxnSpLocks/>
          </p:cNvCxnSpPr>
          <p:nvPr/>
        </p:nvCxnSpPr>
        <p:spPr>
          <a:xfrm>
            <a:off x="4753916" y="1475172"/>
            <a:ext cx="0" cy="11204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BFB8B6DC-03C8-46DF-AFDE-040F3812701E}"/>
              </a:ext>
            </a:extLst>
          </p:cNvPr>
          <p:cNvCxnSpPr>
            <a:cxnSpLocks/>
          </p:cNvCxnSpPr>
          <p:nvPr/>
        </p:nvCxnSpPr>
        <p:spPr>
          <a:xfrm>
            <a:off x="7301173" y="1475172"/>
            <a:ext cx="0" cy="11204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16804444-BD05-4E37-A479-C02CD3D746F1}"/>
              </a:ext>
            </a:extLst>
          </p:cNvPr>
          <p:cNvCxnSpPr>
            <a:cxnSpLocks/>
          </p:cNvCxnSpPr>
          <p:nvPr/>
        </p:nvCxnSpPr>
        <p:spPr>
          <a:xfrm>
            <a:off x="9848430" y="1475172"/>
            <a:ext cx="0" cy="11204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Нижний колонтитул 2">
            <a:extLst>
              <a:ext uri="{FF2B5EF4-FFF2-40B4-BE49-F238E27FC236}">
                <a16:creationId xmlns="" xmlns:a16="http://schemas.microsoft.com/office/drawing/2014/main" id="{E316745D-8CB6-4CEB-BB69-C3EA479AF46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453336"/>
            <a:ext cx="4114800" cy="365125"/>
          </a:xfrm>
          <a:prstGeom prst="rect">
            <a:avLst/>
          </a:prstGeom>
        </p:spPr>
        <p:txBody>
          <a:bodyPr/>
          <a:lstStyle/>
          <a:p>
            <a:pPr hangingPunct="1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tele-med.ai</a:t>
            </a:r>
            <a:endParaRPr lang="ru-RU" kern="1200" dirty="0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91554"/>
              </p:ext>
            </p:extLst>
          </p:nvPr>
        </p:nvGraphicFramePr>
        <p:xfrm>
          <a:off x="3492137" y="3303332"/>
          <a:ext cx="4876800" cy="2927330"/>
        </p:xfrm>
        <a:graphic>
          <a:graphicData uri="http://schemas.openxmlformats.org/drawingml/2006/table">
            <a:tbl>
              <a:tblPr>
                <a:tableStyleId>{CF821DB8-F4EB-4A41-A1BA-3FCAFE7338EE}</a:tableStyleId>
              </a:tblPr>
              <a:tblGrid>
                <a:gridCol w="1367246"/>
                <a:gridCol w="3509554"/>
              </a:tblGrid>
              <a:tr h="175556">
                <a:tc row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РГ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CareMentor.AI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/>
                </a:tc>
              </a:tr>
              <a:tr h="188673">
                <a:tc vMerge="1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ФтизисБиоМед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/>
                </a:tc>
              </a:tr>
              <a:tr h="11553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Третье мнение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/>
                </a:tc>
              </a:tr>
              <a:tr h="18835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ФЛГ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Celsus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/>
                </a:tc>
              </a:tr>
              <a:tr h="15817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ММГ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Celsus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 horzOverflow="overflow"/>
                </a:tc>
              </a:tr>
              <a:tr h="2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НДКТ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Philips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</a:tr>
              <a:tr h="2143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КТ РЛ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Botkin.AI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</a:tr>
              <a:tr h="214325">
                <a:tc row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КТ </a:t>
                      </a:r>
                      <a:r>
                        <a:rPr kumimoji="0" lang="en-US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COVID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RADlogics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</a:tr>
              <a:tr h="209447">
                <a:tc vMerge="1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Гамма </a:t>
                      </a:r>
                      <a:r>
                        <a:rPr kumimoji="0" lang="ru-RU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Мультивокс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</a:tr>
              <a:tr h="13683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Айра</a:t>
                      </a:r>
                      <a:r>
                        <a:rPr kumimoji="0" lang="ru-RU" altLang="ru-RU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ru-RU" altLang="ru-RU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Лабс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6924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356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Московский эксперимент по применению КЗ в лучевой диагностике (статус на 22.09.2020)</a:t>
            </a:r>
          </a:p>
        </p:txBody>
      </p:sp>
      <p:sp>
        <p:nvSpPr>
          <p:cNvPr id="1357" name="Номер слайда 7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aphicFrame>
        <p:nvGraphicFramePr>
          <p:cNvPr id="1358" name="Таблица 4"/>
          <p:cNvGraphicFramePr/>
          <p:nvPr/>
        </p:nvGraphicFramePr>
        <p:xfrm>
          <a:off x="636849" y="1470870"/>
          <a:ext cx="7416000" cy="18141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656000"/>
                <a:gridCol w="1080000"/>
                <a:gridCol w="1080000"/>
                <a:gridCol w="1080000"/>
                <a:gridCol w="1080000"/>
                <a:gridCol w="1440000"/>
              </a:tblGrid>
              <a:tr h="432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575757"/>
                          </a:solidFill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КТ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0EA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РГ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E5EE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ФЛГ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EF6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ММГ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9E5E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ИТОГО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Поликлиники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49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198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157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78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482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Стационары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100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226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43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33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402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2F2F2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ИТОГО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149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424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200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111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7A600"/>
                          </a:solidFill>
                        </a:rPr>
                        <a:t>884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359" name="TextBox 6"/>
          <p:cNvSpPr txBox="1"/>
          <p:nvPr/>
        </p:nvSpPr>
        <p:spPr>
          <a:xfrm>
            <a:off x="682568" y="1015862"/>
            <a:ext cx="455805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i="1">
                <a:solidFill>
                  <a:srgbClr val="575757"/>
                </a:solidFill>
              </a:defRPr>
            </a:lvl1pPr>
          </a:lstStyle>
          <a:p>
            <a:r>
              <a:t>Количество подключенных аппаратов</a:t>
            </a:r>
          </a:p>
        </p:txBody>
      </p:sp>
      <p:graphicFrame>
        <p:nvGraphicFramePr>
          <p:cNvPr id="1360" name="Таблица 4"/>
          <p:cNvGraphicFramePr/>
          <p:nvPr/>
        </p:nvGraphicFramePr>
        <p:xfrm>
          <a:off x="636849" y="4718439"/>
          <a:ext cx="3240000" cy="8640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80000"/>
                <a:gridCol w="1080000"/>
                <a:gridCol w="1080000"/>
              </a:tblGrid>
              <a:tr h="432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КТ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0EA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575757"/>
                          </a:solidFill>
                        </a:defRPr>
                      </a:pPr>
                      <a:r>
                        <a:t>КТ COVID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E5EE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НДКТ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E5EEF6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15 589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219 351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152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</a:tbl>
          </a:graphicData>
        </a:graphic>
      </p:graphicFrame>
      <p:sp>
        <p:nvSpPr>
          <p:cNvPr id="1361" name="TextBox 20"/>
          <p:cNvSpPr txBox="1"/>
          <p:nvPr/>
        </p:nvSpPr>
        <p:spPr>
          <a:xfrm>
            <a:off x="682569" y="3942612"/>
            <a:ext cx="4148511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i="1">
                <a:solidFill>
                  <a:srgbClr val="575757"/>
                </a:solidFill>
              </a:defRPr>
            </a:lvl1pPr>
          </a:lstStyle>
          <a:p>
            <a:r>
              <a:t>Количество проанализированных исследований</a:t>
            </a:r>
          </a:p>
        </p:txBody>
      </p:sp>
      <p:pic>
        <p:nvPicPr>
          <p:cNvPr id="1362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rcRect t="5242" b="3867"/>
          <a:stretch>
            <a:fillRect/>
          </a:stretch>
        </p:blipFill>
        <p:spPr>
          <a:xfrm>
            <a:off x="5563892" y="4073419"/>
            <a:ext cx="6147473" cy="2562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3" y="0"/>
                </a:moveTo>
                <a:cubicBezTo>
                  <a:pt x="368" y="0"/>
                  <a:pt x="0" y="883"/>
                  <a:pt x="0" y="1974"/>
                </a:cubicBezTo>
                <a:lnTo>
                  <a:pt x="0" y="19623"/>
                </a:lnTo>
                <a:cubicBezTo>
                  <a:pt x="0" y="20714"/>
                  <a:pt x="368" y="21600"/>
                  <a:pt x="823" y="21600"/>
                </a:cubicBezTo>
                <a:lnTo>
                  <a:pt x="20776" y="21600"/>
                </a:lnTo>
                <a:cubicBezTo>
                  <a:pt x="21231" y="21600"/>
                  <a:pt x="21600" y="20714"/>
                  <a:pt x="21600" y="19623"/>
                </a:cubicBezTo>
                <a:lnTo>
                  <a:pt x="21600" y="1974"/>
                </a:lnTo>
                <a:cubicBezTo>
                  <a:pt x="21600" y="883"/>
                  <a:pt x="21231" y="0"/>
                  <a:pt x="20776" y="0"/>
                </a:cubicBezTo>
                <a:lnTo>
                  <a:pt x="823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363" name="Рисунок 10" descr="Рисунок 10"/>
          <p:cNvPicPr>
            <a:picLocks noChangeAspect="1"/>
          </p:cNvPicPr>
          <p:nvPr/>
        </p:nvPicPr>
        <p:blipFill>
          <a:blip r:embed="rId3">
            <a:extLst/>
          </a:blip>
          <a:srcRect b="1"/>
          <a:stretch>
            <a:fillRect/>
          </a:stretch>
        </p:blipFill>
        <p:spPr>
          <a:xfrm>
            <a:off x="8316225" y="759531"/>
            <a:ext cx="3395139" cy="2991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0" y="0"/>
                </a:moveTo>
                <a:cubicBezTo>
                  <a:pt x="778" y="0"/>
                  <a:pt x="0" y="883"/>
                  <a:pt x="0" y="1974"/>
                </a:cubicBezTo>
                <a:lnTo>
                  <a:pt x="0" y="19626"/>
                </a:lnTo>
                <a:cubicBezTo>
                  <a:pt x="0" y="20717"/>
                  <a:pt x="778" y="21600"/>
                  <a:pt x="1740" y="21600"/>
                </a:cubicBezTo>
                <a:lnTo>
                  <a:pt x="19858" y="21600"/>
                </a:lnTo>
                <a:cubicBezTo>
                  <a:pt x="20819" y="21600"/>
                  <a:pt x="21600" y="20717"/>
                  <a:pt x="21600" y="19626"/>
                </a:cubicBezTo>
                <a:lnTo>
                  <a:pt x="21600" y="1974"/>
                </a:lnTo>
                <a:cubicBezTo>
                  <a:pt x="21600" y="883"/>
                  <a:pt x="20819" y="0"/>
                  <a:pt x="19858" y="0"/>
                </a:cubicBezTo>
                <a:lnTo>
                  <a:pt x="1740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364" name="Таблица 4"/>
          <p:cNvGraphicFramePr/>
          <p:nvPr/>
        </p:nvGraphicFramePr>
        <p:xfrm>
          <a:off x="636849" y="5548012"/>
          <a:ext cx="4680000" cy="9501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80000"/>
                <a:gridCol w="1080000"/>
                <a:gridCol w="1080000"/>
                <a:gridCol w="1440000"/>
              </a:tblGrid>
              <a:tr h="43200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РГ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E5EE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ФЛГ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EF6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ММГ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  <a:solidFill>
                      <a:srgbClr val="F9E5E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005CA9"/>
                          </a:solidFill>
                        </a:rPr>
                        <a:t>ИТОГО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37 159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105 096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75757"/>
                          </a:solidFill>
                        </a:rPr>
                        <a:t>21 335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solidFill>
                        <a:srgbClr val="575757"/>
                      </a:solidFill>
                      <a:prstDash val="sysDot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 b="1">
                          <a:solidFill>
                            <a:srgbClr val="F7A600"/>
                          </a:solidFill>
                        </a:rPr>
                        <a:t>398 682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75757"/>
                      </a:solidFill>
                      <a:prstDash val="sysDot"/>
                    </a:lnL>
                    <a:lnR w="12700">
                      <a:miter lim="400000"/>
                    </a:lnR>
                    <a:lnT w="12700">
                      <a:solidFill>
                        <a:srgbClr val="575757"/>
                      </a:solidFill>
                      <a:prstDash val="sysDot"/>
                    </a:lnT>
                    <a:lnB w="12700">
                      <a:solidFill>
                        <a:srgbClr val="575757"/>
                      </a:solidFill>
                      <a:prstDash val="sysDot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076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Эпиграф</a:t>
            </a:r>
          </a:p>
        </p:txBody>
      </p:sp>
      <p:sp>
        <p:nvSpPr>
          <p:cNvPr id="1077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78" name="Прямоугольник 1"/>
          <p:cNvSpPr/>
          <p:nvPr/>
        </p:nvSpPr>
        <p:spPr>
          <a:xfrm>
            <a:off x="3151275" y="2590800"/>
            <a:ext cx="7449964" cy="1237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800" i="1">
                <a:solidFill>
                  <a:srgbClr val="2C2E2E"/>
                </a:solidFill>
              </a:defRPr>
            </a:lvl1pPr>
          </a:lstStyle>
          <a:p>
            <a:r>
              <a:t>Чем грандиознее идея и её польза, тем слабее бывает первое исполнение. Причина понятна. Это - трудность её реализации…</a:t>
            </a:r>
          </a:p>
        </p:txBody>
      </p:sp>
      <p:sp>
        <p:nvSpPr>
          <p:cNvPr id="1079" name="TextBox 2"/>
          <p:cNvSpPr txBox="1"/>
          <p:nvPr/>
        </p:nvSpPr>
        <p:spPr>
          <a:xfrm>
            <a:off x="3196995" y="3989783"/>
            <a:ext cx="3306103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t>Константин Циолковский, 1920 г.</a:t>
            </a:r>
          </a:p>
        </p:txBody>
      </p:sp>
      <p:pic>
        <p:nvPicPr>
          <p:cNvPr id="108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016" r="6" b="15447"/>
          <a:stretch>
            <a:fillRect/>
          </a:stretch>
        </p:blipFill>
        <p:spPr>
          <a:xfrm>
            <a:off x="580836" y="1635455"/>
            <a:ext cx="1910557" cy="1910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081" name="TextBox 4"/>
          <p:cNvSpPr txBox="1"/>
          <p:nvPr/>
        </p:nvSpPr>
        <p:spPr>
          <a:xfrm>
            <a:off x="2718654" y="2018334"/>
            <a:ext cx="706050" cy="10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7200" b="1">
                <a:solidFill>
                  <a:schemeClr val="accent2"/>
                </a:solidFill>
              </a:defRPr>
            </a:lvl1pPr>
          </a:lstStyle>
          <a:p>
            <a:r>
              <a:t>‘‘</a:t>
            </a:r>
          </a:p>
        </p:txBody>
      </p:sp>
      <p:sp>
        <p:nvSpPr>
          <p:cNvPr id="1082" name="TextBox 8"/>
          <p:cNvSpPr txBox="1"/>
          <p:nvPr/>
        </p:nvSpPr>
        <p:spPr>
          <a:xfrm rot="10800000">
            <a:off x="9849469" y="3377369"/>
            <a:ext cx="706050" cy="100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7200" b="1">
                <a:solidFill>
                  <a:schemeClr val="accent2"/>
                </a:solidFill>
              </a:defRPr>
            </a:lvl1pPr>
          </a:lstStyle>
          <a:p>
            <a:r>
              <a:t>‘‘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367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Московский эксперимент по применению КЗ в лучевой диагностике (статус на 21.09.2020)</a:t>
            </a:r>
          </a:p>
        </p:txBody>
      </p:sp>
      <p:sp>
        <p:nvSpPr>
          <p:cNvPr id="1368" name="Номер слайда 7"/>
          <p:cNvSpPr txBox="1">
            <a:spLocks noGrp="1"/>
          </p:cNvSpPr>
          <p:nvPr>
            <p:ph type="sldNum" sz="quarter" idx="2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aphicFrame>
        <p:nvGraphicFramePr>
          <p:cNvPr id="1369" name="Диаграмма 10"/>
          <p:cNvGraphicFramePr/>
          <p:nvPr/>
        </p:nvGraphicFramePr>
        <p:xfrm>
          <a:off x="736085" y="2225433"/>
          <a:ext cx="1953744" cy="195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70" name="TextBox 12"/>
          <p:cNvSpPr txBox="1"/>
          <p:nvPr/>
        </p:nvSpPr>
        <p:spPr>
          <a:xfrm>
            <a:off x="231268" y="4476634"/>
            <a:ext cx="2963379" cy="119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3600" b="1">
                <a:solidFill>
                  <a:srgbClr val="00B282"/>
                </a:solidFill>
              </a:defRPr>
            </a:pPr>
            <a:r>
              <a:t>64%</a:t>
            </a:r>
            <a:endParaRPr>
              <a:solidFill>
                <a:srgbClr val="575757"/>
              </a:solidFill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defRPr>
                <a:solidFill>
                  <a:srgbClr val="575757"/>
                </a:solidFill>
              </a:defRPr>
            </a:pPr>
            <a:r>
              <a:t>врачей полностью согласны с результатами ИИ</a:t>
            </a:r>
          </a:p>
        </p:txBody>
      </p:sp>
      <p:graphicFrame>
        <p:nvGraphicFramePr>
          <p:cNvPr id="1371" name="Диаграмма 28"/>
          <p:cNvGraphicFramePr/>
          <p:nvPr/>
        </p:nvGraphicFramePr>
        <p:xfrm>
          <a:off x="9498969" y="2225433"/>
          <a:ext cx="1953744" cy="195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72" name="Диаграмма 34"/>
          <p:cNvGraphicFramePr/>
          <p:nvPr/>
        </p:nvGraphicFramePr>
        <p:xfrm>
          <a:off x="5117527" y="2225433"/>
          <a:ext cx="1953744" cy="1953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73" name="TextBox 35"/>
          <p:cNvSpPr txBox="1"/>
          <p:nvPr/>
        </p:nvSpPr>
        <p:spPr>
          <a:xfrm>
            <a:off x="4612709" y="4476634"/>
            <a:ext cx="2963379" cy="119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3600" b="1">
                <a:solidFill>
                  <a:srgbClr val="F7A600"/>
                </a:solidFill>
              </a:defRPr>
            </a:pPr>
            <a:r>
              <a:t>20%</a:t>
            </a:r>
            <a:endParaRPr>
              <a:solidFill>
                <a:srgbClr val="575757"/>
              </a:solidFill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defRPr>
                <a:solidFill>
                  <a:srgbClr val="575757"/>
                </a:solidFill>
              </a:defRPr>
            </a:pPr>
            <a:r>
              <a:t>врачей выявили незначимые расхождения</a:t>
            </a:r>
          </a:p>
        </p:txBody>
      </p:sp>
      <p:sp>
        <p:nvSpPr>
          <p:cNvPr id="1374" name="TextBox 36"/>
          <p:cNvSpPr txBox="1"/>
          <p:nvPr/>
        </p:nvSpPr>
        <p:spPr>
          <a:xfrm>
            <a:off x="8994151" y="4476634"/>
            <a:ext cx="2963379" cy="119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3600" b="1">
                <a:solidFill>
                  <a:srgbClr val="C00000"/>
                </a:solidFill>
              </a:defRPr>
            </a:pPr>
            <a:r>
              <a:t>4%</a:t>
            </a:r>
            <a:endParaRPr>
              <a:solidFill>
                <a:srgbClr val="575757"/>
              </a:solidFill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defRPr>
                <a:solidFill>
                  <a:srgbClr val="575757"/>
                </a:solidFill>
              </a:defRPr>
            </a:pPr>
            <a:r>
              <a:t>врачей выявили значимые расхождения</a:t>
            </a:r>
          </a:p>
        </p:txBody>
      </p:sp>
      <p:sp>
        <p:nvSpPr>
          <p:cNvPr id="1375" name="Прямая соединительная линия 37"/>
          <p:cNvSpPr/>
          <p:nvPr/>
        </p:nvSpPr>
        <p:spPr>
          <a:xfrm flipH="1">
            <a:off x="3844959" y="2599999"/>
            <a:ext cx="1" cy="2068129"/>
          </a:xfrm>
          <a:prstGeom prst="line">
            <a:avLst/>
          </a:prstGeom>
          <a:ln w="6350">
            <a:solidFill>
              <a:srgbClr val="D9D9D9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6" name="Прямая соединительная линия 38"/>
          <p:cNvSpPr/>
          <p:nvPr/>
        </p:nvSpPr>
        <p:spPr>
          <a:xfrm>
            <a:off x="8455059" y="2599999"/>
            <a:ext cx="1" cy="2068129"/>
          </a:xfrm>
          <a:prstGeom prst="line">
            <a:avLst/>
          </a:prstGeom>
          <a:ln w="6350">
            <a:solidFill>
              <a:srgbClr val="D9D9D9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7" name="TextBox 16"/>
          <p:cNvSpPr txBox="1"/>
          <p:nvPr/>
        </p:nvSpPr>
        <p:spPr>
          <a:xfrm>
            <a:off x="2636520" y="1214892"/>
            <a:ext cx="6918960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rgbClr val="005CA9"/>
                </a:solidFill>
              </a:defRPr>
            </a:lvl1pPr>
          </a:lstStyle>
          <a:p>
            <a:r>
              <a:t>ОБРАТНАЯ СВЯЗЬ ОТ ВРАЧЕЙ О РАБОТЕ ИИ-СЕРВИСОВ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r>
              <a:t>tele-med.ai</a:t>
            </a:r>
          </a:p>
        </p:txBody>
      </p:sp>
      <p:sp>
        <p:nvSpPr>
          <p:cNvPr id="1380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Опрос врачей</a:t>
            </a:r>
          </a:p>
        </p:txBody>
      </p:sp>
      <p:sp>
        <p:nvSpPr>
          <p:cNvPr id="1381" name="Номер слайда 26"/>
          <p:cNvSpPr txBox="1">
            <a:spLocks noGrp="1"/>
          </p:cNvSpPr>
          <p:nvPr>
            <p:ph type="sldNum" sz="quarter" idx="4294967295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151616"/>
                </a:solidFill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1382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4478" y="1056089"/>
            <a:ext cx="3964319" cy="5481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401" y="1056089"/>
            <a:ext cx="6257857" cy="5485728"/>
          </a:xfrm>
          <a:prstGeom prst="rect">
            <a:avLst/>
          </a:prstGeom>
          <a:ln w="12700">
            <a:miter lim="400000"/>
          </a:ln>
        </p:spPr>
      </p:pic>
      <p:sp>
        <p:nvSpPr>
          <p:cNvPr id="1384" name="Прямая соединительная линия 23"/>
          <p:cNvSpPr/>
          <p:nvPr/>
        </p:nvSpPr>
        <p:spPr>
          <a:xfrm>
            <a:off x="6605584" y="2436163"/>
            <a:ext cx="1" cy="1985674"/>
          </a:xfrm>
          <a:prstGeom prst="line">
            <a:avLst/>
          </a:prstGeom>
          <a:ln w="19050">
            <a:solidFill>
              <a:srgbClr val="A6A6A6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r>
              <a:t>tele-med.ai</a:t>
            </a:r>
          </a:p>
        </p:txBody>
      </p:sp>
      <p:sp>
        <p:nvSpPr>
          <p:cNvPr id="138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Опрос врачей</a:t>
            </a:r>
          </a:p>
        </p:txBody>
      </p:sp>
      <p:sp>
        <p:nvSpPr>
          <p:cNvPr id="1388" name="Номер слайда 26"/>
          <p:cNvSpPr txBox="1">
            <a:spLocks noGrp="1"/>
          </p:cNvSpPr>
          <p:nvPr>
            <p:ph type="sldNum" sz="quarter" idx="4294967295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151616"/>
                </a:solidFill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1389" name="Прямоугольник 4"/>
          <p:cNvSpPr txBox="1"/>
          <p:nvPr/>
        </p:nvSpPr>
        <p:spPr>
          <a:xfrm>
            <a:off x="409284" y="1728185"/>
            <a:ext cx="3597528" cy="55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Как Вы оцениваете практическую значимость обучения?</a:t>
            </a:r>
          </a:p>
        </p:txBody>
      </p:sp>
      <p:graphicFrame>
        <p:nvGraphicFramePr>
          <p:cNvPr id="1390" name="Диаграмма 5"/>
          <p:cNvGraphicFramePr/>
          <p:nvPr/>
        </p:nvGraphicFramePr>
        <p:xfrm>
          <a:off x="3972714" y="1271266"/>
          <a:ext cx="1494141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91" name="Прямоугольник 6"/>
          <p:cNvSpPr txBox="1"/>
          <p:nvPr/>
        </p:nvSpPr>
        <p:spPr>
          <a:xfrm>
            <a:off x="6107936" y="1728185"/>
            <a:ext cx="3830225" cy="808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Ожидаете ли Вы, что ИИ сервис решит проблему увеличивающейся рабочей нагрузки?</a:t>
            </a:r>
          </a:p>
        </p:txBody>
      </p:sp>
      <p:graphicFrame>
        <p:nvGraphicFramePr>
          <p:cNvPr id="1392" name="Диаграмма 7"/>
          <p:cNvGraphicFramePr/>
          <p:nvPr/>
        </p:nvGraphicFramePr>
        <p:xfrm>
          <a:off x="9938393" y="1271266"/>
          <a:ext cx="1494142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93" name="Прямоугольник 8"/>
          <p:cNvSpPr txBox="1"/>
          <p:nvPr/>
        </p:nvSpPr>
        <p:spPr>
          <a:xfrm>
            <a:off x="409283" y="4395185"/>
            <a:ext cx="3705514" cy="808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Ожидаете ли Вы, что ИИ позволит больше сосредоточиться на значимых областях изображений исследований?</a:t>
            </a:r>
          </a:p>
        </p:txBody>
      </p:sp>
      <p:graphicFrame>
        <p:nvGraphicFramePr>
          <p:cNvPr id="1394" name="Диаграмма 9"/>
          <p:cNvGraphicFramePr/>
          <p:nvPr/>
        </p:nvGraphicFramePr>
        <p:xfrm>
          <a:off x="3972714" y="3938266"/>
          <a:ext cx="1494141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95" name="Прямоугольник 10"/>
          <p:cNvSpPr txBox="1"/>
          <p:nvPr/>
        </p:nvSpPr>
        <p:spPr>
          <a:xfrm>
            <a:off x="6107936" y="4395185"/>
            <a:ext cx="3830225" cy="106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Ожидаете ли Вы, что ИИ сервис поможет сократить количество пропущенных клинически значимых патологий?</a:t>
            </a:r>
          </a:p>
        </p:txBody>
      </p:sp>
      <p:graphicFrame>
        <p:nvGraphicFramePr>
          <p:cNvPr id="1396" name="Диаграмма 11"/>
          <p:cNvGraphicFramePr/>
          <p:nvPr/>
        </p:nvGraphicFramePr>
        <p:xfrm>
          <a:off x="9938393" y="3938266"/>
          <a:ext cx="1494142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97" name="Прямая соединительная линия 14"/>
          <p:cNvSpPr/>
          <p:nvPr/>
        </p:nvSpPr>
        <p:spPr>
          <a:xfrm flipH="1">
            <a:off x="5975927" y="1376363"/>
            <a:ext cx="1" cy="1985674"/>
          </a:xfrm>
          <a:prstGeom prst="line">
            <a:avLst/>
          </a:prstGeom>
          <a:ln w="19050">
            <a:solidFill>
              <a:srgbClr val="A6A6A6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8" name="Прямая соединительная линия 15"/>
          <p:cNvSpPr/>
          <p:nvPr/>
        </p:nvSpPr>
        <p:spPr>
          <a:xfrm flipH="1">
            <a:off x="5975927" y="4073235"/>
            <a:ext cx="1" cy="2050473"/>
          </a:xfrm>
          <a:prstGeom prst="line">
            <a:avLst/>
          </a:prstGeom>
          <a:ln w="19050">
            <a:solidFill>
              <a:srgbClr val="A6A6A6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9" name="Прямая соединительная линия 16"/>
          <p:cNvSpPr/>
          <p:nvPr/>
        </p:nvSpPr>
        <p:spPr>
          <a:xfrm flipV="1">
            <a:off x="731836" y="3716015"/>
            <a:ext cx="10728330" cy="2"/>
          </a:xfrm>
          <a:prstGeom prst="line">
            <a:avLst/>
          </a:prstGeom>
          <a:ln w="19050">
            <a:solidFill>
              <a:srgbClr val="A6A6A6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r>
              <a:t>tele-med.ai</a:t>
            </a:r>
          </a:p>
        </p:txBody>
      </p:sp>
      <p:sp>
        <p:nvSpPr>
          <p:cNvPr id="138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Наука и доказательная медицина</a:t>
            </a:r>
            <a:endParaRPr dirty="0"/>
          </a:p>
        </p:txBody>
      </p:sp>
      <p:sp>
        <p:nvSpPr>
          <p:cNvPr id="1388" name="Номер слайда 26"/>
          <p:cNvSpPr txBox="1">
            <a:spLocks noGrp="1"/>
          </p:cNvSpPr>
          <p:nvPr>
            <p:ph type="sldNum" sz="quarter" idx="4294967295"/>
          </p:nvPr>
        </p:nvSpPr>
        <p:spPr>
          <a:xfrm>
            <a:off x="11933375" y="6482905"/>
            <a:ext cx="258625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151616"/>
                </a:solidFill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5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7122" y="1171666"/>
            <a:ext cx="4017965" cy="1362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11" descr="Рисунок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23937" y="2744020"/>
            <a:ext cx="2757057" cy="2021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975" y="4460579"/>
            <a:ext cx="3610168" cy="2029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325" y="874198"/>
            <a:ext cx="2392196" cy="3402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197" y="4172715"/>
            <a:ext cx="4118905" cy="1809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280" y="1118987"/>
            <a:ext cx="2750934" cy="2574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1" y="4948732"/>
            <a:ext cx="1658326" cy="1658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6680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pic>
        <p:nvPicPr>
          <p:cNvPr id="1085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b="1862"/>
          <a:stretch>
            <a:fillRect/>
          </a:stretch>
        </p:blipFill>
        <p:spPr>
          <a:xfrm>
            <a:off x="0" y="875281"/>
            <a:ext cx="12223316" cy="5936999"/>
          </a:xfrm>
          <a:prstGeom prst="rect">
            <a:avLst/>
          </a:prstGeom>
          <a:ln w="12700">
            <a:miter lim="400000"/>
          </a:ln>
        </p:spPr>
      </p:pic>
      <p:sp>
        <p:nvSpPr>
          <p:cNvPr id="1086" name="TextBox 24"/>
          <p:cNvSpPr txBox="1"/>
          <p:nvPr/>
        </p:nvSpPr>
        <p:spPr>
          <a:xfrm>
            <a:off x="5926042" y="1859670"/>
            <a:ext cx="5697635" cy="343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lnSpc>
                <a:spcPct val="90000"/>
              </a:lnSpc>
              <a:buSzPct val="130000"/>
              <a:buFont typeface="Arial"/>
              <a:buChar char="•"/>
              <a:defRPr sz="2400">
                <a:solidFill>
                  <a:schemeClr val="accent1"/>
                </a:solidFill>
              </a:defRPr>
            </a:pPr>
            <a:r>
              <a:t>Повышение производительности </a:t>
            </a:r>
            <a:br/>
            <a:r>
              <a:t>и точности скринингов</a:t>
            </a:r>
          </a:p>
          <a:p>
            <a:pPr marL="285750" indent="-285750">
              <a:lnSpc>
                <a:spcPct val="90000"/>
              </a:lnSpc>
              <a:buSzPct val="130000"/>
              <a:buFont typeface="Arial"/>
              <a:buChar char="•"/>
              <a:defRPr sz="2400">
                <a:solidFill>
                  <a:schemeClr val="accent1"/>
                </a:solidFill>
              </a:defRPr>
            </a:pPr>
            <a:endParaRPr/>
          </a:p>
          <a:p>
            <a:pPr marL="285750" indent="-285750">
              <a:lnSpc>
                <a:spcPct val="90000"/>
              </a:lnSpc>
              <a:buSzPct val="130000"/>
              <a:buFont typeface="Arial"/>
              <a:buChar char="•"/>
              <a:defRPr sz="2400">
                <a:solidFill>
                  <a:schemeClr val="accent1"/>
                </a:solidFill>
              </a:defRPr>
            </a:pPr>
            <a:r>
              <a:t>Минимизация ошибок и неточностей</a:t>
            </a:r>
          </a:p>
          <a:p>
            <a:pPr marL="285750" indent="-285750">
              <a:lnSpc>
                <a:spcPct val="90000"/>
              </a:lnSpc>
              <a:buSzPct val="130000"/>
              <a:buFont typeface="Arial"/>
              <a:buChar char="•"/>
              <a:defRPr sz="2400">
                <a:solidFill>
                  <a:schemeClr val="accent1"/>
                </a:solidFill>
              </a:defRPr>
            </a:pPr>
            <a:endParaRPr/>
          </a:p>
          <a:p>
            <a:pPr marL="285750" indent="-285750">
              <a:lnSpc>
                <a:spcPct val="90000"/>
              </a:lnSpc>
              <a:buSzPct val="130000"/>
              <a:buFont typeface="Arial"/>
              <a:buChar char="•"/>
              <a:defRPr sz="2400">
                <a:solidFill>
                  <a:schemeClr val="accent1"/>
                </a:solidFill>
              </a:defRPr>
            </a:pPr>
            <a:r>
              <a:t>Персонализация терапии на фоне принципов доказательной медицины</a:t>
            </a:r>
          </a:p>
          <a:p>
            <a:pPr marL="285750" indent="-285750">
              <a:lnSpc>
                <a:spcPct val="90000"/>
              </a:lnSpc>
              <a:buSzPct val="130000"/>
              <a:buFont typeface="Arial"/>
              <a:buChar char="•"/>
              <a:defRPr sz="2400">
                <a:solidFill>
                  <a:schemeClr val="accent1"/>
                </a:solidFill>
              </a:defRPr>
            </a:pPr>
            <a:endParaRPr/>
          </a:p>
          <a:p>
            <a:pPr marL="285750" indent="-285750">
              <a:lnSpc>
                <a:spcPct val="90000"/>
              </a:lnSpc>
              <a:buSzPct val="130000"/>
              <a:buFont typeface="Arial"/>
              <a:buChar char="•"/>
              <a:defRPr sz="2400">
                <a:solidFill>
                  <a:schemeClr val="accent1"/>
                </a:solidFill>
              </a:defRPr>
            </a:pPr>
            <a:r>
              <a:t>Аналитика и прогнозирование в целях управления системой здравоохранения</a:t>
            </a:r>
          </a:p>
        </p:txBody>
      </p:sp>
      <p:sp>
        <p:nvSpPr>
          <p:cNvPr id="1087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4628"/>
            <a:ext cx="9079788" cy="8752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ИИ и Национальный проект «Здравоохранение»</a:t>
            </a:r>
          </a:p>
        </p:txBody>
      </p:sp>
      <p:sp>
        <p:nvSpPr>
          <p:cNvPr id="1088" name="Номер слайда 5"/>
          <p:cNvSpPr txBox="1">
            <a:spLocks noGrp="1"/>
          </p:cNvSpPr>
          <p:nvPr>
            <p:ph type="sldNum" sz="quarter" idx="4294967295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091" name="Номер слайда 26"/>
          <p:cNvSpPr txBox="1">
            <a:spLocks noGrp="1"/>
          </p:cNvSpPr>
          <p:nvPr>
            <p:ph type="sldNum" sz="quarter" idx="4294967295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092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Актуальность технологий Компьютерного зрения</a:t>
            </a:r>
          </a:p>
        </p:txBody>
      </p:sp>
      <p:sp>
        <p:nvSpPr>
          <p:cNvPr id="1093" name="TextBox 1"/>
          <p:cNvSpPr txBox="1"/>
          <p:nvPr/>
        </p:nvSpPr>
        <p:spPr>
          <a:xfrm>
            <a:off x="572767" y="1146056"/>
            <a:ext cx="4023361" cy="70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800" b="1">
                <a:solidFill>
                  <a:schemeClr val="accent4"/>
                </a:solidFill>
              </a:defRPr>
            </a:lvl1pPr>
          </a:lstStyle>
          <a:p>
            <a:r>
              <a:t>14 000 000</a:t>
            </a:r>
          </a:p>
        </p:txBody>
      </p:sp>
      <p:sp>
        <p:nvSpPr>
          <p:cNvPr id="1094" name="TextBox 2"/>
          <p:cNvSpPr txBox="1"/>
          <p:nvPr/>
        </p:nvSpPr>
        <p:spPr>
          <a:xfrm>
            <a:off x="572768" y="1779351"/>
            <a:ext cx="302323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E5252"/>
                </a:solidFill>
              </a:defRPr>
            </a:lvl1pPr>
          </a:lstStyle>
          <a:p>
            <a:r>
              <a:t>исследований в год, включая:</a:t>
            </a:r>
          </a:p>
        </p:txBody>
      </p:sp>
      <p:sp>
        <p:nvSpPr>
          <p:cNvPr id="1095" name="TextBox 12"/>
          <p:cNvSpPr txBox="1"/>
          <p:nvPr/>
        </p:nvSpPr>
        <p:spPr>
          <a:xfrm>
            <a:off x="877249" y="2187069"/>
            <a:ext cx="3486660" cy="1372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2400" b="1">
                <a:solidFill>
                  <a:srgbClr val="4E5252"/>
                </a:solidFill>
              </a:defRPr>
            </a:pPr>
            <a:r>
              <a:t>7 000 000 </a:t>
            </a:r>
            <a:br/>
            <a:r>
              <a:rPr sz="1800" b="0"/>
              <a:t>флюорографий и маммографий </a:t>
            </a:r>
            <a:br>
              <a:rPr sz="1800" b="0"/>
            </a:br>
            <a:r>
              <a:rPr sz="1800" b="0"/>
              <a:t>в рамках </a:t>
            </a:r>
            <a:r>
              <a:rPr sz="1800"/>
              <a:t>диспансеризации </a:t>
            </a:r>
            <a:br>
              <a:rPr sz="1800"/>
            </a:br>
            <a:r>
              <a:rPr sz="1800" b="0"/>
              <a:t>в поликлиниках</a:t>
            </a:r>
            <a:br>
              <a:rPr sz="1800" b="0"/>
            </a:br>
            <a:endParaRPr sz="1800" b="0"/>
          </a:p>
        </p:txBody>
      </p:sp>
      <p:sp>
        <p:nvSpPr>
          <p:cNvPr id="1096" name="TextBox 13"/>
          <p:cNvSpPr txBox="1"/>
          <p:nvPr/>
        </p:nvSpPr>
        <p:spPr>
          <a:xfrm>
            <a:off x="877249" y="3232850"/>
            <a:ext cx="3582355" cy="88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2400" b="1">
                <a:solidFill>
                  <a:srgbClr val="4E5252"/>
                </a:solidFill>
              </a:defRPr>
            </a:pPr>
            <a:r>
              <a:t>830 000</a:t>
            </a:r>
            <a:br/>
            <a:r>
              <a:rPr sz="1800"/>
              <a:t>скрининговых</a:t>
            </a:r>
            <a:r>
              <a:rPr sz="1800" b="0"/>
              <a:t> исследований (КТ/НДКТ легкого и маммография)</a:t>
            </a:r>
          </a:p>
        </p:txBody>
      </p:sp>
      <p:sp>
        <p:nvSpPr>
          <p:cNvPr id="1097" name="Правая фигурная скобка 3"/>
          <p:cNvSpPr/>
          <p:nvPr/>
        </p:nvSpPr>
        <p:spPr>
          <a:xfrm>
            <a:off x="4580568" y="1146056"/>
            <a:ext cx="640085" cy="2917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296"/>
                  <a:pt x="10800" y="2896"/>
                </a:cubicBezTo>
                <a:lnTo>
                  <a:pt x="10800" y="6496"/>
                </a:lnTo>
                <a:cubicBezTo>
                  <a:pt x="10800" y="8095"/>
                  <a:pt x="15635" y="9392"/>
                  <a:pt x="21600" y="9392"/>
                </a:cubicBezTo>
                <a:cubicBezTo>
                  <a:pt x="15635" y="9392"/>
                  <a:pt x="10800" y="10688"/>
                  <a:pt x="10800" y="12288"/>
                </a:cubicBezTo>
                <a:lnTo>
                  <a:pt x="10800" y="18704"/>
                </a:lnTo>
                <a:cubicBezTo>
                  <a:pt x="10800" y="20304"/>
                  <a:pt x="5965" y="21600"/>
                  <a:pt x="0" y="21600"/>
                </a:cubicBezTo>
              </a:path>
            </a:pathLst>
          </a:custGeom>
          <a:ln w="6350">
            <a:solidFill>
              <a:srgbClr val="BFBFBF"/>
            </a:solidFill>
            <a:prstDash val="sysDash"/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098" name="TextBox 4"/>
          <p:cNvSpPr txBox="1"/>
          <p:nvPr/>
        </p:nvSpPr>
        <p:spPr>
          <a:xfrm>
            <a:off x="5871684" y="1258802"/>
            <a:ext cx="16484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800" b="1">
                <a:solidFill>
                  <a:srgbClr val="C00000"/>
                </a:solidFill>
              </a:defRPr>
            </a:lvl1pPr>
          </a:lstStyle>
          <a:p>
            <a:r>
              <a:t>1 800</a:t>
            </a:r>
          </a:p>
        </p:txBody>
      </p:sp>
      <p:sp>
        <p:nvSpPr>
          <p:cNvPr id="1099" name="TextBox 16"/>
          <p:cNvSpPr txBox="1"/>
          <p:nvPr/>
        </p:nvSpPr>
        <p:spPr>
          <a:xfrm>
            <a:off x="5871684" y="2458902"/>
            <a:ext cx="1648461" cy="70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800" b="1">
                <a:solidFill>
                  <a:srgbClr val="C00000"/>
                </a:solidFill>
              </a:defRPr>
            </a:lvl1pPr>
          </a:lstStyle>
          <a:p>
            <a:r>
              <a:t>30</a:t>
            </a:r>
          </a:p>
        </p:txBody>
      </p:sp>
      <p:pic>
        <p:nvPicPr>
          <p:cNvPr id="1100" name="Рисунок 20" descr="Рисунок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8751" y="2559891"/>
            <a:ext cx="466569" cy="629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1" name="Рисунок 21" descr="Рисунок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8751" y="1299974"/>
            <a:ext cx="466569" cy="748653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TextBox 22"/>
          <p:cNvSpPr txBox="1"/>
          <p:nvPr/>
        </p:nvSpPr>
        <p:spPr>
          <a:xfrm>
            <a:off x="5871684" y="1905132"/>
            <a:ext cx="302323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E5252"/>
                </a:solidFill>
              </a:defRPr>
            </a:lvl1pPr>
          </a:lstStyle>
          <a:p>
            <a:r>
              <a:t>Врачей</a:t>
            </a:r>
          </a:p>
        </p:txBody>
      </p:sp>
      <p:sp>
        <p:nvSpPr>
          <p:cNvPr id="1103" name="TextBox 23"/>
          <p:cNvSpPr txBox="1"/>
          <p:nvPr/>
        </p:nvSpPr>
        <p:spPr>
          <a:xfrm>
            <a:off x="5871684" y="3146081"/>
            <a:ext cx="3023237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E5252"/>
                </a:solidFill>
              </a:defRPr>
            </a:lvl1pPr>
          </a:lstStyle>
          <a:p>
            <a:r>
              <a:t>Экспертов</a:t>
            </a:r>
          </a:p>
        </p:txBody>
      </p:sp>
      <p:pic>
        <p:nvPicPr>
          <p:cNvPr id="1104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048" y="4684845"/>
            <a:ext cx="1180795" cy="1180796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TextBox 9"/>
          <p:cNvSpPr txBox="1"/>
          <p:nvPr/>
        </p:nvSpPr>
        <p:spPr>
          <a:xfrm>
            <a:off x="1848480" y="4634457"/>
            <a:ext cx="2747648" cy="1008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2400">
                <a:solidFill>
                  <a:srgbClr val="00B282"/>
                </a:solidFill>
              </a:defRPr>
            </a:pPr>
            <a:r>
              <a:t>ВКЛАД ИИ </a:t>
            </a:r>
            <a:br/>
            <a:r>
              <a:t>В РЕШЕНИЕ ПРОБЛЕМ</a:t>
            </a:r>
          </a:p>
        </p:txBody>
      </p:sp>
      <p:sp>
        <p:nvSpPr>
          <p:cNvPr id="1106" name="Прямоугольник 10"/>
          <p:cNvSpPr txBox="1"/>
          <p:nvPr/>
        </p:nvSpPr>
        <p:spPr>
          <a:xfrm>
            <a:off x="5784627" y="4367300"/>
            <a:ext cx="6000477" cy="200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6700" indent="-266700">
              <a:lnSpc>
                <a:spcPct val="90000"/>
              </a:lnSpc>
              <a:spcBef>
                <a:spcPts val="600"/>
              </a:spcBef>
              <a:buClr>
                <a:srgbClr val="00B282"/>
              </a:buClr>
              <a:buSzPct val="100000"/>
              <a:buAutoNum type="arabicPeriod"/>
              <a:defRPr sz="1600"/>
            </a:pPr>
            <a:r>
              <a:t>Автоматическое первое чтение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Clr>
                <a:srgbClr val="00B282"/>
              </a:buClr>
              <a:buSzPct val="100000"/>
              <a:buAutoNum type="arabicPeriod"/>
              <a:defRPr sz="1600"/>
            </a:pPr>
            <a:r>
              <a:t>Масштабирование программ скрининга за счет интерпретации исследований ИИ (вне зависимости от ситуации с ресурсами)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Clr>
                <a:srgbClr val="00B282"/>
              </a:buClr>
              <a:buSzPct val="100000"/>
              <a:buAutoNum type="arabicPeriod"/>
              <a:defRPr sz="1600"/>
            </a:pPr>
            <a:r>
              <a:t>Контроль выполнения исследований, анализ описаний, выявление изображений с дефектами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Clr>
                <a:srgbClr val="00B282"/>
              </a:buClr>
              <a:buSzPct val="100000"/>
              <a:buAutoNum type="arabicPeriod"/>
              <a:defRPr sz="1600"/>
            </a:pPr>
            <a:r>
              <a:t>Повышение производительности труда врачей-экспертов</a:t>
            </a:r>
          </a:p>
          <a:p>
            <a:pPr marL="266700" indent="-266700">
              <a:lnSpc>
                <a:spcPct val="90000"/>
              </a:lnSpc>
              <a:spcBef>
                <a:spcPts val="600"/>
              </a:spcBef>
              <a:buClr>
                <a:srgbClr val="00B282"/>
              </a:buClr>
              <a:buSzPct val="100000"/>
              <a:buAutoNum type="arabicPeriod"/>
              <a:defRPr sz="1600"/>
            </a:pPr>
            <a:r>
              <a:t>Устранение кадрового дефицита</a:t>
            </a:r>
          </a:p>
        </p:txBody>
      </p:sp>
      <p:sp>
        <p:nvSpPr>
          <p:cNvPr id="1107" name="Шеврон 11"/>
          <p:cNvSpPr/>
          <p:nvPr/>
        </p:nvSpPr>
        <p:spPr>
          <a:xfrm>
            <a:off x="4732761" y="4529520"/>
            <a:ext cx="458563" cy="1491442"/>
          </a:xfrm>
          <a:prstGeom prst="chevron">
            <a:avLst>
              <a:gd name="adj" fmla="val 74926"/>
            </a:avLst>
          </a:prstGeom>
          <a:ln w="12700">
            <a:solidFill>
              <a:srgbClr val="00B282"/>
            </a:solidFill>
            <a:prstDash val="sysDash"/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08" name="Прямая соединительная линия 15"/>
          <p:cNvSpPr/>
          <p:nvPr/>
        </p:nvSpPr>
        <p:spPr>
          <a:xfrm>
            <a:off x="0" y="4181475"/>
            <a:ext cx="12190108" cy="0"/>
          </a:xfrm>
          <a:prstGeom prst="line">
            <a:avLst/>
          </a:prstGeom>
          <a:ln w="6350">
            <a:solidFill>
              <a:srgbClr val="00B28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9" name="TextBox 24"/>
          <p:cNvSpPr txBox="1"/>
          <p:nvPr/>
        </p:nvSpPr>
        <p:spPr>
          <a:xfrm>
            <a:off x="8343766" y="1530552"/>
            <a:ext cx="3441339" cy="1572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77800" indent="-177800">
              <a:lnSpc>
                <a:spcPct val="80000"/>
              </a:lnSpc>
              <a:buClr>
                <a:srgbClr val="C00000"/>
              </a:buClr>
              <a:buSzPct val="110000"/>
              <a:buFont typeface="Arial"/>
              <a:buChar char="•"/>
              <a:defRPr sz="2000">
                <a:solidFill>
                  <a:srgbClr val="4E5252"/>
                </a:solidFill>
              </a:defRPr>
            </a:pPr>
            <a:r>
              <a:t>Кадровый дефицит</a:t>
            </a:r>
          </a:p>
          <a:p>
            <a:pPr marL="177800" indent="-177800">
              <a:lnSpc>
                <a:spcPct val="80000"/>
              </a:lnSpc>
              <a:buClr>
                <a:srgbClr val="C00000"/>
              </a:buClr>
              <a:buSzPct val="110000"/>
              <a:buFont typeface="Arial"/>
              <a:buChar char="•"/>
              <a:defRPr sz="800">
                <a:solidFill>
                  <a:srgbClr val="4E5252"/>
                </a:solidFill>
              </a:defRPr>
            </a:pPr>
            <a:endParaRPr/>
          </a:p>
          <a:p>
            <a:pPr marL="177800" indent="-177800">
              <a:lnSpc>
                <a:spcPct val="80000"/>
              </a:lnSpc>
              <a:buClr>
                <a:srgbClr val="C00000"/>
              </a:buClr>
              <a:buSzPct val="110000"/>
              <a:buFont typeface="Arial"/>
              <a:buChar char="•"/>
              <a:defRPr sz="2000">
                <a:solidFill>
                  <a:srgbClr val="4E5252"/>
                </a:solidFill>
              </a:defRPr>
            </a:pPr>
            <a:r>
              <a:t>Недостаточный  охват</a:t>
            </a:r>
            <a:br/>
            <a:r>
              <a:t>скринингами</a:t>
            </a:r>
          </a:p>
          <a:p>
            <a:pPr>
              <a:lnSpc>
                <a:spcPct val="80000"/>
              </a:lnSpc>
              <a:defRPr sz="800">
                <a:solidFill>
                  <a:srgbClr val="4E5252"/>
                </a:solidFill>
              </a:defRPr>
            </a:pPr>
            <a:endParaRPr/>
          </a:p>
          <a:p>
            <a:pPr marL="177800" indent="-177800">
              <a:lnSpc>
                <a:spcPct val="80000"/>
              </a:lnSpc>
              <a:buClr>
                <a:srgbClr val="C00000"/>
              </a:buClr>
              <a:buSzPct val="110000"/>
              <a:buFont typeface="Arial"/>
              <a:buChar char="•"/>
              <a:defRPr sz="2000">
                <a:solidFill>
                  <a:srgbClr val="4E5252"/>
                </a:solidFill>
              </a:defRPr>
            </a:pPr>
            <a:r>
              <a:t>Высокая доля дефектов описаний</a:t>
            </a:r>
          </a:p>
        </p:txBody>
      </p:sp>
      <p:sp>
        <p:nvSpPr>
          <p:cNvPr id="1110" name="Правая фигурная скобка 38"/>
          <p:cNvSpPr/>
          <p:nvPr/>
        </p:nvSpPr>
        <p:spPr>
          <a:xfrm>
            <a:off x="7342530" y="1146056"/>
            <a:ext cx="640085" cy="2703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399"/>
                  <a:pt x="10800" y="3126"/>
                </a:cubicBezTo>
                <a:lnTo>
                  <a:pt x="10800" y="6266"/>
                </a:lnTo>
                <a:cubicBezTo>
                  <a:pt x="10800" y="7992"/>
                  <a:pt x="15635" y="9392"/>
                  <a:pt x="21600" y="9392"/>
                </a:cubicBezTo>
                <a:cubicBezTo>
                  <a:pt x="15635" y="9392"/>
                  <a:pt x="10800" y="10791"/>
                  <a:pt x="10800" y="12518"/>
                </a:cubicBezTo>
                <a:lnTo>
                  <a:pt x="10800" y="18474"/>
                </a:lnTo>
                <a:cubicBezTo>
                  <a:pt x="10800" y="20201"/>
                  <a:pt x="5965" y="21600"/>
                  <a:pt x="0" y="21600"/>
                </a:cubicBezTo>
              </a:path>
            </a:pathLst>
          </a:custGeom>
          <a:ln w="6350">
            <a:solidFill>
              <a:srgbClr val="BFBFBF"/>
            </a:solidFill>
            <a:prstDash val="sysDash"/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113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Опрос жителей Москвы</a:t>
            </a:r>
          </a:p>
        </p:txBody>
      </p:sp>
      <p:sp>
        <p:nvSpPr>
          <p:cNvPr id="1114" name="Прямоугольник 6"/>
          <p:cNvSpPr txBox="1"/>
          <p:nvPr/>
        </p:nvSpPr>
        <p:spPr>
          <a:xfrm>
            <a:off x="682568" y="1365511"/>
            <a:ext cx="4186613" cy="900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000" i="1"/>
            </a:lvl1pPr>
          </a:lstStyle>
          <a:p>
            <a:r>
              <a:t>Как Вы относитесь к технологиям искусственного интеллекта в целом?</a:t>
            </a:r>
          </a:p>
        </p:txBody>
      </p:sp>
      <p:graphicFrame>
        <p:nvGraphicFramePr>
          <p:cNvPr id="1115" name="Диаграмма 11"/>
          <p:cNvGraphicFramePr/>
          <p:nvPr/>
        </p:nvGraphicFramePr>
        <p:xfrm>
          <a:off x="3822755" y="1658448"/>
          <a:ext cx="7297839" cy="415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16" name="Номер слайда 26"/>
          <p:cNvSpPr txBox="1">
            <a:spLocks noGrp="1"/>
          </p:cNvSpPr>
          <p:nvPr>
            <p:ph type="sldNum" sz="quarter" idx="4294967295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r>
              <a:t>tele-med.ai</a:t>
            </a:r>
          </a:p>
        </p:txBody>
      </p:sp>
      <p:sp>
        <p:nvSpPr>
          <p:cNvPr id="1119" name="Заголовок 3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Опрос жителей Москвы</a:t>
            </a:r>
          </a:p>
        </p:txBody>
      </p:sp>
      <p:sp>
        <p:nvSpPr>
          <p:cNvPr id="1120" name="Номер слайда 26"/>
          <p:cNvSpPr txBox="1">
            <a:spLocks noGrp="1"/>
          </p:cNvSpPr>
          <p:nvPr>
            <p:ph type="sldNum" sz="quarter" idx="4294967295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151616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121" name="Прямоугольник 7"/>
          <p:cNvSpPr txBox="1"/>
          <p:nvPr/>
        </p:nvSpPr>
        <p:spPr>
          <a:xfrm>
            <a:off x="682569" y="1728185"/>
            <a:ext cx="3203360" cy="106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Считаете ли Вы целесообразным использование технологий искусственного интеллекта в здравоохранении?</a:t>
            </a:r>
          </a:p>
        </p:txBody>
      </p:sp>
      <p:graphicFrame>
        <p:nvGraphicFramePr>
          <p:cNvPr id="1122" name="Диаграмма 8"/>
          <p:cNvGraphicFramePr/>
          <p:nvPr/>
        </p:nvGraphicFramePr>
        <p:xfrm>
          <a:off x="3972714" y="1271266"/>
          <a:ext cx="1494141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23" name="Прямоугольник 9"/>
          <p:cNvSpPr txBox="1"/>
          <p:nvPr/>
        </p:nvSpPr>
        <p:spPr>
          <a:xfrm>
            <a:off x="6393651" y="1728185"/>
            <a:ext cx="3411194" cy="106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Считаете ли Вы, что качество медицинской помощи станет лучше  при использовании технологий искусственного интеллекта?</a:t>
            </a:r>
          </a:p>
        </p:txBody>
      </p:sp>
      <p:graphicFrame>
        <p:nvGraphicFramePr>
          <p:cNvPr id="1124" name="Диаграмма 10"/>
          <p:cNvGraphicFramePr/>
          <p:nvPr/>
        </p:nvGraphicFramePr>
        <p:xfrm>
          <a:off x="9938393" y="1271266"/>
          <a:ext cx="1494142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5" name="Прямоугольник 14"/>
          <p:cNvSpPr txBox="1"/>
          <p:nvPr/>
        </p:nvSpPr>
        <p:spPr>
          <a:xfrm>
            <a:off x="682569" y="4395185"/>
            <a:ext cx="3203360" cy="1316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Важно ли для Вас знать о наличии научных доказательств о пользе применения технологий искусственного интеллекта в здравоохранении?</a:t>
            </a:r>
          </a:p>
        </p:txBody>
      </p:sp>
      <p:graphicFrame>
        <p:nvGraphicFramePr>
          <p:cNvPr id="1126" name="Диаграмма 15"/>
          <p:cNvGraphicFramePr/>
          <p:nvPr/>
        </p:nvGraphicFramePr>
        <p:xfrm>
          <a:off x="3972714" y="3938266"/>
          <a:ext cx="1494141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7" name="Прямоугольник 16"/>
          <p:cNvSpPr txBox="1"/>
          <p:nvPr/>
        </p:nvSpPr>
        <p:spPr>
          <a:xfrm>
            <a:off x="6393651" y="4395185"/>
            <a:ext cx="3411194" cy="106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i="1"/>
            </a:lvl1pPr>
          </a:lstStyle>
          <a:p>
            <a:r>
              <a:t>Важно ли для Вас знать, на каком этапе оказания медицинской помощи  используются технологии искусственного интеллекта?</a:t>
            </a:r>
          </a:p>
        </p:txBody>
      </p:sp>
      <p:graphicFrame>
        <p:nvGraphicFramePr>
          <p:cNvPr id="1128" name="Диаграмма 17"/>
          <p:cNvGraphicFramePr/>
          <p:nvPr/>
        </p:nvGraphicFramePr>
        <p:xfrm>
          <a:off x="9938393" y="3938266"/>
          <a:ext cx="1494142" cy="230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29" name="Прямая соединительная линия 18"/>
          <p:cNvSpPr/>
          <p:nvPr/>
        </p:nvSpPr>
        <p:spPr>
          <a:xfrm flipH="1">
            <a:off x="5975927" y="1376363"/>
            <a:ext cx="1" cy="1985674"/>
          </a:xfrm>
          <a:prstGeom prst="line">
            <a:avLst/>
          </a:prstGeom>
          <a:ln w="19050">
            <a:solidFill>
              <a:srgbClr val="A6A6A6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0" name="Прямая соединительная линия 19"/>
          <p:cNvSpPr/>
          <p:nvPr/>
        </p:nvSpPr>
        <p:spPr>
          <a:xfrm flipH="1">
            <a:off x="5975927" y="4073235"/>
            <a:ext cx="1" cy="2050473"/>
          </a:xfrm>
          <a:prstGeom prst="line">
            <a:avLst/>
          </a:prstGeom>
          <a:ln w="19050">
            <a:solidFill>
              <a:srgbClr val="A6A6A6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1" name="Прямая соединительная линия 20"/>
          <p:cNvSpPr/>
          <p:nvPr/>
        </p:nvSpPr>
        <p:spPr>
          <a:xfrm flipV="1">
            <a:off x="731836" y="3716015"/>
            <a:ext cx="10728330" cy="2"/>
          </a:xfrm>
          <a:prstGeom prst="line">
            <a:avLst/>
          </a:prstGeom>
          <a:ln w="19050">
            <a:solidFill>
              <a:srgbClr val="A6A6A6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134" name="Прямоугольник 3"/>
          <p:cNvSpPr/>
          <p:nvPr/>
        </p:nvSpPr>
        <p:spPr>
          <a:xfrm>
            <a:off x="0" y="1600200"/>
            <a:ext cx="12192000" cy="10367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5" name="Номер слайда 7"/>
          <p:cNvSpPr txBox="1">
            <a:spLocks noGrp="1"/>
          </p:cNvSpPr>
          <p:nvPr>
            <p:ph type="sldNum" sz="quarter" idx="2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136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Компьютерное зрение в лучевой диагностике</a:t>
            </a:r>
          </a:p>
        </p:txBody>
      </p:sp>
      <p:pic>
        <p:nvPicPr>
          <p:cNvPr id="1137" name="Рисунок 25" descr="Рисунок 25"/>
          <p:cNvPicPr>
            <a:picLocks noChangeAspect="1"/>
          </p:cNvPicPr>
          <p:nvPr/>
        </p:nvPicPr>
        <p:blipFill>
          <a:blip r:embed="rId2">
            <a:extLst/>
          </a:blip>
          <a:srcRect l="22517" t="13885" r="1950" b="45900"/>
          <a:stretch>
            <a:fillRect/>
          </a:stretch>
        </p:blipFill>
        <p:spPr>
          <a:xfrm>
            <a:off x="623887" y="3023657"/>
            <a:ext cx="10942640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Рисунок 26" descr="Рисунок 26"/>
          <p:cNvPicPr>
            <a:picLocks noChangeAspect="1"/>
          </p:cNvPicPr>
          <p:nvPr/>
        </p:nvPicPr>
        <p:blipFill>
          <a:blip r:embed="rId3">
            <a:extLst/>
          </a:blip>
          <a:srcRect l="15840" t="20116" r="8055" b="16624"/>
          <a:stretch>
            <a:fillRect/>
          </a:stretch>
        </p:blipFill>
        <p:spPr>
          <a:xfrm>
            <a:off x="623887" y="1032956"/>
            <a:ext cx="3826787" cy="1789317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39" name="Прямоугольник 4"/>
          <p:cNvSpPr txBox="1"/>
          <p:nvPr/>
        </p:nvSpPr>
        <p:spPr>
          <a:xfrm>
            <a:off x="4941915" y="1713687"/>
            <a:ext cx="6880515" cy="8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Clr>
                <a:schemeClr val="accent1"/>
              </a:buClr>
              <a:buSzPct val="100000"/>
              <a:buAutoNum type="arabicPeriod"/>
              <a:defRPr sz="1600">
                <a:solidFill>
                  <a:srgbClr val="4E5252"/>
                </a:solidFill>
              </a:defRPr>
            </a:pPr>
            <a:r>
              <a:t>КТ/НДКТ с целью выявления рака легкого </a:t>
            </a:r>
            <a:r>
              <a:rPr u="sng"/>
              <a:t>и COVID-19</a:t>
            </a:r>
          </a:p>
          <a:p>
            <a:pPr marL="342900" indent="-342900">
              <a:buClr>
                <a:schemeClr val="accent1"/>
              </a:buClr>
              <a:buSzPct val="100000"/>
              <a:buAutoNum type="arabicPeriod"/>
              <a:defRPr sz="1600">
                <a:solidFill>
                  <a:srgbClr val="4E5252"/>
                </a:solidFill>
              </a:defRPr>
            </a:pPr>
            <a:r>
              <a:t>Маммография с целью выявления рака молочной железы</a:t>
            </a:r>
            <a:endParaRPr>
              <a:solidFill>
                <a:srgbClr val="575757"/>
              </a:solidFill>
            </a:endParaRPr>
          </a:p>
          <a:p>
            <a:pPr marL="342900" indent="-342900">
              <a:buClr>
                <a:schemeClr val="accent1"/>
              </a:buClr>
              <a:buSzPct val="100000"/>
              <a:buAutoNum type="arabicPeriod"/>
              <a:defRPr sz="1600">
                <a:solidFill>
                  <a:srgbClr val="4E5252"/>
                </a:solidFill>
              </a:defRPr>
            </a:pPr>
            <a:r>
              <a:t>Рентгенография грудной клетки с целью выявления патологий </a:t>
            </a:r>
            <a:r>
              <a:rPr u="sng"/>
              <a:t>и COVID-19</a:t>
            </a:r>
          </a:p>
        </p:txBody>
      </p:sp>
      <p:sp>
        <p:nvSpPr>
          <p:cNvPr id="1140" name="Прямоугольник 6"/>
          <p:cNvSpPr txBox="1"/>
          <p:nvPr/>
        </p:nvSpPr>
        <p:spPr>
          <a:xfrm>
            <a:off x="4881521" y="1211512"/>
            <a:ext cx="505241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t>НАПРАВЛЕНИЯ, УЧАСТВУЮЩИЕ В ЭКСПЕРИМЕНТЕ</a:t>
            </a:r>
          </a:p>
        </p:txBody>
      </p:sp>
      <p:pic>
        <p:nvPicPr>
          <p:cNvPr id="1141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9584" y="4704329"/>
            <a:ext cx="642017" cy="64201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142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rcRect l="5531" t="5531" r="5534" b="5534"/>
          <a:stretch>
            <a:fillRect/>
          </a:stretch>
        </p:blipFill>
        <p:spPr>
          <a:xfrm>
            <a:off x="9558231" y="4116066"/>
            <a:ext cx="1682751" cy="1682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2" y="0"/>
                </a:moveTo>
                <a:cubicBezTo>
                  <a:pt x="1613" y="0"/>
                  <a:pt x="0" y="1613"/>
                  <a:pt x="0" y="3602"/>
                </a:cubicBezTo>
                <a:lnTo>
                  <a:pt x="0" y="17998"/>
                </a:lnTo>
                <a:cubicBezTo>
                  <a:pt x="0" y="19987"/>
                  <a:pt x="1613" y="21600"/>
                  <a:pt x="3602" y="21600"/>
                </a:cubicBezTo>
                <a:lnTo>
                  <a:pt x="17998" y="21600"/>
                </a:lnTo>
                <a:cubicBezTo>
                  <a:pt x="19987" y="21600"/>
                  <a:pt x="21600" y="19987"/>
                  <a:pt x="21600" y="17998"/>
                </a:cubicBezTo>
                <a:lnTo>
                  <a:pt x="21600" y="3602"/>
                </a:lnTo>
                <a:cubicBezTo>
                  <a:pt x="21600" y="1613"/>
                  <a:pt x="19987" y="0"/>
                  <a:pt x="17998" y="0"/>
                </a:cubicBezTo>
                <a:lnTo>
                  <a:pt x="3602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43" name="TextBox 16"/>
          <p:cNvSpPr txBox="1"/>
          <p:nvPr/>
        </p:nvSpPr>
        <p:spPr>
          <a:xfrm>
            <a:off x="6403207" y="4116066"/>
            <a:ext cx="254267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 b="1" u="sng">
                <a:solidFill>
                  <a:srgbClr val="FFFFFF"/>
                </a:solidFill>
              </a:defRPr>
            </a:lvl1pPr>
          </a:lstStyle>
          <a:p>
            <a:r>
              <a:t>mosmed.ai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146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Методология клинических испытаний</a:t>
            </a:r>
          </a:p>
        </p:txBody>
      </p:sp>
      <p:sp>
        <p:nvSpPr>
          <p:cNvPr id="1147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148" name="TextBox 12"/>
          <p:cNvSpPr txBox="1"/>
          <p:nvPr/>
        </p:nvSpPr>
        <p:spPr>
          <a:xfrm>
            <a:off x="1274391" y="4481541"/>
            <a:ext cx="2075582" cy="122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defRPr sz="4400" b="1">
                <a:solidFill>
                  <a:schemeClr val="accent1"/>
                </a:solidFill>
              </a:defRPr>
            </a:pPr>
            <a:r>
              <a:t>20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808080"/>
                </a:solidFill>
              </a:defRPr>
            </a:pPr>
            <a:r>
              <a:t>Протестированных алгоритмов</a:t>
            </a:r>
          </a:p>
        </p:txBody>
      </p:sp>
      <p:sp>
        <p:nvSpPr>
          <p:cNvPr id="1149" name="TextBox 13"/>
          <p:cNvSpPr txBox="1"/>
          <p:nvPr/>
        </p:nvSpPr>
        <p:spPr>
          <a:xfrm>
            <a:off x="5190769" y="4481541"/>
            <a:ext cx="1490619" cy="122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defRPr sz="4400" b="1">
                <a:solidFill>
                  <a:schemeClr val="accent2"/>
                </a:solidFill>
              </a:defRPr>
            </a:pPr>
            <a:r>
              <a:t>11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808080"/>
                </a:solidFill>
              </a:defRPr>
            </a:pPr>
            <a:r>
              <a:t>Научных публикаций</a:t>
            </a:r>
          </a:p>
        </p:txBody>
      </p:sp>
      <p:sp>
        <p:nvSpPr>
          <p:cNvPr id="1150" name="TextBox 15"/>
          <p:cNvSpPr txBox="1"/>
          <p:nvPr/>
        </p:nvSpPr>
        <p:spPr>
          <a:xfrm>
            <a:off x="8814663" y="4481541"/>
            <a:ext cx="1490618" cy="98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  <a:defRPr sz="4400" b="1">
                <a:solidFill>
                  <a:schemeClr val="accent3"/>
                </a:solidFill>
              </a:defRPr>
            </a:pPr>
            <a:r>
              <a:t>1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defRPr>
                <a:solidFill>
                  <a:srgbClr val="808080"/>
                </a:solidFill>
              </a:defRPr>
            </a:pPr>
            <a:r>
              <a:t>ИИ-баттл</a:t>
            </a:r>
          </a:p>
        </p:txBody>
      </p:sp>
      <p:sp>
        <p:nvSpPr>
          <p:cNvPr id="1151" name="Стрелка: пятиугольник 26"/>
          <p:cNvSpPr/>
          <p:nvPr/>
        </p:nvSpPr>
        <p:spPr>
          <a:xfrm>
            <a:off x="1170039" y="1665672"/>
            <a:ext cx="9851922" cy="712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547" y="0"/>
                </a:lnTo>
                <a:lnTo>
                  <a:pt x="21600" y="10800"/>
                </a:lnTo>
                <a:lnTo>
                  <a:pt x="20547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54" name="Группа 27"/>
          <p:cNvGrpSpPr/>
          <p:nvPr/>
        </p:nvGrpSpPr>
        <p:grpSpPr>
          <a:xfrm>
            <a:off x="8883670" y="1345828"/>
            <a:ext cx="1352605" cy="1352604"/>
            <a:chOff x="0" y="0"/>
            <a:chExt cx="1352603" cy="1352603"/>
          </a:xfrm>
        </p:grpSpPr>
        <p:sp>
          <p:nvSpPr>
            <p:cNvPr id="1152" name="Овал 28"/>
            <p:cNvSpPr/>
            <p:nvPr/>
          </p:nvSpPr>
          <p:spPr>
            <a:xfrm>
              <a:off x="0" y="0"/>
              <a:ext cx="1352604" cy="1352604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53" name="Рисунок 29" descr="Рисунок 2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9844" y="319844"/>
              <a:ext cx="712916" cy="712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7" name="Группа 33"/>
          <p:cNvGrpSpPr/>
          <p:nvPr/>
        </p:nvGrpSpPr>
        <p:grpSpPr>
          <a:xfrm>
            <a:off x="1635880" y="1345828"/>
            <a:ext cx="1352604" cy="1352604"/>
            <a:chOff x="0" y="0"/>
            <a:chExt cx="1352603" cy="1352603"/>
          </a:xfrm>
        </p:grpSpPr>
        <p:sp>
          <p:nvSpPr>
            <p:cNvPr id="1155" name="Овал 34"/>
            <p:cNvSpPr/>
            <p:nvPr/>
          </p:nvSpPr>
          <p:spPr>
            <a:xfrm>
              <a:off x="0" y="0"/>
              <a:ext cx="1352604" cy="1352604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56" name="Рисунок 35" descr="Рисунок 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9844" y="319844"/>
              <a:ext cx="712916" cy="712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60" name="Группа 19"/>
          <p:cNvGrpSpPr/>
          <p:nvPr/>
        </p:nvGrpSpPr>
        <p:grpSpPr>
          <a:xfrm>
            <a:off x="5259775" y="1345828"/>
            <a:ext cx="1352605" cy="1352604"/>
            <a:chOff x="0" y="0"/>
            <a:chExt cx="1352603" cy="1352603"/>
          </a:xfrm>
        </p:grpSpPr>
        <p:sp>
          <p:nvSpPr>
            <p:cNvPr id="1158" name="Овал 18"/>
            <p:cNvSpPr/>
            <p:nvPr/>
          </p:nvSpPr>
          <p:spPr>
            <a:xfrm>
              <a:off x="0" y="0"/>
              <a:ext cx="1352604" cy="135260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59" name="Рисунок 9" descr="Рисунок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9844" y="319844"/>
              <a:ext cx="712916" cy="712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1" name="TextBox 25"/>
          <p:cNvSpPr txBox="1"/>
          <p:nvPr/>
        </p:nvSpPr>
        <p:spPr>
          <a:xfrm>
            <a:off x="923622" y="2841486"/>
            <a:ext cx="2777122" cy="59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2000" b="1">
                <a:solidFill>
                  <a:srgbClr val="4E5252"/>
                </a:solidFill>
              </a:defRPr>
            </a:pPr>
            <a:r>
              <a:t>Научные исследования</a:t>
            </a:r>
          </a:p>
          <a:p>
            <a:pPr algn="ctr">
              <a:lnSpc>
                <a:spcPct val="80000"/>
              </a:lnSpc>
              <a:defRPr sz="2000" b="1">
                <a:solidFill>
                  <a:srgbClr val="4E5252"/>
                </a:solidFill>
              </a:defRPr>
            </a:pPr>
            <a:r>
              <a:t>(диагностические)</a:t>
            </a:r>
          </a:p>
        </p:txBody>
      </p:sp>
      <p:sp>
        <p:nvSpPr>
          <p:cNvPr id="1162" name="TextBox 37"/>
          <p:cNvSpPr txBox="1"/>
          <p:nvPr/>
        </p:nvSpPr>
        <p:spPr>
          <a:xfrm>
            <a:off x="4393125" y="2841486"/>
            <a:ext cx="3085907" cy="59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2000" b="1">
                <a:solidFill>
                  <a:srgbClr val="4E5252"/>
                </a:solidFill>
              </a:defRPr>
            </a:lvl1pPr>
          </a:lstStyle>
          <a:p>
            <a:r>
              <a:t>Систематизация международных подходов</a:t>
            </a:r>
          </a:p>
        </p:txBody>
      </p:sp>
      <p:sp>
        <p:nvSpPr>
          <p:cNvPr id="1163" name="TextBox 38"/>
          <p:cNvSpPr txBox="1"/>
          <p:nvPr/>
        </p:nvSpPr>
        <p:spPr>
          <a:xfrm>
            <a:off x="8017018" y="2841486"/>
            <a:ext cx="3085907" cy="59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2000" b="1">
                <a:solidFill>
                  <a:srgbClr val="4E5252"/>
                </a:solidFill>
              </a:defRPr>
            </a:pPr>
            <a:r>
              <a:t>Разработка </a:t>
            </a:r>
            <a:br/>
            <a:r>
              <a:t>методологии</a:t>
            </a:r>
          </a:p>
        </p:txBody>
      </p:sp>
      <p:sp>
        <p:nvSpPr>
          <p:cNvPr id="1164" name="Прямая со стрелкой 39"/>
          <p:cNvSpPr/>
          <p:nvPr/>
        </p:nvSpPr>
        <p:spPr>
          <a:xfrm>
            <a:off x="2312181" y="3618429"/>
            <a:ext cx="1" cy="540001"/>
          </a:xfrm>
          <a:prstGeom prst="line">
            <a:avLst/>
          </a:prstGeom>
          <a:ln w="28575">
            <a:solidFill>
              <a:srgbClr val="A6A6A6"/>
            </a:solidFill>
            <a:prstDash val="sysDot"/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5" name="Прямая со стрелкой 41"/>
          <p:cNvSpPr/>
          <p:nvPr/>
        </p:nvSpPr>
        <p:spPr>
          <a:xfrm>
            <a:off x="5936077" y="3618429"/>
            <a:ext cx="1" cy="540001"/>
          </a:xfrm>
          <a:prstGeom prst="line">
            <a:avLst/>
          </a:prstGeom>
          <a:ln w="28575">
            <a:solidFill>
              <a:srgbClr val="A6A6A6"/>
            </a:solidFill>
            <a:prstDash val="sysDot"/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6" name="Прямая со стрелкой 42"/>
          <p:cNvSpPr/>
          <p:nvPr/>
        </p:nvSpPr>
        <p:spPr>
          <a:xfrm>
            <a:off x="9559972" y="3618429"/>
            <a:ext cx="1" cy="540001"/>
          </a:xfrm>
          <a:prstGeom prst="line">
            <a:avLst/>
          </a:prstGeom>
          <a:ln w="28575">
            <a:solidFill>
              <a:srgbClr val="A6A6A6"/>
            </a:solidFill>
            <a:prstDash val="sysDot"/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7" name="Прямоугольник 40"/>
          <p:cNvSpPr/>
          <p:nvPr/>
        </p:nvSpPr>
        <p:spPr>
          <a:xfrm>
            <a:off x="1106502" y="5745253"/>
            <a:ext cx="2411361" cy="14400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8" name="Прямоугольник 44"/>
          <p:cNvSpPr/>
          <p:nvPr/>
        </p:nvSpPr>
        <p:spPr>
          <a:xfrm>
            <a:off x="4730398" y="5745253"/>
            <a:ext cx="2411362" cy="14400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9" name="Прямоугольник 45"/>
          <p:cNvSpPr/>
          <p:nvPr/>
        </p:nvSpPr>
        <p:spPr>
          <a:xfrm>
            <a:off x="8354291" y="5745253"/>
            <a:ext cx="2411362" cy="14400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Нижний колонтитул 2"/>
          <p:cNvSpPr txBox="1"/>
          <p:nvPr/>
        </p:nvSpPr>
        <p:spPr>
          <a:xfrm>
            <a:off x="4084320" y="6511746"/>
            <a:ext cx="4023360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r>
              <a:t>tele-med.ai</a:t>
            </a:r>
          </a:p>
        </p:txBody>
      </p:sp>
      <p:sp>
        <p:nvSpPr>
          <p:cNvPr id="1172" name="Заголовок 1"/>
          <p:cNvSpPr txBox="1">
            <a:spLocks noGrp="1"/>
          </p:cNvSpPr>
          <p:nvPr>
            <p:ph type="title"/>
          </p:nvPr>
        </p:nvSpPr>
        <p:spPr>
          <a:xfrm>
            <a:off x="636849" y="0"/>
            <a:ext cx="9079788" cy="875284"/>
          </a:xfrm>
          <a:prstGeom prst="rect">
            <a:avLst/>
          </a:prstGeom>
        </p:spPr>
        <p:txBody>
          <a:bodyPr/>
          <a:lstStyle/>
          <a:p>
            <a:r>
              <a:t>Подходы к формированию стандарта наборов данных</a:t>
            </a:r>
          </a:p>
        </p:txBody>
      </p:sp>
      <p:sp>
        <p:nvSpPr>
          <p:cNvPr id="1173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12010617" y="6482905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1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76" y="1905686"/>
            <a:ext cx="3208468" cy="2841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268" y="6026701"/>
            <a:ext cx="254001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268" y="6348412"/>
            <a:ext cx="254001" cy="25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TextBox 51"/>
          <p:cNvSpPr txBox="1"/>
          <p:nvPr/>
        </p:nvSpPr>
        <p:spPr>
          <a:xfrm>
            <a:off x="930989" y="6321523"/>
            <a:ext cx="2312229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Обезличенное исследование</a:t>
            </a:r>
          </a:p>
        </p:txBody>
      </p:sp>
      <p:sp>
        <p:nvSpPr>
          <p:cNvPr id="1178" name="TextBox 52"/>
          <p:cNvSpPr txBox="1"/>
          <p:nvPr/>
        </p:nvSpPr>
        <p:spPr>
          <a:xfrm>
            <a:off x="930989" y="5999812"/>
            <a:ext cx="2487511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Необезличенное исследование</a:t>
            </a:r>
          </a:p>
        </p:txBody>
      </p:sp>
      <p:sp>
        <p:nvSpPr>
          <p:cNvPr id="1179" name="TextBox 53"/>
          <p:cNvSpPr txBox="1"/>
          <p:nvPr/>
        </p:nvSpPr>
        <p:spPr>
          <a:xfrm>
            <a:off x="569600" y="1529388"/>
            <a:ext cx="1398053" cy="73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/>
            </a:pPr>
            <a:r>
              <a:t>Отбор по </a:t>
            </a:r>
          </a:p>
          <a:p>
            <a:pPr algn="ctr">
              <a:defRPr sz="1400"/>
            </a:pPr>
            <a:r>
              <a:t>заданным</a:t>
            </a:r>
          </a:p>
          <a:p>
            <a:pPr algn="ctr">
              <a:defRPr sz="1400"/>
            </a:pPr>
            <a:r>
              <a:t>характеристикам</a:t>
            </a:r>
          </a:p>
        </p:txBody>
      </p:sp>
      <p:sp>
        <p:nvSpPr>
          <p:cNvPr id="1180" name="TextBox 54"/>
          <p:cNvSpPr txBox="1"/>
          <p:nvPr/>
        </p:nvSpPr>
        <p:spPr>
          <a:xfrm>
            <a:off x="728152" y="4595528"/>
            <a:ext cx="491689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400"/>
            </a:lvl1pPr>
          </a:lstStyle>
          <a:p>
            <a:r>
              <a:t>ЕРИС</a:t>
            </a:r>
          </a:p>
        </p:txBody>
      </p:sp>
      <p:sp>
        <p:nvSpPr>
          <p:cNvPr id="1181" name="TextBox 55"/>
          <p:cNvSpPr txBox="1"/>
          <p:nvPr/>
        </p:nvSpPr>
        <p:spPr>
          <a:xfrm>
            <a:off x="2330591" y="4802677"/>
            <a:ext cx="1263922" cy="50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/>
            </a:pPr>
            <a:r>
              <a:t>Репозиторий</a:t>
            </a:r>
          </a:p>
          <a:p>
            <a:pPr algn="ctr">
              <a:defRPr sz="1400"/>
            </a:pPr>
            <a:r>
              <a:t>НПКЦ ДиТ ДЗМ</a:t>
            </a:r>
          </a:p>
        </p:txBody>
      </p:sp>
      <p:pic>
        <p:nvPicPr>
          <p:cNvPr id="118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85327" y="1087531"/>
            <a:ext cx="621345" cy="492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3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73993" y="1777064"/>
            <a:ext cx="832679" cy="832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4" name="Picture 13" descr="Picture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48243" y="2955593"/>
            <a:ext cx="1358430" cy="1540566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Straight Arrow Connector 15"/>
          <p:cNvSpPr/>
          <p:nvPr/>
        </p:nvSpPr>
        <p:spPr>
          <a:xfrm flipV="1">
            <a:off x="3687843" y="1331522"/>
            <a:ext cx="2039613" cy="1342105"/>
          </a:xfrm>
          <a:prstGeom prst="line">
            <a:avLst/>
          </a:prstGeom>
          <a:ln w="12700">
            <a:solidFill>
              <a:srgbClr val="151616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86" name="Straight Arrow Connector 16"/>
          <p:cNvSpPr/>
          <p:nvPr/>
        </p:nvSpPr>
        <p:spPr>
          <a:xfrm flipV="1">
            <a:off x="3687843" y="2193403"/>
            <a:ext cx="1781867" cy="828093"/>
          </a:xfrm>
          <a:prstGeom prst="line">
            <a:avLst/>
          </a:prstGeom>
          <a:ln w="12700">
            <a:solidFill>
              <a:srgbClr val="151616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87" name="Straight Arrow Connector 18"/>
          <p:cNvSpPr/>
          <p:nvPr/>
        </p:nvSpPr>
        <p:spPr>
          <a:xfrm flipV="1">
            <a:off x="3687843" y="3715879"/>
            <a:ext cx="1251906" cy="97036"/>
          </a:xfrm>
          <a:prstGeom prst="line">
            <a:avLst/>
          </a:prstGeom>
          <a:ln w="12700">
            <a:solidFill>
              <a:srgbClr val="151616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88" name="Picture 21" descr="Picture 2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9850413">
            <a:off x="4244001" y="1746768"/>
            <a:ext cx="1062384" cy="45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Picture 22" descr="Picture 2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0230963">
            <a:off x="4049993" y="2397249"/>
            <a:ext cx="1062384" cy="45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Picture 24" descr="Picture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76697" y="4656504"/>
            <a:ext cx="1635016" cy="1853626"/>
          </a:xfrm>
          <a:prstGeom prst="rect">
            <a:avLst/>
          </a:prstGeom>
          <a:ln w="12700">
            <a:miter lim="400000"/>
          </a:ln>
        </p:spPr>
      </p:pic>
      <p:sp>
        <p:nvSpPr>
          <p:cNvPr id="1191" name="Straight Arrow Connector 27"/>
          <p:cNvSpPr/>
          <p:nvPr/>
        </p:nvSpPr>
        <p:spPr>
          <a:xfrm>
            <a:off x="3687843" y="4191741"/>
            <a:ext cx="1019808" cy="1417612"/>
          </a:xfrm>
          <a:prstGeom prst="line">
            <a:avLst/>
          </a:prstGeom>
          <a:ln w="12700">
            <a:solidFill>
              <a:srgbClr val="151616"/>
            </a:solidFill>
            <a:prstDash val="dash"/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2" name="TextBox 66"/>
          <p:cNvSpPr txBox="1"/>
          <p:nvPr/>
        </p:nvSpPr>
        <p:spPr>
          <a:xfrm>
            <a:off x="6547877" y="988572"/>
            <a:ext cx="2859283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/>
            </a:pPr>
            <a:r>
              <a:t>Селф-тест (10-20 исследований)</a:t>
            </a:r>
          </a:p>
          <a:p>
            <a:pPr>
              <a:defRPr sz="1400"/>
            </a:pPr>
            <a:r>
              <a:t>Техническое соответствие модели</a:t>
            </a:r>
          </a:p>
        </p:txBody>
      </p:sp>
      <p:sp>
        <p:nvSpPr>
          <p:cNvPr id="1193" name="TextBox 67"/>
          <p:cNvSpPr txBox="1"/>
          <p:nvPr/>
        </p:nvSpPr>
        <p:spPr>
          <a:xfrm>
            <a:off x="6547878" y="1683750"/>
            <a:ext cx="2084580" cy="96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/>
            </a:pPr>
            <a:r>
              <a:t>Клинический тест</a:t>
            </a:r>
          </a:p>
          <a:p>
            <a:pPr>
              <a:defRPr sz="1400" b="1"/>
            </a:pPr>
            <a:r>
              <a:t>(100-200 исследований)</a:t>
            </a:r>
          </a:p>
          <a:p>
            <a:pPr>
              <a:defRPr sz="1400"/>
            </a:pPr>
            <a:r>
              <a:t>Валидация и калибровка модели</a:t>
            </a:r>
          </a:p>
        </p:txBody>
      </p:sp>
      <p:sp>
        <p:nvSpPr>
          <p:cNvPr id="1194" name="TextBox 68"/>
          <p:cNvSpPr txBox="1"/>
          <p:nvPr/>
        </p:nvSpPr>
        <p:spPr>
          <a:xfrm>
            <a:off x="6542020" y="2857824"/>
            <a:ext cx="1792366" cy="119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/>
            </a:pPr>
            <a:r>
              <a:t>Дообучение</a:t>
            </a:r>
          </a:p>
          <a:p>
            <a:pPr>
              <a:defRPr sz="1400" b="1"/>
            </a:pPr>
            <a:r>
              <a:t>(1000 исследований)</a:t>
            </a:r>
          </a:p>
          <a:p>
            <a:pPr>
              <a:defRPr sz="1400"/>
            </a:pPr>
            <a:r>
              <a:t>Дообучение готовой модели на данных ЕРИС</a:t>
            </a:r>
          </a:p>
        </p:txBody>
      </p:sp>
      <p:sp>
        <p:nvSpPr>
          <p:cNvPr id="1195" name="TextBox 69"/>
          <p:cNvSpPr txBox="1"/>
          <p:nvPr/>
        </p:nvSpPr>
        <p:spPr>
          <a:xfrm>
            <a:off x="6542020" y="4587233"/>
            <a:ext cx="1740543" cy="165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/>
            </a:pPr>
            <a:r>
              <a:t>Машинное обучение (&gt;5000 исследований)</a:t>
            </a:r>
          </a:p>
          <a:p>
            <a:pPr>
              <a:defRPr sz="1400"/>
            </a:pPr>
            <a:r>
              <a:t>Обучение новых моделей и решение новых клинических задач</a:t>
            </a:r>
          </a:p>
        </p:txBody>
      </p:sp>
      <p:pic>
        <p:nvPicPr>
          <p:cNvPr id="1196" name="Picture 35" descr="Picture 35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3135767">
            <a:off x="3670051" y="4623327"/>
            <a:ext cx="1042042" cy="451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Picture 36" descr="Picture 36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28990" y="3252651"/>
            <a:ext cx="939455" cy="939455"/>
          </a:xfrm>
          <a:prstGeom prst="rect">
            <a:avLst/>
          </a:prstGeom>
          <a:ln w="12700">
            <a:miter lim="400000"/>
          </a:ln>
        </p:spPr>
      </p:pic>
      <p:sp>
        <p:nvSpPr>
          <p:cNvPr id="1198" name="TextBox 72"/>
          <p:cNvSpPr txBox="1"/>
          <p:nvPr/>
        </p:nvSpPr>
        <p:spPr>
          <a:xfrm>
            <a:off x="10078065" y="3154883"/>
            <a:ext cx="1897594" cy="50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/>
            </a:pPr>
            <a:r>
              <a:t>Динамические наборы</a:t>
            </a:r>
          </a:p>
          <a:p>
            <a:pPr>
              <a:defRPr sz="1400" b="1"/>
            </a:pPr>
            <a:r>
              <a:t>(20-100 исследований)</a:t>
            </a:r>
          </a:p>
        </p:txBody>
      </p:sp>
      <p:pic>
        <p:nvPicPr>
          <p:cNvPr id="1199" name="Picture 52" descr="Picture 5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028990" y="4656504"/>
            <a:ext cx="621345" cy="364237"/>
          </a:xfrm>
          <a:prstGeom prst="rect">
            <a:avLst/>
          </a:prstGeom>
          <a:ln w="12700">
            <a:miter lim="400000"/>
          </a:ln>
        </p:spPr>
      </p:pic>
      <p:sp>
        <p:nvSpPr>
          <p:cNvPr id="1200" name="TextBox 74"/>
          <p:cNvSpPr txBox="1"/>
          <p:nvPr/>
        </p:nvSpPr>
        <p:spPr>
          <a:xfrm>
            <a:off x="9902904" y="4566239"/>
            <a:ext cx="2140420" cy="50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/>
            </a:pPr>
            <a:r>
              <a:t>Технологические дефекты</a:t>
            </a:r>
          </a:p>
          <a:p>
            <a:pPr>
              <a:defRPr sz="1400" b="1"/>
            </a:pPr>
            <a:r>
              <a:t>(10-30 studies)</a:t>
            </a:r>
          </a:p>
        </p:txBody>
      </p:sp>
      <p:sp>
        <p:nvSpPr>
          <p:cNvPr id="1201" name="TextBox 75"/>
          <p:cNvSpPr txBox="1"/>
          <p:nvPr/>
        </p:nvSpPr>
        <p:spPr>
          <a:xfrm>
            <a:off x="8955787" y="2785550"/>
            <a:ext cx="3095921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Специализированные наборы </a:t>
            </a:r>
          </a:p>
        </p:txBody>
      </p:sp>
      <p:sp>
        <p:nvSpPr>
          <p:cNvPr id="1202" name="TextBox 76"/>
          <p:cNvSpPr txBox="1"/>
          <p:nvPr/>
        </p:nvSpPr>
        <p:spPr>
          <a:xfrm>
            <a:off x="525095" y="1014540"/>
            <a:ext cx="2794830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/>
            </a:lvl1pPr>
          </a:lstStyle>
          <a:p>
            <a:r>
              <a:t>Классы наборов данных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Тема Office">
  <a:themeElements>
    <a:clrScheme name="3_Тема Office">
      <a:dk1>
        <a:srgbClr val="151616"/>
      </a:dk1>
      <a:lt1>
        <a:srgbClr val="FFFFFF"/>
      </a:lt1>
      <a:dk2>
        <a:srgbClr val="A7A7A7"/>
      </a:dk2>
      <a:lt2>
        <a:srgbClr val="535353"/>
      </a:lt2>
      <a:accent1>
        <a:srgbClr val="005FAB"/>
      </a:accent1>
      <a:accent2>
        <a:srgbClr val="FFAA00"/>
      </a:accent2>
      <a:accent3>
        <a:srgbClr val="3D98E3"/>
      </a:accent3>
      <a:accent4>
        <a:srgbClr val="DB7500"/>
      </a:accent4>
      <a:accent5>
        <a:srgbClr val="1F4287"/>
      </a:accent5>
      <a:accent6>
        <a:srgbClr val="FFC935"/>
      </a:accent6>
      <a:hlink>
        <a:srgbClr val="0000FF"/>
      </a:hlink>
      <a:folHlink>
        <a:srgbClr val="FF00FF"/>
      </a:folHlink>
    </a:clrScheme>
    <a:fontScheme name="3_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61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61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Тема Office">
  <a:themeElements>
    <a:clrScheme name="3_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5FAB"/>
      </a:accent1>
      <a:accent2>
        <a:srgbClr val="FFAA00"/>
      </a:accent2>
      <a:accent3>
        <a:srgbClr val="3D98E3"/>
      </a:accent3>
      <a:accent4>
        <a:srgbClr val="DB7500"/>
      </a:accent4>
      <a:accent5>
        <a:srgbClr val="1F4287"/>
      </a:accent5>
      <a:accent6>
        <a:srgbClr val="FFC935"/>
      </a:accent6>
      <a:hlink>
        <a:srgbClr val="0000FF"/>
      </a:hlink>
      <a:folHlink>
        <a:srgbClr val="FF00FF"/>
      </a:folHlink>
    </a:clrScheme>
    <a:fontScheme name="3_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61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616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1136</Words>
  <Application>Microsoft Office PowerPoint</Application>
  <PresentationFormat>Широкоэкранный</PresentationFormat>
  <Paragraphs>394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Calibri</vt:lpstr>
      <vt:lpstr>Helvetica</vt:lpstr>
      <vt:lpstr>Times New Roman</vt:lpstr>
      <vt:lpstr>3_Тема Office</vt:lpstr>
      <vt:lpstr>Искусственный интеллект: реальность в диагностике</vt:lpstr>
      <vt:lpstr>Эпиграф</vt:lpstr>
      <vt:lpstr>ИИ и Национальный проект «Здравоохранение»</vt:lpstr>
      <vt:lpstr>Актуальность технологий Компьютерного зрения</vt:lpstr>
      <vt:lpstr>Опрос жителей Москвы</vt:lpstr>
      <vt:lpstr>Опрос жителей Москвы</vt:lpstr>
      <vt:lpstr>Компьютерное зрение в лучевой диагностике</vt:lpstr>
      <vt:lpstr>Методология клинических испытаний</vt:lpstr>
      <vt:lpstr>Подходы к формированию стандарта наборов данных</vt:lpstr>
      <vt:lpstr>Подходы к формированию стандарта наборов данных</vt:lpstr>
      <vt:lpstr>Категории наборов данных</vt:lpstr>
      <vt:lpstr>ДАТАСЕТЫ ГБУЗ «НПКЦ ДИТ ДЗМ»</vt:lpstr>
      <vt:lpstr>Триаж в рабочем списке</vt:lpstr>
      <vt:lpstr>Работа с изображением</vt:lpstr>
      <vt:lpstr>Работа с DICOM SR</vt:lpstr>
      <vt:lpstr>Обратная связь от врача</vt:lpstr>
      <vt:lpstr>Московский эксперимент по применению КЗ в лучевой диагностике (статус на 22.09.2020)</vt:lpstr>
      <vt:lpstr>Московский эксперимент по применению КЗ в лучевой диагностике (статус на 22.09.2020)</vt:lpstr>
      <vt:lpstr>Московский эксперимент по применению КЗ в лучевой диагностике (статус на 22.09.2020)</vt:lpstr>
      <vt:lpstr>Московский эксперимент по применению КЗ в лучевой диагностике (статус на 21.09.2020)</vt:lpstr>
      <vt:lpstr>Опрос врачей</vt:lpstr>
      <vt:lpstr>Опрос врачей</vt:lpstr>
      <vt:lpstr>Наука и доказательная медицина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Искусственный интеллект: реальность в диагностике</dc:title>
  <cp:lastModifiedBy>Telemed Telemed</cp:lastModifiedBy>
  <cp:revision>14</cp:revision>
  <dcterms:modified xsi:type="dcterms:W3CDTF">2020-09-23T12:13:45Z</dcterms:modified>
</cp:coreProperties>
</file>