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94" r:id="rId3"/>
    <p:sldId id="300" r:id="rId4"/>
    <p:sldId id="283" r:id="rId5"/>
    <p:sldId id="289" r:id="rId6"/>
    <p:sldId id="297" r:id="rId7"/>
    <p:sldId id="298" r:id="rId8"/>
    <p:sldId id="295" r:id="rId9"/>
    <p:sldId id="299" r:id="rId10"/>
    <p:sldId id="288" r:id="rId11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khonova, Nadez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59" d="100"/>
          <a:sy n="159" d="100"/>
        </p:scale>
        <p:origin x="72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697BE5C-37DE-684B-8E9B-748988C5F8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32E32-2971-3548-A672-2233C3EF43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61FE81-FC6E-A940-8754-DFF13BA0D5A2}" type="datetimeFigureOut">
              <a:rPr lang="ru-RU" altLang="ru-RU"/>
              <a:pPr>
                <a:defRPr/>
              </a:pPr>
              <a:t>24.09.2020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4A72F0-6546-7745-8000-A6D2A2FC5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35E127-A04D-4849-BEDA-B533216419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7B54A1-8DE8-5D40-8EEF-D355C59FB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09:47:0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1145 56 24575,'-63'3'0,"-1"-1"0,-32 0 0,30 1 0,0-1 0,-18-3 0,11-1 0,14-3 0,23 2 0,11 1 0,15 2 0,2-1 0,2 1 0,0-2 0,-2 1 0,-2 0 0,-2-1 0,-6 1 0,-1-2 0,-5 1 0,0-2 0,-6 0 0,-1 0 0,-4-1 0,8 1 0,0 3 0,11-1 0,2 2 0,3-1 0,4 1 0,0-1 0,2 0 0,-1 1 0,2 0 0,-1 0 0,0-1 0,-6 0 0,-4 0 0,0 0 0,3 1 0,0-1 0,-1 0 0,-4 1 0,2-1 0,3 1 0,4 0 0,3 0 0,2 0 0,11 1 0,20-1 0,21 3 0,16-3 0,2 4 0,-10-4 0,-15 1 0,-12-1 0,-12 0 0,-9 0 0,-2 0 0,-4 0 0,4 0 0,0-2 0,3 1 0,1 0 0,4-1 0,3 2 0,6-4 0,1 4 0,0-3 0,-5 2 0,-5 0 0,-7 0 0,-3 1 0,-1 0 0,1 0 0,0 0 0,4 0 0,0 0 0,1 0 0,-2 0 0,-1 0 0,-2 1 0,2-1 0,8 2 0,4-2 0,4 1 0,-1-1 0,-6 0 0,-5 0 0,-6 0 0,1 0 0,-1 0 0,6 1 0,3 0 0,6 1 0,0-2 0,-2 1 0,-2 0 0,-4-1 0,4 2 0,4 1 0,4-1 0,1 1 0,-5-2 0,-6 1 0,-8-1 0,-4 0 0,0 0 0,1-1 0,-1 0 0,1 0 0,-1 0 0,0 0 0,3 0 0,6 1 0,8-1 0,1 1 0,-2-1 0,-6 0 0,-7 1 0,-2-1 0,0 1 0,3 0 0,7 0 0,3 0 0,0 0 0,-3 0 0,-6 0 0,-3-1 0,0 0 0,2 1 0,8 1 0,8 0 0,5 0 0,-4-1 0,-8-1 0,-11 0 0,-16 2 0,-25 2 0,-30 3 0,18-4 0,-3 1 0,-3 0 0,-2 0 0,-1-1 0,-1-1 0,7 0 0,1 1 0,-43 0 0,19-2 0,18 1 0,20-4 0,16 2 0,7-2 0,5 1 0,2 0 0,1 0 0,1 0 0,0 1 0,2-1 0,0 1 0,0 0 0,-1 0 0,-2-1 0,-4 1 0,-5-1 0,-1 0 0,-7 0 0,-1-1 0,-5 2 0,4-3 0,1 2 0,7 0 0,4 0 0,6 1 0,1 0 0,3 0 0,1 0 0,-1-1 0,-3-1 0,-2 1 0,-5 0 0,1 1 0,-2-1 0,0 1 0,-1-1 0,-1 0 0,-2 1 0,6-1 0,0 0 0,11 1 0,15-4 0,18-1 0,14-3 0,7-3 0,-7 6 0,-4-1 0,-5 6 0,-7-2 0,-6 2 0,-7 0 0,-5 0 0,-2 0 0,-3 0 0,0 0 0,-1 0 0,-1 0 0,-1 0 0,-1 0 0,0 0 0,1 0 0,7 0 0,5-1 0,9 1 0,1-1 0,2 0 0,-2 0 0,0 0 0,-4 1 0,1 0 0,-3 0 0,0 1 0,-4 0 0,3 1 0,-5-2 0,-2 1 0,-3-1 0,-4 1 0,1-1 0,1 2 0,2-2 0,0 2 0,2-1 0,-1 1 0,0-1 0,3 0 0,3 0 0,1-1 0,1 2 0,-5-1 0,-2 1 0,-4-2 0,-1 1 0,-1-1 0,3 0 0,1 0 0,-2 0 0,1 0 0,-2 0 0,1 0 0,3 0 0,6 0 0,4 0 0,7-1 0,2-1 0,0-1 0,-4 1 0,-6 0 0,-7 1 0,-4 1 0,-2 0 0,1 0 0,-1 0 0,-1 0 0,-3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6T09:47:1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17 24575,'19'1'0,"7"1"0,11-1 0,3 2 0,0-2 0,-10 1 0,-11-1 0,-7-1 0,-7 0 0,0 0 0,0 0 0,0 0 0,2 0 0,1 0 0,0 0 0,0 0 0,-2 0 0,-3 1 0,-16-2 0,-15-2 0,-18 0 0,-12-4 0,0 3 0,10 0 0,3 0 0,13 3 0,4-1 0,11 2 0,5 0 0,4 0 0,0 0 0,-1 0 0,2 0 0,0 1 0,3 0 0,0 1 0,3-2 0,3 3 0,6 1 0,8 4 0,7 1 0,8 0 0,0-1 0,1-3 0,-3 1 0,-2-1 0,-1-1 0,-4 1 0,0-3 0,-8 1 0,-4-3 0,-4 1 0,-2-1 0,3 1 0,3-1 0,3 1 0,-2-1 0,-2 0 0,-7 1 0,3-1 0,3 2 0,0-1 0,-7 0 0,-16 0 0,-17-1 0,-18 0 0,-8 0 0,-13 0 0,-2 0 0,-3 0 0,17 0 0,15 0 0,20 0 0,8 0 0,10 0 0,1 0 0,4-1 0,-2 1 0,-11-3 0,-9 3 0,-12-2 0,-7 1 0,2 0 0,3 1 0,7 0 0,7 0 0,7 0 0,2 0 0,4-1 0,2 1 0,1-1 0,0 1 0,-1 0 0,-1 0 0,-1 0 0,-1 0 0,-1 0 0,0 0 0,1 0 0,-3 0 0,3 0 0,-5 0 0,2 0 0,-2 0 0,2 0 0,1 0 0,4 0 0,-1 0 0,0 0 0,-4 0 0,-2 0 0,-3 0 0,4 0 0,1 0 0,1 0 0,1 0 0,-1 0 0,3 0 0,-2 0 0,3 0 0,-4-1 0,4 1 0,-1-1 0,2 1 0,1 0 0,2 0 0,-2 0 0,1 0 0,0 0 0,1 0 0,1 0 0,1 0 0,1 0 0,-1 0 0,0 0 0,-1 0 0,1 1 0,14 1 0,2-2 0,9 2 0,1-2 0,-4 1 0,8 1 0,2-2 0,6 1 0,-3-1 0,-8-2 0,-7 2 0,-14-2 0,-12 2 0,-14-2 0,-9-1 0,-10 0 0,0-3 0,6 3 0,9-1 0,12 1 0,10 2 0,3-3 0,2-3 0,1-1 0,1-1 0,-1 6 0,4 2 0,3 0 0,2-1 0,1 2 0,1-1 0,1 1 0,1 0 0,0-1 0,-3 1 0,-5-1 0,-2 1 0,-1 0 0,0 0 0,1 0 0,1 0 0,-2 1 0,3-1 0,-1 1 0,5-1 0,3 0 0,6 0 0,-1 0 0,-3 0 0,-6 0 0,-5 0 0,-2 0 0,2 1 0,4-1 0,-1 2 0,6-2 0,-5 1 0,0-1 0,-3 0 0,-1 0 0,0 0 0,-1 1 0,0-1 0,1 1 0,1-1 0,-1 0 0,3 0 0,-3 0 0,1 0 0,-1 0 0,0 0 0,0 0 0,0 0 0,-1 0 0,-1 0 0,0 0 0,0 0 0,3 0 0,1 0 0,0 0 0,-2 0 0,0 0 0,-2 0 0,1-1 0,0 1 0,-1-1 0,1 1 0,-1 0 0,1 0 0,0 0 0,1 0 0,0 0 0,-2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103FAD-9065-F34A-9AA9-164880F570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ADF46F-B049-7F41-B5CB-696CF09D4F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0CE955-93B1-2A49-8FAB-DD4DF5CAEBF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09C2AC0-5D3A-2842-ACCF-BE8D7E398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01C9F76-F557-E147-83D2-F43213225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588540-4216-6F40-97CE-E1467A276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DD7E4-7C4C-D348-9912-1D415FF6F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6F0B8DF-270B-DB47-A9A0-3A8220F0F4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2A6C7-82EF-144D-9FE6-F272656B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81B9-C7AA-904D-A0AD-90D73AA57F71}" type="datetimeFigureOut">
              <a:rPr lang="ru-RU" altLang="ru-RU"/>
              <a:pPr>
                <a:defRPr/>
              </a:pPr>
              <a:t>24.09.2020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D6259-C612-3D44-90EE-88820E5A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D5503-6612-A845-8614-1CB730C4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1160-9775-3442-B095-8871951D9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21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9B20FC-5D6F-6746-82B3-5B5F92CBD157}"/>
              </a:ext>
            </a:extLst>
          </p:cNvPr>
          <p:cNvSpPr/>
          <p:nvPr userDrawn="1"/>
        </p:nvSpPr>
        <p:spPr>
          <a:xfrm>
            <a:off x="0" y="203200"/>
            <a:ext cx="7975600" cy="6159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EE4EDA4F-6D82-4BE9-B32A-984275C3B708" descr="6DB5A9F4-6D4F-4450-B424-B2414240F4F5@skolkovo">
            <a:extLst>
              <a:ext uri="{FF2B5EF4-FFF2-40B4-BE49-F238E27FC236}">
                <a16:creationId xmlns:a16="http://schemas.microsoft.com/office/drawing/2014/main" id="{4E6236D3-4940-ED43-94D5-C991B5F95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263" y="203200"/>
            <a:ext cx="8207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3360" y="282121"/>
            <a:ext cx="7222992" cy="469820"/>
          </a:xfr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4E7A163C-D1A7-1246-B0BD-B469ED0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C835-13B5-D244-8628-F6C9542CC2E1}" type="datetimeFigureOut">
              <a:rPr lang="ru-RU" altLang="ru-RU"/>
              <a:pPr>
                <a:defRPr/>
              </a:pPr>
              <a:t>24.09.2020</a:t>
            </a:fld>
            <a:endParaRPr lang="ru-RU" alt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5D959C7E-00E0-AA4A-8525-3F2817EA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0AE8D57C-3070-DB4E-A01E-C762A09A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C27DB-DDB2-A540-A3F2-49BBB8FA0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10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7EC4DD-B1EB-A347-BE84-36A7A3B8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67F2-DBD7-0645-A8FE-6D820C80DBE9}" type="datetimeFigureOut">
              <a:rPr lang="ru-RU" altLang="ru-RU"/>
              <a:pPr>
                <a:defRPr/>
              </a:pPr>
              <a:t>24.09.2020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CE345D-9CA8-C249-9A74-08EEC255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1810E60-FD96-6A42-8CCC-7E1CACE2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EC4A-9A1A-754F-9E1F-749F3CF718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21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8F115DB-95A3-4740-A623-337352D8CB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846EB99-1415-6F44-B5A6-87143B2E6A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EE7D8-F672-FE40-8C02-F08D51B5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8E523-858D-6D4F-8561-2BC6E044ABE2}" type="datetimeFigureOut">
              <a:rPr lang="ru-RU" altLang="ru-RU"/>
              <a:pPr>
                <a:defRPr/>
              </a:pPr>
              <a:t>24.09.2020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0C510-896C-AD47-8E1B-9588FDDA1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99A83-BB0D-DC43-AE8D-981C94C9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5C533B-D2C3-ED4B-A1AC-9966C0EB3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76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1.jpeg"/><Relationship Id="rId7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1.xml"/><Relationship Id="rId4" Type="http://schemas.openxmlformats.org/officeDocument/2006/relationships/image" Target="../media/image12.e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1.jpeg"/><Relationship Id="rId7" Type="http://schemas.openxmlformats.org/officeDocument/2006/relationships/image" Target="../media/image16.tiff"/><Relationship Id="rId12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jpeg"/><Relationship Id="rId5" Type="http://schemas.openxmlformats.org/officeDocument/2006/relationships/image" Target="../media/image14.tiff"/><Relationship Id="rId10" Type="http://schemas.openxmlformats.org/officeDocument/2006/relationships/image" Target="../media/image19.tiff"/><Relationship Id="rId4" Type="http://schemas.openxmlformats.org/officeDocument/2006/relationships/image" Target="../media/image13.tiff"/><Relationship Id="rId9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RÃ©sultat de recherche d'images pour &quot;skolkovo logo vector&quot;">
            <a:extLst>
              <a:ext uri="{FF2B5EF4-FFF2-40B4-BE49-F238E27FC236}">
                <a16:creationId xmlns:a16="http://schemas.microsoft.com/office/drawing/2014/main" id="{20A07616-3FCD-E94D-B9CE-C3B4322C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051" y="0"/>
            <a:ext cx="18716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>
            <a:extLst>
              <a:ext uri="{FF2B5EF4-FFF2-40B4-BE49-F238E27FC236}">
                <a16:creationId xmlns:a16="http://schemas.microsoft.com/office/drawing/2014/main" id="{4D74957F-CC9D-9349-BED4-F0AA281D1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569" y="2397626"/>
            <a:ext cx="7772400" cy="1101725"/>
          </a:xfrm>
        </p:spPr>
        <p:txBody>
          <a:bodyPr/>
          <a:lstStyle/>
          <a:p>
            <a:r>
              <a:rPr lang="en-US" altLang="en-US" sz="4000" dirty="0" err="1"/>
              <a:t>OncoUnite.ai</a:t>
            </a:r>
            <a:br>
              <a:rPr lang="ru-RU" altLang="en-US" sz="4000" dirty="0"/>
            </a:b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1DC498-70B5-1547-98CA-AC9FC4490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68" y="0"/>
            <a:ext cx="9176167" cy="5139485"/>
          </a:xfrm>
          <a:prstGeom prst="rect">
            <a:avLst/>
          </a:prstGeom>
        </p:spPr>
      </p:pic>
      <p:pic>
        <p:nvPicPr>
          <p:cNvPr id="7173" name="Изображение 5">
            <a:extLst>
              <a:ext uri="{FF2B5EF4-FFF2-40B4-BE49-F238E27FC236}">
                <a16:creationId xmlns:a16="http://schemas.microsoft.com/office/drawing/2014/main" id="{AD88CB3A-376D-A544-8DDF-09EBB3B27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374" y="1230603"/>
            <a:ext cx="5603625" cy="156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3A0DC44-ACED-134C-89A7-9D658040F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86" y="94934"/>
            <a:ext cx="7772400" cy="132511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ПРОГРАММНАЯ ПЛАТФОРМА ДЛЯ ТОЧНОЙ ОНКОЛОГИИ</a:t>
            </a:r>
          </a:p>
        </p:txBody>
      </p:sp>
      <p:pic>
        <p:nvPicPr>
          <p:cNvPr id="9" name="Изображение 3">
            <a:extLst>
              <a:ext uri="{FF2B5EF4-FFF2-40B4-BE49-F238E27FC236}">
                <a16:creationId xmlns:a16="http://schemas.microsoft.com/office/drawing/2014/main" id="{2B9C7817-B928-4E4E-9CEE-F20370EE3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378" y="15203"/>
            <a:ext cx="1588929" cy="112885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524C6C-F8F1-C846-B102-36A0AE69650A}"/>
              </a:ext>
            </a:extLst>
          </p:cNvPr>
          <p:cNvSpPr/>
          <p:nvPr/>
        </p:nvSpPr>
        <p:spPr>
          <a:xfrm>
            <a:off x="77286" y="4050224"/>
            <a:ext cx="8145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bg1"/>
                </a:solidFill>
              </a:rPr>
              <a:t>Подбор терапии и прогнозирование онкологических заболеваний</a:t>
            </a:r>
            <a:endParaRPr lang="en-US" alt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37">
            <a:extLst>
              <a:ext uri="{FF2B5EF4-FFF2-40B4-BE49-F238E27FC236}">
                <a16:creationId xmlns:a16="http://schemas.microsoft.com/office/drawing/2014/main" id="{BCE06515-E0D0-A444-93C6-0B065500A59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Title 2">
            <a:extLst>
              <a:ext uri="{FF2B5EF4-FFF2-40B4-BE49-F238E27FC236}">
                <a16:creationId xmlns:a16="http://schemas.microsoft.com/office/drawing/2014/main" id="{37DCBFCC-E6B3-C64B-A99B-ECB459B2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en-US" altLang="ru-RU" dirty="0"/>
              <a:t>Contacts</a:t>
            </a:r>
            <a:endParaRPr lang="ru-RU" altLang="ru-RU" dirty="0"/>
          </a:p>
        </p:txBody>
      </p:sp>
      <p:pic>
        <p:nvPicPr>
          <p:cNvPr id="17410" name="Рисунок 1">
            <a:extLst>
              <a:ext uri="{FF2B5EF4-FFF2-40B4-BE49-F238E27FC236}">
                <a16:creationId xmlns:a16="http://schemas.microsoft.com/office/drawing/2014/main" id="{841801B7-B21E-884A-BDA2-755572DC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203200"/>
            <a:ext cx="11223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8">
            <a:extLst>
              <a:ext uri="{FF2B5EF4-FFF2-40B4-BE49-F238E27FC236}">
                <a16:creationId xmlns:a16="http://schemas.microsoft.com/office/drawing/2014/main" id="{CF77ABAB-F11B-F549-8BB2-4A24489E4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2838450"/>
            <a:ext cx="8201025" cy="3220753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Arial" panose="020B0604020202020204" pitchFamily="34" charset="0"/>
              </a:rPr>
              <a:t>Dmitry K </a:t>
            </a:r>
            <a:r>
              <a:rPr lang="en-US" altLang="ru-RU" sz="2000" dirty="0" err="1">
                <a:latin typeface="Arial" panose="020B0604020202020204" pitchFamily="34" charset="0"/>
              </a:rPr>
              <a:t>Chebanov</a:t>
            </a:r>
            <a:endParaRPr lang="en-US" altLang="ru-RU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dirty="0">
                <a:latin typeface="Arial" panose="020B0604020202020204" pitchFamily="34" charset="0"/>
              </a:rPr>
              <a:t>CEO &amp; Founder</a:t>
            </a:r>
            <a:endParaRPr lang="ru-RU" altLang="ru-RU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+7 985 01 01 001</a:t>
            </a:r>
            <a:endParaRPr lang="en-US" altLang="ru-RU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>
                <a:latin typeface="Arial" panose="020B0604020202020204" pitchFamily="34" charset="0"/>
              </a:rPr>
              <a:t>+1 408 600 08 16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000" u="sng" dirty="0" err="1">
                <a:solidFill>
                  <a:srgbClr val="0070C0"/>
                </a:solidFill>
                <a:latin typeface="Arial" panose="020B0604020202020204" pitchFamily="34" charset="0"/>
              </a:rPr>
              <a:t>info@oncounite.ai</a:t>
            </a:r>
            <a:endParaRPr lang="en-US" altLang="ru-RU" sz="2000" u="sng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ru-RU" sz="2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17413" name="Подзаголовок 2">
            <a:extLst>
              <a:ext uri="{FF2B5EF4-FFF2-40B4-BE49-F238E27FC236}">
                <a16:creationId xmlns:a16="http://schemas.microsoft.com/office/drawing/2014/main" id="{CC5C185C-2200-9847-B51C-8134C9A75B36}"/>
              </a:ext>
            </a:extLst>
          </p:cNvPr>
          <p:cNvSpPr txBox="1">
            <a:spLocks/>
          </p:cNvSpPr>
          <p:nvPr/>
        </p:nvSpPr>
        <p:spPr bwMode="auto">
          <a:xfrm>
            <a:off x="0" y="223678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ru-RU" sz="3000" b="1">
                <a:solidFill>
                  <a:schemeClr val="tx2"/>
                </a:solidFill>
                <a:latin typeface="Calibri" panose="020F0502020204030204" pitchFamily="34" charset="0"/>
              </a:rPr>
              <a:t>Thanks for your attention!</a:t>
            </a:r>
            <a:endParaRPr lang="ru-RU" altLang="ru-RU" sz="30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7414" name="Изображение 1">
            <a:extLst>
              <a:ext uri="{FF2B5EF4-FFF2-40B4-BE49-F238E27FC236}">
                <a16:creationId xmlns:a16="http://schemas.microsoft.com/office/drawing/2014/main" id="{ABF4838A-5038-714A-B486-E27C2C43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213" y="901700"/>
            <a:ext cx="44735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B5EF9E03-A3AF-0B46-AFE6-1FDF238E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37">
            <a:extLst>
              <a:ext uri="{FF2B5EF4-FFF2-40B4-BE49-F238E27FC236}">
                <a16:creationId xmlns:a16="http://schemas.microsoft.com/office/drawing/2014/main" id="{EEEDA28A-F076-FC49-B165-EB09784CA51F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7" name="Заголовок 2">
            <a:extLst>
              <a:ext uri="{FF2B5EF4-FFF2-40B4-BE49-F238E27FC236}">
                <a16:creationId xmlns:a16="http://schemas.microsoft.com/office/drawing/2014/main" id="{F873B310-7904-3846-AED0-211D7F29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ru-RU" altLang="en-US" dirty="0"/>
              <a:t>Существующие проблемы</a:t>
            </a:r>
          </a:p>
        </p:txBody>
      </p:sp>
      <p:sp>
        <p:nvSpPr>
          <p:cNvPr id="9219" name="Прямоугольник 6">
            <a:extLst>
              <a:ext uri="{FF2B5EF4-FFF2-40B4-BE49-F238E27FC236}">
                <a16:creationId xmlns:a16="http://schemas.microsoft.com/office/drawing/2014/main" id="{D200BB0E-2C23-0A43-969E-99BC10B3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14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5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B050"/>
                </a:solidFill>
              </a:rPr>
              <a:t>Необходим программный инструмент для персонализации терапии, анализа биологических механизмов и прогнозирования развития опухоли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F9F81673-009B-984B-97FE-D477935E4D7F}"/>
              </a:ext>
            </a:extLst>
          </p:cNvPr>
          <p:cNvSpPr/>
          <p:nvPr/>
        </p:nvSpPr>
        <p:spPr>
          <a:xfrm>
            <a:off x="4905375" y="1019175"/>
            <a:ext cx="3924300" cy="1290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4C2BD2EC-6132-B649-B950-13E702C7B1BD}"/>
              </a:ext>
            </a:extLst>
          </p:cNvPr>
          <p:cNvSpPr/>
          <p:nvPr/>
        </p:nvSpPr>
        <p:spPr>
          <a:xfrm>
            <a:off x="647700" y="1019175"/>
            <a:ext cx="3924300" cy="1290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A39E2A44-F7E3-584F-AE2A-000C563DB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052513"/>
            <a:ext cx="4427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63525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chemeClr val="tx2"/>
                </a:solidFill>
              </a:rPr>
              <a:t>Опухоль индивидуальна: эффективное лечение требует </a:t>
            </a:r>
            <a:r>
              <a:rPr lang="ru-RU" altLang="ru-RU" sz="2400">
                <a:solidFill>
                  <a:srgbClr val="00B050"/>
                </a:solidFill>
              </a:rPr>
              <a:t>персонализации</a:t>
            </a:r>
            <a:endParaRPr lang="en-US" altLang="ru-RU" sz="2400">
              <a:solidFill>
                <a:schemeClr val="tx2"/>
              </a:solidFill>
            </a:endParaRPr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27A6A84C-B575-4F4C-935D-A93687B9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1065213"/>
            <a:ext cx="3954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63525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tx2"/>
                </a:solidFill>
              </a:rPr>
              <a:t>Эффект комбинации препаратов </a:t>
            </a:r>
            <a:r>
              <a:rPr lang="ru-RU" altLang="ru-RU" sz="2400" dirty="0">
                <a:solidFill>
                  <a:srgbClr val="FF0000"/>
                </a:solidFill>
              </a:rPr>
              <a:t>сложно предсказать</a:t>
            </a:r>
            <a:endParaRPr lang="en-US" altLang="ru-RU" sz="2400" dirty="0">
              <a:solidFill>
                <a:srgbClr val="FF0000"/>
              </a:solidFill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BB537D63-77A8-794D-9138-535B72D978DB}"/>
              </a:ext>
            </a:extLst>
          </p:cNvPr>
          <p:cNvSpPr/>
          <p:nvPr/>
        </p:nvSpPr>
        <p:spPr>
          <a:xfrm>
            <a:off x="635000" y="2519363"/>
            <a:ext cx="3924300" cy="1290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E11701B8-600C-8541-A82A-7AF62B085066}"/>
              </a:ext>
            </a:extLst>
          </p:cNvPr>
          <p:cNvSpPr/>
          <p:nvPr/>
        </p:nvSpPr>
        <p:spPr>
          <a:xfrm>
            <a:off x="4905375" y="2484438"/>
            <a:ext cx="3924300" cy="1290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226" name="Rectangle 3">
            <a:extLst>
              <a:ext uri="{FF2B5EF4-FFF2-40B4-BE49-F238E27FC236}">
                <a16:creationId xmlns:a16="http://schemas.microsoft.com/office/drawing/2014/main" id="{B502C374-F2C2-8245-9250-2799A6329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71750"/>
            <a:ext cx="3984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63525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tx2"/>
                </a:solidFill>
              </a:rPr>
              <a:t>   Необходимость </a:t>
            </a:r>
            <a:r>
              <a:rPr lang="ru-RU" altLang="ru-RU" sz="2400" dirty="0">
                <a:solidFill>
                  <a:srgbClr val="00B050"/>
                </a:solidFill>
              </a:rPr>
              <a:t>дополнительных данных о действии лекарств</a:t>
            </a:r>
            <a:endParaRPr lang="en-US" altLang="ru-RU" sz="2400" dirty="0">
              <a:solidFill>
                <a:srgbClr val="00B050"/>
              </a:solidFill>
            </a:endParaRPr>
          </a:p>
        </p:txBody>
      </p:sp>
      <p:sp>
        <p:nvSpPr>
          <p:cNvPr id="9227" name="Rectangle 4">
            <a:extLst>
              <a:ext uri="{FF2B5EF4-FFF2-40B4-BE49-F238E27FC236}">
                <a16:creationId xmlns:a16="http://schemas.microsoft.com/office/drawing/2014/main" id="{17FA7E72-54EF-2B43-AE73-F86C37E5A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2530475"/>
            <a:ext cx="391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63525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chemeClr val="tx2"/>
                </a:solidFill>
              </a:rPr>
              <a:t>В процессе терапии возникает </a:t>
            </a:r>
            <a:r>
              <a:rPr lang="ru-RU" altLang="ru-RU" sz="2400">
                <a:solidFill>
                  <a:srgbClr val="FF0000"/>
                </a:solidFill>
              </a:rPr>
              <a:t>резистентность</a:t>
            </a:r>
          </a:p>
        </p:txBody>
      </p:sp>
      <p:pic>
        <p:nvPicPr>
          <p:cNvPr id="9228" name="Изображение 5">
            <a:extLst>
              <a:ext uri="{FF2B5EF4-FFF2-40B4-BE49-F238E27FC236}">
                <a16:creationId xmlns:a16="http://schemas.microsoft.com/office/drawing/2014/main" id="{267DD1E8-8669-474A-A75D-44B6D8F3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37">
            <a:extLst>
              <a:ext uri="{FF2B5EF4-FFF2-40B4-BE49-F238E27FC236}">
                <a16:creationId xmlns:a16="http://schemas.microsoft.com/office/drawing/2014/main" id="{3622269B-4009-1947-8E04-FB329F833F4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Title 2">
            <a:extLst>
              <a:ext uri="{FF2B5EF4-FFF2-40B4-BE49-F238E27FC236}">
                <a16:creationId xmlns:a16="http://schemas.microsoft.com/office/drawing/2014/main" id="{B9D559DC-C95F-654D-870D-055F40C7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ru-RU" altLang="en-US"/>
              <a:t>Решение</a:t>
            </a:r>
            <a:endParaRPr lang="en-US" altLang="en-US"/>
          </a:p>
        </p:txBody>
      </p:sp>
      <p:pic>
        <p:nvPicPr>
          <p:cNvPr id="10242" name="Рисунок 1">
            <a:extLst>
              <a:ext uri="{FF2B5EF4-FFF2-40B4-BE49-F238E27FC236}">
                <a16:creationId xmlns:a16="http://schemas.microsoft.com/office/drawing/2014/main" id="{4687983B-193D-9F42-B271-AA663AFC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203200"/>
            <a:ext cx="11223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B2733044-5098-B740-B968-891ED0E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F48AD-E6F5-3049-B05D-B8A5681E9182}" type="slidenum">
              <a:rPr kumimoji="0"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Изображение 5">
            <a:extLst>
              <a:ext uri="{FF2B5EF4-FFF2-40B4-BE49-F238E27FC236}">
                <a16:creationId xmlns:a16="http://schemas.microsoft.com/office/drawing/2014/main" id="{289B6EB0-D776-6440-B9CC-360D7DA1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08E857-9DFE-D94F-94C6-ACBD648200A5}"/>
              </a:ext>
            </a:extLst>
          </p:cNvPr>
          <p:cNvSpPr/>
          <p:nvPr/>
        </p:nvSpPr>
        <p:spPr>
          <a:xfrm>
            <a:off x="339534" y="1111736"/>
            <a:ext cx="8291120" cy="359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dirty="0">
                <a:solidFill>
                  <a:schemeClr val="tx2"/>
                </a:solidFill>
                <a:latin typeface="Arial" charset="0"/>
              </a:rPr>
              <a:t>Программный комплекс для обработки геномных данных с целью подбора терапии </a:t>
            </a:r>
            <a:r>
              <a:rPr lang="ru-RU" altLang="ru-RU" sz="2400" b="1" dirty="0" err="1">
                <a:solidFill>
                  <a:schemeClr val="tx2"/>
                </a:solidFill>
                <a:latin typeface="Arial" charset="0"/>
              </a:rPr>
              <a:t>онкозаболеваний</a:t>
            </a:r>
            <a:endParaRPr lang="ru-RU" altLang="ru-RU" sz="24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ru-RU" altLang="ru-RU" sz="24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400" b="1" dirty="0">
                <a:solidFill>
                  <a:schemeClr val="tx2"/>
                </a:solidFill>
                <a:latin typeface="Arial" charset="0"/>
              </a:rPr>
              <a:t>Направлен на выявление терапевтически значимых событий, и прогнозирование состояния пациента</a:t>
            </a:r>
          </a:p>
          <a:p>
            <a:pPr>
              <a:lnSpc>
                <a:spcPct val="120000"/>
              </a:lnSpc>
            </a:pPr>
            <a:endParaRPr lang="ru-RU" sz="24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Предназначен для использования врачом-онкологом или исследователем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373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37">
            <a:extLst>
              <a:ext uri="{FF2B5EF4-FFF2-40B4-BE49-F238E27FC236}">
                <a16:creationId xmlns:a16="http://schemas.microsoft.com/office/drawing/2014/main" id="{3622269B-4009-1947-8E04-FB329F833F47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Title 2">
            <a:extLst>
              <a:ext uri="{FF2B5EF4-FFF2-40B4-BE49-F238E27FC236}">
                <a16:creationId xmlns:a16="http://schemas.microsoft.com/office/drawing/2014/main" id="{B9D559DC-C95F-654D-870D-055F40C7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ru-RU" altLang="en-US"/>
              <a:t>Решение</a:t>
            </a:r>
            <a:endParaRPr lang="en-US" altLang="en-US"/>
          </a:p>
        </p:txBody>
      </p:sp>
      <p:pic>
        <p:nvPicPr>
          <p:cNvPr id="10242" name="Рисунок 1">
            <a:extLst>
              <a:ext uri="{FF2B5EF4-FFF2-40B4-BE49-F238E27FC236}">
                <a16:creationId xmlns:a16="http://schemas.microsoft.com/office/drawing/2014/main" id="{4687983B-193D-9F42-B271-AA663AFC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203200"/>
            <a:ext cx="11223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B2733044-5098-B740-B968-891ED0E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F48AD-E6F5-3049-B05D-B8A5681E9182}" type="slidenum">
              <a:rPr kumimoji="0"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kumimoji="0"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4201AC9-4F5C-7145-B831-D76F6F91A1CA}"/>
              </a:ext>
            </a:extLst>
          </p:cNvPr>
          <p:cNvSpPr/>
          <p:nvPr/>
        </p:nvSpPr>
        <p:spPr>
          <a:xfrm>
            <a:off x="3419475" y="1193800"/>
            <a:ext cx="2232025" cy="3384550"/>
          </a:xfrm>
          <a:prstGeom prst="roundRect">
            <a:avLst>
              <a:gd name="adj" fmla="val 1743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Анализ баз данных препаратов</a:t>
            </a:r>
          </a:p>
          <a:p>
            <a:pPr algn="ctr">
              <a:spcAft>
                <a:spcPts val="120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Цифровое моделирование заболевания искусственным интеллектом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2C3B0DA7-8068-B246-B93B-F17122880553}"/>
              </a:ext>
            </a:extLst>
          </p:cNvPr>
          <p:cNvSpPr/>
          <p:nvPr/>
        </p:nvSpPr>
        <p:spPr>
          <a:xfrm>
            <a:off x="628650" y="987425"/>
            <a:ext cx="1671638" cy="10604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2"/>
                </a:solidFill>
              </a:rPr>
              <a:t>ОМИКСные</a:t>
            </a:r>
            <a:r>
              <a:rPr lang="ru-RU" b="1" dirty="0">
                <a:solidFill>
                  <a:schemeClr val="tx2"/>
                </a:solidFill>
              </a:rPr>
              <a:t> данные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93C9FA5-71F2-D04C-BC72-9403FE6F2A5D}"/>
              </a:ext>
            </a:extLst>
          </p:cNvPr>
          <p:cNvSpPr/>
          <p:nvPr/>
        </p:nvSpPr>
        <p:spPr>
          <a:xfrm>
            <a:off x="628650" y="3724275"/>
            <a:ext cx="1693863" cy="10604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err="1">
                <a:solidFill>
                  <a:schemeClr val="tx2"/>
                </a:solidFill>
              </a:rPr>
              <a:t>Фармако</a:t>
            </a:r>
            <a:r>
              <a:rPr lang="ru-RU" altLang="ru-RU" b="1" dirty="0">
                <a:solidFill>
                  <a:schemeClr val="tx2"/>
                </a:solidFill>
              </a:rPr>
              <a:t>-кинетика</a:t>
            </a:r>
            <a:endParaRPr lang="ru-RU" dirty="0"/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AE960116-03D3-A747-9E0E-6CF37B6B8700}"/>
              </a:ext>
            </a:extLst>
          </p:cNvPr>
          <p:cNvSpPr/>
          <p:nvPr/>
        </p:nvSpPr>
        <p:spPr>
          <a:xfrm>
            <a:off x="2822575" y="1276350"/>
            <a:ext cx="377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DAC1A638-B894-2E4A-A6EE-F92045830968}"/>
              </a:ext>
            </a:extLst>
          </p:cNvPr>
          <p:cNvSpPr/>
          <p:nvPr/>
        </p:nvSpPr>
        <p:spPr>
          <a:xfrm>
            <a:off x="6438900" y="3035300"/>
            <a:ext cx="2160588" cy="1603375"/>
          </a:xfrm>
          <a:prstGeom prst="round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Прогноз состояния пациента</a:t>
            </a:r>
            <a:r>
              <a:rPr lang="en-US" altLang="ru-RU" b="1" dirty="0">
                <a:solidFill>
                  <a:schemeClr val="tx1"/>
                </a:solidFill>
              </a:rPr>
              <a:t>: </a:t>
            </a:r>
            <a:r>
              <a:rPr lang="ru-RU" altLang="ru-RU" b="1" dirty="0">
                <a:solidFill>
                  <a:schemeClr val="tx2"/>
                </a:solidFill>
              </a:rPr>
              <a:t>стратегия лечения</a:t>
            </a:r>
            <a:endParaRPr lang="en-US" altLang="ru-RU" b="1" dirty="0">
              <a:solidFill>
                <a:schemeClr val="tx2"/>
              </a:solidFill>
            </a:endParaRP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A566743B-F2AC-2646-BD99-F249059B4F65}"/>
              </a:ext>
            </a:extLst>
          </p:cNvPr>
          <p:cNvSpPr/>
          <p:nvPr/>
        </p:nvSpPr>
        <p:spPr>
          <a:xfrm>
            <a:off x="2825750" y="4011613"/>
            <a:ext cx="3778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CB3C6F6-238E-5741-8E28-BAA64AE2E37A}"/>
              </a:ext>
            </a:extLst>
          </p:cNvPr>
          <p:cNvSpPr/>
          <p:nvPr/>
        </p:nvSpPr>
        <p:spPr>
          <a:xfrm>
            <a:off x="628650" y="2351088"/>
            <a:ext cx="1693863" cy="1060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2"/>
                </a:solidFill>
              </a:rPr>
              <a:t>Биологиче-ские</a:t>
            </a:r>
            <a:r>
              <a:rPr lang="ru-RU" b="1" dirty="0">
                <a:solidFill>
                  <a:schemeClr val="tx2"/>
                </a:solidFill>
              </a:rPr>
              <a:t> механизмы</a:t>
            </a:r>
            <a:endParaRPr lang="ru-RU" dirty="0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1701619E-5736-FC40-A114-5AA6FB590992}"/>
              </a:ext>
            </a:extLst>
          </p:cNvPr>
          <p:cNvSpPr/>
          <p:nvPr/>
        </p:nvSpPr>
        <p:spPr>
          <a:xfrm>
            <a:off x="2822575" y="2652713"/>
            <a:ext cx="379413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8354B9FF-819F-6747-994B-1F8B7F34BD03}"/>
              </a:ext>
            </a:extLst>
          </p:cNvPr>
          <p:cNvSpPr/>
          <p:nvPr/>
        </p:nvSpPr>
        <p:spPr>
          <a:xfrm>
            <a:off x="5816600" y="1773238"/>
            <a:ext cx="37941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81F3BC71-D0C0-AA41-A5A9-69D6839AC229}"/>
              </a:ext>
            </a:extLst>
          </p:cNvPr>
          <p:cNvSpPr/>
          <p:nvPr/>
        </p:nvSpPr>
        <p:spPr>
          <a:xfrm>
            <a:off x="6438900" y="1214438"/>
            <a:ext cx="2160588" cy="1603375"/>
          </a:xfrm>
          <a:prstGeom prst="roundRect">
            <a:avLst/>
          </a:pr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Молекулярные механизмы опухоли</a:t>
            </a:r>
            <a:r>
              <a:rPr lang="en-US" altLang="ru-RU" b="1" dirty="0">
                <a:solidFill>
                  <a:schemeClr val="tx1"/>
                </a:solidFill>
              </a:rPr>
              <a:t>: </a:t>
            </a:r>
            <a:r>
              <a:rPr lang="ru-RU" altLang="ru-RU" b="1" dirty="0">
                <a:solidFill>
                  <a:schemeClr val="tx2"/>
                </a:solidFill>
              </a:rPr>
              <a:t>подбор препаратов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431D09CE-4CC9-3E44-889A-45DE9D487B02}"/>
              </a:ext>
            </a:extLst>
          </p:cNvPr>
          <p:cNvSpPr/>
          <p:nvPr/>
        </p:nvSpPr>
        <p:spPr>
          <a:xfrm>
            <a:off x="5815013" y="3594100"/>
            <a:ext cx="3778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Изображение 5">
            <a:extLst>
              <a:ext uri="{FF2B5EF4-FFF2-40B4-BE49-F238E27FC236}">
                <a16:creationId xmlns:a16="http://schemas.microsoft.com/office/drawing/2014/main" id="{289B6EB0-D776-6440-B9CC-360D7DA1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37">
            <a:extLst>
              <a:ext uri="{FF2B5EF4-FFF2-40B4-BE49-F238E27FC236}">
                <a16:creationId xmlns:a16="http://schemas.microsoft.com/office/drawing/2014/main" id="{6452BF98-2919-9946-B333-44DD50B7EB9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9F786AC8-8A02-D841-AB74-4DBBE7E8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ru-RU" sz="2000" b="1" dirty="0"/>
              <a:t>ПО, предназначенное для поддержки принятия врачебного решения при помощи обработки результатов лабораторных исследований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>
              <a:defRPr/>
            </a:pPr>
            <a:endParaRPr lang="ru-RU" altLang="ru-RU" dirty="0"/>
          </a:p>
        </p:txBody>
      </p:sp>
      <p:sp>
        <p:nvSpPr>
          <p:cNvPr id="11266" name="Title 2">
            <a:extLst>
              <a:ext uri="{FF2B5EF4-FFF2-40B4-BE49-F238E27FC236}">
                <a16:creationId xmlns:a16="http://schemas.microsoft.com/office/drawing/2014/main" id="{571B2074-D244-0C44-8FCA-CA97209D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51733"/>
            <a:ext cx="7221538" cy="469900"/>
          </a:xfrm>
        </p:spPr>
        <p:txBody>
          <a:bodyPr/>
          <a:lstStyle/>
          <a:p>
            <a:r>
              <a:rPr lang="ru-RU" altLang="ru-RU" dirty="0"/>
              <a:t>Реализация</a:t>
            </a:r>
          </a:p>
        </p:txBody>
      </p:sp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0A240897-BA03-BB48-ABC2-A34FC1E5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203200"/>
            <a:ext cx="11223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EB4C37-5C4A-4240-90F7-BA691C79E02D}"/>
              </a:ext>
            </a:extLst>
          </p:cNvPr>
          <p:cNvSpPr/>
          <p:nvPr/>
        </p:nvSpPr>
        <p:spPr>
          <a:xfrm>
            <a:off x="2089151" y="2327275"/>
            <a:ext cx="688640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endParaRPr lang="en-US" sz="1200" b="1" dirty="0">
              <a:solidFill>
                <a:schemeClr val="tx2"/>
              </a:solidFill>
            </a:endParaRP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ru-RU" sz="2000" b="1" dirty="0">
                <a:latin typeface="Calibri" panose="020F0502020204030204" pitchFamily="34" charset="0"/>
              </a:rPr>
              <a:t>b2c: </a:t>
            </a:r>
            <a:r>
              <a:rPr lang="ru-RU" altLang="ru-RU" sz="2000" b="1" dirty="0">
                <a:latin typeface="Calibri" panose="020F0502020204030204" pitchFamily="34" charset="0"/>
              </a:rPr>
              <a:t>Подбор терапии (персональная наука) для пациентов</a:t>
            </a: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altLang="ru-RU" sz="2000" b="1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ru-RU" sz="2000" b="1" dirty="0">
                <a:latin typeface="Calibri" panose="020F0502020204030204" pitchFamily="34" charset="0"/>
              </a:rPr>
              <a:t>b2b: SaaS -</a:t>
            </a:r>
            <a:r>
              <a:rPr lang="ru-RU" altLang="ru-RU" sz="2000" b="1" dirty="0">
                <a:latin typeface="Calibri" panose="020F0502020204030204" pitchFamily="34" charset="0"/>
              </a:rPr>
              <a:t> лицензии на программное обеспечение для лабораторий, клиник и исследовательских компаний</a:t>
            </a:r>
            <a:endParaRPr lang="en-US" altLang="ru-RU" sz="2000" b="1" dirty="0">
              <a:latin typeface="Calibri" panose="020F0502020204030204" pitchFamily="34" charset="0"/>
            </a:endParaRPr>
          </a:p>
        </p:txBody>
      </p:sp>
      <p:pic>
        <p:nvPicPr>
          <p:cNvPr id="11270" name="Picture 4" descr="Ð°ÑÑÐ¸Ð½ÐºÐ¸ Ð¿Ð¾ Ð·Ð°Ð¿ÑÐ¾ÑÑ patient icon">
            <a:extLst>
              <a:ext uri="{FF2B5EF4-FFF2-40B4-BE49-F238E27FC236}">
                <a16:creationId xmlns:a16="http://schemas.microsoft.com/office/drawing/2014/main" id="{3B831D87-596B-D14C-87D2-406888CB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2244725"/>
            <a:ext cx="121761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Ð¾ÑÐ¾Ð¶ÐµÐµ Ð¸Ð·Ð¾Ð±ÑÐ°Ð¶ÐµÐ½Ð¸Ðµ">
            <a:extLst>
              <a:ext uri="{FF2B5EF4-FFF2-40B4-BE49-F238E27FC236}">
                <a16:creationId xmlns:a16="http://schemas.microsoft.com/office/drawing/2014/main" id="{CDF8758F-E045-6D44-9BEE-A4F8B83B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3717925"/>
            <a:ext cx="147796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30E1C99E-25AB-5241-8624-8A922092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37">
            <a:extLst>
              <a:ext uri="{FF2B5EF4-FFF2-40B4-BE49-F238E27FC236}">
                <a16:creationId xmlns:a16="http://schemas.microsoft.com/office/drawing/2014/main" id="{F0E10923-F7A0-0A48-88EF-F7C75EB30B80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Заголовок 2">
            <a:extLst>
              <a:ext uri="{FF2B5EF4-FFF2-40B4-BE49-F238E27FC236}">
                <a16:creationId xmlns:a16="http://schemas.microsoft.com/office/drawing/2014/main" id="{0D611A1D-3D70-C94E-81D8-A5547919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en-US" altLang="en-US" dirty="0"/>
              <a:t>Report</a:t>
            </a:r>
            <a:endParaRPr lang="ru-RU" altLang="en-US" dirty="0"/>
          </a:p>
        </p:txBody>
      </p:sp>
      <p:pic>
        <p:nvPicPr>
          <p:cNvPr id="6148" name="Рисунок 2">
            <a:extLst>
              <a:ext uri="{FF2B5EF4-FFF2-40B4-BE49-F238E27FC236}">
                <a16:creationId xmlns:a16="http://schemas.microsoft.com/office/drawing/2014/main" id="{E59F7E51-A9D2-FA4C-8F76-4A4FC0C4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5" y="200025"/>
            <a:ext cx="11207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0A0F9039-0F32-A94F-BFB0-3CA31529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20" y="856138"/>
            <a:ext cx="53628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457200" indent="-457200">
              <a:spcBef>
                <a:spcPts val="1200"/>
              </a:spcBef>
            </a:pP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Whole exome DNA and RNA sequence </a:t>
            </a:r>
            <a:r>
              <a:rPr lang="mr-IN" altLang="ru-RU" sz="2400" b="1" dirty="0">
                <a:solidFill>
                  <a:schemeClr val="tx2"/>
                </a:solidFill>
                <a:latin typeface="Arial" charset="0"/>
              </a:rPr>
              <a:t>–</a:t>
            </a: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 for effective and ineffective targeted and immune drugs 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21 database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4 categories of evidence 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4 weeks to get result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Requires only FFPE block</a:t>
            </a:r>
          </a:p>
          <a:p>
            <a:pPr marL="457200" indent="-457200">
              <a:spcBef>
                <a:spcPts val="1200"/>
              </a:spcBef>
            </a:pPr>
            <a:r>
              <a:rPr lang="en-US" altLang="ru-RU" sz="2400" b="1" dirty="0">
                <a:solidFill>
                  <a:schemeClr val="tx2"/>
                </a:solidFill>
                <a:latin typeface="Arial" charset="0"/>
              </a:rPr>
              <a:t>Over 300 sales worldwide</a:t>
            </a:r>
          </a:p>
        </p:txBody>
      </p:sp>
      <p:pic>
        <p:nvPicPr>
          <p:cNvPr id="7" name="Изображение 1">
            <a:extLst>
              <a:ext uri="{FF2B5EF4-FFF2-40B4-BE49-F238E27FC236}">
                <a16:creationId xmlns:a16="http://schemas.microsoft.com/office/drawing/2014/main" id="{FD941AAB-D1B7-2C49-9C80-BB6741778D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722" y="822392"/>
            <a:ext cx="2835718" cy="42195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A985DA3D-5970-2D44-9527-E70B9CA333E1}"/>
                  </a:ext>
                </a:extLst>
              </p14:cNvPr>
              <p14:cNvContentPartPr/>
              <p14:nvPr/>
            </p14:nvContentPartPr>
            <p14:xfrm>
              <a:off x="6317084" y="1441636"/>
              <a:ext cx="468720" cy="3204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A985DA3D-5970-2D44-9527-E70B9CA333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8084" y="1432996"/>
                <a:ext cx="4863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CB946481-50DD-7144-847F-E8D4C4F8861B}"/>
                  </a:ext>
                </a:extLst>
              </p14:cNvPr>
              <p14:cNvContentPartPr/>
              <p14:nvPr/>
            </p14:nvContentPartPr>
            <p14:xfrm>
              <a:off x="6332564" y="1438756"/>
              <a:ext cx="482400" cy="3024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B946481-50DD-7144-847F-E8D4C4F886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3564" y="1429756"/>
                <a:ext cx="500040" cy="478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Изображение 5">
            <a:extLst>
              <a:ext uri="{FF2B5EF4-FFF2-40B4-BE49-F238E27FC236}">
                <a16:creationId xmlns:a16="http://schemas.microsoft.com/office/drawing/2014/main" id="{87D401B4-403C-3944-A36E-7E568FEF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8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37">
            <a:extLst>
              <a:ext uri="{FF2B5EF4-FFF2-40B4-BE49-F238E27FC236}">
                <a16:creationId xmlns:a16="http://schemas.microsoft.com/office/drawing/2014/main" id="{2902485F-5EB2-E947-A1B7-4CA3E18D4B4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Заголовок 2">
            <a:extLst>
              <a:ext uri="{FF2B5EF4-FFF2-40B4-BE49-F238E27FC236}">
                <a16:creationId xmlns:a16="http://schemas.microsoft.com/office/drawing/2014/main" id="{0D611A1D-3D70-C94E-81D8-A5547919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en-US" altLang="en-US" dirty="0"/>
              <a:t>Sources</a:t>
            </a:r>
            <a:endParaRPr lang="ru-RU" altLang="en-US" dirty="0"/>
          </a:p>
        </p:txBody>
      </p:sp>
      <p:pic>
        <p:nvPicPr>
          <p:cNvPr id="6148" name="Рисунок 2">
            <a:extLst>
              <a:ext uri="{FF2B5EF4-FFF2-40B4-BE49-F238E27FC236}">
                <a16:creationId xmlns:a16="http://schemas.microsoft.com/office/drawing/2014/main" id="{E59F7E51-A9D2-FA4C-8F76-4A4FC0C4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5" y="200025"/>
            <a:ext cx="11207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8B662E95-2F8A-1448-9E75-A4E479DA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865689"/>
            <a:ext cx="903605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GenBank</a:t>
            </a:r>
            <a:r>
              <a:rPr lang="en-US" altLang="ru-RU" sz="1400" b="1" dirty="0">
                <a:solidFill>
                  <a:schemeClr val="tx2"/>
                </a:solidFill>
              </a:rPr>
              <a:t> by University of California, Santa Cruz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>
                <a:solidFill>
                  <a:schemeClr val="tx2"/>
                </a:solidFill>
              </a:rPr>
              <a:t>COSMIC by Sanger Institute (UK)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>
                <a:solidFill>
                  <a:schemeClr val="tx2"/>
                </a:solidFill>
              </a:rPr>
              <a:t>GWAS by European Bioinformatics Institute (EMBL-EBI) (UK) &amp; NIH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>
                <a:solidFill>
                  <a:schemeClr val="tx2"/>
                </a:solidFill>
              </a:rPr>
              <a:t>ClinicalTrials.gov by NIH U.S. National Library of Medicine.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Pubmed</a:t>
            </a:r>
            <a:r>
              <a:rPr lang="en-US" altLang="ru-RU" sz="1400" b="1" dirty="0">
                <a:solidFill>
                  <a:schemeClr val="tx2"/>
                </a:solidFill>
              </a:rPr>
              <a:t> by NCBI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Ensembl</a:t>
            </a:r>
            <a:r>
              <a:rPr lang="en-US" altLang="ru-RU" sz="1400" b="1" dirty="0">
                <a:solidFill>
                  <a:schemeClr val="tx2"/>
                </a:solidFill>
              </a:rPr>
              <a:t> by EMBL-EBI (UK)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dbNSFP</a:t>
            </a:r>
            <a:r>
              <a:rPr lang="en-US" altLang="ru-RU" sz="1400" b="1" dirty="0">
                <a:solidFill>
                  <a:schemeClr val="tx2"/>
                </a:solidFill>
              </a:rPr>
              <a:t> by HGG of University of Texas Health Science Center, Houston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dbSNP</a:t>
            </a:r>
            <a:r>
              <a:rPr lang="en-US" altLang="ru-RU" sz="1400" b="1" dirty="0">
                <a:solidFill>
                  <a:schemeClr val="tx2"/>
                </a:solidFill>
              </a:rPr>
              <a:t> by NCBI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GeneCards</a:t>
            </a:r>
            <a:r>
              <a:rPr lang="en-US" altLang="ru-RU" sz="1400" b="1" dirty="0">
                <a:solidFill>
                  <a:schemeClr val="tx2"/>
                </a:solidFill>
              </a:rPr>
              <a:t> by Weizmann Institute (IL)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>
                <a:solidFill>
                  <a:schemeClr val="tx2"/>
                </a:solidFill>
              </a:rPr>
              <a:t>1000 genomes by EMBL-EBI (UK)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cBioPortal</a:t>
            </a:r>
            <a:r>
              <a:rPr lang="en-US" altLang="ru-RU" sz="1400" b="1" dirty="0">
                <a:solidFill>
                  <a:schemeClr val="tx2"/>
                </a:solidFill>
              </a:rPr>
              <a:t> for Cancer Genomics by Memorial Sloan Kettering Cancer Center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>
                <a:solidFill>
                  <a:schemeClr val="tx2"/>
                </a:solidFill>
              </a:rPr>
              <a:t>BIOBASE (ANNOVAR) by QIAGEN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 err="1">
                <a:solidFill>
                  <a:schemeClr val="tx2"/>
                </a:solidFill>
              </a:rPr>
              <a:t>ClinVar</a:t>
            </a:r>
            <a:r>
              <a:rPr lang="en-US" altLang="ru-RU" sz="1400" b="1" dirty="0">
                <a:solidFill>
                  <a:schemeClr val="tx2"/>
                </a:solidFill>
              </a:rPr>
              <a:t>  by NCBI </a:t>
            </a:r>
            <a:r>
              <a:rPr lang="mr-IN" altLang="ru-RU" sz="1400" b="1" dirty="0">
                <a:solidFill>
                  <a:schemeClr val="tx2"/>
                </a:solidFill>
              </a:rPr>
              <a:t>–</a:t>
            </a:r>
            <a:r>
              <a:rPr lang="en-US" altLang="ru-RU" sz="1400" b="1" dirty="0">
                <a:solidFill>
                  <a:schemeClr val="tx2"/>
                </a:solidFill>
              </a:rPr>
              <a:t> NIH (USA)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altLang="ru-RU" sz="1400" b="1" dirty="0">
                <a:solidFill>
                  <a:schemeClr val="tx2"/>
                </a:solidFill>
              </a:rPr>
              <a:t>and others</a:t>
            </a:r>
            <a:endParaRPr lang="en-US" altLang="ru-RU" sz="1600" b="1" dirty="0">
              <a:solidFill>
                <a:schemeClr val="tx2"/>
              </a:solidFill>
            </a:endParaRPr>
          </a:p>
        </p:txBody>
      </p:sp>
      <p:pic>
        <p:nvPicPr>
          <p:cNvPr id="10" name="Изображение 5">
            <a:extLst>
              <a:ext uri="{FF2B5EF4-FFF2-40B4-BE49-F238E27FC236}">
                <a16:creationId xmlns:a16="http://schemas.microsoft.com/office/drawing/2014/main" id="{6CF1F3DB-5517-1242-89AD-0A5EB981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34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137">
            <a:extLst>
              <a:ext uri="{FF2B5EF4-FFF2-40B4-BE49-F238E27FC236}">
                <a16:creationId xmlns:a16="http://schemas.microsoft.com/office/drawing/2014/main" id="{ABEB8B92-AEBA-DC4D-88AC-CB4FBC0883D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Заголовок 2">
            <a:extLst>
              <a:ext uri="{FF2B5EF4-FFF2-40B4-BE49-F238E27FC236}">
                <a16:creationId xmlns:a16="http://schemas.microsoft.com/office/drawing/2014/main" id="{0D611A1D-3D70-C94E-81D8-A5547919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ru-RU" altLang="en-US" dirty="0"/>
              <a:t>О технологии</a:t>
            </a:r>
          </a:p>
        </p:txBody>
      </p:sp>
      <p:pic>
        <p:nvPicPr>
          <p:cNvPr id="6148" name="Рисунок 2">
            <a:extLst>
              <a:ext uri="{FF2B5EF4-FFF2-40B4-BE49-F238E27FC236}">
                <a16:creationId xmlns:a16="http://schemas.microsoft.com/office/drawing/2014/main" id="{E59F7E51-A9D2-FA4C-8F76-4A4FC0C4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5" y="200025"/>
            <a:ext cx="11207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43CE6925-B2E6-5844-A4DD-DA18BE566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07" y="1384635"/>
            <a:ext cx="3037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ru-RU" sz="1800" b="1" dirty="0">
                <a:solidFill>
                  <a:schemeClr val="tx2"/>
                </a:solidFill>
                <a:latin typeface="Arial" charset="0"/>
              </a:rPr>
              <a:t>Pathway activation map:</a:t>
            </a:r>
          </a:p>
        </p:txBody>
      </p:sp>
      <p:pic>
        <p:nvPicPr>
          <p:cNvPr id="11" name="Изображение 2">
            <a:extLst>
              <a:ext uri="{FF2B5EF4-FFF2-40B4-BE49-F238E27FC236}">
                <a16:creationId xmlns:a16="http://schemas.microsoft.com/office/drawing/2014/main" id="{9C9A94B8-7F40-BA4D-AE49-1CEBF57D6A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918" y="2220524"/>
            <a:ext cx="3096344" cy="2322259"/>
          </a:xfrm>
          <a:prstGeom prst="rect">
            <a:avLst/>
          </a:prstGeom>
        </p:spPr>
      </p:pic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F952A94D-3D9B-424B-8EFC-8CD3769CF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716" y="1300994"/>
            <a:ext cx="26745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ru-RU" sz="1800" b="1" dirty="0">
                <a:solidFill>
                  <a:schemeClr val="tx2"/>
                </a:solidFill>
                <a:latin typeface="Arial" charset="0"/>
              </a:rPr>
              <a:t>Clonal evolution and tumor heterogeneity:</a:t>
            </a:r>
          </a:p>
        </p:txBody>
      </p:sp>
      <p:pic>
        <p:nvPicPr>
          <p:cNvPr id="13" name="Изображение 4">
            <a:extLst>
              <a:ext uri="{FF2B5EF4-FFF2-40B4-BE49-F238E27FC236}">
                <a16:creationId xmlns:a16="http://schemas.microsoft.com/office/drawing/2014/main" id="{3CD17421-6859-E44D-BFA8-84296FCF0E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7" y="2220524"/>
            <a:ext cx="3037012" cy="2125909"/>
          </a:xfrm>
          <a:prstGeom prst="rect">
            <a:avLst/>
          </a:prstGeom>
        </p:spPr>
      </p:pic>
      <p:pic>
        <p:nvPicPr>
          <p:cNvPr id="14" name="Изображение 12">
            <a:extLst>
              <a:ext uri="{FF2B5EF4-FFF2-40B4-BE49-F238E27FC236}">
                <a16:creationId xmlns:a16="http://schemas.microsoft.com/office/drawing/2014/main" id="{A55C8A7C-8A68-CE44-92C7-2BD0C2633C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511" y="1870081"/>
            <a:ext cx="1284706" cy="963529"/>
          </a:xfrm>
          <a:prstGeom prst="rect">
            <a:avLst/>
          </a:prstGeom>
        </p:spPr>
      </p:pic>
      <p:pic>
        <p:nvPicPr>
          <p:cNvPr id="15" name="Изображение 6">
            <a:extLst>
              <a:ext uri="{FF2B5EF4-FFF2-40B4-BE49-F238E27FC236}">
                <a16:creationId xmlns:a16="http://schemas.microsoft.com/office/drawing/2014/main" id="{7F10322C-9BAA-394C-96AD-FEB1FE0D7371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833" y="3045869"/>
            <a:ext cx="817818" cy="682911"/>
          </a:xfrm>
          <a:prstGeom prst="rect">
            <a:avLst/>
          </a:prstGeom>
        </p:spPr>
      </p:pic>
      <p:pic>
        <p:nvPicPr>
          <p:cNvPr id="16" name="Изображение 7">
            <a:extLst>
              <a:ext uri="{FF2B5EF4-FFF2-40B4-BE49-F238E27FC236}">
                <a16:creationId xmlns:a16="http://schemas.microsoft.com/office/drawing/2014/main" id="{DA1C52DE-FC42-1E43-BDCA-D28B24C68B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403" y="2935377"/>
            <a:ext cx="1190069" cy="892552"/>
          </a:xfrm>
          <a:prstGeom prst="rect">
            <a:avLst/>
          </a:prstGeom>
        </p:spPr>
      </p:pic>
      <p:pic>
        <p:nvPicPr>
          <p:cNvPr id="17" name="Изображение 1">
            <a:extLst>
              <a:ext uri="{FF2B5EF4-FFF2-40B4-BE49-F238E27FC236}">
                <a16:creationId xmlns:a16="http://schemas.microsoft.com/office/drawing/2014/main" id="{58D1EED4-C8B0-B54F-B0AF-A4ADC550FF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083" y="3982477"/>
            <a:ext cx="1010707" cy="758030"/>
          </a:xfrm>
          <a:prstGeom prst="rect">
            <a:avLst/>
          </a:prstGeom>
        </p:spPr>
      </p:pic>
      <p:pic>
        <p:nvPicPr>
          <p:cNvPr id="18" name="Изображение 9">
            <a:extLst>
              <a:ext uri="{FF2B5EF4-FFF2-40B4-BE49-F238E27FC236}">
                <a16:creationId xmlns:a16="http://schemas.microsoft.com/office/drawing/2014/main" id="{05FB3A27-EFDF-7B49-9288-22B530F0F0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17" y="3975445"/>
            <a:ext cx="989301" cy="741976"/>
          </a:xfrm>
          <a:prstGeom prst="rect">
            <a:avLst/>
          </a:prstGeom>
        </p:spPr>
      </p:pic>
      <p:pic>
        <p:nvPicPr>
          <p:cNvPr id="19" name="Picture 2" descr="https://player.slideplayer.com/73/12309887/slides/slide_4.jpg">
            <a:extLst>
              <a:ext uri="{FF2B5EF4-FFF2-40B4-BE49-F238E27FC236}">
                <a16:creationId xmlns:a16="http://schemas.microsoft.com/office/drawing/2014/main" id="{0F067A0E-5E34-4C48-93C1-593F96777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0678" y="2186656"/>
            <a:ext cx="722811" cy="6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6">
            <a:extLst>
              <a:ext uri="{FF2B5EF4-FFF2-40B4-BE49-F238E27FC236}">
                <a16:creationId xmlns:a16="http://schemas.microsoft.com/office/drawing/2014/main" id="{7067A197-CD3F-4E43-9B29-BAA89C19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563" y="1384635"/>
            <a:ext cx="3516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en-US" altLang="ru-RU" sz="1800" b="1" dirty="0">
                <a:solidFill>
                  <a:schemeClr val="tx2"/>
                </a:solidFill>
                <a:latin typeface="Arial" charset="0"/>
              </a:rPr>
              <a:t>Pipeline of AI algorithms:</a:t>
            </a:r>
          </a:p>
        </p:txBody>
      </p:sp>
      <p:pic>
        <p:nvPicPr>
          <p:cNvPr id="21" name="Изображение 5">
            <a:extLst>
              <a:ext uri="{FF2B5EF4-FFF2-40B4-BE49-F238E27FC236}">
                <a16:creationId xmlns:a16="http://schemas.microsoft.com/office/drawing/2014/main" id="{331EEA56-D5E4-8A40-BD4B-66C60CBC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37">
            <a:extLst>
              <a:ext uri="{FF2B5EF4-FFF2-40B4-BE49-F238E27FC236}">
                <a16:creationId xmlns:a16="http://schemas.microsoft.com/office/drawing/2014/main" id="{223709C0-CD18-4D43-844E-E741F0394AC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485"/>
            <a:ext cx="9144001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Title 2">
            <a:extLst>
              <a:ext uri="{FF2B5EF4-FFF2-40B4-BE49-F238E27FC236}">
                <a16:creationId xmlns:a16="http://schemas.microsoft.com/office/drawing/2014/main" id="{9E7EE590-04C4-3B42-A41E-43529AB0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282575"/>
            <a:ext cx="7221538" cy="469900"/>
          </a:xfrm>
        </p:spPr>
        <p:txBody>
          <a:bodyPr/>
          <a:lstStyle/>
          <a:p>
            <a:r>
              <a:rPr lang="en-US" altLang="en-US" dirty="0"/>
              <a:t>Perspectives</a:t>
            </a:r>
          </a:p>
        </p:txBody>
      </p:sp>
      <p:pic>
        <p:nvPicPr>
          <p:cNvPr id="7172" name="Рисунок 1">
            <a:extLst>
              <a:ext uri="{FF2B5EF4-FFF2-40B4-BE49-F238E27FC236}">
                <a16:creationId xmlns:a16="http://schemas.microsoft.com/office/drawing/2014/main" id="{D1E627D4-3962-6743-BB08-276A4D5F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203200"/>
            <a:ext cx="11223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0E2D2CB-AF30-1142-A46B-D343D56715FF}"/>
              </a:ext>
            </a:extLst>
          </p:cNvPr>
          <p:cNvSpPr/>
          <p:nvPr/>
        </p:nvSpPr>
        <p:spPr>
          <a:xfrm>
            <a:off x="3743908" y="1233991"/>
            <a:ext cx="1656184" cy="3384376"/>
          </a:xfrm>
          <a:prstGeom prst="roundRect">
            <a:avLst>
              <a:gd name="adj" fmla="val 1743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buNone/>
            </a:pPr>
            <a:r>
              <a:rPr lang="en-US" altLang="ru-RU" b="1" dirty="0">
                <a:solidFill>
                  <a:schemeClr val="tx1"/>
                </a:solidFill>
                <a:latin typeface="Arial" charset="0"/>
              </a:rPr>
              <a:t>tumor digital modeling with AI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5850220-1251-144D-84DC-C4F6A5B9E835}"/>
              </a:ext>
            </a:extLst>
          </p:cNvPr>
          <p:cNvSpPr/>
          <p:nvPr/>
        </p:nvSpPr>
        <p:spPr>
          <a:xfrm>
            <a:off x="627860" y="1027679"/>
            <a:ext cx="1672770" cy="10606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b="1" dirty="0">
                <a:solidFill>
                  <a:schemeClr val="tx2"/>
                </a:solidFill>
                <a:latin typeface="Arial" charset="0"/>
              </a:rPr>
              <a:t>OMICS</a:t>
            </a:r>
            <a:endParaRPr lang="ru-RU" altLang="ru-RU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altLang="ru-RU" b="1" dirty="0">
                <a:solidFill>
                  <a:schemeClr val="tx2"/>
                </a:solidFill>
                <a:latin typeface="Arial" charset="0"/>
              </a:rPr>
              <a:t>data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B85B94E-49D3-F94D-B9A5-BE2F83E5D323}"/>
              </a:ext>
            </a:extLst>
          </p:cNvPr>
          <p:cNvSpPr/>
          <p:nvPr/>
        </p:nvSpPr>
        <p:spPr>
          <a:xfrm>
            <a:off x="611560" y="2395831"/>
            <a:ext cx="1694701" cy="10606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b="1" dirty="0" err="1">
                <a:solidFill>
                  <a:schemeClr val="tx2"/>
                </a:solidFill>
                <a:latin typeface="Arial" charset="0"/>
              </a:rPr>
              <a:t>pharmaco</a:t>
            </a:r>
            <a:r>
              <a:rPr lang="en-US" altLang="ru-RU" b="1" dirty="0">
                <a:solidFill>
                  <a:schemeClr val="tx2"/>
                </a:solidFill>
                <a:latin typeface="Arial" charset="0"/>
              </a:rPr>
              <a:t>-kinetics</a:t>
            </a:r>
            <a:endParaRPr lang="ru-RU" dirty="0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BF376BF3-D95E-AC45-AF9F-38B03F568268}"/>
              </a:ext>
            </a:extLst>
          </p:cNvPr>
          <p:cNvSpPr/>
          <p:nvPr/>
        </p:nvSpPr>
        <p:spPr>
          <a:xfrm>
            <a:off x="2821833" y="1315711"/>
            <a:ext cx="3783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F229041C-3FEB-7046-83C4-D14A6C3F2BB6}"/>
              </a:ext>
            </a:extLst>
          </p:cNvPr>
          <p:cNvSpPr/>
          <p:nvPr/>
        </p:nvSpPr>
        <p:spPr>
          <a:xfrm>
            <a:off x="2825490" y="4052015"/>
            <a:ext cx="3783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F3F9B73-10C3-A245-91AA-D1FBF2081218}"/>
              </a:ext>
            </a:extLst>
          </p:cNvPr>
          <p:cNvSpPr/>
          <p:nvPr/>
        </p:nvSpPr>
        <p:spPr>
          <a:xfrm>
            <a:off x="627860" y="3763983"/>
            <a:ext cx="1694701" cy="10606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</a:rPr>
              <a:t>biological mechanisms</a:t>
            </a:r>
            <a:endParaRPr lang="ru-RU" dirty="0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757F0F40-D75D-4B45-9447-899E79E410D2}"/>
              </a:ext>
            </a:extLst>
          </p:cNvPr>
          <p:cNvSpPr/>
          <p:nvPr/>
        </p:nvSpPr>
        <p:spPr>
          <a:xfrm>
            <a:off x="2822953" y="2693574"/>
            <a:ext cx="3783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FC667F7-8C6B-2847-9FAB-DC895568ED76}"/>
              </a:ext>
            </a:extLst>
          </p:cNvPr>
          <p:cNvSpPr/>
          <p:nvPr/>
        </p:nvSpPr>
        <p:spPr>
          <a:xfrm>
            <a:off x="6564132" y="2160383"/>
            <a:ext cx="2018687" cy="16036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b="1" dirty="0">
                <a:solidFill>
                  <a:schemeClr val="tx1"/>
                </a:solidFill>
                <a:latin typeface="Arial" charset="0"/>
              </a:rPr>
              <a:t>personal cell therapies development (TCR, CAR-T, NK)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F9B602AE-2C14-7542-98FA-4744C26FE2B2}"/>
              </a:ext>
            </a:extLst>
          </p:cNvPr>
          <p:cNvSpPr/>
          <p:nvPr/>
        </p:nvSpPr>
        <p:spPr>
          <a:xfrm>
            <a:off x="5800625" y="2667283"/>
            <a:ext cx="3783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Изображение 5">
            <a:extLst>
              <a:ext uri="{FF2B5EF4-FFF2-40B4-BE49-F238E27FC236}">
                <a16:creationId xmlns:a16="http://schemas.microsoft.com/office/drawing/2014/main" id="{EC7E37FD-6177-5141-8244-6BFEFA54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937" y="128337"/>
            <a:ext cx="2816064" cy="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77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16523</TotalTime>
  <Words>385</Words>
  <Application>Microsoft Macintosh PowerPoint</Application>
  <PresentationFormat>Экран (16:9)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1_Тема Office</vt:lpstr>
      <vt:lpstr>OncoUnite.ai  </vt:lpstr>
      <vt:lpstr>Существующие проблемы</vt:lpstr>
      <vt:lpstr>Решение</vt:lpstr>
      <vt:lpstr>Решение</vt:lpstr>
      <vt:lpstr>Реализация</vt:lpstr>
      <vt:lpstr>Report</vt:lpstr>
      <vt:lpstr>Sources</vt:lpstr>
      <vt:lpstr>О технологии</vt:lpstr>
      <vt:lpstr>Perspectives</vt:lpstr>
      <vt:lpstr>Contacts</vt:lpstr>
    </vt:vector>
  </TitlesOfParts>
  <Company>Skolkovo Technopark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Nikitina</dc:creator>
  <cp:lastModifiedBy>Microsoft Office User</cp:lastModifiedBy>
  <cp:revision>110</cp:revision>
  <dcterms:created xsi:type="dcterms:W3CDTF">2016-12-12T08:27:41Z</dcterms:created>
  <dcterms:modified xsi:type="dcterms:W3CDTF">2020-09-23T21:56:10Z</dcterms:modified>
</cp:coreProperties>
</file>