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notesMasterIdLst>
    <p:notesMasterId r:id="rId11"/>
  </p:notesMasterIdLst>
  <p:sldIdLst>
    <p:sldId id="256" r:id="rId5"/>
    <p:sldId id="318" r:id="rId6"/>
    <p:sldId id="319" r:id="rId7"/>
    <p:sldId id="320" r:id="rId8"/>
    <p:sldId id="321" r:id="rId9"/>
    <p:sldId id="3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8080"/>
    <a:srgbClr val="128D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4" autoAdjust="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FD80-E5FF-46CD-B800-FF22262058B7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FD8B6-CDBC-4E00-8006-4CE27B43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1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2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4010-F6AE-469F-9692-14D8B3903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7581C-0C30-4AD8-A10E-9B1473CF0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232CA-0A95-42A9-8F7F-0D3586B1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BD177-93F4-415C-AB88-BB0E7440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0711C-0A4A-4C12-934B-269F7577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C16B-0774-42D5-B497-C7A01DF9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BADAE-0984-48FF-91C1-C1878F00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0657E-CABD-4188-923C-39195061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394F8-C9FA-4EC2-8B91-9B2C46C4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EDF64-85B3-4890-AE27-ECA805A3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3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D4C76-80F9-413E-A5C9-C966994C7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2A850-78EF-423E-B998-9CA7D0764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83E1C-C16D-4310-8FC6-24C8665D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2017F-2BB5-4C2F-A309-6EBA62F9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EBC93-8987-456C-8002-AD7FC09B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8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DC2DF-DD23-4898-A211-33BF2101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2842-7F6B-4AB3-AB35-82485AC34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E35F-61FF-414A-B953-BF48704E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BE8D6-0BDD-49A7-805B-2CC74E8A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FE1B-3F4F-4EA9-AE4B-560261CB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F81E-8E31-427B-B4D8-BBC7F3D6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D76B5-8FBA-4CCB-8CCF-A3755E31B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99ACA-4F14-41CD-B2B6-9730AA4F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C9DD3-030D-4E6A-A597-B11A6718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254B1-89E8-42A3-B4B1-C950972E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3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CC38-025A-4FDC-AFB2-EDBD0FC9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2869-2830-4E44-AAA4-98EECBA0E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FD21B-8905-4FA5-A253-0CA669139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D3909-A956-47B6-A1C4-DA8BF8BB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80492-9734-4BE3-809B-E38FB03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15440-C3A3-4A58-8DB6-6549A22F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2105-D448-48DB-BC81-6841CD28E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06B20-D42A-4128-A896-82E036B2E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F99B4-3DD2-4480-AA9B-B732BFD98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33E8E-461A-4901-BB95-E6794587C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3F415-EAB0-4338-9883-8945F7EA0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48465-3411-4EF4-89A9-DE27E14B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A5604-FDB0-4332-9A31-262D94BE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C2590-072B-498B-BCB5-A6E331D4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1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2BAD-ADFD-41B0-B60C-AF2A9FB2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87DF4-200C-43DD-A129-DD42A792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8AD1E-E61F-4B4D-A009-9656717D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706D6-361F-454B-B1E1-B511D785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2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D0A8A-6438-4CE7-B48B-BCF29E3C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E3DAC-7961-40A2-8500-593DC8AF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3E1C-7364-470A-BEE9-45BF4569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012F-FBEF-4D7C-A4CC-745C8B2F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CEFB-414D-4870-BB7D-8D24155CB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1569-63BA-4E02-9A24-32AEB581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04147-9EF2-4E64-A772-C5F47545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16178-ADEB-413A-9AB3-67F0BBAB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8E72-9F6C-4417-8ACA-D5FCAD66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C232-CD3B-4B20-B6A9-854421D6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E6FE0-A9AB-4B9A-AF48-1DF169871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85CB3-9013-430C-AD5E-411CDC9B0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4B8F2-5836-465D-82A2-7BA8E67E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40921-B30D-4EDA-A987-FA78B3DD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96728-D002-411A-9271-E5CAE8E4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6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290AD-773E-4E23-9F30-1A5A448F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AC58-DF4B-4C5C-87B6-C935AB7F7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A3085-4229-4A32-9960-07F470629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DA7D-0A50-4AD9-BAF1-3B3D4E0F710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B3795-0B88-4FC0-8132-F1F99BC12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8573C-292F-4162-BF1E-AD4B92D8F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8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6878-4F3A-49F0-B94A-54AB5F6A7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7AF2F-2732-45B7-8FD4-CF2979B7DF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4D6CB5-1CFC-46A0-9974-7ECFCBB29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35062-D97D-4527-A0D9-A83EB766E895}"/>
              </a:ext>
            </a:extLst>
          </p:cNvPr>
          <p:cNvSpPr txBox="1"/>
          <p:nvPr/>
        </p:nvSpPr>
        <p:spPr>
          <a:xfrm>
            <a:off x="5571243" y="3668027"/>
            <a:ext cx="71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2020</a:t>
            </a:r>
            <a:endParaRPr lang="en-US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1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young, indoor, boy&#10;&#10;Description generated with very high confidence">
            <a:extLst>
              <a:ext uri="{FF2B5EF4-FFF2-40B4-BE49-F238E27FC236}">
                <a16:creationId xmlns:a16="http://schemas.microsoft.com/office/drawing/2014/main" id="{DD0EAB90-C82A-410C-9AA9-E7B624A34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11551"/>
          <a:stretch/>
        </p:blipFill>
        <p:spPr>
          <a:xfrm>
            <a:off x="4719536" y="0"/>
            <a:ext cx="7472464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5F323-899A-4E7F-B85E-8006017D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279918"/>
            <a:ext cx="4308416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Биомеханика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возможности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36E13-8AD6-4F87-8872-A74FC87F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08" y="2261721"/>
            <a:ext cx="4375826" cy="3311099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Ранняя диагностика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Профессиональные заболевания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Возрастные заболевания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Объективная оценка прогресса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Спортивные оценки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Неочевидные тесты</a:t>
            </a: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84A67CA-FB85-43F3-8A98-06CE42197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4" y="-2008"/>
            <a:ext cx="1769706" cy="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0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young, ground&#10;&#10;Description generated with very high confidence">
            <a:extLst>
              <a:ext uri="{FF2B5EF4-FFF2-40B4-BE49-F238E27FC236}">
                <a16:creationId xmlns:a16="http://schemas.microsoft.com/office/drawing/2014/main" id="{93768712-8B2C-4B1A-A41C-FF7C7E6D0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r="25911"/>
          <a:stretch/>
        </p:blipFill>
        <p:spPr>
          <a:xfrm>
            <a:off x="0" y="0"/>
            <a:ext cx="51691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53350-BA4F-41AE-B4B2-BC1A64A1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55" y="250031"/>
            <a:ext cx="46482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Сложности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и особенности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0C736-EC21-4743-83B3-F1245200E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097" y="1904164"/>
            <a:ext cx="6193760" cy="3049671"/>
          </a:xfrm>
        </p:spPr>
        <p:txBody>
          <a:bodyPr numCol="1">
            <a:noAutofit/>
          </a:bodyPr>
          <a:lstStyle/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Подготовка пациента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Повторяемость теста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Отсутствие норм и стандартов</a:t>
            </a:r>
          </a:p>
          <a:p>
            <a:r>
              <a:rPr lang="ru-RU" sz="2400" dirty="0">
                <a:solidFill>
                  <a:srgbClr val="808080"/>
                </a:solidFill>
                <a:ea typeface="+mj-ea"/>
                <a:cs typeface="+mj-cs"/>
              </a:rPr>
              <a:t>Сложное оборудование</a:t>
            </a:r>
          </a:p>
          <a:p>
            <a:pPr lvl="1"/>
            <a:r>
              <a:rPr lang="ru-RU" dirty="0">
                <a:solidFill>
                  <a:srgbClr val="808080"/>
                </a:solidFill>
                <a:ea typeface="+mj-ea"/>
                <a:cs typeface="+mj-cs"/>
              </a:rPr>
              <a:t>Обучение</a:t>
            </a:r>
          </a:p>
          <a:p>
            <a:pPr lvl="1"/>
            <a:r>
              <a:rPr lang="ru-RU" dirty="0">
                <a:solidFill>
                  <a:srgbClr val="808080"/>
                </a:solidFill>
                <a:ea typeface="+mj-ea"/>
                <a:cs typeface="+mj-cs"/>
              </a:rPr>
              <a:t>Проведение теста</a:t>
            </a:r>
          </a:p>
          <a:p>
            <a:pPr lvl="1"/>
            <a:r>
              <a:rPr lang="ru-RU" dirty="0">
                <a:solidFill>
                  <a:srgbClr val="808080"/>
                </a:solidFill>
                <a:ea typeface="+mj-ea"/>
                <a:cs typeface="+mj-cs"/>
              </a:rPr>
              <a:t>Страх</a:t>
            </a:r>
          </a:p>
          <a:p>
            <a:pPr lvl="1"/>
            <a:r>
              <a:rPr lang="ru-RU" dirty="0">
                <a:solidFill>
                  <a:srgbClr val="808080"/>
                </a:solidFill>
                <a:ea typeface="+mj-ea"/>
                <a:cs typeface="+mj-cs"/>
              </a:rPr>
              <a:t>Обработка результата</a:t>
            </a:r>
            <a:endParaRPr lang="en-US" dirty="0">
              <a:solidFill>
                <a:srgbClr val="808080"/>
              </a:solidFill>
              <a:ea typeface="+mj-ea"/>
              <a:cs typeface="+mj-cs"/>
            </a:endParaRP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F4DC17B-B42A-490C-8731-C8E388AE9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63" y="139959"/>
            <a:ext cx="1769706" cy="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FA430-0B32-402C-B8BE-07C3D013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315" y="365125"/>
            <a:ext cx="6636469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Рабочие варианты</a:t>
            </a:r>
            <a:br>
              <a:rPr lang="en-US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</a:rPr>
              <a:t>реального применения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37F7-4D06-4B05-B4F3-DE6A1A80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316" y="1809345"/>
            <a:ext cx="6636470" cy="441929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808080"/>
                </a:solidFill>
              </a:rPr>
              <a:t>Оценка состояния спортсмена</a:t>
            </a:r>
          </a:p>
          <a:p>
            <a:pPr lvl="1"/>
            <a:r>
              <a:rPr lang="ru-RU" dirty="0">
                <a:solidFill>
                  <a:srgbClr val="808080"/>
                </a:solidFill>
              </a:rPr>
              <a:t>После операций</a:t>
            </a:r>
          </a:p>
          <a:p>
            <a:pPr lvl="1"/>
            <a:r>
              <a:rPr lang="ru-RU" dirty="0">
                <a:solidFill>
                  <a:srgbClr val="808080"/>
                </a:solidFill>
              </a:rPr>
              <a:t>Перед игрой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Демонстрация реального прогресса восстановления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Ортопедические оценки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Поиск патологических паттернов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Оценка эффективности лекарственных препаратов</a:t>
            </a:r>
          </a:p>
          <a:p>
            <a:r>
              <a:rPr lang="ru-RU" sz="2400" dirty="0">
                <a:solidFill>
                  <a:srgbClr val="808080"/>
                </a:solidFill>
              </a:rPr>
              <a:t>Самопроверка специалистов</a:t>
            </a:r>
          </a:p>
          <a:p>
            <a:endParaRPr lang="en-US" sz="2400" dirty="0">
              <a:solidFill>
                <a:srgbClr val="80808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CC247-F28B-4921-B240-2E339FFE9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45567"/>
          <a:stretch/>
        </p:blipFill>
        <p:spPr>
          <a:xfrm>
            <a:off x="0" y="0"/>
            <a:ext cx="4661754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60A3374A-EAB7-4383-8BE8-0E176D07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" y="55528"/>
            <a:ext cx="1769706" cy="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BA5F-38CB-4725-B132-F2B05C59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25950"/>
            <a:ext cx="6586491" cy="1656734"/>
          </a:xfrm>
        </p:spPr>
        <p:txBody>
          <a:bodyPr>
            <a:normAutofit/>
          </a:bodyPr>
          <a:lstStyle/>
          <a:p>
            <a:r>
              <a:rPr lang="ru-RU" sz="3700" dirty="0">
                <a:solidFill>
                  <a:srgbClr val="128DEA"/>
                </a:solidFill>
                <a:latin typeface="Ubuntu" panose="020B0504030602030204" pitchFamily="34" charset="0"/>
              </a:rPr>
              <a:t>Хабилект</a:t>
            </a:r>
            <a:br>
              <a:rPr lang="ru-RU" sz="3700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2AF5588-6799-404B-AD6E-430C85815441}"/>
              </a:ext>
            </a:extLst>
          </p:cNvPr>
          <p:cNvGrpSpPr/>
          <p:nvPr/>
        </p:nvGrpSpPr>
        <p:grpSpPr>
          <a:xfrm>
            <a:off x="6427614" y="5841507"/>
            <a:ext cx="5411868" cy="1016493"/>
            <a:chOff x="3385110" y="112299"/>
            <a:chExt cx="5743482" cy="1078779"/>
          </a:xfrm>
        </p:grpSpPr>
        <p:pic>
          <p:nvPicPr>
            <p:cNvPr id="9" name="Рисунок 8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1AAEAEF-D591-473B-94FE-F57578D0E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3124" y="370375"/>
              <a:ext cx="835468" cy="60761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DBE034D-E5B0-40D7-B1DF-56C833CA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256" y="273477"/>
              <a:ext cx="1142437" cy="80141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1F86C5CB-A7F9-4C69-8622-07D395EE4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510" y="112299"/>
              <a:ext cx="1390746" cy="103378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3E9D5E96-4F33-4CF5-85BC-389795843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6" r="26195"/>
            <a:stretch/>
          </p:blipFill>
          <p:spPr>
            <a:xfrm>
              <a:off x="3385110" y="157290"/>
              <a:ext cx="948012" cy="103378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зна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6F59A91B-2E80-46D2-AC31-DFDBC9B9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798" y="202280"/>
              <a:ext cx="958232" cy="943807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6D0DAE-D430-4B44-A346-5277526C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86" y="1480235"/>
            <a:ext cx="6934006" cy="4862912"/>
          </a:xfrm>
        </p:spPr>
        <p:txBody>
          <a:bodyPr numCol="2">
            <a:normAutofit/>
          </a:bodyPr>
          <a:lstStyle/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Диагностика объема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Статическая виртуальная баланс-платформа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Кинематика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Динамическая проекционная </a:t>
            </a:r>
            <a:r>
              <a:rPr lang="en-US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3D </a:t>
            </a: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баланс-платформа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Общий анализ походки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Анализ походки по шагам и трендам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Биологическая обратная связь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Амплитудно-частотный анализ центра тяжести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Запись движений и траекторий движений суставов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Оценка нагрузки на суставы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Система отчетов и выгрузки данных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Оценка симметричности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Оценка относительных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Неврологические тесты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Спортивные тесты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Динамические персонализированные отчеты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6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29247CA5-7C7E-428B-B3EF-1D140DC1A5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7" t="19587" r="32852" b="2397"/>
          <a:stretch/>
        </p:blipFill>
        <p:spPr>
          <a:xfrm>
            <a:off x="7859682" y="637768"/>
            <a:ext cx="3446173" cy="48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4B4D2-C9A3-4552-B7FE-167BD9B03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8" b="92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3AE3D5-8D47-470E-8162-E52D1D0B75B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B13380-7491-4A99-B8DE-82A15D02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8934"/>
            <a:ext cx="5509510" cy="310491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  <a:latin typeface="Ubuntu" panose="020B0504030602030204" pitchFamily="34" charset="0"/>
              </a:rPr>
              <a:t>Алексей Козлов</a:t>
            </a:r>
            <a:endParaRPr lang="en-US" sz="2000" dirty="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  <a:latin typeface="Ubuntu" panose="020B0504030602030204" pitchFamily="34" charset="0"/>
              </a:rPr>
              <a:t>Генеральный директор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Ubuntu" panose="020B0504030602030204" pitchFamily="34" charset="0"/>
              </a:rPr>
              <a:t>ceo@habilect.com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Ubuntu" panose="020B0504030602030204" pitchFamily="34" charset="0"/>
              </a:rPr>
              <a:t>www.habilect.com</a:t>
            </a:r>
            <a:endParaRPr lang="ru-RU" sz="2000" dirty="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Ubuntu" panose="020B0504030602030204" pitchFamily="34" charset="0"/>
              </a:rPr>
              <a:t>+7 951 669 78 87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993AE5-EFD0-44EE-BFDF-E4591A86DA68}"/>
              </a:ext>
            </a:extLst>
          </p:cNvPr>
          <p:cNvCxnSpPr/>
          <p:nvPr/>
        </p:nvCxnSpPr>
        <p:spPr>
          <a:xfrm>
            <a:off x="5806911" y="1583703"/>
            <a:ext cx="0" cy="34502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461F241-6156-4A80-BDD7-8C0B576D0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63" y="139959"/>
            <a:ext cx="1769706" cy="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97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184F3BCF5F9964787A81CEED603AEAB" ma:contentTypeVersion="10" ma:contentTypeDescription="Создание документа." ma:contentTypeScope="" ma:versionID="ecb6cc1229f7a4f96e2775ee427bb3a5">
  <xsd:schema xmlns:xsd="http://www.w3.org/2001/XMLSchema" xmlns:xs="http://www.w3.org/2001/XMLSchema" xmlns:p="http://schemas.microsoft.com/office/2006/metadata/properties" xmlns:ns2="d4f73fb3-55cb-4867-a8de-04f713b2d6bd" targetNamespace="http://schemas.microsoft.com/office/2006/metadata/properties" ma:root="true" ma:fieldsID="175c8f3b60849697a55d0564993be6c3" ns2:_="">
    <xsd:import namespace="d4f73fb3-55cb-4867-a8de-04f713b2d6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73fb3-55cb-4867-a8de-04f713b2d6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31E14-F73A-48C4-A2B9-7B21EAB22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f73fb3-55cb-4867-a8de-04f713b2d6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2C8557-10CD-469E-9959-1A43BEAE9C17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d4f73fb3-55cb-4867-a8de-04f713b2d6bd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BFE5E4B-4368-4C3C-9E06-B03871E436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144</Words>
  <Application>Microsoft Office PowerPoint</Application>
  <PresentationFormat>Широкоэкранный</PresentationFormat>
  <Paragraphs>52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Ubuntu</vt:lpstr>
      <vt:lpstr>Office Theme</vt:lpstr>
      <vt:lpstr>Презентация PowerPoint</vt:lpstr>
      <vt:lpstr>Биомеханика возможности</vt:lpstr>
      <vt:lpstr>Сложности и особенности</vt:lpstr>
      <vt:lpstr>Рабочие варианты реального применения</vt:lpstr>
      <vt:lpstr>Хабилект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Aleksei Kozlov</dc:creator>
  <cp:lastModifiedBy>Aleksei Kozlov</cp:lastModifiedBy>
  <cp:revision>31</cp:revision>
  <dcterms:created xsi:type="dcterms:W3CDTF">2019-10-22T17:45:05Z</dcterms:created>
  <dcterms:modified xsi:type="dcterms:W3CDTF">2020-09-23T07:51:06Z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0x0101008184F3BCF5F9964787A81CEED603AEAB</vt:lpwstr>
  </property>
</Properties>
</file>