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  <p:sldMasterId id="2147483730" r:id="rId2"/>
    <p:sldMasterId id="2147483767" r:id="rId3"/>
    <p:sldMasterId id="2147483776" r:id="rId4"/>
  </p:sldMasterIdLst>
  <p:notesMasterIdLst>
    <p:notesMasterId r:id="rId23"/>
  </p:notesMasterIdLst>
  <p:handoutMasterIdLst>
    <p:handoutMasterId r:id="rId24"/>
  </p:handoutMasterIdLst>
  <p:sldIdLst>
    <p:sldId id="1816" r:id="rId5"/>
    <p:sldId id="1851" r:id="rId6"/>
    <p:sldId id="1913" r:id="rId7"/>
    <p:sldId id="1901" r:id="rId8"/>
    <p:sldId id="1914" r:id="rId9"/>
    <p:sldId id="1929" r:id="rId10"/>
    <p:sldId id="1915" r:id="rId11"/>
    <p:sldId id="1916" r:id="rId12"/>
    <p:sldId id="1919" r:id="rId13"/>
    <p:sldId id="1917" r:id="rId14"/>
    <p:sldId id="1927" r:id="rId15"/>
    <p:sldId id="1918" r:id="rId16"/>
    <p:sldId id="1920" r:id="rId17"/>
    <p:sldId id="1899" r:id="rId18"/>
    <p:sldId id="1928" r:id="rId19"/>
    <p:sldId id="1930" r:id="rId20"/>
    <p:sldId id="1895" r:id="rId21"/>
    <p:sldId id="1896" r:id="rId22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pos="483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9" pos="7197" userDrawn="1">
          <p15:clr>
            <a:srgbClr val="A4A3A4"/>
          </p15:clr>
        </p15:guide>
        <p15:guide id="10" orient="horz" pos="2706" userDrawn="1">
          <p15:clr>
            <a:srgbClr val="A4A3A4"/>
          </p15:clr>
        </p15:guide>
        <p15:guide id="11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нна Н. Мухортова" initials="АНМ" lastIdx="5" clrIdx="9">
    <p:extLst>
      <p:ext uri="{19B8F6BF-5375-455C-9EA6-DF929625EA0E}">
        <p15:presenceInfo xmlns:p15="http://schemas.microsoft.com/office/powerpoint/2012/main" userId="S-1-5-21-922523837-1375323741-1834533825-21117" providerId="AD"/>
      </p:ext>
    </p:extLst>
  </p:cmAuthor>
  <p:cmAuthor id="1" name="Всеволод Курганов" initials="ВК" lastIdx="1" clrIdx="0">
    <p:extLst>
      <p:ext uri="{19B8F6BF-5375-455C-9EA6-DF929625EA0E}">
        <p15:presenceInfo xmlns:p15="http://schemas.microsoft.com/office/powerpoint/2012/main" userId="Всеволод Курганов" providerId="None"/>
      </p:ext>
    </p:extLst>
  </p:cmAuthor>
  <p:cmAuthor id="8" name="Пользователь" initials="П" lastIdx="0" clrIdx="10"/>
  <p:cmAuthor id="2" name="Всеволод Вячеславович Курганов" initials="ВВК" lastIdx="2" clrIdx="7"/>
  <p:cmAuthor id="3" name="Андрей Омельченко" initials="АО" lastIdx="17" clrIdx="4">
    <p:extLst>
      <p:ext uri="{19B8F6BF-5375-455C-9EA6-DF929625EA0E}">
        <p15:presenceInfo xmlns:p15="http://schemas.microsoft.com/office/powerpoint/2012/main" userId="f77881b57e8c524e" providerId="Windows Live"/>
      </p:ext>
    </p:extLst>
  </p:cmAuthor>
  <p:cmAuthor id="4" name="Никита С. Полищук" initials="НСП" lastIdx="32" clrIdx="5">
    <p:extLst>
      <p:ext uri="{19B8F6BF-5375-455C-9EA6-DF929625EA0E}">
        <p15:presenceInfo xmlns:p15="http://schemas.microsoft.com/office/powerpoint/2012/main" userId="S-1-5-21-922523837-1375323741-1834533825-4183" providerId="AD"/>
      </p:ext>
    </p:extLst>
  </p:cmAuthor>
  <p:cmAuthor id="5" name="Кристина Н. Горелко" initials="КНГ" lastIdx="29" clrIdx="6">
    <p:extLst>
      <p:ext uri="{19B8F6BF-5375-455C-9EA6-DF929625EA0E}">
        <p15:presenceInfo xmlns:p15="http://schemas.microsoft.com/office/powerpoint/2012/main" userId="S-1-5-21-3765630474-74554643-3098092044-4106" providerId="AD"/>
      </p:ext>
    </p:extLst>
  </p:cmAuthor>
  <p:cmAuthor id="6" name="Nikita Polishchuk" initials="NP" lastIdx="14" clrIdx="8">
    <p:extLst>
      <p:ext uri="{19B8F6BF-5375-455C-9EA6-DF929625EA0E}">
        <p15:presenceInfo xmlns:p15="http://schemas.microsoft.com/office/powerpoint/2012/main" userId="8b26b19935a4f1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B"/>
    <a:srgbClr val="FFFFFF"/>
    <a:srgbClr val="FFAA00"/>
    <a:srgbClr val="D9DADA"/>
    <a:srgbClr val="2E9D82"/>
    <a:srgbClr val="FFEECC"/>
    <a:srgbClr val="FFC757"/>
    <a:srgbClr val="3D98E3"/>
    <a:srgbClr val="FFE594"/>
    <a:srgbClr val="DD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3431" autoAdjust="0"/>
    <p:restoredTop sz="89600" autoAdjust="0"/>
  </p:normalViewPr>
  <p:slideViewPr>
    <p:cSldViewPr showGuides="1">
      <p:cViewPr varScale="1">
        <p:scale>
          <a:sx n="103" d="100"/>
          <a:sy n="103" d="100"/>
        </p:scale>
        <p:origin x="138" y="402"/>
      </p:cViewPr>
      <p:guideLst>
        <p:guide orient="horz" pos="845"/>
        <p:guide orient="horz" pos="3838"/>
        <p:guide pos="483"/>
        <p:guide pos="7680"/>
        <p:guide pos="7197"/>
        <p:guide orient="horz" pos="2706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5;&#1090;&#1086;&#1085;\&#1053;&#1086;&#1074;&#1072;&#1103;%20&#1087;&#1072;&#1087;&#1082;&#1072;\&#1090;&#1077;&#1083;&#1077;&#1084;&#1077;&#1076;\&#1058;&#1077;&#1083;&#1077;&#1087;&#1089;&#1080;&#1093;&#1080;&#1072;&#1090;&#1088;&#1080;&#1103;\&#1054;&#1090;&#1095;&#1077;&#1090;&#1099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4;&#1090;%20&#1052;&#1052;&#1058;_&#1040;&#1085;&#1082;&#1077;&#1090;&#1072;_&#1059;&#1076;&#1086;&#1074;&#1083;&#1077;&#1090;&#1074;&#1086;&#1088;&#1077;&#1085;&#1085;&#1086;&#1089;&#1090;&#1100;%20&#1087;&#1072;&#1094;&#1080;&#1077;&#1085;&#1090;&#1086;&#1074;%20WOR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5;&#1090;&#1086;&#1085;\&#1053;&#1086;&#1074;&#1072;&#1103;%20&#1087;&#1072;&#1087;&#1082;&#1072;\&#1090;&#1077;&#1083;&#1077;&#1084;&#1077;&#1076;\&#1058;&#1077;&#1083;&#1077;&#1087;&#1089;&#1080;&#1093;&#1080;&#1072;&#1090;&#1088;&#1080;&#1103;\&#1054;&#1090;&#1095;&#1077;&#1090;&#1099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5;&#1090;&#1086;&#1085;\&#1053;&#1086;&#1074;&#1072;&#1103;%20&#1087;&#1072;&#1087;&#1082;&#1072;\&#1090;&#1077;&#1083;&#1077;&#1084;&#1077;&#1076;\&#1058;&#1077;&#1083;&#1077;&#1087;&#1089;&#1080;&#1093;&#1080;&#1072;&#1090;&#1088;&#1080;&#1103;\&#1054;&#1090;&#1095;&#1077;&#1090;&#1099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emed\Desktop\&#1053;&#1086;&#1074;&#1072;&#1103;%20&#1087;&#1072;&#1087;&#1082;&#1072;\&#1090;&#1077;&#1083;&#1077;&#1084;&#1077;&#1076;\&#1058;&#1077;&#1083;&#1077;&#1087;&#1089;&#1080;&#1093;&#1080;&#1072;&#1090;&#1088;&#1080;&#1103;\&#1040;&#1085;&#1082;&#1077;&#1090;&#1099;%20&#1074;&#1088;&#1072;&#1095;&#1077;&#1081;%20&#1080;%20&#1087;&#1072;&#1094;&#1080;&#1077;&#1085;&#1090;&#1086;&#1074;\&#1053;&#1086;&#1074;&#1072;&#1103;%20&#1092;&#1086;&#1088;&#1084;&#1072;%20(&#1054;&#1090;&#1074;&#1077;&#1090;&#1099;)_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Sheet1!$I$13:$I$14</c:f>
              <c:strCache>
                <c:ptCount val="2"/>
                <c:pt idx="0">
                  <c:v>Первичных</c:v>
                </c:pt>
                <c:pt idx="1">
                  <c:v>Повторных</c:v>
                </c:pt>
              </c:strCache>
            </c:strRef>
          </c:cat>
          <c:val>
            <c:numRef>
              <c:f>Sheet1!$J$13:$J$14</c:f>
              <c:numCache>
                <c:formatCode>General</c:formatCode>
                <c:ptCount val="2"/>
                <c:pt idx="0">
                  <c:v>33</c:v>
                </c:pt>
                <c:pt idx="1">
                  <c:v>1096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Я мог(ла) легко общаться с моим лечащим врачом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(1)'!$B$23:$B$24</c:f>
              <c:strCache>
                <c:ptCount val="2"/>
                <c:pt idx="0">
                  <c:v>Полностью согласен</c:v>
                </c:pt>
                <c:pt idx="1">
                  <c:v>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(1)'!$C$23:$C$24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9-BD4E-815D-1A0E0D1FA0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Лечащий врач хорошо понял состояние моего здоровья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(1)'!$G$19:$G$21</c:f>
              <c:strCache>
                <c:ptCount val="3"/>
                <c:pt idx="0">
                  <c:v>Полностью согласен</c:v>
                </c:pt>
                <c:pt idx="1">
                  <c:v>Согласен</c:v>
                </c:pt>
                <c:pt idx="2">
                  <c:v>Не 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(1)'!$H$19:$H$21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77-C547-9258-085D524B20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Мне было комфортно общаться с моим лечащим врачом на расстоянии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(2)'!$H$19:$H$20</c:f>
              <c:strCache>
                <c:ptCount val="2"/>
                <c:pt idx="0">
                  <c:v>Полностью согласен</c:v>
                </c:pt>
                <c:pt idx="1">
                  <c:v>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(2)'!$I$19:$I$20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04-984C-A57A-82A9BC8B35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Телемедицина может нарушить мою приватность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(5)'!$E$25:$E$28</c:f>
              <c:strCache>
                <c:ptCount val="4"/>
                <c:pt idx="0">
                  <c:v>Согласен</c:v>
                </c:pt>
                <c:pt idx="1">
                  <c:v>Нейтрально</c:v>
                </c:pt>
                <c:pt idx="2">
                  <c:v>Не согласен</c:v>
                </c:pt>
                <c:pt idx="3">
                  <c:v>Полностью не 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(5)'!$F$25:$F$28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37-B94E-BD3E-7B294E8959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С помощью телемедицины медицинская помощь стала для меня более доступной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(3)'!$J$19:$J$21</c:f>
              <c:strCache>
                <c:ptCount val="3"/>
                <c:pt idx="0">
                  <c:v>Полностью согласен</c:v>
                </c:pt>
                <c:pt idx="1">
                  <c:v>Согласен</c:v>
                </c:pt>
                <c:pt idx="2">
                  <c:v>Нейтрально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(3)'!$K$19:$K$21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29-524E-8359-1DC5E6C8AC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Телемедицина экономит мое время и деньги на поездки в больницу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(4)'!$B$24:$B$25</c:f>
              <c:strCache>
                <c:ptCount val="2"/>
                <c:pt idx="0">
                  <c:v>Полностью согласен</c:v>
                </c:pt>
                <c:pt idx="1">
                  <c:v>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(4)'!$C$24:$C$25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09-AD43-8A89-D64A8DD114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Я получил(а) адекватное внимание со стороны медицинских работников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(4)'!$H$24:$H$26</c:f>
              <c:strCache>
                <c:ptCount val="3"/>
                <c:pt idx="0">
                  <c:v>Полностью согласен</c:v>
                </c:pt>
                <c:pt idx="1">
                  <c:v>Согласен</c:v>
                </c:pt>
                <c:pt idx="2">
                  <c:v>Нейтрально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(4)'!$I$24:$I$26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B-FB44-8277-E738A76978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Я считаю дистанционную помощь посредством телемедицины качественной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'[От ММТ_Анкета_Удовлетворенность пациентов WORK.xlsx]Ответы на форму (3)'!$E$19:$E$22</c:f>
              <c:strCache>
                <c:ptCount val="4"/>
                <c:pt idx="0">
                  <c:v>Полностью согласен</c:v>
                </c:pt>
                <c:pt idx="1">
                  <c:v>Согласен</c:v>
                </c:pt>
                <c:pt idx="2">
                  <c:v>Нейтрально</c:v>
                </c:pt>
                <c:pt idx="3">
                  <c:v>Полностью не согласен</c:v>
                </c:pt>
              </c:strCache>
            </c:strRef>
          </c:cat>
          <c:val>
            <c:numRef>
              <c:f>'[От ММТ_Анкета_Удовлетворенность пациентов WORK.xlsx]Ответы на форму (3)'!$F$19:$F$22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E-8D4F-A75F-87DC6915C2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Sheet1!$G$32:$G$33</c:f>
              <c:strCache>
                <c:ptCount val="2"/>
                <c:pt idx="0">
                  <c:v>Мужской пол</c:v>
                </c:pt>
                <c:pt idx="1">
                  <c:v>Женский пол</c:v>
                </c:pt>
              </c:strCache>
            </c:strRef>
          </c:cat>
          <c:val>
            <c:numRef>
              <c:f>Sheet1!$H$32:$H$33</c:f>
              <c:numCache>
                <c:formatCode>General</c:formatCode>
                <c:ptCount val="2"/>
                <c:pt idx="0">
                  <c:v>53.4</c:v>
                </c:pt>
                <c:pt idx="1">
                  <c:v>46.6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3"/>
              <c:layout>
                <c:manualLayout>
                  <c:x val="2.392060367454063E-2"/>
                  <c:y val="8.07957859434237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Sheet1!$D$4:$D$7</c:f>
              <c:strCache>
                <c:ptCount val="4"/>
                <c:pt idx="0">
                  <c:v>Расстройства психического развития</c:v>
                </c:pt>
                <c:pt idx="1">
                  <c:v>Аутистические расстройства</c:v>
                </c:pt>
                <c:pt idx="2">
                  <c:v>Общие расстройства развития</c:v>
                </c:pt>
                <c:pt idx="3">
                  <c:v>Иное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48.9</c:v>
                </c:pt>
                <c:pt idx="1">
                  <c:v>27.9</c:v>
                </c:pt>
                <c:pt idx="2">
                  <c:v>19.8</c:v>
                </c:pt>
                <c:pt idx="3">
                  <c:v>3.4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Ваша профессиональная деятельность изменилась в лучшую сторону после внедрения телемедицинского консультирования пациентов (законных представителей)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(1)'!$A$20:$B$22</c:f>
              <c:multiLvlStrCache>
                <c:ptCount val="3"/>
                <c:lvl>
                  <c:pt idx="0">
                    <c:v>Cогласен</c:v>
                  </c:pt>
                  <c:pt idx="1">
                    <c:v>Нейтрально</c:v>
                  </c:pt>
                  <c:pt idx="2">
                    <c:v>Cогласен</c:v>
                  </c:pt>
                </c:lvl>
                <c:lvl>
                  <c:pt idx="0">
                    <c:v>Первый раунд</c:v>
                  </c:pt>
                  <c:pt idx="2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(1)'!$C$20:$C$22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471088"/>
        <c:axId val="85471632"/>
      </c:barChart>
      <c:catAx>
        <c:axId val="8547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471632"/>
        <c:crosses val="autoZero"/>
        <c:auto val="1"/>
        <c:lblAlgn val="ctr"/>
        <c:lblOffset val="100"/>
        <c:noMultiLvlLbl val="0"/>
      </c:catAx>
      <c:valAx>
        <c:axId val="85471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7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Телемедицина  позитивно влияет на лечебно-диагностический процесс, результативность лечения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(2)'!$C$19:$D$24</c:f>
              <c:multiLvlStrCache>
                <c:ptCount val="6"/>
                <c:lvl>
                  <c:pt idx="0">
                    <c:v>Полностью согласен</c:v>
                  </c:pt>
                  <c:pt idx="1">
                    <c:v>Cогласен</c:v>
                  </c:pt>
                  <c:pt idx="2">
                    <c:v>Нейтрально</c:v>
                  </c:pt>
                  <c:pt idx="3">
                    <c:v>Полностью согласен</c:v>
                  </c:pt>
                  <c:pt idx="4">
                    <c:v>Cогласен</c:v>
                  </c:pt>
                  <c:pt idx="5">
                    <c:v>Нейтрально</c:v>
                  </c:pt>
                </c:lvl>
                <c:lvl>
                  <c:pt idx="0">
                    <c:v>Первый раунд</c:v>
                  </c:pt>
                  <c:pt idx="3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(2)'!$E$19:$E$24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456944"/>
        <c:axId val="85457488"/>
      </c:barChart>
      <c:catAx>
        <c:axId val="854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457488"/>
        <c:crosses val="autoZero"/>
        <c:auto val="1"/>
        <c:lblAlgn val="ctr"/>
        <c:lblOffset val="100"/>
        <c:noMultiLvlLbl val="0"/>
      </c:catAx>
      <c:valAx>
        <c:axId val="85457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Внедрение телемедицины позволило оптимизировать логистику (документов, пациентов и т.д.) и снизить финансовые затраты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(2)'!$G$40:$H$45</c:f>
              <c:multiLvlStrCache>
                <c:ptCount val="6"/>
                <c:lvl>
                  <c:pt idx="0">
                    <c:v>Полностью согласен</c:v>
                  </c:pt>
                  <c:pt idx="1">
                    <c:v>Cогласен</c:v>
                  </c:pt>
                  <c:pt idx="2">
                    <c:v>Нейтрально</c:v>
                  </c:pt>
                  <c:pt idx="3">
                    <c:v>Полностью согласен</c:v>
                  </c:pt>
                  <c:pt idx="4">
                    <c:v>Cогласен</c:v>
                  </c:pt>
                  <c:pt idx="5">
                    <c:v>Нейтрально</c:v>
                  </c:pt>
                </c:lvl>
                <c:lvl>
                  <c:pt idx="0">
                    <c:v>Первый раунд</c:v>
                  </c:pt>
                  <c:pt idx="3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(2)'!$I$40:$I$45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460208"/>
        <c:axId val="85477072"/>
      </c:barChart>
      <c:catAx>
        <c:axId val="8546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477072"/>
        <c:crosses val="autoZero"/>
        <c:auto val="1"/>
        <c:lblAlgn val="ctr"/>
        <c:lblOffset val="100"/>
        <c:noMultiLvlLbl val="0"/>
      </c:catAx>
      <c:valAx>
        <c:axId val="85477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6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Я буду использовать видеоконференции для телеконсультаций пациентов в будущем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(3)'!$F$22:$G$25</c:f>
              <c:multiLvlStrCache>
                <c:ptCount val="4"/>
                <c:lvl>
                  <c:pt idx="0">
                    <c:v>Полностью согласен</c:v>
                  </c:pt>
                  <c:pt idx="1">
                    <c:v>Cогласен</c:v>
                  </c:pt>
                  <c:pt idx="2">
                    <c:v>Полностью согласен</c:v>
                  </c:pt>
                  <c:pt idx="3">
                    <c:v>Cогласен</c:v>
                  </c:pt>
                </c:lvl>
                <c:lvl>
                  <c:pt idx="0">
                    <c:v>Первый раунд</c:v>
                  </c:pt>
                  <c:pt idx="2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(3)'!$H$22:$H$25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479792"/>
        <c:axId val="85480880"/>
      </c:barChart>
      <c:catAx>
        <c:axId val="8547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480880"/>
        <c:crosses val="autoZero"/>
        <c:auto val="1"/>
        <c:lblAlgn val="ctr"/>
        <c:lblOffset val="100"/>
        <c:noMultiLvlLbl val="0"/>
      </c:catAx>
      <c:valAx>
        <c:axId val="85480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7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Интерфейс системы легко понятен, управление удобно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(5)'!$F$29:$G$33</c:f>
              <c:multiLvlStrCache>
                <c:ptCount val="5"/>
                <c:lvl>
                  <c:pt idx="0">
                    <c:v>Полностью согласен</c:v>
                  </c:pt>
                  <c:pt idx="1">
                    <c:v>Cогласен</c:v>
                  </c:pt>
                  <c:pt idx="2">
                    <c:v>Не согласен</c:v>
                  </c:pt>
                  <c:pt idx="3">
                    <c:v>Полностью согласен</c:v>
                  </c:pt>
                  <c:pt idx="4">
                    <c:v>Cогласен</c:v>
                  </c:pt>
                </c:lvl>
                <c:lvl>
                  <c:pt idx="0">
                    <c:v>Первый раунд</c:v>
                  </c:pt>
                  <c:pt idx="3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(5)'!$H$29:$H$33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41908656"/>
        <c:axId val="1741913008"/>
      </c:barChart>
      <c:catAx>
        <c:axId val="174190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913008"/>
        <c:crosses val="autoZero"/>
        <c:auto val="1"/>
        <c:lblAlgn val="ctr"/>
        <c:lblOffset val="100"/>
        <c:noMultiLvlLbl val="0"/>
      </c:catAx>
      <c:valAx>
        <c:axId val="174191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190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Потребовалось много времени и усилий, чтобы научиться использовать телемедицинскую систему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'Ответы на форму (7)'!$A$17:$B$21</c:f>
              <c:multiLvlStrCache>
                <c:ptCount val="5"/>
                <c:lvl>
                  <c:pt idx="0">
                    <c:v>Нейтрально</c:v>
                  </c:pt>
                  <c:pt idx="1">
                    <c:v>Не согласен</c:v>
                  </c:pt>
                  <c:pt idx="2">
                    <c:v>Полностью не согласен</c:v>
                  </c:pt>
                  <c:pt idx="3">
                    <c:v>Не согласен</c:v>
                  </c:pt>
                  <c:pt idx="4">
                    <c:v>Полностью не согласен</c:v>
                  </c:pt>
                </c:lvl>
                <c:lvl>
                  <c:pt idx="0">
                    <c:v>Первый раунд</c:v>
                  </c:pt>
                  <c:pt idx="3">
                    <c:v>Второй раунд</c:v>
                  </c:pt>
                </c:lvl>
              </c:multiLvlStrCache>
            </c:multiLvlStrRef>
          </c:cat>
          <c:val>
            <c:numRef>
              <c:f>'Ответы на форму (7)'!$C$17:$C$21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41904304"/>
        <c:axId val="1741907568"/>
      </c:barChart>
      <c:catAx>
        <c:axId val="174190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907568"/>
        <c:crosses val="autoZero"/>
        <c:auto val="1"/>
        <c:lblAlgn val="ctr"/>
        <c:lblOffset val="100"/>
        <c:noMultiLvlLbl val="0"/>
      </c:catAx>
      <c:valAx>
        <c:axId val="1741907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190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AF9EC-B6C5-4AE5-B6FD-1004D77EDB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40BDD3-2878-4E69-85C1-B0097057D100}">
      <dgm:prSet phldrT="[Текст]" custT="1"/>
      <dgm:spPr/>
      <dgm:t>
        <a:bodyPr/>
        <a:lstStyle/>
        <a:p>
          <a:r>
            <a:rPr lang="ru-RU" sz="2000" dirty="0" smtClean="0"/>
            <a:t>Систематизация предварительного опыта и литературных данных</a:t>
          </a:r>
          <a:endParaRPr lang="ru-RU" sz="2000" dirty="0"/>
        </a:p>
      </dgm:t>
    </dgm:pt>
    <dgm:pt modelId="{3A747055-720A-4C1F-8AA1-BCEBB88F131E}" type="parTrans" cxnId="{71C42A78-987E-4CDC-9786-06C44D8846EA}">
      <dgm:prSet/>
      <dgm:spPr/>
      <dgm:t>
        <a:bodyPr/>
        <a:lstStyle/>
        <a:p>
          <a:endParaRPr lang="ru-RU" sz="1400"/>
        </a:p>
      </dgm:t>
    </dgm:pt>
    <dgm:pt modelId="{1D0E6A08-38D0-404F-8151-82BAE8371B26}" type="sibTrans" cxnId="{71C42A78-987E-4CDC-9786-06C44D8846EA}">
      <dgm:prSet/>
      <dgm:spPr/>
      <dgm:t>
        <a:bodyPr/>
        <a:lstStyle/>
        <a:p>
          <a:endParaRPr lang="ru-RU" sz="1400"/>
        </a:p>
      </dgm:t>
    </dgm:pt>
    <dgm:pt modelId="{F894A54B-56E9-4719-AF04-45310831CD40}">
      <dgm:prSet phldrT="[Текст]" custT="1"/>
      <dgm:spPr/>
      <dgm:t>
        <a:bodyPr/>
        <a:lstStyle/>
        <a:p>
          <a:r>
            <a:rPr lang="ru-RU" sz="2000" dirty="0" smtClean="0"/>
            <a:t>Апробация в пилотном проекте</a:t>
          </a:r>
          <a:endParaRPr lang="ru-RU" sz="2000" dirty="0"/>
        </a:p>
      </dgm:t>
    </dgm:pt>
    <dgm:pt modelId="{428F3468-3EB3-4A85-98B6-D6E4248A2FB1}" type="parTrans" cxnId="{336C9A0D-B6A6-429A-A708-C45CA7CF8BCD}">
      <dgm:prSet/>
      <dgm:spPr/>
      <dgm:t>
        <a:bodyPr/>
        <a:lstStyle/>
        <a:p>
          <a:endParaRPr lang="ru-RU" sz="1400"/>
        </a:p>
      </dgm:t>
    </dgm:pt>
    <dgm:pt modelId="{F7E0A28E-1736-4295-AB32-730EBDDF97E3}" type="sibTrans" cxnId="{336C9A0D-B6A6-429A-A708-C45CA7CF8BCD}">
      <dgm:prSet/>
      <dgm:spPr/>
      <dgm:t>
        <a:bodyPr/>
        <a:lstStyle/>
        <a:p>
          <a:endParaRPr lang="ru-RU" sz="1400"/>
        </a:p>
      </dgm:t>
    </dgm:pt>
    <dgm:pt modelId="{D9B663EA-B230-4775-A6F0-FD186F600F57}">
      <dgm:prSet phldrT="[Текст]" custT="1"/>
      <dgm:spPr/>
      <dgm:t>
        <a:bodyPr/>
        <a:lstStyle/>
        <a:p>
          <a:r>
            <a:rPr lang="ru-RU" sz="2000" dirty="0" smtClean="0"/>
            <a:t>Внесение изменений и дополнений. </a:t>
          </a:r>
          <a:r>
            <a:rPr lang="ru-RU" sz="2000" dirty="0" err="1" smtClean="0"/>
            <a:t>Финализация</a:t>
          </a:r>
          <a:endParaRPr lang="ru-RU" sz="2000" dirty="0"/>
        </a:p>
      </dgm:t>
    </dgm:pt>
    <dgm:pt modelId="{383FD14E-0511-4C6C-8589-CAA01167D0C8}" type="parTrans" cxnId="{B8EC1D55-FEB7-4239-8457-C23B1FFC3E27}">
      <dgm:prSet/>
      <dgm:spPr/>
      <dgm:t>
        <a:bodyPr/>
        <a:lstStyle/>
        <a:p>
          <a:endParaRPr lang="ru-RU" sz="1400"/>
        </a:p>
      </dgm:t>
    </dgm:pt>
    <dgm:pt modelId="{EFE62C04-4297-499A-A30A-1774712814FD}" type="sibTrans" cxnId="{B8EC1D55-FEB7-4239-8457-C23B1FFC3E27}">
      <dgm:prSet/>
      <dgm:spPr/>
      <dgm:t>
        <a:bodyPr/>
        <a:lstStyle/>
        <a:p>
          <a:endParaRPr lang="ru-RU" sz="1400"/>
        </a:p>
      </dgm:t>
    </dgm:pt>
    <dgm:pt modelId="{39B1A821-9F95-4333-816D-933D6A381BF6}" type="pres">
      <dgm:prSet presAssocID="{F28AF9EC-B6C5-4AE5-B6FD-1004D77EDBE8}" presName="CompostProcess" presStyleCnt="0">
        <dgm:presLayoutVars>
          <dgm:dir/>
          <dgm:resizeHandles val="exact"/>
        </dgm:presLayoutVars>
      </dgm:prSet>
      <dgm:spPr/>
    </dgm:pt>
    <dgm:pt modelId="{60C54918-0C74-4C7A-A2FC-F92E57CA93A5}" type="pres">
      <dgm:prSet presAssocID="{F28AF9EC-B6C5-4AE5-B6FD-1004D77EDBE8}" presName="arrow" presStyleLbl="bgShp" presStyleIdx="0" presStyleCnt="1"/>
      <dgm:spPr/>
    </dgm:pt>
    <dgm:pt modelId="{698488EF-ADC0-4022-8149-D4C6FE802835}" type="pres">
      <dgm:prSet presAssocID="{F28AF9EC-B6C5-4AE5-B6FD-1004D77EDBE8}" presName="linearProcess" presStyleCnt="0"/>
      <dgm:spPr/>
    </dgm:pt>
    <dgm:pt modelId="{13265932-898A-45C1-BB02-291F343AC8F9}" type="pres">
      <dgm:prSet presAssocID="{5B40BDD3-2878-4E69-85C1-B0097057D100}" presName="textNode" presStyleLbl="node1" presStyleIdx="0" presStyleCnt="3">
        <dgm:presLayoutVars>
          <dgm:bulletEnabled val="1"/>
        </dgm:presLayoutVars>
      </dgm:prSet>
      <dgm:spPr/>
    </dgm:pt>
    <dgm:pt modelId="{6AE4042F-6DE4-4261-9E12-FE6F7FC7F18E}" type="pres">
      <dgm:prSet presAssocID="{1D0E6A08-38D0-404F-8151-82BAE8371B26}" presName="sibTrans" presStyleCnt="0"/>
      <dgm:spPr/>
    </dgm:pt>
    <dgm:pt modelId="{E1BCD13A-FB30-4378-9CB3-57AF8A7CC6CB}" type="pres">
      <dgm:prSet presAssocID="{F894A54B-56E9-4719-AF04-45310831CD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BA62E-4C20-461B-A7B3-151D0D224375}" type="pres">
      <dgm:prSet presAssocID="{F7E0A28E-1736-4295-AB32-730EBDDF97E3}" presName="sibTrans" presStyleCnt="0"/>
      <dgm:spPr/>
    </dgm:pt>
    <dgm:pt modelId="{C653E536-034D-4EBE-A645-913359C344EE}" type="pres">
      <dgm:prSet presAssocID="{D9B663EA-B230-4775-A6F0-FD186F600F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10490-6080-42CA-A5A9-5AF64DD99283}" type="presOf" srcId="{D9B663EA-B230-4775-A6F0-FD186F600F57}" destId="{C653E536-034D-4EBE-A645-913359C344EE}" srcOrd="0" destOrd="0" presId="urn:microsoft.com/office/officeart/2005/8/layout/hProcess9"/>
    <dgm:cxn modelId="{336C9A0D-B6A6-429A-A708-C45CA7CF8BCD}" srcId="{F28AF9EC-B6C5-4AE5-B6FD-1004D77EDBE8}" destId="{F894A54B-56E9-4719-AF04-45310831CD40}" srcOrd="1" destOrd="0" parTransId="{428F3468-3EB3-4A85-98B6-D6E4248A2FB1}" sibTransId="{F7E0A28E-1736-4295-AB32-730EBDDF97E3}"/>
    <dgm:cxn modelId="{B8EC1D55-FEB7-4239-8457-C23B1FFC3E27}" srcId="{F28AF9EC-B6C5-4AE5-B6FD-1004D77EDBE8}" destId="{D9B663EA-B230-4775-A6F0-FD186F600F57}" srcOrd="2" destOrd="0" parTransId="{383FD14E-0511-4C6C-8589-CAA01167D0C8}" sibTransId="{EFE62C04-4297-499A-A30A-1774712814FD}"/>
    <dgm:cxn modelId="{F9E93E45-59BC-483E-88CD-9C464EDC59D3}" type="presOf" srcId="{F28AF9EC-B6C5-4AE5-B6FD-1004D77EDBE8}" destId="{39B1A821-9F95-4333-816D-933D6A381BF6}" srcOrd="0" destOrd="0" presId="urn:microsoft.com/office/officeart/2005/8/layout/hProcess9"/>
    <dgm:cxn modelId="{1475801B-8D48-43AE-B886-1BCD7BE759D4}" type="presOf" srcId="{F894A54B-56E9-4719-AF04-45310831CD40}" destId="{E1BCD13A-FB30-4378-9CB3-57AF8A7CC6CB}" srcOrd="0" destOrd="0" presId="urn:microsoft.com/office/officeart/2005/8/layout/hProcess9"/>
    <dgm:cxn modelId="{71C42A78-987E-4CDC-9786-06C44D8846EA}" srcId="{F28AF9EC-B6C5-4AE5-B6FD-1004D77EDBE8}" destId="{5B40BDD3-2878-4E69-85C1-B0097057D100}" srcOrd="0" destOrd="0" parTransId="{3A747055-720A-4C1F-8AA1-BCEBB88F131E}" sibTransId="{1D0E6A08-38D0-404F-8151-82BAE8371B26}"/>
    <dgm:cxn modelId="{80126011-FE17-44DD-89DB-355CEB249603}" type="presOf" srcId="{5B40BDD3-2878-4E69-85C1-B0097057D100}" destId="{13265932-898A-45C1-BB02-291F343AC8F9}" srcOrd="0" destOrd="0" presId="urn:microsoft.com/office/officeart/2005/8/layout/hProcess9"/>
    <dgm:cxn modelId="{18465D56-D1D9-4111-8553-EC79C9BE6F68}" type="presParOf" srcId="{39B1A821-9F95-4333-816D-933D6A381BF6}" destId="{60C54918-0C74-4C7A-A2FC-F92E57CA93A5}" srcOrd="0" destOrd="0" presId="urn:microsoft.com/office/officeart/2005/8/layout/hProcess9"/>
    <dgm:cxn modelId="{271728F0-594C-423D-8D2C-74E70F736CFA}" type="presParOf" srcId="{39B1A821-9F95-4333-816D-933D6A381BF6}" destId="{698488EF-ADC0-4022-8149-D4C6FE802835}" srcOrd="1" destOrd="0" presId="urn:microsoft.com/office/officeart/2005/8/layout/hProcess9"/>
    <dgm:cxn modelId="{BDDFC7B7-B5BE-4D74-98B2-AB7495A42BF9}" type="presParOf" srcId="{698488EF-ADC0-4022-8149-D4C6FE802835}" destId="{13265932-898A-45C1-BB02-291F343AC8F9}" srcOrd="0" destOrd="0" presId="urn:microsoft.com/office/officeart/2005/8/layout/hProcess9"/>
    <dgm:cxn modelId="{3FE941E3-57E7-4043-86B3-55CFEA86F21E}" type="presParOf" srcId="{698488EF-ADC0-4022-8149-D4C6FE802835}" destId="{6AE4042F-6DE4-4261-9E12-FE6F7FC7F18E}" srcOrd="1" destOrd="0" presId="urn:microsoft.com/office/officeart/2005/8/layout/hProcess9"/>
    <dgm:cxn modelId="{52C25225-3A14-41FA-9BC8-101EA77F49F2}" type="presParOf" srcId="{698488EF-ADC0-4022-8149-D4C6FE802835}" destId="{E1BCD13A-FB30-4378-9CB3-57AF8A7CC6CB}" srcOrd="2" destOrd="0" presId="urn:microsoft.com/office/officeart/2005/8/layout/hProcess9"/>
    <dgm:cxn modelId="{76994E34-A560-4ACE-BF69-C449DDEA9318}" type="presParOf" srcId="{698488EF-ADC0-4022-8149-D4C6FE802835}" destId="{B2CBA62E-4C20-461B-A7B3-151D0D224375}" srcOrd="3" destOrd="0" presId="urn:microsoft.com/office/officeart/2005/8/layout/hProcess9"/>
    <dgm:cxn modelId="{3C25A0BC-4678-4616-AF7E-DAA0DE3C3C15}" type="presParOf" srcId="{698488EF-ADC0-4022-8149-D4C6FE802835}" destId="{C653E536-034D-4EBE-A645-913359C344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54918-0C74-4C7A-A2FC-F92E57CA93A5}">
      <dsp:nvSpPr>
        <dsp:cNvPr id="0" name=""/>
        <dsp:cNvSpPr/>
      </dsp:nvSpPr>
      <dsp:spPr>
        <a:xfrm>
          <a:off x="599466" y="0"/>
          <a:ext cx="6793954" cy="38164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65932-898A-45C1-BB02-291F343AC8F9}">
      <dsp:nvSpPr>
        <dsp:cNvPr id="0" name=""/>
        <dsp:cNvSpPr/>
      </dsp:nvSpPr>
      <dsp:spPr>
        <a:xfrm>
          <a:off x="853" y="1144927"/>
          <a:ext cx="2428259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Систематизация предварительного опыта и литературных данных</a:t>
          </a:r>
          <a:endParaRPr lang="ru-RU" sz="2000" kern="1200" dirty="0"/>
        </a:p>
      </dsp:txBody>
      <dsp:txXfrm>
        <a:off x="75374" y="1219448"/>
        <a:ext cx="2279217" cy="1377527"/>
      </dsp:txXfrm>
    </dsp:sp>
    <dsp:sp modelId="{E1BCD13A-FB30-4378-9CB3-57AF8A7CC6CB}">
      <dsp:nvSpPr>
        <dsp:cNvPr id="0" name=""/>
        <dsp:cNvSpPr/>
      </dsp:nvSpPr>
      <dsp:spPr>
        <a:xfrm>
          <a:off x="2782314" y="1144927"/>
          <a:ext cx="2428259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Апробация в пилотном проекте</a:t>
          </a:r>
          <a:endParaRPr lang="ru-RU" sz="2000" kern="1200" dirty="0"/>
        </a:p>
      </dsp:txBody>
      <dsp:txXfrm>
        <a:off x="2856835" y="1219448"/>
        <a:ext cx="2279217" cy="1377527"/>
      </dsp:txXfrm>
    </dsp:sp>
    <dsp:sp modelId="{C653E536-034D-4EBE-A645-913359C344EE}">
      <dsp:nvSpPr>
        <dsp:cNvPr id="0" name=""/>
        <dsp:cNvSpPr/>
      </dsp:nvSpPr>
      <dsp:spPr>
        <a:xfrm>
          <a:off x="5563774" y="1144927"/>
          <a:ext cx="2428259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Внесение изменений и дополнений. </a:t>
          </a:r>
          <a:r>
            <a:rPr lang="ru-RU" sz="2000" kern="1200" dirty="0" err="1" smtClean="0"/>
            <a:t>Финализация</a:t>
          </a:r>
          <a:endParaRPr lang="ru-RU" sz="2000" kern="1200" dirty="0"/>
        </a:p>
      </dsp:txBody>
      <dsp:txXfrm>
        <a:off x="5638295" y="1219448"/>
        <a:ext cx="2279217" cy="137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3EEF-67C5-499E-A045-181A00DB87C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A0E5F-757C-4464-83AD-C0051A029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://sdo.npcmr.ru/" TargetMode="External"/><Relationship Id="rId13" Type="http://schemas.openxmlformats.org/officeDocument/2006/relationships/hyperlink" Target="https://www.instagram.com/medradiology.moscow/" TargetMode="External"/><Relationship Id="rId3" Type="http://schemas.openxmlformats.org/officeDocument/2006/relationships/hyperlink" Target="mailto:morozov@npcmr.ru" TargetMode="External"/><Relationship Id="rId7" Type="http://schemas.openxmlformats.org/officeDocument/2006/relationships/hyperlink" Target="http://www.pet-omc.ru/" TargetMode="External"/><Relationship Id="rId12" Type="http://schemas.openxmlformats.org/officeDocument/2006/relationships/hyperlink" Target="https://vk.com/npcmr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&#1089;&#1082;&#1088;&#1080;&#1085;&#1080;&#1085;&#1075;&#1088;&#1072;&#1082;&#1072;.&#1088;&#1092;/" TargetMode="External"/><Relationship Id="rId11" Type="http://schemas.openxmlformats.org/officeDocument/2006/relationships/hyperlink" Target="https://www.youtube.com/channel/UCu5ER1JrdPILCaM9OD792tA" TargetMode="External"/><Relationship Id="rId5" Type="http://schemas.openxmlformats.org/officeDocument/2006/relationships/hyperlink" Target="http://ndkt.ru/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www.facebook.com/medradiology.moscow/" TargetMode="External"/><Relationship Id="rId4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9" Type="http://schemas.openxmlformats.org/officeDocument/2006/relationships/hyperlink" Target="http://mrororr.ru/" TargetMode="External"/><Relationship Id="rId14" Type="http://schemas.openxmlformats.org/officeDocument/2006/relationships/hyperlink" Target="https://ok.ru/group/53492896301187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ndkt.ru/" TargetMode="External"/><Relationship Id="rId13" Type="http://schemas.openxmlformats.org/officeDocument/2006/relationships/hyperlink" Target="https://www.facebook.com/medradiology.moscow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12" Type="http://schemas.openxmlformats.org/officeDocument/2006/relationships/hyperlink" Target="http://mrororr.ru/" TargetMode="External"/><Relationship Id="rId17" Type="http://schemas.openxmlformats.org/officeDocument/2006/relationships/hyperlink" Target="https://ok.ru/group/53492896301187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instagram.com/medradiology.moscow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mailto:morozov@npcmr.ru" TargetMode="External"/><Relationship Id="rId11" Type="http://schemas.openxmlformats.org/officeDocument/2006/relationships/hyperlink" Target="http://sdo.npcmr.ru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vk.com/npcmr" TargetMode="External"/><Relationship Id="rId10" Type="http://schemas.openxmlformats.org/officeDocument/2006/relationships/hyperlink" Target="http://www.pet-omc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&#1089;&#1082;&#1088;&#1080;&#1085;&#1080;&#1085;&#1075;&#1088;&#1072;&#1082;&#1072;.&#1088;&#1092;/" TargetMode="External"/><Relationship Id="rId14" Type="http://schemas.openxmlformats.org/officeDocument/2006/relationships/hyperlink" Target="https://www.youtube.com/channel/UCu5ER1JrdPILCaM9OD792tA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://sdo.npcmr.ru/" TargetMode="External"/><Relationship Id="rId13" Type="http://schemas.openxmlformats.org/officeDocument/2006/relationships/hyperlink" Target="https://www.instagram.com/medradiology.moscow/" TargetMode="External"/><Relationship Id="rId3" Type="http://schemas.openxmlformats.org/officeDocument/2006/relationships/hyperlink" Target="mailto:morozov@npcmr.ru" TargetMode="External"/><Relationship Id="rId7" Type="http://schemas.openxmlformats.org/officeDocument/2006/relationships/hyperlink" Target="http://www.pet-omc.ru/" TargetMode="External"/><Relationship Id="rId12" Type="http://schemas.openxmlformats.org/officeDocument/2006/relationships/hyperlink" Target="https://vk.com/npcmr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&#1089;&#1082;&#1088;&#1080;&#1085;&#1080;&#1085;&#1075;&#1088;&#1072;&#1082;&#1072;.&#1088;&#1092;/" TargetMode="External"/><Relationship Id="rId11" Type="http://schemas.openxmlformats.org/officeDocument/2006/relationships/hyperlink" Target="https://www.youtube.com/channel/UCu5ER1JrdPILCaM9OD792tA" TargetMode="External"/><Relationship Id="rId5" Type="http://schemas.openxmlformats.org/officeDocument/2006/relationships/hyperlink" Target="http://ndkt.ru/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www.facebook.com/medradiology.moscow/" TargetMode="External"/><Relationship Id="rId4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9" Type="http://schemas.openxmlformats.org/officeDocument/2006/relationships/hyperlink" Target="http://mrororr.ru/" TargetMode="External"/><Relationship Id="rId14" Type="http://schemas.openxmlformats.org/officeDocument/2006/relationships/hyperlink" Target="https://ok.ru/group/53492896301187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://ndkt.ru/" TargetMode="External"/><Relationship Id="rId13" Type="http://schemas.openxmlformats.org/officeDocument/2006/relationships/hyperlink" Target="https://www.facebook.com/medradiology.moscow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12" Type="http://schemas.openxmlformats.org/officeDocument/2006/relationships/hyperlink" Target="http://mrororr.ru/" TargetMode="External"/><Relationship Id="rId17" Type="http://schemas.openxmlformats.org/officeDocument/2006/relationships/hyperlink" Target="https://ok.ru/group/53492896301187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instagram.com/medradiology.moscow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mailto:morozov@npcmr.ru" TargetMode="External"/><Relationship Id="rId11" Type="http://schemas.openxmlformats.org/officeDocument/2006/relationships/hyperlink" Target="http://sdo.npcmr.ru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vk.com/npcmr" TargetMode="External"/><Relationship Id="rId10" Type="http://schemas.openxmlformats.org/officeDocument/2006/relationships/hyperlink" Target="http://www.pet-omc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&#1089;&#1082;&#1088;&#1080;&#1085;&#1080;&#1085;&#1075;&#1088;&#1072;&#1082;&#1072;.&#1088;&#1092;/" TargetMode="External"/><Relationship Id="rId14" Type="http://schemas.openxmlformats.org/officeDocument/2006/relationships/hyperlink" Target="https://www.youtube.com/channel/UCu5ER1JrdPILCaM9OD792tA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://ndkt.ru/" TargetMode="External"/><Relationship Id="rId13" Type="http://schemas.openxmlformats.org/officeDocument/2006/relationships/hyperlink" Target="https://www.facebook.com/medradiology.moscow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12" Type="http://schemas.openxmlformats.org/officeDocument/2006/relationships/hyperlink" Target="http://mrororr.ru/" TargetMode="External"/><Relationship Id="rId17" Type="http://schemas.openxmlformats.org/officeDocument/2006/relationships/hyperlink" Target="https://ok.ru/group/53492896301187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instagram.com/medradiology.moscow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mailto:morozov@npcmr.ru" TargetMode="External"/><Relationship Id="rId11" Type="http://schemas.openxmlformats.org/officeDocument/2006/relationships/hyperlink" Target="http://sdo.npcmr.ru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vk.com/npcmr" TargetMode="External"/><Relationship Id="rId10" Type="http://schemas.openxmlformats.org/officeDocument/2006/relationships/hyperlink" Target="http://www.pet-omc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&#1089;&#1082;&#1088;&#1080;&#1085;&#1080;&#1085;&#1075;&#1088;&#1072;&#1082;&#1072;.&#1088;&#1092;/" TargetMode="External"/><Relationship Id="rId14" Type="http://schemas.openxmlformats.org/officeDocument/2006/relationships/hyperlink" Target="https://www.youtube.com/channel/UCu5ER1JrdPILCaM9OD792tA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://sdo.npcmr.ru/" TargetMode="External"/><Relationship Id="rId13" Type="http://schemas.openxmlformats.org/officeDocument/2006/relationships/hyperlink" Target="https://www.instagram.com/medradiology.moscow/" TargetMode="External"/><Relationship Id="rId3" Type="http://schemas.openxmlformats.org/officeDocument/2006/relationships/hyperlink" Target="mailto:morozov@npcmr.ru" TargetMode="External"/><Relationship Id="rId7" Type="http://schemas.openxmlformats.org/officeDocument/2006/relationships/hyperlink" Target="http://www.pet-omc.ru/" TargetMode="External"/><Relationship Id="rId12" Type="http://schemas.openxmlformats.org/officeDocument/2006/relationships/hyperlink" Target="https://vk.com/npcmr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&#1089;&#1082;&#1088;&#1080;&#1085;&#1080;&#1085;&#1075;&#1088;&#1072;&#1082;&#1072;.&#1088;&#1092;/" TargetMode="External"/><Relationship Id="rId11" Type="http://schemas.openxmlformats.org/officeDocument/2006/relationships/hyperlink" Target="https://www.youtube.com/channel/UCu5ER1JrdPILCaM9OD792tA" TargetMode="External"/><Relationship Id="rId5" Type="http://schemas.openxmlformats.org/officeDocument/2006/relationships/hyperlink" Target="http://ndkt.ru/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www.facebook.com/medradiology.moscow/" TargetMode="External"/><Relationship Id="rId4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9" Type="http://schemas.openxmlformats.org/officeDocument/2006/relationships/hyperlink" Target="http://mrororr.ru/" TargetMode="External"/><Relationship Id="rId14" Type="http://schemas.openxmlformats.org/officeDocument/2006/relationships/hyperlink" Target="https://ok.ru/group/53492896301187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pic>
        <p:nvPicPr>
          <p:cNvPr id="12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728315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69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3109B410-1A79-4B5F-B9DA-5E077A1A0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0679"/>
            <a:ext cx="1716157" cy="372758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EDE09-BB71-420A-A9D7-2BECD5B781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EA672B03-0AB8-4CEF-B868-68A1ED75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xmlns="" id="{F32DE269-D444-49B6-BF9A-F47756D8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t>medradiology.moscow | mosmed.ai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41AAACD-6B19-497D-8241-01136669B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60269"/>
            <a:ext cx="497735" cy="430251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xmlns="" id="{93D53EA5-D102-47D2-95EB-B46B83EBA2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86973" y="260270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ng">
            <a:extLst>
              <a:ext uri="{FF2B5EF4-FFF2-40B4-BE49-F238E27FC236}">
                <a16:creationId xmlns:a16="http://schemas.microsoft.com/office/drawing/2014/main" xmlns="" id="{50EA66A8-3FCD-4F93-8FE1-0D5C77EEFF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74986" y="175891"/>
            <a:ext cx="639974" cy="59366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47C06F5-E629-49EC-9858-5711864152D6}"/>
              </a:ext>
            </a:extLst>
          </p:cNvPr>
          <p:cNvCxnSpPr/>
          <p:nvPr/>
        </p:nvCxnSpPr>
        <p:spPr>
          <a:xfrm>
            <a:off x="10121900" y="121552"/>
            <a:ext cx="0" cy="64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A08CE73-4166-402F-8473-D8403C8D776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3980AE5-BD96-48D7-B5F5-6DE5F5D99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49" y="1"/>
            <a:ext cx="9079788" cy="875282"/>
          </a:xfrm>
        </p:spPr>
        <p:txBody>
          <a:bodyPr tIns="36000" bIns="36000" anchor="ctr" anchorCtr="0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CFF06D09-7755-42F7-B731-C6359816A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519F862-7F7D-4802-ADAD-288B645AF044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852876"/>
            <a:ext cx="1800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07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pic>
        <p:nvPicPr>
          <p:cNvPr id="12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728315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32379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15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61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38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561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181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2192000" cy="79228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645025"/>
            <a:ext cx="12192000" cy="79228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1634072"/>
            <a:ext cx="2592284" cy="1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7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307" y="3262281"/>
            <a:ext cx="57479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Helvetica"/>
              </a:rPr>
              <a:t>БЛАГОДАРЮ ЗА ВНИМАНИЕ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29257" y="662804"/>
            <a:ext cx="3600400" cy="3600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3"/>
              </a:rPr>
              <a:t>morozov@npcmr.ru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+7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495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671-56-48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Ситуационный центр по ЛД: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+7 (495) 276-04-38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4"/>
              </a:rPr>
              <a:t>http://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4"/>
              </a:rPr>
              <a:t>медрадиология.москва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4"/>
              </a:rPr>
              <a:t>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/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5"/>
              </a:rPr>
              <a:t>http://ndkt.ru/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6"/>
              </a:rPr>
              <a:t>http://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6"/>
              </a:rPr>
              <a:t>скрининграка.рф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4"/>
              </a:rPr>
              <a:t>http://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7"/>
              </a:rPr>
              <a:t>pet-omc.ru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8"/>
              </a:rPr>
              <a:t>http://sdo.npcmr.ru/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8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9"/>
              </a:rPr>
              <a:t>http://mrororr.ru/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28048" y="4357674"/>
            <a:ext cx="5299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Наши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соц.сети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10"/>
              </a:rPr>
              <a:t>Facebook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Радиология Москвы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11"/>
              </a:rPr>
              <a:t>YouTube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Радиология Москвы/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Radiology of Moscow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12"/>
              </a:rPr>
              <a:t>ВК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 НПЦ Медицинской радиологии ДЗМ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13"/>
              </a:rPr>
              <a:t>Instagram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medradiology.moscow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  <a:hlinkClick r:id="rId14"/>
              </a:rPr>
              <a:t>Одноклассники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rPr>
              <a:t>: Радиология Москвы </a:t>
            </a:r>
          </a:p>
        </p:txBody>
      </p:sp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9" y="0"/>
            <a:ext cx="12199185" cy="9087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57150"/>
            <a:ext cx="12190107" cy="504000"/>
          </a:xfrm>
        </p:spPr>
        <p:txBody>
          <a:bodyPr anchor="t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54"/>
            <a:ext cx="12194771" cy="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4771" cy="6858000"/>
          </a:xfrm>
          <a:prstGeom prst="rect">
            <a:avLst/>
          </a:prstGeom>
        </p:spPr>
      </p:pic>
      <p:pic>
        <p:nvPicPr>
          <p:cNvPr id="12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1104" y="93812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1389" y="-34527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7" y="93812"/>
            <a:ext cx="2258137" cy="56899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63352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2598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15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031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9185" cy="9087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213409"/>
            <a:ext cx="12190107" cy="504000"/>
          </a:xfrm>
        </p:spPr>
        <p:txBody>
          <a:bodyPr anchor="t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6"/>
            <a:ext cx="12194771" cy="74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792666" y="6416178"/>
            <a:ext cx="397447" cy="343559"/>
          </a:xfrm>
          <a:prstGeom prst="rect">
            <a:avLst/>
          </a:prstGeom>
        </p:spPr>
      </p:pic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1000572" y="6416176"/>
            <a:ext cx="323725" cy="3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297243" y="6345775"/>
            <a:ext cx="53394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58"/>
            <a:ext cx="12194771" cy="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9185" cy="9087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213409"/>
            <a:ext cx="12190107" cy="504000"/>
          </a:xfrm>
        </p:spPr>
        <p:txBody>
          <a:bodyPr anchor="t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6"/>
            <a:ext cx="12194771" cy="74815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58"/>
            <a:ext cx="12194771" cy="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6"/>
            <a:ext cx="12194771" cy="74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792666" y="6416178"/>
            <a:ext cx="397447" cy="343559"/>
          </a:xfrm>
          <a:prstGeom prst="rect">
            <a:avLst/>
          </a:prstGeom>
        </p:spPr>
      </p:pic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000572" y="6416176"/>
            <a:ext cx="323725" cy="3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1297243" y="6345775"/>
            <a:ext cx="533940" cy="495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868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6"/>
            <a:ext cx="12194771" cy="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5"/>
            <a:ext cx="12192000" cy="792283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745609"/>
            <a:ext cx="12192000" cy="72027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9" y="1634072"/>
            <a:ext cx="2592284" cy="1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4771" cy="6858000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1104" y="93812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1389" y="-34527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7" y="93812"/>
            <a:ext cx="2258137" cy="56899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76055" y="3262281"/>
            <a:ext cx="5747940" cy="64633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t>БЛАГОДАРЮ ЗА ВНИМАНИЕ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29257" y="662804"/>
            <a:ext cx="3600400" cy="3600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t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6"/>
              </a:rPr>
              <a:t>morozov@npcmr.ru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+7 (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495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)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671-56-48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Ситуационный центр по ЛД: </a:t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+7 (495) 276-04-38</a:t>
            </a: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http://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медрадиология.москва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/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8"/>
              </a:rPr>
              <a:t>http://ndkt.ru/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9"/>
              </a:rPr>
              <a:t>http://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9"/>
              </a:rPr>
              <a:t>скрининграка.рф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http://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0"/>
              </a:rPr>
              <a:t>pet-omc.ru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1"/>
              </a:rPr>
              <a:t>http://sdo.npcmr.ru/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1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/>
            </a:r>
            <a:b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2"/>
              </a:rPr>
              <a:t>http://mrororr.ru/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28054" y="4357680"/>
            <a:ext cx="5299255" cy="2431433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Наши 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соц.сети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</a:t>
            </a: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3"/>
              </a:rPr>
              <a:t>Facebook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Радиология Москвы</a:t>
            </a: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4"/>
              </a:rPr>
              <a:t>YouTube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Радиология Москвы/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Radiology of Moscow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5"/>
              </a:rPr>
              <a:t>ВК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НПЦ Медицинской радиологии ДЗМ</a:t>
            </a: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6"/>
              </a:rPr>
              <a:t>Instagram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medradiology.moscow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7"/>
              </a:rPr>
              <a:t>Одноклассники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Радиология Москвы </a:t>
            </a:r>
          </a:p>
        </p:txBody>
      </p:sp>
    </p:spTree>
    <p:extLst>
      <p:ext uri="{BB962C8B-B14F-4D97-AF65-F5344CB8AC3E}">
        <p14:creationId xmlns:p14="http://schemas.microsoft.com/office/powerpoint/2010/main" val="1974565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817C-0939-45FE-AAA3-B375B0CEACB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E93E-8134-4625-B75B-DC179E0758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86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33351"/>
            <a:ext cx="54398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234"/>
            <a:ext cx="897467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33351"/>
            <a:ext cx="2258483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728315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144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267"/>
            <a:ext cx="1219411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>
            <a:fillRect/>
          </a:stretch>
        </p:blipFill>
        <p:spPr bwMode="auto">
          <a:xfrm>
            <a:off x="11495618" y="201084"/>
            <a:ext cx="499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67" y="201084"/>
            <a:ext cx="39370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34" y="116418"/>
            <a:ext cx="639233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79377" y="1"/>
            <a:ext cx="11710731" cy="744755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29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267"/>
            <a:ext cx="1219411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>
            <a:fillRect/>
          </a:stretch>
        </p:blipFill>
        <p:spPr bwMode="auto">
          <a:xfrm>
            <a:off x="11495618" y="201084"/>
            <a:ext cx="499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67" y="201084"/>
            <a:ext cx="39370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34" y="116418"/>
            <a:ext cx="639233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79377" y="1"/>
            <a:ext cx="11710731" cy="744755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0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38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356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267"/>
            <a:ext cx="1219411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>
            <a:fillRect/>
          </a:stretch>
        </p:blipFill>
        <p:spPr bwMode="auto">
          <a:xfrm>
            <a:off x="11495618" y="201084"/>
            <a:ext cx="499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67" y="201084"/>
            <a:ext cx="39370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34" y="116418"/>
            <a:ext cx="639233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48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267"/>
            <a:ext cx="1219411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97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1"/>
            <a:ext cx="12192000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4067"/>
            <a:ext cx="2590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645025"/>
            <a:ext cx="12192000" cy="79228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708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 userDrawn="1"/>
        </p:nvSpPr>
        <p:spPr>
          <a:xfrm>
            <a:off x="656167" y="3261785"/>
            <a:ext cx="5748867" cy="64770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914377">
              <a:defRPr/>
            </a:pPr>
            <a:r>
              <a:rPr lang="ru-RU" sz="3400" kern="1200" dirty="0">
                <a:solidFill>
                  <a:srgbClr val="005FAB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БЛАГОДАРЮ ЗА ВНИМАНИЕ</a:t>
            </a:r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6529918" y="662518"/>
            <a:ext cx="3600449" cy="36004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hlinkClick r:id="rId3"/>
              </a:rPr>
              <a:t>morozov@npcmr.ru</a:t>
            </a:r>
            <a:endParaRPr lang="en-US" sz="1300" kern="1200" dirty="0">
              <a:solidFill>
                <a:srgbClr val="005FAB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+7 (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495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) 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671-56-48</a:t>
            </a: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Ситуационный центр по ЛД: </a:t>
            </a:r>
            <a:b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</a:b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+7 (495) 276-04-38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005FAB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hlinkClick r:id="rId4"/>
              </a:rPr>
              <a:t>http://</a:t>
            </a:r>
            <a:r>
              <a:rPr lang="ru-RU" sz="1300" kern="1200" dirty="0" err="1">
                <a:solidFill>
                  <a:srgbClr val="005FAB"/>
                </a:solidFill>
                <a:hlinkClick r:id="rId4"/>
              </a:rPr>
              <a:t>медрадиология.москва</a:t>
            </a:r>
            <a:r>
              <a:rPr lang="en-US" sz="1300" kern="1200" dirty="0">
                <a:solidFill>
                  <a:srgbClr val="005FAB"/>
                </a:solidFill>
                <a:hlinkClick r:id="rId4"/>
              </a:rPr>
              <a:t>/</a:t>
            </a:r>
            <a:r>
              <a:rPr lang="ru-RU" sz="1300" kern="1200" dirty="0">
                <a:solidFill>
                  <a:srgbClr val="005FAB"/>
                </a:solidFill>
              </a:rPr>
              <a:t/>
            </a:r>
            <a:br>
              <a:rPr lang="ru-RU" sz="1300" kern="1200" dirty="0">
                <a:solidFill>
                  <a:srgbClr val="005FAB"/>
                </a:solidFill>
              </a:rPr>
            </a:br>
            <a:r>
              <a:rPr lang="en-US" sz="1300" kern="1200" dirty="0">
                <a:solidFill>
                  <a:srgbClr val="005FAB"/>
                </a:solidFill>
                <a:hlinkClick r:id="rId5"/>
              </a:rPr>
              <a:t>http://ndkt.ru/</a:t>
            </a:r>
            <a:endParaRPr lang="ru-RU" sz="1300" kern="1200" dirty="0">
              <a:solidFill>
                <a:srgbClr val="005FAB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hlinkClick r:id="rId6"/>
              </a:rPr>
              <a:t>http://</a:t>
            </a:r>
            <a:r>
              <a:rPr lang="ru-RU" sz="1300" kern="1200" dirty="0" err="1">
                <a:solidFill>
                  <a:srgbClr val="005FAB"/>
                </a:solidFill>
                <a:hlinkClick r:id="rId6"/>
              </a:rPr>
              <a:t>скрининграка.рф</a:t>
            </a:r>
            <a:endParaRPr lang="ru-RU" sz="1300" kern="1200" dirty="0">
              <a:solidFill>
                <a:srgbClr val="005FAB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hlinkClick r:id="rId4"/>
              </a:rPr>
              <a:t>http://</a:t>
            </a:r>
            <a:r>
              <a:rPr lang="en-US" sz="1300" kern="1200" dirty="0">
                <a:solidFill>
                  <a:srgbClr val="005FAB"/>
                </a:solidFill>
                <a:hlinkClick r:id="rId7"/>
              </a:rPr>
              <a:t>pet-omc.ru</a:t>
            </a:r>
            <a:r>
              <a:rPr lang="en-US" sz="1300" kern="1200" dirty="0">
                <a:solidFill>
                  <a:srgbClr val="005FAB"/>
                </a:solidFill>
              </a:rPr>
              <a:t>/</a:t>
            </a:r>
            <a:r>
              <a:rPr lang="ru-RU" sz="1300" kern="1200" dirty="0">
                <a:solidFill>
                  <a:srgbClr val="005FAB"/>
                </a:solidFill>
              </a:rPr>
              <a:t> </a:t>
            </a:r>
            <a:br>
              <a:rPr lang="ru-RU" sz="1300" kern="1200" dirty="0">
                <a:solidFill>
                  <a:srgbClr val="005FAB"/>
                </a:solidFill>
              </a:rPr>
            </a:br>
            <a:r>
              <a:rPr lang="en-US" sz="1300" kern="1200" dirty="0">
                <a:solidFill>
                  <a:srgbClr val="005FAB"/>
                </a:solidFill>
                <a:hlinkClick r:id="rId8"/>
              </a:rPr>
              <a:t>http://sdo.npcmr.ru/</a:t>
            </a:r>
            <a:r>
              <a:rPr lang="ru-RU" sz="1300" kern="1200" dirty="0">
                <a:solidFill>
                  <a:srgbClr val="005FAB"/>
                </a:solidFill>
                <a:hlinkClick r:id="rId8"/>
              </a:rPr>
              <a:t> </a:t>
            </a:r>
            <a:r>
              <a:rPr lang="en-US" sz="1300" kern="1200" dirty="0">
                <a:solidFill>
                  <a:srgbClr val="005FAB"/>
                </a:solidFill>
              </a:rPr>
              <a:t/>
            </a:r>
            <a:br>
              <a:rPr lang="en-US" sz="1300" kern="1200" dirty="0">
                <a:solidFill>
                  <a:srgbClr val="005FAB"/>
                </a:solidFill>
              </a:rPr>
            </a:br>
            <a:r>
              <a:rPr lang="en-US" sz="1300" kern="1200" dirty="0">
                <a:solidFill>
                  <a:srgbClr val="005FAB"/>
                </a:solidFill>
                <a:hlinkClick r:id="rId9"/>
              </a:rPr>
              <a:t>http://mrororr.ru/</a:t>
            </a:r>
            <a:endParaRPr lang="ru-RU" sz="1300" kern="1200" dirty="0">
              <a:solidFill>
                <a:srgbClr val="005FAB"/>
              </a:solidFill>
            </a:endParaRPr>
          </a:p>
        </p:txBody>
      </p:sp>
      <p:sp>
        <p:nvSpPr>
          <p:cNvPr id="5" name="Прямоугольник 4">
            <a:extLst/>
          </p:cNvPr>
          <p:cNvSpPr/>
          <p:nvPr userDrawn="1"/>
        </p:nvSpPr>
        <p:spPr>
          <a:xfrm>
            <a:off x="6527800" y="4358217"/>
            <a:ext cx="5300133" cy="152400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Наши </a:t>
            </a:r>
            <a:r>
              <a:rPr lang="ru-RU" sz="1300" kern="1200" dirty="0" err="1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соц.сети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005FAB"/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151616"/>
                </a:solidFill>
                <a:latin typeface="Calibri" pitchFamily="34" charset="0"/>
                <a:ea typeface="+mn-ea"/>
                <a:cs typeface="+mn-cs"/>
                <a:hlinkClick r:id="rId10"/>
              </a:rPr>
              <a:t>Facebook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Радиология Москвы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151616"/>
                </a:solidFill>
                <a:latin typeface="Calibri" pitchFamily="34" charset="0"/>
                <a:ea typeface="+mn-ea"/>
                <a:cs typeface="+mn-cs"/>
                <a:hlinkClick r:id="rId11"/>
              </a:rPr>
              <a:t>YouTube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Радиология Москвы/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Radiology of Moscow</a:t>
            </a: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/>
                </a:solidFill>
                <a:latin typeface="Calibri" pitchFamily="34" charset="0"/>
                <a:ea typeface="+mn-ea"/>
                <a:cs typeface="+mn-cs"/>
                <a:hlinkClick r:id="rId12"/>
              </a:rPr>
              <a:t>ВК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НПЦ Медицинской радиологии ДЗМ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151616"/>
                </a:solidFill>
                <a:latin typeface="Calibri" pitchFamily="34" charset="0"/>
                <a:ea typeface="+mn-ea"/>
                <a:cs typeface="+mn-cs"/>
                <a:hlinkClick r:id="rId13"/>
              </a:rPr>
              <a:t>Instagram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sz="1300" kern="1200" dirty="0" err="1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medradiology.moscow</a:t>
            </a:r>
            <a:endParaRPr lang="en-US" sz="1300" kern="1200" dirty="0">
              <a:solidFill>
                <a:srgbClr val="151616">
                  <a:lumMod val="75000"/>
                  <a:lumOff val="25000"/>
                </a:srgbClr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/>
                </a:solidFill>
                <a:latin typeface="Calibri" pitchFamily="34" charset="0"/>
                <a:ea typeface="+mn-ea"/>
                <a:cs typeface="+mn-cs"/>
                <a:hlinkClick r:id="rId14"/>
              </a:rPr>
              <a:t>Одноклассники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Радиология Москвы </a:t>
            </a:r>
          </a:p>
        </p:txBody>
      </p:sp>
      <p:pic>
        <p:nvPicPr>
          <p:cNvPr id="6" name="image2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33351"/>
            <a:ext cx="54398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3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234"/>
            <a:ext cx="897467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Рисунок 1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33351"/>
            <a:ext cx="2258483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2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83D8B95-7D1C-4DEA-876E-740F1D5FB850}" type="datetimeFigureOut">
              <a:rPr lang="ru-RU">
                <a:solidFill>
                  <a:srgbClr val="151616">
                    <a:tint val="75000"/>
                  </a:srgbClr>
                </a:solidFill>
              </a:rPr>
              <a:pPr>
                <a:defRPr/>
              </a:pPr>
              <a:t>22.09.2020</a:t>
            </a:fld>
            <a:endParaRPr lang="ru-RU">
              <a:solidFill>
                <a:srgbClr val="15161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51616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825DF0A6-CCCC-4998-A283-A5B770198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91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AAA787B-9F0B-42F7-857A-6DF308B562BB}" type="datetimeFigureOut">
              <a:rPr lang="ru-RU">
                <a:solidFill>
                  <a:srgbClr val="151616">
                    <a:tint val="75000"/>
                  </a:srgbClr>
                </a:solidFill>
              </a:rPr>
              <a:pPr>
                <a:defRPr/>
              </a:pPr>
              <a:t>22.09.2020</a:t>
            </a:fld>
            <a:endParaRPr lang="ru-RU">
              <a:solidFill>
                <a:srgbClr val="15161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51616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8159007B-41F8-4B28-BE50-C3D8400384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142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1"/>
            <a:ext cx="12192000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4067"/>
            <a:ext cx="2590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745607"/>
            <a:ext cx="12192000" cy="72027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889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4117" cy="467784"/>
          </a:xfrm>
          <a:prstGeom prst="rect">
            <a:avLst/>
          </a:prstGeom>
          <a:solidFill>
            <a:srgbClr val="00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>
              <a:solidFill>
                <a:srgbClr val="FFFFFF"/>
              </a:solidFill>
            </a:endParaRPr>
          </a:p>
        </p:txBody>
      </p:sp>
      <p:pic>
        <p:nvPicPr>
          <p:cNvPr id="4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267"/>
            <a:ext cx="1219411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>
            <a:fillRect/>
          </a:stretch>
        </p:blipFill>
        <p:spPr bwMode="auto">
          <a:xfrm>
            <a:off x="11791951" y="6415617"/>
            <a:ext cx="397933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18" y="6415617"/>
            <a:ext cx="323849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1" y="6345767"/>
            <a:ext cx="53551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Рисунок 11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12194117" cy="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0107" cy="47667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3250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93134"/>
            <a:ext cx="546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-33866"/>
            <a:ext cx="899584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84" y="93133"/>
            <a:ext cx="2258483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275167" y="3261784"/>
            <a:ext cx="5748867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200">
                <a:solidFill>
                  <a:srgbClr val="005FAB"/>
                </a:solidFill>
                <a:ea typeface="+mn-ea"/>
                <a:cs typeface="Arial" pitchFamily="34" charset="0"/>
              </a:rPr>
              <a:t>БЛАГОДАРЮ ЗА ВНИМАНИЕ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29918" y="662518"/>
            <a:ext cx="3600449" cy="36004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151616"/>
                </a:solidFill>
                <a:hlinkClick r:id="rId6"/>
              </a:rPr>
              <a:t>morozov@npcmr.ru</a:t>
            </a:r>
            <a:endParaRPr lang="en-US" sz="1300" kern="1200" dirty="0">
              <a:solidFill>
                <a:srgbClr val="151616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+7 (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495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) 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671-56-48</a:t>
            </a: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Ситуационный центр по ЛД: </a:t>
            </a:r>
            <a:b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</a:b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</a:rPr>
              <a:t>+7 (495) 276-04-38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151616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70C0"/>
                </a:solidFill>
                <a:hlinkClick r:id="rId7"/>
              </a:rPr>
              <a:t>http://</a:t>
            </a:r>
            <a:r>
              <a:rPr lang="ru-RU" sz="1300" kern="1200" dirty="0">
                <a:solidFill>
                  <a:srgbClr val="0070C0"/>
                </a:solidFill>
                <a:hlinkClick r:id="rId7"/>
              </a:rPr>
              <a:t>медрадиология.москва</a:t>
            </a:r>
            <a:r>
              <a:rPr lang="en-US" sz="1300" kern="1200" dirty="0">
                <a:solidFill>
                  <a:srgbClr val="0070C0"/>
                </a:solidFill>
                <a:hlinkClick r:id="rId7"/>
              </a:rPr>
              <a:t>/</a:t>
            </a:r>
            <a:r>
              <a:rPr lang="ru-RU" sz="1300" kern="1200" dirty="0">
                <a:solidFill>
                  <a:srgbClr val="0070C0"/>
                </a:solidFill>
              </a:rPr>
              <a:t/>
            </a:r>
            <a:br>
              <a:rPr lang="ru-RU" sz="1300" kern="1200" dirty="0">
                <a:solidFill>
                  <a:srgbClr val="0070C0"/>
                </a:solidFill>
              </a:rPr>
            </a:br>
            <a:r>
              <a:rPr lang="en-US" sz="1300" kern="1200" dirty="0">
                <a:solidFill>
                  <a:srgbClr val="0070C0"/>
                </a:solidFill>
                <a:hlinkClick r:id="rId8"/>
              </a:rPr>
              <a:t>http://ndkt.ru/</a:t>
            </a:r>
            <a:endParaRPr lang="ru-RU" sz="1300" kern="1200" dirty="0">
              <a:solidFill>
                <a:srgbClr val="0070C0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70C0"/>
                </a:solidFill>
                <a:hlinkClick r:id="rId9"/>
              </a:rPr>
              <a:t>http://</a:t>
            </a:r>
            <a:r>
              <a:rPr lang="ru-RU" sz="1300" kern="1200" dirty="0" err="1">
                <a:solidFill>
                  <a:srgbClr val="0070C0"/>
                </a:solidFill>
                <a:hlinkClick r:id="rId9"/>
              </a:rPr>
              <a:t>скрининграка.рф</a:t>
            </a:r>
            <a:endParaRPr lang="ru-RU" sz="1300" kern="1200" dirty="0">
              <a:solidFill>
                <a:srgbClr val="0070C0"/>
              </a:solidFill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70C0"/>
                </a:solidFill>
                <a:hlinkClick r:id="rId7"/>
              </a:rPr>
              <a:t>http://</a:t>
            </a:r>
            <a:r>
              <a:rPr lang="en-US" sz="1300" kern="1200" dirty="0">
                <a:solidFill>
                  <a:srgbClr val="0070C0"/>
                </a:solidFill>
                <a:hlinkClick r:id="rId10"/>
              </a:rPr>
              <a:t>pet-omc.ru</a:t>
            </a:r>
            <a:r>
              <a:rPr lang="en-US" sz="1300" kern="1200" dirty="0">
                <a:solidFill>
                  <a:srgbClr val="0070C0"/>
                </a:solidFill>
              </a:rPr>
              <a:t>/</a:t>
            </a:r>
            <a:r>
              <a:rPr lang="ru-RU" sz="1300" kern="1200" dirty="0">
                <a:solidFill>
                  <a:srgbClr val="0070C0"/>
                </a:solidFill>
              </a:rPr>
              <a:t> </a:t>
            </a:r>
            <a:br>
              <a:rPr lang="ru-RU" sz="1300" kern="1200" dirty="0">
                <a:solidFill>
                  <a:srgbClr val="0070C0"/>
                </a:solidFill>
              </a:rPr>
            </a:br>
            <a:r>
              <a:rPr lang="en-US" sz="1300" kern="1200" dirty="0">
                <a:solidFill>
                  <a:srgbClr val="0070C0"/>
                </a:solidFill>
                <a:hlinkClick r:id="rId11"/>
              </a:rPr>
              <a:t>http://sdo.npcmr.ru/</a:t>
            </a:r>
            <a:r>
              <a:rPr lang="ru-RU" sz="1300" kern="1200" dirty="0">
                <a:solidFill>
                  <a:srgbClr val="0070C0"/>
                </a:solidFill>
                <a:hlinkClick r:id="rId11"/>
              </a:rPr>
              <a:t> </a:t>
            </a:r>
            <a:r>
              <a:rPr lang="en-US" sz="1300" kern="1200" dirty="0">
                <a:solidFill>
                  <a:srgbClr val="0070C0"/>
                </a:solidFill>
              </a:rPr>
              <a:t/>
            </a:r>
            <a:br>
              <a:rPr lang="en-US" sz="1300" kern="1200" dirty="0">
                <a:solidFill>
                  <a:srgbClr val="0070C0"/>
                </a:solidFill>
              </a:rPr>
            </a:br>
            <a:r>
              <a:rPr lang="en-US" sz="1300" kern="1200" dirty="0">
                <a:solidFill>
                  <a:srgbClr val="0070C0"/>
                </a:solidFill>
                <a:hlinkClick r:id="rId12"/>
              </a:rPr>
              <a:t>http://mrororr.ru/</a:t>
            </a:r>
            <a:endParaRPr lang="ru-RU" sz="1300" kern="1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527800" y="4358217"/>
            <a:ext cx="5300133" cy="152400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Наши </a:t>
            </a:r>
            <a:r>
              <a:rPr lang="ru-RU" sz="1300" kern="1200" dirty="0" err="1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соц.сети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00" kern="1200" dirty="0">
              <a:solidFill>
                <a:srgbClr val="151616"/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latin typeface="Calibri" pitchFamily="34" charset="0"/>
                <a:ea typeface="+mn-ea"/>
                <a:cs typeface="+mn-cs"/>
                <a:hlinkClick r:id="rId13"/>
              </a:rPr>
              <a:t>Facebook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Радиология Москвы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latin typeface="Calibri" pitchFamily="34" charset="0"/>
                <a:ea typeface="+mn-ea"/>
                <a:cs typeface="+mn-cs"/>
                <a:hlinkClick r:id="rId14"/>
              </a:rPr>
              <a:t>YouTube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Радиология Москвы/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Radiology of Moscow</a:t>
            </a:r>
            <a:endParaRPr lang="ru-RU" sz="1300" kern="1200" dirty="0">
              <a:solidFill>
                <a:srgbClr val="151616">
                  <a:lumMod val="75000"/>
                  <a:lumOff val="25000"/>
                </a:srgbClr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005FAB"/>
                </a:solidFill>
                <a:latin typeface="Calibri" pitchFamily="34" charset="0"/>
                <a:ea typeface="+mn-ea"/>
                <a:cs typeface="+mn-cs"/>
                <a:hlinkClick r:id="rId15"/>
              </a:rPr>
              <a:t>ВК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НПЦ Медицинской радиологии ДЗМ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kern="1200" dirty="0">
                <a:solidFill>
                  <a:srgbClr val="005FAB"/>
                </a:solidFill>
                <a:latin typeface="Calibri" pitchFamily="34" charset="0"/>
                <a:ea typeface="+mn-ea"/>
                <a:cs typeface="+mn-cs"/>
                <a:hlinkClick r:id="rId16"/>
              </a:rPr>
              <a:t>Instagram</a:t>
            </a:r>
            <a:r>
              <a:rPr lang="en-US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sz="1300" kern="1200" dirty="0" err="1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medradiology.moscow</a:t>
            </a:r>
            <a:endParaRPr lang="en-US" sz="1300" kern="1200" dirty="0">
              <a:solidFill>
                <a:srgbClr val="151616">
                  <a:lumMod val="75000"/>
                  <a:lumOff val="25000"/>
                </a:srgbClr>
              </a:solidFill>
              <a:latin typeface="Calibri" pitchFamily="34" charset="0"/>
              <a:ea typeface="+mn-ea"/>
              <a:cs typeface="+mn-cs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kern="1200" dirty="0">
                <a:solidFill>
                  <a:srgbClr val="005FAB"/>
                </a:solidFill>
                <a:latin typeface="Calibri" pitchFamily="34" charset="0"/>
                <a:ea typeface="+mn-ea"/>
                <a:cs typeface="+mn-cs"/>
                <a:hlinkClick r:id="rId17"/>
              </a:rPr>
              <a:t>Одноклассники</a:t>
            </a:r>
            <a:r>
              <a:rPr lang="ru-RU" sz="1300" kern="1200" dirty="0">
                <a:solidFill>
                  <a:srgbClr val="151616">
                    <a:lumMod val="75000"/>
                    <a:lumOff val="25000"/>
                  </a:srgbClr>
                </a:solidFill>
                <a:latin typeface="Calibri" pitchFamily="34" charset="0"/>
                <a:ea typeface="+mn-ea"/>
                <a:cs typeface="+mn-cs"/>
              </a:rPr>
              <a:t>: Радиология Москвы</a:t>
            </a:r>
            <a:r>
              <a:rPr lang="ru-RU" sz="1300" kern="1200" dirty="0">
                <a:solidFill>
                  <a:srgbClr val="151616">
                    <a:lumMod val="65000"/>
                    <a:lumOff val="35000"/>
                  </a:srgbClr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007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" y="0"/>
            <a:ext cx="12199185" cy="9087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205172"/>
            <a:ext cx="12190107" cy="504000"/>
          </a:xfrm>
        </p:spPr>
        <p:txBody>
          <a:bodyPr anchor="t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7"/>
            <a:ext cx="12194771" cy="74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792667" y="6416179"/>
            <a:ext cx="397447" cy="343559"/>
          </a:xfrm>
          <a:prstGeom prst="rect">
            <a:avLst/>
          </a:prstGeom>
        </p:spPr>
      </p:pic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1000572" y="6416176"/>
            <a:ext cx="323725" cy="3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297243" y="6345775"/>
            <a:ext cx="53394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59"/>
            <a:ext cx="12194771" cy="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0456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4771" cy="6858000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1104" y="93812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1390" y="-34527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8" y="93812"/>
            <a:ext cx="2258137" cy="56899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76055" y="3262285"/>
            <a:ext cx="5747940" cy="64633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t>БЛАГОДАРЮ ЗА ВНИМАНИЕ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29257" y="662804"/>
            <a:ext cx="3600400" cy="3600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t"/>
          <a:lstStyle/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6"/>
              </a:rPr>
              <a:t>morozov@npcmr.ru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+7 (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495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)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671-56-48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Ситуационный центр по ЛД: </a:t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+7 (495) 276-04-38</a:t>
            </a: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http://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медрадиология.москва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/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8"/>
              </a:rPr>
              <a:t>http://ndkt.ru/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9"/>
              </a:rPr>
              <a:t>http://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9"/>
              </a:rPr>
              <a:t>скрининграка.рф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7"/>
              </a:rPr>
              <a:t>http://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0"/>
              </a:rPr>
              <a:t>pet-omc.ru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b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1"/>
              </a:rPr>
              <a:t>http://sdo.npcmr.ru/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1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/>
            </a:r>
            <a:b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</a:b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2"/>
              </a:rPr>
              <a:t>http://mrororr.ru/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28055" y="4357680"/>
            <a:ext cx="5299255" cy="2431433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Наши </a:t>
            </a:r>
            <a:r>
              <a:rPr kumimoji="0" lang="ru-RU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соц.сети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</a:t>
            </a: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3"/>
              </a:rPr>
              <a:t>Facebook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Радиология Москвы</a:t>
            </a: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4"/>
              </a:rPr>
              <a:t>YouTube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Радиология Москвы/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Radiology of Moscow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5"/>
              </a:rPr>
              <a:t>ВК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НПЦ Медицинской радиологии ДЗМ</a:t>
            </a: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6"/>
              </a:rPr>
              <a:t>Instagram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medradiology.moscow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2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  <a:hlinkClick r:id="rId17"/>
              </a:rPr>
              <a:t>Одноклассники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: Радиология Москвы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96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2192000" cy="79228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645025"/>
            <a:ext cx="12192000" cy="79228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1634072"/>
            <a:ext cx="2592284" cy="1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307" y="3262281"/>
            <a:ext cx="57479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БЛАГОДАРЮ ЗА ВНИМАНИЕ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29257" y="662804"/>
            <a:ext cx="3600400" cy="3600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5FAB"/>
                </a:solidFill>
                <a:hlinkClick r:id="rId3"/>
              </a:rPr>
              <a:t>morozov@npcmr.ru</a:t>
            </a:r>
            <a:endParaRPr lang="en-US" dirty="0">
              <a:solidFill>
                <a:srgbClr val="005FAB"/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495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671-56-48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Ситуационный центр по ЛД: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276-04-38</a:t>
            </a:r>
          </a:p>
          <a:p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rgbClr val="005FAB"/>
                </a:solidFill>
                <a:hlinkClick r:id="rId4"/>
              </a:rPr>
              <a:t>http://</a:t>
            </a:r>
            <a:r>
              <a:rPr lang="ru-RU" dirty="0" err="1">
                <a:solidFill>
                  <a:srgbClr val="005FAB"/>
                </a:solidFill>
                <a:hlinkClick r:id="rId4"/>
              </a:rPr>
              <a:t>медрадиология.москва</a:t>
            </a:r>
            <a:r>
              <a:rPr lang="en-US" dirty="0">
                <a:solidFill>
                  <a:srgbClr val="005FAB"/>
                </a:solidFill>
                <a:hlinkClick r:id="rId4"/>
              </a:rPr>
              <a:t>/</a:t>
            </a:r>
            <a:r>
              <a:rPr lang="ru-RU" dirty="0">
                <a:solidFill>
                  <a:srgbClr val="005FAB"/>
                </a:solidFill>
              </a:rPr>
              <a:t/>
            </a:r>
            <a:br>
              <a:rPr lang="ru-RU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5"/>
              </a:rPr>
              <a:t>http://ndkt.ru/</a:t>
            </a:r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rgbClr val="005FAB"/>
                </a:solidFill>
                <a:hlinkClick r:id="rId6"/>
              </a:rPr>
              <a:t>http://</a:t>
            </a:r>
            <a:r>
              <a:rPr lang="ru-RU" dirty="0" err="1">
                <a:solidFill>
                  <a:srgbClr val="005FAB"/>
                </a:solidFill>
                <a:hlinkClick r:id="rId6"/>
              </a:rPr>
              <a:t>скрининграка.рф</a:t>
            </a:r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rgbClr val="005FAB"/>
                </a:solidFill>
                <a:hlinkClick r:id="rId4"/>
              </a:rPr>
              <a:t>http://</a:t>
            </a:r>
            <a:r>
              <a:rPr lang="en-US" dirty="0">
                <a:solidFill>
                  <a:srgbClr val="005FAB"/>
                </a:solidFill>
                <a:hlinkClick r:id="rId7"/>
              </a:rPr>
              <a:t>pet-omc.ru</a:t>
            </a:r>
            <a:r>
              <a:rPr lang="en-US" dirty="0">
                <a:solidFill>
                  <a:srgbClr val="005FAB"/>
                </a:solidFill>
              </a:rPr>
              <a:t>/</a:t>
            </a:r>
            <a:r>
              <a:rPr lang="ru-RU" dirty="0">
                <a:solidFill>
                  <a:srgbClr val="005FAB"/>
                </a:solidFill>
              </a:rPr>
              <a:t> </a:t>
            </a:r>
            <a:br>
              <a:rPr lang="ru-RU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8"/>
              </a:rPr>
              <a:t>http://sdo.npcmr.ru/</a:t>
            </a:r>
            <a:r>
              <a:rPr lang="ru-RU" dirty="0">
                <a:solidFill>
                  <a:srgbClr val="005FAB"/>
                </a:solidFill>
                <a:hlinkClick r:id="rId8"/>
              </a:rPr>
              <a:t> </a:t>
            </a:r>
            <a:r>
              <a:rPr lang="en-US" dirty="0">
                <a:solidFill>
                  <a:srgbClr val="005FAB"/>
                </a:solidFill>
              </a:rPr>
              <a:t/>
            </a:r>
            <a:br>
              <a:rPr lang="en-US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9"/>
              </a:rPr>
              <a:t>http://mrororr.ru/</a:t>
            </a:r>
            <a:endParaRPr lang="ru-RU" dirty="0">
              <a:solidFill>
                <a:srgbClr val="005FAB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28048" y="4357674"/>
            <a:ext cx="5299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соц.сети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0"/>
              </a:rPr>
              <a:t>Facebook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Радиология Москвы</a:t>
            </a:r>
          </a:p>
          <a:p>
            <a:r>
              <a:rPr lang="en-US" dirty="0">
                <a:solidFill>
                  <a:schemeClr val="tx1"/>
                </a:solidFill>
                <a:hlinkClick r:id="rId11"/>
              </a:rPr>
              <a:t>YouTube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Радиология Москвы/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Radiology of Moscow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  <a:hlinkClick r:id="rId12"/>
              </a:rPr>
              <a:t>ВК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НПЦ Медицинской радиологии ДЗМ</a:t>
            </a:r>
          </a:p>
          <a:p>
            <a:r>
              <a:rPr lang="en-US" dirty="0">
                <a:solidFill>
                  <a:schemeClr val="tx1"/>
                </a:solidFill>
                <a:hlinkClick r:id="rId13"/>
              </a:rPr>
              <a:t>Instagram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medradiology.moscow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  <a:hlinkClick r:id="rId14"/>
              </a:rPr>
              <a:t>Одноклассники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Радиология Москвы </a:t>
            </a:r>
          </a:p>
        </p:txBody>
      </p:sp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3109B410-1A79-4B5F-B9DA-5E077A1A0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0679"/>
            <a:ext cx="1716157" cy="372758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xmlns="" id="{EA672B03-0AB8-4CEF-B868-68A1ED75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B2035-2144-4489-82E8-57856A37C9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22.09.2020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xmlns="" id="{F32DE269-D444-49B6-BF9A-F47756D8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medradiology.moscow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41AAACD-6B19-497D-8241-01136669B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60269"/>
            <a:ext cx="497735" cy="430251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xmlns="" id="{93D53EA5-D102-47D2-95EB-B46B83EBA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86973" y="260270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ng">
            <a:extLst>
              <a:ext uri="{FF2B5EF4-FFF2-40B4-BE49-F238E27FC236}">
                <a16:creationId xmlns:a16="http://schemas.microsoft.com/office/drawing/2014/main" xmlns="" id="{50EA66A8-3FCD-4F93-8FE1-0D5C77EEFF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874986" y="175891"/>
            <a:ext cx="639974" cy="59366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47C06F5-E629-49EC-9858-5711864152D6}"/>
              </a:ext>
            </a:extLst>
          </p:cNvPr>
          <p:cNvCxnSpPr/>
          <p:nvPr userDrawn="1"/>
        </p:nvCxnSpPr>
        <p:spPr>
          <a:xfrm>
            <a:off x="10121900" y="121552"/>
            <a:ext cx="0" cy="64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A08CE73-4166-402F-8473-D8403C8D776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3980AE5-BD96-48D7-B5F5-6DE5F5D99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49" y="1"/>
            <a:ext cx="9079788" cy="875282"/>
          </a:xfrm>
        </p:spPr>
        <p:txBody>
          <a:bodyPr tIns="36000" bIns="36000" anchor="ctr" anchorCtr="0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CFF06D09-7755-42F7-B731-C6359816A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519F862-7F7D-4802-ADAD-288B645AF044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852876"/>
            <a:ext cx="1800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E224117F-34C4-43FE-870D-FDD47EFED0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475842" y="6424495"/>
            <a:ext cx="1716157" cy="365125"/>
          </a:xfrm>
        </p:spPr>
        <p:txBody>
          <a:bodyPr vert="horz" lIns="91440" tIns="45720" rIns="91440" bIns="45720" rtlCol="0" anchor="ctr"/>
          <a:lstStyle>
            <a:lvl1pPr>
              <a:defRPr sz="1400" b="0"/>
            </a:lvl1pPr>
          </a:lstStyle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5A59D69F-FD73-4239-8188-056E51E9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7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C7E02-115E-4E69-9F07-62B93C5E89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22.09.2020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xmlns="" id="{BB979635-96AC-4258-B68F-86113273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F22B87-83D2-491A-ACAA-A29646B6C53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6814285"/>
            <a:ext cx="12194771" cy="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EBEB18-E098-4605-AAAD-33EF6C614EDB}"/>
              </a:ext>
            </a:extLst>
          </p:cNvPr>
          <p:cNvSpPr txBox="1"/>
          <p:nvPr userDrawn="1"/>
        </p:nvSpPr>
        <p:spPr>
          <a:xfrm>
            <a:off x="636849" y="1664413"/>
            <a:ext cx="10878109" cy="4037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550824F8-3E70-4EF7-843D-58A3426DF2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849" y="1532282"/>
            <a:ext cx="10878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C94E6E0-043D-4D66-9939-99EEAA7C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49" y="1"/>
            <a:ext cx="9079788" cy="875282"/>
          </a:xfrm>
        </p:spPr>
        <p:txBody>
          <a:bodyPr tIns="36000" bIns="36000" anchor="ctr" anchorCtr="0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E7D9CA-5574-4160-9CA4-16B1364CE30E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852876"/>
            <a:ext cx="1800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93388-8015-4C32-B517-E760ADF9D60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EDE09-BB71-420A-A9D7-2BECD5B781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2" r:id="rId3"/>
    <p:sldLayoutId id="2147483710" r:id="rId4"/>
    <p:sldLayoutId id="2147483711" r:id="rId5"/>
    <p:sldLayoutId id="2147483709" r:id="rId6"/>
    <p:sldLayoutId id="2147483707" r:id="rId7"/>
    <p:sldLayoutId id="2147483797" r:id="rId8"/>
    <p:sldLayoutId id="2147483802" r:id="rId9"/>
    <p:sldLayoutId id="214748380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93388-8015-4C32-B517-E760ADF9D60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EDE09-BB71-420A-A9D7-2BECD5B781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40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F8993388-8015-4C32-B517-E760ADF9D60B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pPr defTabSz="914309">
                <a:defRPr/>
              </a:pPr>
              <a:t>22.09.2020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Calibri"/>
              </a:rPr>
              <a:pPr defTabSz="914309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2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FEAC30C3-0A65-43A6-B4FC-D1E4CF4D9734}" type="datetimeFigureOut">
              <a:rPr lang="ru-RU" kern="1200">
                <a:ea typeface="+mn-ea"/>
              </a:rPr>
              <a:pPr defTabSz="914377">
                <a:defRPr/>
              </a:pPr>
              <a:t>22.09.2020</a:t>
            </a:fld>
            <a:endParaRPr lang="ru-RU" kern="1200"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ru-RU" kern="1200"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B02C433-C7BF-4701-A071-E2219A9CEE65}" type="slidenum">
              <a:rPr lang="ru-RU" kern="1200">
                <a:latin typeface="Calibri" pitchFamily="34" charset="0"/>
                <a:ea typeface="+mn-ea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84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gif"/><Relationship Id="rId5" Type="http://schemas.openxmlformats.org/officeDocument/2006/relationships/image" Target="../media/image87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11" Type="http://schemas.openxmlformats.org/officeDocument/2006/relationships/image" Target="../media/image41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2348880"/>
            <a:ext cx="6586288" cy="1744597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Детская </a:t>
            </a:r>
            <a:r>
              <a:rPr lang="ru-RU" dirty="0" err="1" smtClean="0"/>
              <a:t>телепсихиатрия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развитие методологии телемедицины «пациент-врач»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95400" y="5085184"/>
            <a:ext cx="10658476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t">
            <a:noAutofit/>
          </a:bodyPr>
          <a:lstStyle/>
          <a:p>
            <a:pPr lvl="0" defTabSz="914377" hangingPunct="1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ВЛАДЗИМИРСКИЙ Антон Вячеславович</a:t>
            </a:r>
          </a:p>
          <a:p>
            <a:pPr lvl="0" defTabSz="914377" hangingPunct="1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ГБУЗ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Научно-практический клинический центр диагностики и телемедицинских технологий ДЗМ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Заместитель директора по научной работе, д.м.н.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10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849" y="1124744"/>
            <a:ext cx="1137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наблюдение </a:t>
            </a:r>
            <a:r>
              <a:rPr lang="ru-RU" dirty="0"/>
              <a:t>у врача-психиатра по месту жительства, в том числе для нейролептической терапии под контролем лабораторных показателей и ЭКГ, продолжение или коррекция медикаментозной </a:t>
            </a:r>
            <a:r>
              <a:rPr lang="ru-RU" dirty="0" smtClean="0"/>
              <a:t>терапии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очный </a:t>
            </a:r>
            <a:r>
              <a:rPr lang="ru-RU" dirty="0"/>
              <a:t>амбулаторный прием, в том числе по вопросам подбора или коррекции медикаментозной </a:t>
            </a:r>
            <a:r>
              <a:rPr lang="ru-RU" dirty="0" smtClean="0"/>
              <a:t>терапии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психотерапия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плановая госпитализация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2 случая экстренного обращения за медицинской помощью </a:t>
            </a:r>
            <a:r>
              <a:rPr lang="ru-RU" dirty="0">
                <a:solidFill>
                  <a:srgbClr val="FF0000"/>
                </a:solidFill>
              </a:rPr>
              <a:t>(суицидальные намерения, психотический эпизод)</a:t>
            </a:r>
          </a:p>
        </p:txBody>
      </p:sp>
    </p:spTree>
    <p:extLst>
      <p:ext uri="{BB962C8B-B14F-4D97-AF65-F5344CB8AC3E}">
        <p14:creationId xmlns:p14="http://schemas.microsoft.com/office/powerpoint/2010/main" val="34333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11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Организационно-технические условия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940" y="1124744"/>
            <a:ext cx="114001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ea typeface="Calibri" panose="020F0502020204030204" pitchFamily="34" charset="0"/>
              </a:rPr>
              <a:t>Наличие </a:t>
            </a:r>
            <a:r>
              <a:rPr lang="ru-RU" sz="1600" dirty="0">
                <a:ea typeface="Calibri" panose="020F0502020204030204" pitchFamily="34" charset="0"/>
              </a:rPr>
              <a:t>интеграции информационной системы, применяемой для ТМК, с Единой системой идентификации и аутентификации (ЕСИА</a:t>
            </a:r>
            <a:r>
              <a:rPr lang="ru-RU" sz="1600" dirty="0" smtClean="0">
                <a:ea typeface="Calibri" panose="020F0502020204030204" pitchFamily="34" charset="0"/>
              </a:rPr>
              <a:t>).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ea typeface="Helvetica" panose="020B0604020202020204" pitchFamily="34" charset="0"/>
              </a:rPr>
              <a:t>Обязательный предварительный запрос </a:t>
            </a:r>
            <a:r>
              <a:rPr lang="ru-RU" sz="1600" dirty="0">
                <a:ea typeface="Helvetica" panose="020B0604020202020204" pitchFamily="34" charset="0"/>
              </a:rPr>
              <a:t>при </a:t>
            </a:r>
            <a:r>
              <a:rPr lang="ru-RU" sz="1600" dirty="0">
                <a:ea typeface="Calibri" panose="020F0502020204030204" pitchFamily="34" charset="0"/>
              </a:rPr>
              <a:t>регистрации пациента (законного представителя) персональных данных (включая паспортные данные, адрес регистрации и проч.) для оформления первичной медицинской </a:t>
            </a:r>
            <a:r>
              <a:rPr lang="ru-RU" sz="1600" dirty="0" smtClean="0">
                <a:ea typeface="Calibri" panose="020F0502020204030204" pitchFamily="34" charset="0"/>
              </a:rPr>
              <a:t>документации.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ea typeface="Helvetica" panose="020B0604020202020204" pitchFamily="34" charset="0"/>
              </a:rPr>
              <a:t>Наличие </a:t>
            </a:r>
            <a:r>
              <a:rPr lang="ru-RU" sz="1600" dirty="0">
                <a:ea typeface="Calibri" panose="020F0502020204030204" pitchFamily="34" charset="0"/>
              </a:rPr>
              <a:t>возможности</a:t>
            </a:r>
            <a:r>
              <a:rPr lang="ru-RU" sz="1600" dirty="0">
                <a:ea typeface="Helvetica" panose="020B0604020202020204" pitchFamily="34" charset="0"/>
              </a:rPr>
              <a:t> для врача (консультанта) идентифицировать пациента (законных представителей) и убедиться в том, что находящиеся на связи лица действительно являются ими (в том числе, с использованием технологий </a:t>
            </a:r>
            <a:r>
              <a:rPr lang="ru-RU" sz="1600" dirty="0" err="1">
                <a:ea typeface="Helvetica" panose="020B0604020202020204" pitchFamily="34" charset="0"/>
              </a:rPr>
              <a:t>видеоидентификации</a:t>
            </a:r>
            <a:r>
              <a:rPr lang="ru-RU" sz="1600" dirty="0" smtClean="0">
                <a:ea typeface="Helvetica" panose="020B0604020202020204" pitchFamily="34" charset="0"/>
              </a:rPr>
              <a:t>).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ea typeface="Calibri" panose="020F0502020204030204" pitchFamily="34" charset="0"/>
              </a:rPr>
              <a:t>Наличие </a:t>
            </a:r>
            <a:r>
              <a:rPr lang="ru-RU" sz="1600" dirty="0">
                <a:ea typeface="Calibri" panose="020F0502020204030204" pitchFamily="34" charset="0"/>
              </a:rPr>
              <a:t>возможности предоставить пациенту (законному представителю) информированное добровольное согласие, оформленное в соответствии с требованиями нормативно-правовых документов в сфере психиатрической </a:t>
            </a:r>
            <a:r>
              <a:rPr lang="ru-RU" sz="1600" dirty="0" smtClean="0">
                <a:ea typeface="Calibri" panose="020F0502020204030204" pitchFamily="34" charset="0"/>
              </a:rPr>
              <a:t>помощи.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ea typeface="Calibri" panose="020F0502020204030204" pitchFamily="34" charset="0"/>
              </a:rPr>
              <a:t>Наличие </a:t>
            </a:r>
            <a:r>
              <a:rPr lang="ru-RU" sz="1600" dirty="0">
                <a:ea typeface="Calibri" panose="020F0502020204030204" pitchFamily="34" charset="0"/>
              </a:rPr>
              <a:t>возможности для врача </a:t>
            </a:r>
            <a:r>
              <a:rPr lang="ru-RU" sz="1600" dirty="0">
                <a:ea typeface="Helvetica" panose="020B0604020202020204" pitchFamily="34" charset="0"/>
              </a:rPr>
              <a:t>(консультанта) получить доступ к полному тексту информированного добровольного согласия пациента (законного представителя), ранее подписанного пациентом (законным представителем), и подписать ИДС со своей </a:t>
            </a:r>
            <a:r>
              <a:rPr lang="ru-RU" sz="1600" dirty="0" smtClean="0">
                <a:ea typeface="Helvetica" panose="020B0604020202020204" pitchFamily="34" charset="0"/>
              </a:rPr>
              <a:t>стороны.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a typeface="Helvetica" panose="020B0604020202020204" pitchFamily="34" charset="0"/>
              </a:rPr>
              <a:t>Д</a:t>
            </a:r>
            <a:r>
              <a:rPr lang="ru-RU" sz="1600" dirty="0" smtClean="0">
                <a:ea typeface="Helvetica" panose="020B0604020202020204" pitchFamily="34" charset="0"/>
              </a:rPr>
              <a:t>ля </a:t>
            </a:r>
            <a:r>
              <a:rPr lang="ru-RU" sz="1600" dirty="0">
                <a:ea typeface="Helvetica" panose="020B0604020202020204" pitchFamily="34" charset="0"/>
              </a:rPr>
              <a:t>первичных ТМК </a:t>
            </a:r>
            <a:r>
              <a:rPr lang="ru-RU" sz="1600" dirty="0" smtClean="0">
                <a:ea typeface="Helvetica" panose="020B0604020202020204" pitchFamily="34" charset="0"/>
              </a:rPr>
              <a:t>наличие </a:t>
            </a:r>
            <a:r>
              <a:rPr lang="ru-RU" sz="1600" dirty="0">
                <a:ea typeface="Calibri" panose="020F0502020204030204" pitchFamily="34" charset="0"/>
              </a:rPr>
              <a:t>возможности</a:t>
            </a:r>
            <a:r>
              <a:rPr lang="ru-RU" sz="1600" dirty="0">
                <a:ea typeface="Helvetica" panose="020B0604020202020204" pitchFamily="34" charset="0"/>
              </a:rPr>
              <a:t> для врача (консультанта) определить/подтвердить точное местонахождение пациента, в том числе с применением технологий </a:t>
            </a:r>
            <a:r>
              <a:rPr lang="ru-RU" sz="1600" dirty="0" err="1">
                <a:ea typeface="Helvetica" panose="020B0604020202020204" pitchFamily="34" charset="0"/>
              </a:rPr>
              <a:t>геолокации</a:t>
            </a:r>
            <a:r>
              <a:rPr lang="ru-RU" sz="1600" dirty="0" smtClean="0">
                <a:ea typeface="Helvetica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28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12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 врачей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6135687"/>
              </p:ext>
            </p:extLst>
          </p:nvPr>
        </p:nvGraphicFramePr>
        <p:xfrm>
          <a:off x="119336" y="1060393"/>
          <a:ext cx="403244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66665394"/>
              </p:ext>
            </p:extLst>
          </p:nvPr>
        </p:nvGraphicFramePr>
        <p:xfrm>
          <a:off x="119336" y="3436657"/>
          <a:ext cx="4032448" cy="25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71794461"/>
              </p:ext>
            </p:extLst>
          </p:nvPr>
        </p:nvGraphicFramePr>
        <p:xfrm>
          <a:off x="4295800" y="1060393"/>
          <a:ext cx="374441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9193977"/>
              </p:ext>
            </p:extLst>
          </p:nvPr>
        </p:nvGraphicFramePr>
        <p:xfrm>
          <a:off x="4295800" y="3436657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6332598"/>
              </p:ext>
            </p:extLst>
          </p:nvPr>
        </p:nvGraphicFramePr>
        <p:xfrm>
          <a:off x="8184232" y="1060393"/>
          <a:ext cx="38884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79194461"/>
              </p:ext>
            </p:extLst>
          </p:nvPr>
        </p:nvGraphicFramePr>
        <p:xfrm>
          <a:off x="8184232" y="3436657"/>
          <a:ext cx="38884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59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13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 пациентов (законных представителей)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8825689"/>
              </p:ext>
            </p:extLst>
          </p:nvPr>
        </p:nvGraphicFramePr>
        <p:xfrm>
          <a:off x="0" y="1124744"/>
          <a:ext cx="259228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4651728"/>
              </p:ext>
            </p:extLst>
          </p:nvPr>
        </p:nvGraphicFramePr>
        <p:xfrm>
          <a:off x="2711624" y="1124744"/>
          <a:ext cx="27837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3101922"/>
              </p:ext>
            </p:extLst>
          </p:nvPr>
        </p:nvGraphicFramePr>
        <p:xfrm>
          <a:off x="5303912" y="1124744"/>
          <a:ext cx="381642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429012"/>
              </p:ext>
            </p:extLst>
          </p:nvPr>
        </p:nvGraphicFramePr>
        <p:xfrm>
          <a:off x="8832304" y="1124744"/>
          <a:ext cx="3240360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7647559"/>
              </p:ext>
            </p:extLst>
          </p:nvPr>
        </p:nvGraphicFramePr>
        <p:xfrm>
          <a:off x="0" y="4005064"/>
          <a:ext cx="26642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24704316"/>
              </p:ext>
            </p:extLst>
          </p:nvPr>
        </p:nvGraphicFramePr>
        <p:xfrm>
          <a:off x="2639616" y="4077073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9362111"/>
              </p:ext>
            </p:extLst>
          </p:nvPr>
        </p:nvGraphicFramePr>
        <p:xfrm>
          <a:off x="5807969" y="4077073"/>
          <a:ext cx="28803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40594699"/>
              </p:ext>
            </p:extLst>
          </p:nvPr>
        </p:nvGraphicFramePr>
        <p:xfrm>
          <a:off x="8976320" y="3933056"/>
          <a:ext cx="3038475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647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14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8069764"/>
              </p:ext>
            </p:extLst>
          </p:nvPr>
        </p:nvGraphicFramePr>
        <p:xfrm>
          <a:off x="335360" y="1484784"/>
          <a:ext cx="79928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296" y="1268760"/>
            <a:ext cx="2740899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15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</a:t>
            </a:r>
            <a:r>
              <a:rPr lang="ru-RU" dirty="0" err="1" smtClean="0"/>
              <a:t>телепсихиатрия</a:t>
            </a:r>
            <a:r>
              <a:rPr lang="ru-RU" dirty="0" smtClean="0"/>
              <a:t> - выводы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849" y="1412776"/>
            <a:ext cx="11147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Методология ТМК «пациент-врач» разработана и </a:t>
            </a:r>
            <a:r>
              <a:rPr lang="ru-RU" dirty="0" err="1"/>
              <a:t>валидирована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Разработаны организационно-технические условия как основа для дальнейшего совершенствования НПА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Оптимально </a:t>
            </a:r>
            <a:r>
              <a:rPr lang="ru-RU" dirty="0"/>
              <a:t>проведение повторных телеконсультаций после очного лечения амбулаторно или стационарно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первичных ТМК допустимо только при полной реализации (нормативной и технической) организационно-технических условий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Высокая готовность, </a:t>
            </a:r>
            <a:r>
              <a:rPr lang="ru-RU" dirty="0"/>
              <a:t>хорошая удовлетворенность </a:t>
            </a:r>
            <a:r>
              <a:rPr lang="ru-RU" dirty="0" smtClean="0"/>
              <a:t>и </a:t>
            </a:r>
            <a:r>
              <a:rPr lang="ru-RU" dirty="0"/>
              <a:t>положительное отношение к </a:t>
            </a:r>
            <a:r>
              <a:rPr lang="ru-RU" dirty="0" smtClean="0"/>
              <a:t>телемедицине со стороны пациентов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Положительная </a:t>
            </a:r>
            <a:r>
              <a:rPr lang="ru-RU" dirty="0"/>
              <a:t>динамика оценок </a:t>
            </a:r>
            <a:r>
              <a:rPr lang="ru-RU" dirty="0" smtClean="0"/>
              <a:t>эффективности телемедицинских технологий со стороны врачей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0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0200"/>
            <a:ext cx="12192000" cy="1036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34BEDE09-BB71-420A-A9D7-2BECD5B78100}" type="slidenum">
              <a:rPr lang="ru-RU" smtClean="0">
                <a:cs typeface="Arial" panose="020B0604020202020204" pitchFamily="34" charset="0"/>
                <a:sym typeface="Calibri"/>
              </a:rPr>
              <a:pPr>
                <a:defRPr/>
              </a:pPr>
              <a:t>16</a:t>
            </a:fld>
            <a:endParaRPr lang="ru-RU"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45719" tIns="45719" rIns="45719" bIns="45719" rtlCol="0" anchor="ctr">
            <a:norm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РадиологияМосквы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22518" t="13885" r="1951" b="45901"/>
          <a:stretch/>
        </p:blipFill>
        <p:spPr>
          <a:xfrm>
            <a:off x="623888" y="3023657"/>
            <a:ext cx="10942638" cy="3251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15840" t="20116" r="8056" b="16624"/>
          <a:stretch/>
        </p:blipFill>
        <p:spPr>
          <a:xfrm>
            <a:off x="623888" y="1032956"/>
            <a:ext cx="3826785" cy="1789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96196" y="1713687"/>
            <a:ext cx="697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КТ/НДКТ с целью выявления рака легкого </a:t>
            </a:r>
            <a:r>
              <a:rPr kumimoji="0" lang="ru-RU" sz="1600" b="0" i="0" u="sng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и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COVID-19</a:t>
            </a:r>
            <a:endParaRPr kumimoji="0" lang="ru-RU" sz="1600" b="0" i="0" u="sng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Маммография с целью выявления рака молочной железы</a:t>
            </a:r>
          </a:p>
          <a:p>
            <a:pPr marL="342900" lvl="0" indent="-342900" hangingPunct="0">
              <a:buClr>
                <a:srgbClr val="005FAB"/>
              </a:buClr>
              <a:buFont typeface="+mj-lt"/>
              <a:buAutoNum type="arabicPeriod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Рентгенография грудной клетки с целью выявления патологий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5161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lang="ru-RU" sz="1600" u="sng" kern="0" dirty="0">
                <a:solidFill>
                  <a:srgbClr val="151616">
                    <a:lumMod val="75000"/>
                    <a:lumOff val="25000"/>
                  </a:srgbClr>
                </a:solidFill>
                <a:cs typeface="Calibri"/>
                <a:sym typeface="Calibri"/>
              </a:rPr>
              <a:t>и </a:t>
            </a:r>
            <a:r>
              <a:rPr lang="en-US" sz="1600" u="sng" kern="0" dirty="0">
                <a:solidFill>
                  <a:srgbClr val="151616">
                    <a:lumMod val="75000"/>
                    <a:lumOff val="25000"/>
                  </a:srgbClr>
                </a:solidFill>
                <a:cs typeface="Calibri"/>
                <a:sym typeface="Calibri"/>
              </a:rPr>
              <a:t>COVID-19</a:t>
            </a:r>
            <a:endParaRPr kumimoji="0" lang="ru-RU" sz="1600" b="0" i="0" u="sng" strike="noStrike" kern="0" cap="none" spc="0" normalizeH="0" baseline="0" noProof="0" dirty="0">
              <a:ln>
                <a:noFill/>
              </a:ln>
              <a:solidFill>
                <a:srgbClr val="151616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5801" y="1211512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НАПРАВЛЕНИЯ, УЧАСТВУЮЩИЕ В ЭКСПЕРИМЕНТЕ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BAB33BE-CDC0-4DDC-9DFC-EF194740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4114800" cy="365125"/>
          </a:xfrm>
        </p:spPr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1E3F9B-5BC9-4DA2-ABFD-EAE88E2FA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49584" y="4704330"/>
            <a:ext cx="642016" cy="64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BC06AAC-0A3B-4394-8F94-D9897ECDD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5531" r="5531" b="5531"/>
          <a:stretch/>
        </p:blipFill>
        <p:spPr bwMode="auto">
          <a:xfrm>
            <a:off x="9558231" y="4116067"/>
            <a:ext cx="1682821" cy="168282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149851-B2F0-4167-BDBB-142920D7B520}"/>
              </a:ext>
            </a:extLst>
          </p:cNvPr>
          <p:cNvSpPr txBox="1"/>
          <p:nvPr/>
        </p:nvSpPr>
        <p:spPr>
          <a:xfrm>
            <a:off x="6357487" y="4116067"/>
            <a:ext cx="2634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chemeClr val="bg1"/>
                </a:solidFill>
              </a:rPr>
              <a:t>mosmed.ai</a:t>
            </a:r>
          </a:p>
        </p:txBody>
      </p:sp>
    </p:spTree>
    <p:extLst>
      <p:ext uri="{BB962C8B-B14F-4D97-AF65-F5344CB8AC3E}">
        <p14:creationId xmlns:p14="http://schemas.microsoft.com/office/powerpoint/2010/main" val="13884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17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телемедицина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pic>
        <p:nvPicPr>
          <p:cNvPr id="5" name="Picture 2" descr="http://www.geotar.ru/cgi-bin/unishell?usr_data=gd-image(lots,NF0007197,,1,popup_image,00000000,)&amp;hide_Cookie=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82" y="1052736"/>
            <a:ext cx="212981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1052736"/>
            <a:ext cx="191864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97" y="1052736"/>
            <a:ext cx="206312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2" descr="C:\Users\Vladzimirskiy\Desktop\Телерадиология\ТМbook\canva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319" y="4316122"/>
            <a:ext cx="1481697" cy="1481697"/>
          </a:xfrm>
          <a:prstGeom prst="rect">
            <a:avLst/>
          </a:prstGeom>
          <a:noFill/>
        </p:spPr>
      </p:pic>
      <p:pic>
        <p:nvPicPr>
          <p:cNvPr id="9" name="Picture 10" descr="Медицина в эпоху Интернета. Что такое телемедицина и как получить качественную медицинскую помощь, если нет возможности пойти к врачу Антон Владзимир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9452" y="980728"/>
            <a:ext cx="2236868" cy="3119670"/>
          </a:xfrm>
          <a:prstGeom prst="rect">
            <a:avLst/>
          </a:prstGeom>
          <a:noFill/>
        </p:spPr>
      </p:pic>
      <p:pic>
        <p:nvPicPr>
          <p:cNvPr id="13" name="Picture 11" descr="C:\Users\Vladzimirskiy\Desktop\Телерадиология\ТМbook\canvas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128" y="4243978"/>
            <a:ext cx="1527762" cy="1527762"/>
          </a:xfrm>
          <a:prstGeom prst="rect">
            <a:avLst/>
          </a:prstGeom>
          <a:noFill/>
        </p:spPr>
      </p:pic>
      <p:pic>
        <p:nvPicPr>
          <p:cNvPr id="14" name="Picture 2" descr="http://qrcoder.ru/code/?http%3A%2F%2Fjtelemed.ru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4254525"/>
            <a:ext cx="1610883" cy="16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qrcoder.ru/code/?https%3A%2F%2Fmedknigaservis.ru%2Fproduct%2Ftelemeditsina-biblioteka-vracha-spetsialista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00" y="428123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18" y="4239922"/>
            <a:ext cx="1531818" cy="1531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6286" y="1052735"/>
            <a:ext cx="2150314" cy="3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2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2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Телепсихиатрия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pic>
        <p:nvPicPr>
          <p:cNvPr id="9" name="Рисунок 8" descr="Photograph of Dr. L. Strough (pronounced &quot;strow&quot;) seated before a television teleconferencing install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45" y="1196752"/>
            <a:ext cx="189252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Photograph of F. Menolascino seated before a video monitor and came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3137" r="3330" b="3137"/>
          <a:stretch>
            <a:fillRect/>
          </a:stretch>
        </p:blipFill>
        <p:spPr bwMode="auto">
          <a:xfrm>
            <a:off x="191345" y="2924945"/>
            <a:ext cx="1892527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03B0D9D-AA02-4BFA-A853-D22EBA8C37FA}"/>
              </a:ext>
            </a:extLst>
          </p:cNvPr>
          <p:cNvCxnSpPr>
            <a:cxnSpLocks/>
          </p:cNvCxnSpPr>
          <p:nvPr/>
        </p:nvCxnSpPr>
        <p:spPr>
          <a:xfrm>
            <a:off x="5951984" y="960260"/>
            <a:ext cx="0" cy="5460419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207568" y="1628800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Известна с конца 1940х гг.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 США включена в </a:t>
            </a:r>
            <a:r>
              <a:rPr lang="en-US" sz="1600" dirty="0" smtClean="0"/>
              <a:t>~</a:t>
            </a:r>
            <a:r>
              <a:rPr lang="ru-RU" sz="1600" dirty="0" smtClean="0"/>
              <a:t>40% программ резидентуры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Методология в формате «</a:t>
            </a:r>
            <a:r>
              <a:rPr lang="ru-RU" sz="1600" dirty="0"/>
              <a:t>врач-врач</a:t>
            </a:r>
            <a:r>
              <a:rPr lang="ru-RU" sz="1600" dirty="0" smtClean="0"/>
              <a:t>» или «</a:t>
            </a:r>
            <a:r>
              <a:rPr lang="ru-RU" sz="1600" dirty="0" err="1" smtClean="0"/>
              <a:t>пациент+медработник</a:t>
            </a:r>
            <a:r>
              <a:rPr lang="ru-RU" sz="1600" dirty="0" smtClean="0"/>
              <a:t> – врач»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Решение организационных проблем здравоохранения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Преимущественно для взрослого населения</a:t>
            </a:r>
            <a:endParaRPr lang="ru-RU" sz="1600" dirty="0"/>
          </a:p>
        </p:txBody>
      </p:sp>
      <p:pic>
        <p:nvPicPr>
          <p:cNvPr id="16" name="Рисунок 1" descr="C:\Users\Антон\Desktop\АТЛАС\_WORK\Массачусетс\1971 Mass. General Hosp. Uses Telemedicine with Televisions Press.jpg"/>
          <p:cNvPicPr>
            <a:picLocks noChangeAspect="1" noChangeArrowheads="1"/>
          </p:cNvPicPr>
          <p:nvPr/>
        </p:nvPicPr>
        <p:blipFill>
          <a:blip r:embed="rId4" cstate="print"/>
          <a:srcRect l="11069" t="19543" r="8626" b="3326"/>
          <a:stretch>
            <a:fillRect/>
          </a:stretch>
        </p:blipFill>
        <p:spPr bwMode="auto">
          <a:xfrm>
            <a:off x="191345" y="4738941"/>
            <a:ext cx="1892527" cy="144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640754" y="1628800"/>
            <a:ext cx="5143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/>
              <a:t>Относительно мало для детей и подростков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Методология «пациент-врач» с учетом развития интернет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Применимость для конкретных нозологий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Проблематика первичных обращений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Интеграция в нормативное поле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95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3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48" y="1124744"/>
            <a:ext cx="11737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Закон </a:t>
            </a:r>
            <a:r>
              <a:rPr lang="ru-RU" dirty="0">
                <a:solidFill>
                  <a:schemeClr val="tx1"/>
                </a:solidFill>
              </a:rPr>
              <a:t>РФ от 02.07.1992 №3185-1 «О психиатрической помощи и гарантиях прав граждан при ее оказании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Приказ </a:t>
            </a:r>
            <a:r>
              <a:rPr lang="ru-RU" dirty="0">
                <a:solidFill>
                  <a:schemeClr val="tx1"/>
                </a:solidFill>
              </a:rPr>
              <a:t>Министерства здравоохранения и социального развития Российской Федерации от 17.05. 2012 № 566н «Об утверждении Порядка оказания медицинской помощи при психических расстройствах и расстройствах поведения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Приказ </a:t>
            </a:r>
            <a:r>
              <a:rPr lang="ru-RU" dirty="0">
                <a:solidFill>
                  <a:schemeClr val="tx1"/>
                </a:solidFill>
              </a:rPr>
              <a:t>Министерства здравоохранения РФ от 02.02. 2015 № 31н «Об утверждении стандарта первичной медико-санитарной помощи детям с общими расстройствами психологического развития (аутистического спектра) (диспансерное наблюдение</a:t>
            </a:r>
            <a:r>
              <a:rPr lang="ru-RU" dirty="0" smtClean="0">
                <a:solidFill>
                  <a:schemeClr val="tx1"/>
                </a:solidFill>
              </a:rPr>
              <a:t>)»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Приказ </a:t>
            </a:r>
            <a:r>
              <a:rPr lang="ru-RU" dirty="0">
                <a:solidFill>
                  <a:schemeClr val="tx1"/>
                </a:solidFill>
              </a:rPr>
              <a:t>Министерства здравоохранения РФ от 30.11.2017 № 965н «Об утверждении порядка организации и оказания медицинской помощи с применением телемедицинских технологий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7692" y="5320343"/>
            <a:ext cx="613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Особые требования к ИДС, документации, ответственности!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4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tele-med.ai</a:t>
            </a:r>
            <a:endParaRPr lang="ru-RU" kern="12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Пилотный проект «Детская </a:t>
            </a:r>
            <a:r>
              <a:rPr lang="ru-RU" dirty="0" err="1" smtClean="0"/>
              <a:t>телепсихиатрия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30550"/>
              </p:ext>
            </p:extLst>
          </p:nvPr>
        </p:nvGraphicFramePr>
        <p:xfrm>
          <a:off x="1415480" y="1412776"/>
          <a:ext cx="936104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1440452967"/>
                    </a:ext>
                  </a:extLst>
                </a:gridCol>
                <a:gridCol w="6336704">
                  <a:extLst>
                    <a:ext uri="{9D8B030D-6E8A-4147-A177-3AD203B41FA5}">
                      <a16:colId xmlns="" xmlns:a16="http://schemas.microsoft.com/office/drawing/2014/main" val="120324502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ГБУ «АГЕНТСТВО ИННОВАЦИЙ ГОРОДА МОСКВЫ»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4879538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ГБУЗ «НАУЧНО-ПРАКТИЧЕСКИЙ КЛИНИЧЕСКИЙ ЦЕНТР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ДИАГНОСТИКИ И ТЕЛЕМЕДИЦИНСКИХ ТЕХНОЛОГИЙ ДЗМ»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952805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ГБУЗ «НАУЧНО-ПРАКТИЧЕСКИЙ ЦЕНТР ПСИХИЧЕСКОГО ЗДОРОВЬЯ ДЕТЕЙ И ПОДРОСТКОВ ИМ. Г.Е. СУХАРЕВОЙ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ДЗМ»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101253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ООО «МОБИЛЬНЫЕ МЕДИЦИНСКИЕ ТЕХНОЛОГИИ»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onlinedoctor.ru)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6112366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487488" y="1400017"/>
            <a:ext cx="2722984" cy="4164285"/>
            <a:chOff x="479376" y="920899"/>
            <a:chExt cx="2722984" cy="416428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25" y="3140968"/>
              <a:ext cx="971579" cy="90925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400" y="2132856"/>
              <a:ext cx="2506960" cy="70732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376" y="4246984"/>
              <a:ext cx="2114550" cy="8382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400" y="920899"/>
              <a:ext cx="199072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40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5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Пилотный проект «Детская </a:t>
            </a:r>
            <a:r>
              <a:rPr lang="ru-RU" dirty="0" err="1"/>
              <a:t>телепсихиатрия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849" y="1340768"/>
            <a:ext cx="1130525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ЦЕЛЬ: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Определить возможности </a:t>
            </a:r>
            <a:r>
              <a:rPr lang="ru-RU" dirty="0">
                <a:solidFill>
                  <a:schemeClr val="tx1"/>
                </a:solidFill>
              </a:rPr>
              <a:t>применения телемедицинских технологий в детской психиатрии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ЗАДАЧИ:</a:t>
            </a:r>
            <a:endParaRPr lang="ru-RU" sz="20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Разработать </a:t>
            </a:r>
            <a:r>
              <a:rPr lang="ru-RU" dirty="0">
                <a:solidFill>
                  <a:schemeClr val="tx1"/>
                </a:solidFill>
              </a:rPr>
              <a:t>методологию </a:t>
            </a:r>
            <a:r>
              <a:rPr lang="ru-RU" dirty="0" smtClean="0">
                <a:solidFill>
                  <a:schemeClr val="tx1"/>
                </a:solidFill>
              </a:rPr>
              <a:t>проведения телемедицинских консультаций (ТМК) и провести ее оценку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Определить метрики качества ТМК и провести их оценку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Произвести оценку и анализ отношения </a:t>
            </a:r>
            <a:r>
              <a:rPr lang="ru-RU" dirty="0" err="1" smtClean="0">
                <a:solidFill>
                  <a:schemeClr val="tx1"/>
                </a:solidFill>
              </a:rPr>
              <a:t>мед.персонала</a:t>
            </a:r>
            <a:r>
              <a:rPr lang="ru-RU" dirty="0" smtClean="0">
                <a:solidFill>
                  <a:schemeClr val="tx1"/>
                </a:solidFill>
              </a:rPr>
              <a:t> и пациентов к ТМК с учетом стигматизации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Обосновать показания </a:t>
            </a:r>
            <a:r>
              <a:rPr lang="ru-RU" dirty="0">
                <a:solidFill>
                  <a:schemeClr val="tx1"/>
                </a:solidFill>
              </a:rPr>
              <a:t>и противопоказания к применению </a:t>
            </a:r>
            <a:r>
              <a:rPr lang="ru-RU" dirty="0" smtClean="0">
                <a:solidFill>
                  <a:schemeClr val="tx1"/>
                </a:solidFill>
              </a:rPr>
              <a:t>телемедицинских технологий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Сформировать обоснованные </a:t>
            </a:r>
            <a:r>
              <a:rPr lang="ru-RU" dirty="0">
                <a:solidFill>
                  <a:schemeClr val="tx1"/>
                </a:solidFill>
              </a:rPr>
              <a:t>предложения по актуализации </a:t>
            </a:r>
            <a:r>
              <a:rPr lang="ru-RU" dirty="0" smtClean="0">
                <a:solidFill>
                  <a:schemeClr val="tx1"/>
                </a:solidFill>
              </a:rPr>
              <a:t>действующего законодательства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6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1" y="1270100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Ожидаемые цели и результаты первичных и повторных ТМК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Система показаний и противопоказаний (включая критерии прерывания ТМК)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Организационно-технические условия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Безопасность (включая особенности ИДС, экстренное реагирование)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Требования к локациям и оборудованию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Методика обследования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Организационные аспекты (включая типовые сценарии)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Этико-</a:t>
            </a:r>
            <a:r>
              <a:rPr lang="ru-RU" dirty="0" err="1" smtClean="0"/>
              <a:t>деонтологические</a:t>
            </a:r>
            <a:r>
              <a:rPr lang="ru-RU" dirty="0" smtClean="0"/>
              <a:t> требования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Система управления качеством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7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196752"/>
            <a:ext cx="835292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1129 </a:t>
            </a:r>
            <a:r>
              <a:rPr lang="ru-RU" dirty="0"/>
              <a:t>телемедицинских </a:t>
            </a:r>
            <a:r>
              <a:rPr lang="ru-RU" dirty="0" smtClean="0"/>
              <a:t>консультаций </a:t>
            </a:r>
            <a:r>
              <a:rPr lang="ru-RU" dirty="0"/>
              <a:t>в формате «пациент-врач» </a:t>
            </a:r>
            <a:endParaRPr lang="ru-RU" dirty="0" smtClean="0"/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559 </a:t>
            </a:r>
            <a:r>
              <a:rPr lang="ru-RU" dirty="0" smtClean="0"/>
              <a:t>пациентов (законных представителей)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средний возраст 8,9</a:t>
            </a:r>
            <a:r>
              <a:rPr lang="ru-RU" u="sng" dirty="0"/>
              <a:t>+</a:t>
            </a:r>
            <a:r>
              <a:rPr lang="ru-RU" dirty="0"/>
              <a:t>4,8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958868"/>
              </p:ext>
            </p:extLst>
          </p:nvPr>
        </p:nvGraphicFramePr>
        <p:xfrm>
          <a:off x="263352" y="2852936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99455"/>
              </p:ext>
            </p:extLst>
          </p:nvPr>
        </p:nvGraphicFramePr>
        <p:xfrm>
          <a:off x="3575720" y="2852936"/>
          <a:ext cx="3456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26675"/>
              </p:ext>
            </p:extLst>
          </p:nvPr>
        </p:nvGraphicFramePr>
        <p:xfrm>
          <a:off x="7104112" y="2780928"/>
          <a:ext cx="460851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14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8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Консультанты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947E919-5518-4E3D-861B-5796266BD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68163"/>
              </p:ext>
            </p:extLst>
          </p:nvPr>
        </p:nvGraphicFramePr>
        <p:xfrm>
          <a:off x="335360" y="1124744"/>
          <a:ext cx="11377263" cy="4686973"/>
        </p:xfrm>
        <a:graphic>
          <a:graphicData uri="http://schemas.openxmlformats.org/drawingml/2006/table">
            <a:tbl>
              <a:tblPr firstRow="1"/>
              <a:tblGrid>
                <a:gridCol w="1245773">
                  <a:extLst>
                    <a:ext uri="{9D8B030D-6E8A-4147-A177-3AD203B41FA5}">
                      <a16:colId xmlns:a16="http://schemas.microsoft.com/office/drawing/2014/main" xmlns="" val="575558793"/>
                    </a:ext>
                  </a:extLst>
                </a:gridCol>
                <a:gridCol w="2026298">
                  <a:extLst>
                    <a:ext uri="{9D8B030D-6E8A-4147-A177-3AD203B41FA5}">
                      <a16:colId xmlns:a16="http://schemas.microsoft.com/office/drawing/2014/main" xmlns="" val="3686813293"/>
                    </a:ext>
                  </a:extLst>
                </a:gridCol>
                <a:gridCol w="2026298"/>
                <a:gridCol w="2026298"/>
                <a:gridCol w="2026298"/>
                <a:gridCol w="2026298"/>
              </a:tblGrid>
              <a:tr h="79208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Месяц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Специальность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Психиатр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Психотерапевт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Психолог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Социальный педагог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Все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004409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дек.19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янв.20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427537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фев.20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812688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мар.20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204087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апр.20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55197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май.20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252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июн.20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229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251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521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июл.20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252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561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490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1129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FB4377A-0038-4E27-BAE7-51613AD1C1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1">
              <a:defRPr/>
            </a:pPr>
            <a:fld id="{34BEDE09-BB71-420A-A9D7-2BECD5B7810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 hangingPunct="1">
                <a:defRPr/>
              </a:pPr>
              <a:t>9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Нозологическая структура пациентов</a:t>
            </a:r>
            <a:endParaRPr lang="ru-RU" dirty="0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xmlns="" id="{6A4A2040-562A-4563-B413-A844AEFB1055}"/>
              </a:ext>
            </a:extLst>
          </p:cNvPr>
          <p:cNvSpPr txBox="1"/>
          <p:nvPr/>
        </p:nvSpPr>
        <p:spPr>
          <a:xfrm>
            <a:off x="4084320" y="6511747"/>
            <a:ext cx="4023360" cy="24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/>
              <a:t>tele-med.ai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947E919-5518-4E3D-861B-5796266BDA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368" y="1412776"/>
          <a:ext cx="10808750" cy="3769861"/>
        </p:xfrm>
        <a:graphic>
          <a:graphicData uri="http://schemas.openxmlformats.org/drawingml/2006/table">
            <a:tbl>
              <a:tblPr firstRow="1"/>
              <a:tblGrid>
                <a:gridCol w="8067119">
                  <a:extLst>
                    <a:ext uri="{9D8B030D-6E8A-4147-A177-3AD203B41FA5}">
                      <a16:colId xmlns:a16="http://schemas.microsoft.com/office/drawing/2014/main" xmlns="" val="575558793"/>
                    </a:ext>
                  </a:extLst>
                </a:gridCol>
                <a:gridCol w="2741631">
                  <a:extLst>
                    <a:ext uri="{9D8B030D-6E8A-4147-A177-3AD203B41FA5}">
                      <a16:colId xmlns:a16="http://schemas.microsoft.com/office/drawing/2014/main" xmlns="" val="368681329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Раздел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МКБ-10 Органические, включая симптоматические, психические расстройства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Удельный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вес, 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004409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F0,2.3. Деменция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24,8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427537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F4. Органический </a:t>
                      </a:r>
                      <a:r>
                        <a:rPr lang="ru-RU" dirty="0" err="1" smtClean="0"/>
                        <a:t>амнестический</a:t>
                      </a:r>
                      <a:r>
                        <a:rPr lang="ru-RU" dirty="0" smtClean="0"/>
                        <a:t> синдром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812688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F50. Расстройства приема пищи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204087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F70-71. Умственная отсталость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55197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F8. Расстройства личности и поведения, обусловленные болезнью, повреждением или дисфункцией головного мозга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48,9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F9. Органическое или симптоматическое психическое расстройство неуточненное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/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корпоративные цвета">
      <a:dk1>
        <a:srgbClr val="151616"/>
      </a:dk1>
      <a:lt1>
        <a:srgbClr val="FFFFFF"/>
      </a:lt1>
      <a:dk2>
        <a:srgbClr val="151616"/>
      </a:dk2>
      <a:lt2>
        <a:srgbClr val="FFFFFF"/>
      </a:lt2>
      <a:accent1>
        <a:srgbClr val="005FAB"/>
      </a:accent1>
      <a:accent2>
        <a:srgbClr val="FFAA00"/>
      </a:accent2>
      <a:accent3>
        <a:srgbClr val="3D98E3"/>
      </a:accent3>
      <a:accent4>
        <a:srgbClr val="DB7500"/>
      </a:accent4>
      <a:accent5>
        <a:srgbClr val="1F4287"/>
      </a:accent5>
      <a:accent6>
        <a:srgbClr val="FFC935"/>
      </a:accent6>
      <a:hlink>
        <a:srgbClr val="3D98E3"/>
      </a:hlink>
      <a:folHlink>
        <a:srgbClr val="97C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корпоративные цвета">
      <a:dk1>
        <a:srgbClr val="151616"/>
      </a:dk1>
      <a:lt1>
        <a:srgbClr val="FFFFFF"/>
      </a:lt1>
      <a:dk2>
        <a:srgbClr val="151616"/>
      </a:dk2>
      <a:lt2>
        <a:srgbClr val="FFFFFF"/>
      </a:lt2>
      <a:accent1>
        <a:srgbClr val="005FAB"/>
      </a:accent1>
      <a:accent2>
        <a:srgbClr val="FFAA00"/>
      </a:accent2>
      <a:accent3>
        <a:srgbClr val="3D98E3"/>
      </a:accent3>
      <a:accent4>
        <a:srgbClr val="DB7500"/>
      </a:accent4>
      <a:accent5>
        <a:srgbClr val="1F4287"/>
      </a:accent5>
      <a:accent6>
        <a:srgbClr val="FFC935"/>
      </a:accent6>
      <a:hlink>
        <a:srgbClr val="3D98E3"/>
      </a:hlink>
      <a:folHlink>
        <a:srgbClr val="97C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корпоративные цвета">
      <a:dk1>
        <a:srgbClr val="151616"/>
      </a:dk1>
      <a:lt1>
        <a:srgbClr val="FFFFFF"/>
      </a:lt1>
      <a:dk2>
        <a:srgbClr val="151616"/>
      </a:dk2>
      <a:lt2>
        <a:srgbClr val="FFFFFF"/>
      </a:lt2>
      <a:accent1>
        <a:srgbClr val="005FAB"/>
      </a:accent1>
      <a:accent2>
        <a:srgbClr val="FFAA00"/>
      </a:accent2>
      <a:accent3>
        <a:srgbClr val="3D98E3"/>
      </a:accent3>
      <a:accent4>
        <a:srgbClr val="DB7500"/>
      </a:accent4>
      <a:accent5>
        <a:srgbClr val="1F4287"/>
      </a:accent5>
      <a:accent6>
        <a:srgbClr val="FFC935"/>
      </a:accent6>
      <a:hlink>
        <a:srgbClr val="3D98E3"/>
      </a:hlink>
      <a:folHlink>
        <a:srgbClr val="97C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19807</TotalTime>
  <Words>1015</Words>
  <Application>Microsoft Office PowerPoint</Application>
  <PresentationFormat>Широкоэкранный</PresentationFormat>
  <Paragraphs>245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Wingdings</vt:lpstr>
      <vt:lpstr>2_Тема Office</vt:lpstr>
      <vt:lpstr>3_Тема Office</vt:lpstr>
      <vt:lpstr>5_Тема Office</vt:lpstr>
      <vt:lpstr>6_Тема Office</vt:lpstr>
      <vt:lpstr>Детская телепсихиатрия: развитие методологии телемедицины «пациент-врач»</vt:lpstr>
      <vt:lpstr>Телепсихиатрия</vt:lpstr>
      <vt:lpstr>Нормативно-правовая база</vt:lpstr>
      <vt:lpstr>Пилотный проект «Детская телепсихиатрия»</vt:lpstr>
      <vt:lpstr>Пилотный проект «Детская телепсихиатрия»</vt:lpstr>
      <vt:lpstr>Методология</vt:lpstr>
      <vt:lpstr>Результаты</vt:lpstr>
      <vt:lpstr>Консультанты</vt:lpstr>
      <vt:lpstr>Нозологическая структура пациентов</vt:lpstr>
      <vt:lpstr>Рекомендации</vt:lpstr>
      <vt:lpstr>Организационно-технические условия</vt:lpstr>
      <vt:lpstr>Результаты опроса врачей</vt:lpstr>
      <vt:lpstr>Результаты опроса пациентов (законных представителей)</vt:lpstr>
      <vt:lpstr>Методология</vt:lpstr>
      <vt:lpstr>Детская телепсихиатрия - выводы</vt:lpstr>
      <vt:lpstr>#РадиологияМосквы</vt:lpstr>
      <vt:lpstr>#телемедицина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Вячеславович Курганов</dc:creator>
  <cp:lastModifiedBy>Telemed Telemed</cp:lastModifiedBy>
  <cp:revision>1449</cp:revision>
  <cp:lastPrinted>2018-10-02T09:44:43Z</cp:lastPrinted>
  <dcterms:modified xsi:type="dcterms:W3CDTF">2020-09-22T08:52:17Z</dcterms:modified>
</cp:coreProperties>
</file>