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419" r:id="rId3"/>
    <p:sldId id="438" r:id="rId4"/>
    <p:sldId id="420" r:id="rId5"/>
    <p:sldId id="439" r:id="rId6"/>
    <p:sldId id="426" r:id="rId7"/>
    <p:sldId id="433" r:id="rId8"/>
    <p:sldId id="437" r:id="rId9"/>
    <p:sldId id="434" r:id="rId10"/>
    <p:sldId id="425" r:id="rId11"/>
    <p:sldId id="430" r:id="rId12"/>
    <p:sldId id="398" r:id="rId13"/>
    <p:sldId id="402" r:id="rId14"/>
    <p:sldId id="403" r:id="rId15"/>
    <p:sldId id="427" r:id="rId16"/>
    <p:sldId id="428" r:id="rId17"/>
    <p:sldId id="431" r:id="rId18"/>
    <p:sldId id="432" r:id="rId19"/>
    <p:sldId id="435" r:id="rId20"/>
    <p:sldId id="436" r:id="rId21"/>
    <p:sldId id="409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325E"/>
    <a:srgbClr val="DCEBFF"/>
    <a:srgbClr val="1F32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86738" autoAdjust="0"/>
  </p:normalViewPr>
  <p:slideViewPr>
    <p:cSldViewPr snapToGrid="0" snapToObjects="1">
      <p:cViewPr varScale="1">
        <p:scale>
          <a:sx n="134" d="100"/>
          <a:sy n="134" d="100"/>
        </p:scale>
        <p:origin x="-95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970C4-39B6-4373-8E34-1B22DCA5E92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A5B9D-9DA0-4A42-85A6-05F37644B12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BC27056-B49C-4B33-9A9B-5647E505801B}" type="sibTrans" cxnId="{37560AA8-DBE2-4543-99E2-4EB658D9B9CE}">
      <dgm:prSet/>
      <dgm:spPr/>
      <dgm:t>
        <a:bodyPr/>
        <a:lstStyle/>
        <a:p>
          <a:endParaRPr lang="ru-RU"/>
        </a:p>
      </dgm:t>
    </dgm:pt>
    <dgm:pt modelId="{59E0DE2A-0EF5-46B8-A030-98F05384205F}" type="parTrans" cxnId="{37560AA8-DBE2-4543-99E2-4EB658D9B9CE}">
      <dgm:prSet/>
      <dgm:spPr/>
      <dgm:t>
        <a:bodyPr/>
        <a:lstStyle/>
        <a:p>
          <a:endParaRPr lang="ru-RU"/>
        </a:p>
      </dgm:t>
    </dgm:pt>
    <dgm:pt modelId="{CE678799-196D-43AE-8040-9C79C35FE54F}">
      <dgm:prSet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в МИС сведений с мобильных приложений и устройств дистанционного </a:t>
          </a:r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мониторирования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97798-A33C-42FD-9AE6-ED8141EE999C}" type="parTrans" cxnId="{514CAB45-F70E-49F7-885A-D5605D4BFFCE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14FC41B4-F6C3-4E6B-A3E3-0CAABDCF6BFE}" type="sibTrans" cxnId="{514CAB45-F70E-49F7-885A-D5605D4BFFCE}">
      <dgm:prSet/>
      <dgm:spPr/>
      <dgm:t>
        <a:bodyPr/>
        <a:lstStyle/>
        <a:p>
          <a:endParaRPr lang="ru-RU"/>
        </a:p>
      </dgm:t>
    </dgm:pt>
    <dgm:pt modelId="{672AE708-79BD-44B6-80E9-3426C4A3A480}">
      <dgm:prSet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 электронной системы персонификации пациентов 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0D277-F85A-4DD7-AC09-387F7541D6A5}" type="parTrans" cxnId="{D31153C8-B71F-406D-9D1D-28EA3E7DD17C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A27A025F-5AAE-4C5B-AAD6-9F83E85C62EB}" type="sibTrans" cxnId="{D31153C8-B71F-406D-9D1D-28EA3E7DD17C}">
      <dgm:prSet/>
      <dgm:spPr/>
      <dgm:t>
        <a:bodyPr/>
        <a:lstStyle/>
        <a:p>
          <a:endParaRPr lang="ru-RU"/>
        </a:p>
      </dgm:t>
    </dgm:pt>
    <dgm:pt modelId="{A6BD4158-BB23-478E-A7DE-F808B80C3243}">
      <dgm:prSet phldrT="[Текст]"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сервиса планирования индивидуальных траекторий лечения и обследования пациента и использованием ИИ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AE998-2A96-4752-BCA4-C6323B89CF37}" type="parTrans" cxnId="{6A3D47A1-DC0B-4921-A8FE-4E306BDE78DF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C74B725F-371A-4391-9D58-8193309E1D7A}" type="sibTrans" cxnId="{6A3D47A1-DC0B-4921-A8FE-4E306BDE78DF}">
      <dgm:prSet/>
      <dgm:spPr/>
      <dgm:t>
        <a:bodyPr/>
        <a:lstStyle/>
        <a:p>
          <a:endParaRPr lang="ru-RU"/>
        </a:p>
      </dgm:t>
    </dgm:pt>
    <dgm:pt modelId="{EC2827C8-40E9-4BA1-BCBA-414800539AE2}">
      <dgm:prSet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единого цифрового фронт-офиса Клинического центра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0D935-4D63-4C9A-B66D-C0EFE774A757}" type="parTrans" cxnId="{C1B05740-1130-41E9-A14C-55AF636DD660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D555B89B-9786-4901-B6B3-ED84607B0238}" type="sibTrans" cxnId="{C1B05740-1130-41E9-A14C-55AF636DD660}">
      <dgm:prSet/>
      <dgm:spPr/>
      <dgm:t>
        <a:bodyPr/>
        <a:lstStyle/>
        <a:p>
          <a:endParaRPr lang="ru-RU"/>
        </a:p>
      </dgm:t>
    </dgm:pt>
    <dgm:pt modelId="{AAC8785D-18FF-4F1B-9902-5C0E28B8BA6B}">
      <dgm:prSet phldrT="[Текст]"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интеллектуального сервиса персонализированного предложения услуг и сбора обратной связи от пациента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D1E7E-30D0-410B-AD68-51EF9C1A86A0}" type="parTrans" cxnId="{68A698C2-D22F-448F-9DAA-DA8FD1E12CCD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DC39B115-99D9-4B19-BED6-8728355FC7CF}" type="sibTrans" cxnId="{68A698C2-D22F-448F-9DAA-DA8FD1E12CCD}">
      <dgm:prSet/>
      <dgm:spPr/>
      <dgm:t>
        <a:bodyPr/>
        <a:lstStyle/>
        <a:p>
          <a:endParaRPr lang="ru-RU"/>
        </a:p>
      </dgm:t>
    </dgm:pt>
    <dgm:pt modelId="{A40B7F6D-4876-4E2E-8A4A-32EA96F11E3A}">
      <dgm:prSet phldrT="[Текст]"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цифровых образовательных программ для пациентов с элементами </a:t>
          </a:r>
          <a:r>
            <a:rPr lang="ru-RU" sz="1200" b="1" dirty="0" err="1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геймификации</a:t>
          </a:r>
          <a:endParaRPr lang="ru-RU" sz="1200" b="1" dirty="0">
            <a:solidFill>
              <a:srgbClr val="123C6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71FDF-D542-4B3D-A596-94BA2AE5F74A}" type="parTrans" cxnId="{15C6B2F3-5E0E-477D-ACBC-C7045EEA5655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372F5407-1E8F-4A83-926F-90184B254EF1}" type="sibTrans" cxnId="{15C6B2F3-5E0E-477D-ACBC-C7045EEA5655}">
      <dgm:prSet/>
      <dgm:spPr/>
      <dgm:t>
        <a:bodyPr/>
        <a:lstStyle/>
        <a:p>
          <a:endParaRPr lang="ru-RU"/>
        </a:p>
      </dgm:t>
    </dgm:pt>
    <dgm:pt modelId="{94A2E2E3-EBF4-43DE-A516-209BCF7E15BA}" type="pres">
      <dgm:prSet presAssocID="{7E6970C4-39B6-4373-8E34-1B22DCA5E9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6E4CE7-E3BA-4E10-AC52-9431B0B8E81F}" type="pres">
      <dgm:prSet presAssocID="{7C5A5B9D-9DA0-4A42-85A6-05F37644B124}" presName="centerShape" presStyleLbl="node0" presStyleIdx="0" presStyleCnt="1" custScaleX="120228" custScaleY="113504" custLinFactNeighborY="-1718"/>
      <dgm:spPr/>
      <dgm:t>
        <a:bodyPr/>
        <a:lstStyle/>
        <a:p>
          <a:endParaRPr lang="ru-RU"/>
        </a:p>
      </dgm:t>
    </dgm:pt>
    <dgm:pt modelId="{54763408-9501-4C63-8034-6676D508BDAB}" type="pres">
      <dgm:prSet presAssocID="{0F00D935-4D63-4C9A-B66D-C0EFE774A757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6E1759C5-E8AD-4873-9E45-E81FA112BDED}" type="pres">
      <dgm:prSet presAssocID="{EC2827C8-40E9-4BA1-BCBA-414800539AE2}" presName="node" presStyleLbl="node1" presStyleIdx="0" presStyleCnt="6" custScaleX="137369" custRadScaleRad="105308" custRadScaleInc="1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20ED3-12D6-4278-B30C-F8F531426A69}" type="pres">
      <dgm:prSet presAssocID="{A7B0D277-F85A-4DD7-AC09-387F7541D6A5}" presName="parTrans" presStyleLbl="bgSibTrans2D1" presStyleIdx="1" presStyleCnt="6" custLinFactNeighborX="382" custLinFactNeighborY="15274"/>
      <dgm:spPr/>
      <dgm:t>
        <a:bodyPr/>
        <a:lstStyle/>
        <a:p>
          <a:endParaRPr lang="ru-RU"/>
        </a:p>
      </dgm:t>
    </dgm:pt>
    <dgm:pt modelId="{FEC3CEA4-C6B4-467D-AA15-387B45C521A4}" type="pres">
      <dgm:prSet presAssocID="{672AE708-79BD-44B6-80E9-3426C4A3A480}" presName="node" presStyleLbl="node1" presStyleIdx="1" presStyleCnt="6" custScaleX="170480" custScaleY="80865" custRadScaleRad="107416" custRadScaleInc="96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8670E-2ECF-4E03-B923-3532A8329D68}" type="pres">
      <dgm:prSet presAssocID="{CC197798-A33C-42FD-9AE6-ED8141EE999C}" presName="parTrans" presStyleLbl="bgSibTrans2D1" presStyleIdx="2" presStyleCnt="6" custLinFactNeighborX="2598" custLinFactNeighborY="14913"/>
      <dgm:spPr/>
      <dgm:t>
        <a:bodyPr/>
        <a:lstStyle/>
        <a:p>
          <a:endParaRPr lang="ru-RU"/>
        </a:p>
      </dgm:t>
    </dgm:pt>
    <dgm:pt modelId="{219E0EF0-B2A3-4A7F-8B3C-21CC03CCBB46}" type="pres">
      <dgm:prSet presAssocID="{CE678799-196D-43AE-8040-9C79C35FE54F}" presName="node" presStyleLbl="node1" presStyleIdx="2" presStyleCnt="6" custScaleX="177108" custScaleY="85904" custRadScaleRad="117331" custRadScaleInc="-146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892D7-0DD2-448B-A494-457BF2CCF4A4}" type="pres">
      <dgm:prSet presAssocID="{D0871FDF-D542-4B3D-A596-94BA2AE5F74A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F26590FD-FA1F-47C1-9BBD-CAE68A10B8B1}" type="pres">
      <dgm:prSet presAssocID="{A40B7F6D-4876-4E2E-8A4A-32EA96F11E3A}" presName="node" presStyleLbl="node1" presStyleIdx="3" presStyleCnt="6" custScaleX="148182" custScaleY="89158" custRadScaleRad="104678" custRadScaleInc="23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5F73D-DE9A-4ECF-85EE-9A59CA26D031}" type="pres">
      <dgm:prSet presAssocID="{7BBD1E7E-30D0-410B-AD68-51EF9C1A86A0}" presName="parTrans" presStyleLbl="bgSibTrans2D1" presStyleIdx="4" presStyleCnt="6" custLinFactNeighborX="-4736" custLinFactNeighborY="-1356"/>
      <dgm:spPr/>
      <dgm:t>
        <a:bodyPr/>
        <a:lstStyle/>
        <a:p>
          <a:endParaRPr lang="ru-RU"/>
        </a:p>
      </dgm:t>
    </dgm:pt>
    <dgm:pt modelId="{F9881D91-4435-4F51-8ECB-C9A61C6C8691}" type="pres">
      <dgm:prSet presAssocID="{AAC8785D-18FF-4F1B-9902-5C0E28B8BA6B}" presName="node" presStyleLbl="node1" presStyleIdx="4" presStyleCnt="6" custScaleX="153532" custRadScaleRad="118529" custRadScaleInc="23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0913F-AA49-437E-BD96-D2A7AFF72D48}" type="pres">
      <dgm:prSet presAssocID="{2EAAE998-2A96-4752-BCA4-C6323B89CF37}" presName="parTrans" presStyleLbl="bgSibTrans2D1" presStyleIdx="5" presStyleCnt="6" custScaleX="101524" custLinFactNeighborX="-3673" custLinFactNeighborY="4067"/>
      <dgm:spPr/>
      <dgm:t>
        <a:bodyPr/>
        <a:lstStyle/>
        <a:p>
          <a:endParaRPr lang="ru-RU"/>
        </a:p>
      </dgm:t>
    </dgm:pt>
    <dgm:pt modelId="{B9D8F58D-C929-4721-9037-8D165EDA4EDF}" type="pres">
      <dgm:prSet presAssocID="{A6BD4158-BB23-478E-A7DE-F808B80C3243}" presName="node" presStyleLbl="node1" presStyleIdx="5" presStyleCnt="6" custScaleX="166873" custScaleY="115181" custRadScaleRad="114811" custRadScaleInc="3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71FD2-6DC2-4043-BD7D-AF60D8CA4D1A}" type="presOf" srcId="{672AE708-79BD-44B6-80E9-3426C4A3A480}" destId="{FEC3CEA4-C6B4-467D-AA15-387B45C521A4}" srcOrd="0" destOrd="0" presId="urn:microsoft.com/office/officeart/2005/8/layout/radial4"/>
    <dgm:cxn modelId="{112A74C4-1877-4469-905B-FDCD68D63BEE}" type="presOf" srcId="{7E6970C4-39B6-4373-8E34-1B22DCA5E927}" destId="{94A2E2E3-EBF4-43DE-A516-209BCF7E15BA}" srcOrd="0" destOrd="0" presId="urn:microsoft.com/office/officeart/2005/8/layout/radial4"/>
    <dgm:cxn modelId="{7F6DB56F-18CA-4008-B93C-5DEEDC689DED}" type="presOf" srcId="{CE678799-196D-43AE-8040-9C79C35FE54F}" destId="{219E0EF0-B2A3-4A7F-8B3C-21CC03CCBB46}" srcOrd="0" destOrd="0" presId="urn:microsoft.com/office/officeart/2005/8/layout/radial4"/>
    <dgm:cxn modelId="{68A698C2-D22F-448F-9DAA-DA8FD1E12CCD}" srcId="{7C5A5B9D-9DA0-4A42-85A6-05F37644B124}" destId="{AAC8785D-18FF-4F1B-9902-5C0E28B8BA6B}" srcOrd="4" destOrd="0" parTransId="{7BBD1E7E-30D0-410B-AD68-51EF9C1A86A0}" sibTransId="{DC39B115-99D9-4B19-BED6-8728355FC7CF}"/>
    <dgm:cxn modelId="{1852F277-D354-4C9A-94C9-73B880909140}" type="presOf" srcId="{A40B7F6D-4876-4E2E-8A4A-32EA96F11E3A}" destId="{F26590FD-FA1F-47C1-9BBD-CAE68A10B8B1}" srcOrd="0" destOrd="0" presId="urn:microsoft.com/office/officeart/2005/8/layout/radial4"/>
    <dgm:cxn modelId="{F0870D33-EFAB-48C6-A2BC-12C7DD2D05C6}" type="presOf" srcId="{AAC8785D-18FF-4F1B-9902-5C0E28B8BA6B}" destId="{F9881D91-4435-4F51-8ECB-C9A61C6C8691}" srcOrd="0" destOrd="0" presId="urn:microsoft.com/office/officeart/2005/8/layout/radial4"/>
    <dgm:cxn modelId="{514CAB45-F70E-49F7-885A-D5605D4BFFCE}" srcId="{7C5A5B9D-9DA0-4A42-85A6-05F37644B124}" destId="{CE678799-196D-43AE-8040-9C79C35FE54F}" srcOrd="2" destOrd="0" parTransId="{CC197798-A33C-42FD-9AE6-ED8141EE999C}" sibTransId="{14FC41B4-F6C3-4E6B-A3E3-0CAABDCF6BFE}"/>
    <dgm:cxn modelId="{C1B05740-1130-41E9-A14C-55AF636DD660}" srcId="{7C5A5B9D-9DA0-4A42-85A6-05F37644B124}" destId="{EC2827C8-40E9-4BA1-BCBA-414800539AE2}" srcOrd="0" destOrd="0" parTransId="{0F00D935-4D63-4C9A-B66D-C0EFE774A757}" sibTransId="{D555B89B-9786-4901-B6B3-ED84607B0238}"/>
    <dgm:cxn modelId="{6A3D47A1-DC0B-4921-A8FE-4E306BDE78DF}" srcId="{7C5A5B9D-9DA0-4A42-85A6-05F37644B124}" destId="{A6BD4158-BB23-478E-A7DE-F808B80C3243}" srcOrd="5" destOrd="0" parTransId="{2EAAE998-2A96-4752-BCA4-C6323B89CF37}" sibTransId="{C74B725F-371A-4391-9D58-8193309E1D7A}"/>
    <dgm:cxn modelId="{FCBA9B95-ACCC-449A-9AF6-0F32197EFFEF}" type="presOf" srcId="{A6BD4158-BB23-478E-A7DE-F808B80C3243}" destId="{B9D8F58D-C929-4721-9037-8D165EDA4EDF}" srcOrd="0" destOrd="0" presId="urn:microsoft.com/office/officeart/2005/8/layout/radial4"/>
    <dgm:cxn modelId="{15C6B2F3-5E0E-477D-ACBC-C7045EEA5655}" srcId="{7C5A5B9D-9DA0-4A42-85A6-05F37644B124}" destId="{A40B7F6D-4876-4E2E-8A4A-32EA96F11E3A}" srcOrd="3" destOrd="0" parTransId="{D0871FDF-D542-4B3D-A596-94BA2AE5F74A}" sibTransId="{372F5407-1E8F-4A83-926F-90184B254EF1}"/>
    <dgm:cxn modelId="{B5B84200-30A3-4B65-A4B6-0EDEDE54E649}" type="presOf" srcId="{0F00D935-4D63-4C9A-B66D-C0EFE774A757}" destId="{54763408-9501-4C63-8034-6676D508BDAB}" srcOrd="0" destOrd="0" presId="urn:microsoft.com/office/officeart/2005/8/layout/radial4"/>
    <dgm:cxn modelId="{CA06AF39-751C-49B5-BCC0-C43AAE23BC99}" type="presOf" srcId="{D0871FDF-D542-4B3D-A596-94BA2AE5F74A}" destId="{ADA892D7-0DD2-448B-A494-457BF2CCF4A4}" srcOrd="0" destOrd="0" presId="urn:microsoft.com/office/officeart/2005/8/layout/radial4"/>
    <dgm:cxn modelId="{A7E70549-4731-4C05-AE11-F7AAA5BDF81C}" type="presOf" srcId="{A7B0D277-F85A-4DD7-AC09-387F7541D6A5}" destId="{4D320ED3-12D6-4278-B30C-F8F531426A69}" srcOrd="0" destOrd="0" presId="urn:microsoft.com/office/officeart/2005/8/layout/radial4"/>
    <dgm:cxn modelId="{DEFF760B-6EAC-404F-BCB4-3FB4A99B6A20}" type="presOf" srcId="{7BBD1E7E-30D0-410B-AD68-51EF9C1A86A0}" destId="{D795F73D-DE9A-4ECF-85EE-9A59CA26D031}" srcOrd="0" destOrd="0" presId="urn:microsoft.com/office/officeart/2005/8/layout/radial4"/>
    <dgm:cxn modelId="{40F6AFF6-ACA0-44A0-80B2-2CF1682DB82A}" type="presOf" srcId="{EC2827C8-40E9-4BA1-BCBA-414800539AE2}" destId="{6E1759C5-E8AD-4873-9E45-E81FA112BDED}" srcOrd="0" destOrd="0" presId="urn:microsoft.com/office/officeart/2005/8/layout/radial4"/>
    <dgm:cxn modelId="{37560AA8-DBE2-4543-99E2-4EB658D9B9CE}" srcId="{7E6970C4-39B6-4373-8E34-1B22DCA5E927}" destId="{7C5A5B9D-9DA0-4A42-85A6-05F37644B124}" srcOrd="0" destOrd="0" parTransId="{59E0DE2A-0EF5-46B8-A030-98F05384205F}" sibTransId="{3BC27056-B49C-4B33-9A9B-5647E505801B}"/>
    <dgm:cxn modelId="{A2B7A671-5A8F-443D-9522-314F8346C709}" type="presOf" srcId="{7C5A5B9D-9DA0-4A42-85A6-05F37644B124}" destId="{106E4CE7-E3BA-4E10-AC52-9431B0B8E81F}" srcOrd="0" destOrd="0" presId="urn:microsoft.com/office/officeart/2005/8/layout/radial4"/>
    <dgm:cxn modelId="{075AAAA9-6801-4975-A286-EB6527C758A3}" type="presOf" srcId="{2EAAE998-2A96-4752-BCA4-C6323B89CF37}" destId="{34C0913F-AA49-437E-BD96-D2A7AFF72D48}" srcOrd="0" destOrd="0" presId="urn:microsoft.com/office/officeart/2005/8/layout/radial4"/>
    <dgm:cxn modelId="{A98F2AA0-B851-48AB-BE38-836BEF1CF183}" type="presOf" srcId="{CC197798-A33C-42FD-9AE6-ED8141EE999C}" destId="{B268670E-2ECF-4E03-B923-3532A8329D68}" srcOrd="0" destOrd="0" presId="urn:microsoft.com/office/officeart/2005/8/layout/radial4"/>
    <dgm:cxn modelId="{D31153C8-B71F-406D-9D1D-28EA3E7DD17C}" srcId="{7C5A5B9D-9DA0-4A42-85A6-05F37644B124}" destId="{672AE708-79BD-44B6-80E9-3426C4A3A480}" srcOrd="1" destOrd="0" parTransId="{A7B0D277-F85A-4DD7-AC09-387F7541D6A5}" sibTransId="{A27A025F-5AAE-4C5B-AAD6-9F83E85C62EB}"/>
    <dgm:cxn modelId="{EB3E7993-DE29-49C9-BBFC-61C0EECC4A76}" type="presParOf" srcId="{94A2E2E3-EBF4-43DE-A516-209BCF7E15BA}" destId="{106E4CE7-E3BA-4E10-AC52-9431B0B8E81F}" srcOrd="0" destOrd="0" presId="urn:microsoft.com/office/officeart/2005/8/layout/radial4"/>
    <dgm:cxn modelId="{66BC36AC-89C6-46AF-B10A-580CBA1F6280}" type="presParOf" srcId="{94A2E2E3-EBF4-43DE-A516-209BCF7E15BA}" destId="{54763408-9501-4C63-8034-6676D508BDAB}" srcOrd="1" destOrd="0" presId="urn:microsoft.com/office/officeart/2005/8/layout/radial4"/>
    <dgm:cxn modelId="{FCC0CE98-5A7F-423B-A217-38EC306437F0}" type="presParOf" srcId="{94A2E2E3-EBF4-43DE-A516-209BCF7E15BA}" destId="{6E1759C5-E8AD-4873-9E45-E81FA112BDED}" srcOrd="2" destOrd="0" presId="urn:microsoft.com/office/officeart/2005/8/layout/radial4"/>
    <dgm:cxn modelId="{906DFD19-D2CB-4E39-8900-EBAA621D3E50}" type="presParOf" srcId="{94A2E2E3-EBF4-43DE-A516-209BCF7E15BA}" destId="{4D320ED3-12D6-4278-B30C-F8F531426A69}" srcOrd="3" destOrd="0" presId="urn:microsoft.com/office/officeart/2005/8/layout/radial4"/>
    <dgm:cxn modelId="{0EF5E399-6E04-45C3-BF37-6DEA33C1438D}" type="presParOf" srcId="{94A2E2E3-EBF4-43DE-A516-209BCF7E15BA}" destId="{FEC3CEA4-C6B4-467D-AA15-387B45C521A4}" srcOrd="4" destOrd="0" presId="urn:microsoft.com/office/officeart/2005/8/layout/radial4"/>
    <dgm:cxn modelId="{71688D0E-1340-4770-B9E7-BE7963864118}" type="presParOf" srcId="{94A2E2E3-EBF4-43DE-A516-209BCF7E15BA}" destId="{B268670E-2ECF-4E03-B923-3532A8329D68}" srcOrd="5" destOrd="0" presId="urn:microsoft.com/office/officeart/2005/8/layout/radial4"/>
    <dgm:cxn modelId="{26722CCE-973F-45B6-9E65-069BEC348E6B}" type="presParOf" srcId="{94A2E2E3-EBF4-43DE-A516-209BCF7E15BA}" destId="{219E0EF0-B2A3-4A7F-8B3C-21CC03CCBB46}" srcOrd="6" destOrd="0" presId="urn:microsoft.com/office/officeart/2005/8/layout/radial4"/>
    <dgm:cxn modelId="{0CB75D6B-5344-4EE0-9BC8-870CBD63A24C}" type="presParOf" srcId="{94A2E2E3-EBF4-43DE-A516-209BCF7E15BA}" destId="{ADA892D7-0DD2-448B-A494-457BF2CCF4A4}" srcOrd="7" destOrd="0" presId="urn:microsoft.com/office/officeart/2005/8/layout/radial4"/>
    <dgm:cxn modelId="{9364775E-4DA8-4C78-BDC4-68BCFBF62872}" type="presParOf" srcId="{94A2E2E3-EBF4-43DE-A516-209BCF7E15BA}" destId="{F26590FD-FA1F-47C1-9BBD-CAE68A10B8B1}" srcOrd="8" destOrd="0" presId="urn:microsoft.com/office/officeart/2005/8/layout/radial4"/>
    <dgm:cxn modelId="{0BF23785-7160-4960-A213-A582B45646D0}" type="presParOf" srcId="{94A2E2E3-EBF4-43DE-A516-209BCF7E15BA}" destId="{D795F73D-DE9A-4ECF-85EE-9A59CA26D031}" srcOrd="9" destOrd="0" presId="urn:microsoft.com/office/officeart/2005/8/layout/radial4"/>
    <dgm:cxn modelId="{43CDB5FD-EBE8-462D-9711-1B912F46DBF4}" type="presParOf" srcId="{94A2E2E3-EBF4-43DE-A516-209BCF7E15BA}" destId="{F9881D91-4435-4F51-8ECB-C9A61C6C8691}" srcOrd="10" destOrd="0" presId="urn:microsoft.com/office/officeart/2005/8/layout/radial4"/>
    <dgm:cxn modelId="{E76085A5-1416-4418-BBBE-EBD54C4176CB}" type="presParOf" srcId="{94A2E2E3-EBF4-43DE-A516-209BCF7E15BA}" destId="{34C0913F-AA49-437E-BD96-D2A7AFF72D48}" srcOrd="11" destOrd="0" presId="urn:microsoft.com/office/officeart/2005/8/layout/radial4"/>
    <dgm:cxn modelId="{88C8B5D3-97AF-40E4-8F09-98F1DFD31B6A}" type="presParOf" srcId="{94A2E2E3-EBF4-43DE-A516-209BCF7E15BA}" destId="{B9D8F58D-C929-4721-9037-8D165EDA4EDF}" srcOrd="12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970C4-39B6-4373-8E34-1B22DCA5E92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A5B9D-9DA0-4A42-85A6-05F37644B12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BC27056-B49C-4B33-9A9B-5647E505801B}" type="sibTrans" cxnId="{37560AA8-DBE2-4543-99E2-4EB658D9B9CE}">
      <dgm:prSet/>
      <dgm:spPr/>
      <dgm:t>
        <a:bodyPr/>
        <a:lstStyle/>
        <a:p>
          <a:endParaRPr lang="ru-RU"/>
        </a:p>
      </dgm:t>
    </dgm:pt>
    <dgm:pt modelId="{59E0DE2A-0EF5-46B8-A030-98F05384205F}" type="parTrans" cxnId="{37560AA8-DBE2-4543-99E2-4EB658D9B9CE}">
      <dgm:prSet/>
      <dgm:spPr/>
      <dgm:t>
        <a:bodyPr/>
        <a:lstStyle/>
        <a:p>
          <a:endParaRPr lang="ru-RU"/>
        </a:p>
      </dgm:t>
    </dgm:pt>
    <dgm:pt modelId="{CE678799-196D-43AE-8040-9C79C35FE54F}">
      <dgm:prSet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 сервиса обработки и анализа диагностических данных с использованием искусственного интеллекта</a:t>
          </a:r>
          <a:endParaRPr lang="ru-RU" sz="1200" b="1" dirty="0">
            <a:solidFill>
              <a:srgbClr val="123C6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97798-A33C-42FD-9AE6-ED8141EE999C}" type="parTrans" cxnId="{514CAB45-F70E-49F7-885A-D5605D4BFFCE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14FC41B4-F6C3-4E6B-A3E3-0CAABDCF6BFE}" type="sibTrans" cxnId="{514CAB45-F70E-49F7-885A-D5605D4BFFCE}">
      <dgm:prSet/>
      <dgm:spPr/>
      <dgm:t>
        <a:bodyPr/>
        <a:lstStyle/>
        <a:p>
          <a:endParaRPr lang="ru-RU"/>
        </a:p>
      </dgm:t>
    </dgm:pt>
    <dgm:pt modelId="{672AE708-79BD-44B6-80E9-3426C4A3A480}">
      <dgm:prSet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сервиса голосового заполнения медицинской документации</a:t>
          </a:r>
          <a:endParaRPr lang="ru-RU" sz="1200" b="1" dirty="0">
            <a:solidFill>
              <a:srgbClr val="123C6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0D277-F85A-4DD7-AC09-387F7541D6A5}" type="parTrans" cxnId="{D31153C8-B71F-406D-9D1D-28EA3E7DD17C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A27A025F-5AAE-4C5B-AAD6-9F83E85C62EB}" type="sibTrans" cxnId="{D31153C8-B71F-406D-9D1D-28EA3E7DD17C}">
      <dgm:prSet/>
      <dgm:spPr/>
      <dgm:t>
        <a:bodyPr/>
        <a:lstStyle/>
        <a:p>
          <a:endParaRPr lang="ru-RU"/>
        </a:p>
      </dgm:t>
    </dgm:pt>
    <dgm:pt modelId="{AF061237-DA2F-4B16-B4CC-1C67ABB0FF72}">
      <dgm:prSet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внедрение IT-системы «красных флажков»  показателей здоровья пациентов</a:t>
          </a:r>
          <a:endParaRPr lang="ru-RU" sz="1200" b="1" dirty="0">
            <a:solidFill>
              <a:srgbClr val="123C6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62871-03D3-497B-B3ED-216BCFF84F96}" type="parTrans" cxnId="{21D80815-7392-4734-BF7A-BA8CAC6F2B56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20C65E69-8235-40C6-B224-5DC87FED7C90}" type="sibTrans" cxnId="{21D80815-7392-4734-BF7A-BA8CAC6F2B56}">
      <dgm:prSet/>
      <dgm:spPr/>
      <dgm:t>
        <a:bodyPr/>
        <a:lstStyle/>
        <a:p>
          <a:endParaRPr lang="ru-RU"/>
        </a:p>
      </dgm:t>
    </dgm:pt>
    <dgm:pt modelId="{E221E1C3-4F66-4EFA-AFAB-0A4E301FB8A5}">
      <dgm:prSet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системы интеллектуального оборота лекарственных средств и расходных материалов</a:t>
          </a:r>
          <a:endParaRPr lang="ru-RU" sz="1200" b="1" dirty="0">
            <a:solidFill>
              <a:srgbClr val="123C6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76276-443E-4DAC-95AA-EC9462244ABA}" type="parTrans" cxnId="{A60B9701-899B-47ED-AEC5-334659062132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6C8FDA53-B3DD-4CC9-B4D1-84043446AA54}" type="sibTrans" cxnId="{A60B9701-899B-47ED-AEC5-334659062132}">
      <dgm:prSet/>
      <dgm:spPr/>
      <dgm:t>
        <a:bodyPr/>
        <a:lstStyle/>
        <a:p>
          <a:endParaRPr lang="ru-RU"/>
        </a:p>
      </dgm:t>
    </dgm:pt>
    <dgm:pt modelId="{BD793A13-0F76-4B46-9D4A-AF8D043A7DEF}">
      <dgm:prSet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сервиса поддержки принятия и контроля врачебных решений</a:t>
          </a:r>
          <a:endParaRPr lang="ru-RU" sz="1200" b="1" dirty="0">
            <a:solidFill>
              <a:srgbClr val="123C6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2AFFF-18AA-4C16-8CF7-4DCDDFDCB983}" type="parTrans" cxnId="{75403C86-7105-4002-83B6-83BA53D8B112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F77784A7-E090-4885-89A0-4CA1B47D1C76}" type="sibTrans" cxnId="{75403C86-7105-4002-83B6-83BA53D8B112}">
      <dgm:prSet/>
      <dgm:spPr/>
      <dgm:t>
        <a:bodyPr/>
        <a:lstStyle/>
        <a:p>
          <a:endParaRPr lang="ru-RU"/>
        </a:p>
      </dgm:t>
    </dgm:pt>
    <dgm:pt modelId="{38E52CA1-1C75-4984-87D7-66E79CBA708A}">
      <dgm:prSet custT="1"/>
      <dgm:spPr>
        <a:solidFill>
          <a:srgbClr val="C7DFF4"/>
        </a:solidFill>
      </dgm:spPr>
      <dgm:t>
        <a:bodyPr/>
        <a:lstStyle/>
        <a:p>
          <a:r>
            <a:rPr lang="ru-RU" sz="1200" b="1" dirty="0" smtClean="0">
              <a:solidFill>
                <a:srgbClr val="123C6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визуально удобного интерфейса ЕАИС с возможностью его настройки под конкретного пользователя</a:t>
          </a:r>
          <a:endParaRPr lang="ru-RU" sz="1200" b="1" dirty="0">
            <a:solidFill>
              <a:srgbClr val="123C6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E3FD6-18B6-4587-B624-390842A94F52}" type="parTrans" cxnId="{A9EC6FD3-3BCF-4CF6-9DB0-EF3F1B1AA730}">
      <dgm:prSet/>
      <dgm:spPr>
        <a:solidFill>
          <a:srgbClr val="0A3B8F"/>
        </a:solidFill>
      </dgm:spPr>
      <dgm:t>
        <a:bodyPr/>
        <a:lstStyle/>
        <a:p>
          <a:endParaRPr lang="ru-RU"/>
        </a:p>
      </dgm:t>
    </dgm:pt>
    <dgm:pt modelId="{FB22ABBF-86F0-494B-8021-838E7DAC0FD6}" type="sibTrans" cxnId="{A9EC6FD3-3BCF-4CF6-9DB0-EF3F1B1AA730}">
      <dgm:prSet/>
      <dgm:spPr/>
      <dgm:t>
        <a:bodyPr/>
        <a:lstStyle/>
        <a:p>
          <a:endParaRPr lang="ru-RU"/>
        </a:p>
      </dgm:t>
    </dgm:pt>
    <dgm:pt modelId="{94A2E2E3-EBF4-43DE-A516-209BCF7E15BA}" type="pres">
      <dgm:prSet presAssocID="{7E6970C4-39B6-4373-8E34-1B22DCA5E9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6E4CE7-E3BA-4E10-AC52-9431B0B8E81F}" type="pres">
      <dgm:prSet presAssocID="{7C5A5B9D-9DA0-4A42-85A6-05F37644B124}" presName="centerShape" presStyleLbl="node0" presStyleIdx="0" presStyleCnt="1" custScaleX="122035" custScaleY="114635" custLinFactNeighborX="-137" custLinFactNeighborY="-1412"/>
      <dgm:spPr/>
      <dgm:t>
        <a:bodyPr/>
        <a:lstStyle/>
        <a:p>
          <a:endParaRPr lang="ru-RU"/>
        </a:p>
      </dgm:t>
    </dgm:pt>
    <dgm:pt modelId="{4D320ED3-12D6-4278-B30C-F8F531426A69}" type="pres">
      <dgm:prSet presAssocID="{A7B0D277-F85A-4DD7-AC09-387F7541D6A5}" presName="parTrans" presStyleLbl="bgSibTrans2D1" presStyleIdx="0" presStyleCnt="6" custLinFactNeighborX="7854" custLinFactNeighborY="-2487"/>
      <dgm:spPr/>
      <dgm:t>
        <a:bodyPr/>
        <a:lstStyle/>
        <a:p>
          <a:endParaRPr lang="ru-RU"/>
        </a:p>
      </dgm:t>
    </dgm:pt>
    <dgm:pt modelId="{FEC3CEA4-C6B4-467D-AA15-387B45C521A4}" type="pres">
      <dgm:prSet presAssocID="{672AE708-79BD-44B6-80E9-3426C4A3A480}" presName="node" presStyleLbl="node1" presStyleIdx="0" presStyleCnt="6" custScaleX="158610" custRadScaleRad="111129" custRadScaleInc="-2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1A611-3B3E-4279-B0BF-C609F262E9DD}" type="pres">
      <dgm:prSet presAssocID="{AC4E3FD6-18B6-4587-B624-390842A94F52}" presName="parTrans" presStyleLbl="bgSibTrans2D1" presStyleIdx="1" presStyleCnt="6" custLinFactNeighborX="4158" custLinFactNeighborY="-2370"/>
      <dgm:spPr/>
      <dgm:t>
        <a:bodyPr/>
        <a:lstStyle/>
        <a:p>
          <a:endParaRPr lang="ru-RU"/>
        </a:p>
      </dgm:t>
    </dgm:pt>
    <dgm:pt modelId="{FFAE79AF-C08B-4ABB-9DA4-18848B9EF615}" type="pres">
      <dgm:prSet presAssocID="{38E52CA1-1C75-4984-87D7-66E79CBA708A}" presName="node" presStyleLbl="node1" presStyleIdx="1" presStyleCnt="6" custScaleX="196277" custRadScaleRad="121631" custRadScaleInc="-29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716C9-C47D-49E0-84E2-6E16C5D659B8}" type="pres">
      <dgm:prSet presAssocID="{5482AFFF-18AA-4C16-8CF7-4DCDDFDCB983}" presName="parTrans" presStyleLbl="bgSibTrans2D1" presStyleIdx="2" presStyleCnt="6" custLinFactNeighborX="4469" custLinFactNeighborY="9443"/>
      <dgm:spPr/>
      <dgm:t>
        <a:bodyPr/>
        <a:lstStyle/>
        <a:p>
          <a:endParaRPr lang="ru-RU"/>
        </a:p>
      </dgm:t>
    </dgm:pt>
    <dgm:pt modelId="{4DAC6124-118D-4E4A-AE82-3C3154793E12}" type="pres">
      <dgm:prSet presAssocID="{BD793A13-0F76-4B46-9D4A-AF8D043A7DEF}" presName="node" presStyleLbl="node1" presStyleIdx="2" presStyleCnt="6" custScaleX="182531" custScaleY="79863" custRadScaleRad="123507" custRadScaleInc="-31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A58A0-16F5-416B-BEDB-1A23A8FFB916}" type="pres">
      <dgm:prSet presAssocID="{AE762871-03D3-497B-B3ED-216BCFF84F96}" presName="parTrans" presStyleLbl="bgSibTrans2D1" presStyleIdx="3" presStyleCnt="6" custLinFactNeighborX="4550" custLinFactNeighborY="21584"/>
      <dgm:spPr/>
      <dgm:t>
        <a:bodyPr/>
        <a:lstStyle/>
        <a:p>
          <a:endParaRPr lang="ru-RU"/>
        </a:p>
      </dgm:t>
    </dgm:pt>
    <dgm:pt modelId="{61A6C007-1B11-4BB4-9D2F-40306C6301D1}" type="pres">
      <dgm:prSet presAssocID="{AF061237-DA2F-4B16-B4CC-1C67ABB0FF72}" presName="node" presStyleLbl="node1" presStyleIdx="3" presStyleCnt="6" custScaleX="174254" custScaleY="79115" custRadScaleRad="103134" custRadScaleInc="17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2DC87-D182-4E13-AFD3-040B5F23DE47}" type="pres">
      <dgm:prSet presAssocID="{C3476276-443E-4DAC-95AA-EC9462244ABA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7B5574A7-4B4F-4EC4-AE3C-1679FC829C2F}" type="pres">
      <dgm:prSet presAssocID="{E221E1C3-4F66-4EFA-AFAB-0A4E301FB8A5}" presName="node" presStyleLbl="node1" presStyleIdx="4" presStyleCnt="6" custScaleX="176925" custRadScaleRad="125659" custRadScaleInc="32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8670E-2ECF-4E03-B923-3532A8329D68}" type="pres">
      <dgm:prSet presAssocID="{CC197798-A33C-42FD-9AE6-ED8141EE999C}" presName="parTrans" presStyleLbl="bgSibTrans2D1" presStyleIdx="5" presStyleCnt="6" custLinFactNeighborX="-8145" custLinFactNeighborY="-2171"/>
      <dgm:spPr/>
      <dgm:t>
        <a:bodyPr/>
        <a:lstStyle/>
        <a:p>
          <a:endParaRPr lang="ru-RU"/>
        </a:p>
      </dgm:t>
    </dgm:pt>
    <dgm:pt modelId="{219E0EF0-B2A3-4A7F-8B3C-21CC03CCBB46}" type="pres">
      <dgm:prSet presAssocID="{CE678799-196D-43AE-8040-9C79C35FE54F}" presName="node" presStyleLbl="node1" presStyleIdx="5" presStyleCnt="6" custScaleX="146784" custRadScaleRad="116650" custRadScaleInc="23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E3AF1-B15D-4A1E-8ED9-A0D4D6745F0B}" type="presOf" srcId="{AF061237-DA2F-4B16-B4CC-1C67ABB0FF72}" destId="{61A6C007-1B11-4BB4-9D2F-40306C6301D1}" srcOrd="0" destOrd="0" presId="urn:microsoft.com/office/officeart/2005/8/layout/radial4"/>
    <dgm:cxn modelId="{21D80815-7392-4734-BF7A-BA8CAC6F2B56}" srcId="{7C5A5B9D-9DA0-4A42-85A6-05F37644B124}" destId="{AF061237-DA2F-4B16-B4CC-1C67ABB0FF72}" srcOrd="3" destOrd="0" parTransId="{AE762871-03D3-497B-B3ED-216BCFF84F96}" sibTransId="{20C65E69-8235-40C6-B224-5DC87FED7C90}"/>
    <dgm:cxn modelId="{5FD7E310-4949-4332-B27E-540DF56C1D37}" type="presOf" srcId="{E221E1C3-4F66-4EFA-AFAB-0A4E301FB8A5}" destId="{7B5574A7-4B4F-4EC4-AE3C-1679FC829C2F}" srcOrd="0" destOrd="0" presId="urn:microsoft.com/office/officeart/2005/8/layout/radial4"/>
    <dgm:cxn modelId="{C21B9680-C68D-4F2B-B31B-860B4E70BF69}" type="presOf" srcId="{C3476276-443E-4DAC-95AA-EC9462244ABA}" destId="{9D62DC87-D182-4E13-AFD3-040B5F23DE47}" srcOrd="0" destOrd="0" presId="urn:microsoft.com/office/officeart/2005/8/layout/radial4"/>
    <dgm:cxn modelId="{F82A102F-35E7-428B-92B5-4BA9C9013787}" type="presOf" srcId="{AC4E3FD6-18B6-4587-B624-390842A94F52}" destId="{3A81A611-3B3E-4279-B0BF-C609F262E9DD}" srcOrd="0" destOrd="0" presId="urn:microsoft.com/office/officeart/2005/8/layout/radial4"/>
    <dgm:cxn modelId="{7322C6FE-E4E2-4DB0-A027-7D1A5E0ECFFC}" type="presOf" srcId="{AE762871-03D3-497B-B3ED-216BCFF84F96}" destId="{B04A58A0-16F5-416B-BEDB-1A23A8FFB916}" srcOrd="0" destOrd="0" presId="urn:microsoft.com/office/officeart/2005/8/layout/radial4"/>
    <dgm:cxn modelId="{514CAB45-F70E-49F7-885A-D5605D4BFFCE}" srcId="{7C5A5B9D-9DA0-4A42-85A6-05F37644B124}" destId="{CE678799-196D-43AE-8040-9C79C35FE54F}" srcOrd="5" destOrd="0" parTransId="{CC197798-A33C-42FD-9AE6-ED8141EE999C}" sibTransId="{14FC41B4-F6C3-4E6B-A3E3-0CAABDCF6BFE}"/>
    <dgm:cxn modelId="{A3A18305-8436-49F9-A991-BA0B889B932E}" type="presOf" srcId="{CE678799-196D-43AE-8040-9C79C35FE54F}" destId="{219E0EF0-B2A3-4A7F-8B3C-21CC03CCBB46}" srcOrd="0" destOrd="0" presId="urn:microsoft.com/office/officeart/2005/8/layout/radial4"/>
    <dgm:cxn modelId="{A60B9701-899B-47ED-AEC5-334659062132}" srcId="{7C5A5B9D-9DA0-4A42-85A6-05F37644B124}" destId="{E221E1C3-4F66-4EFA-AFAB-0A4E301FB8A5}" srcOrd="4" destOrd="0" parTransId="{C3476276-443E-4DAC-95AA-EC9462244ABA}" sibTransId="{6C8FDA53-B3DD-4CC9-B4D1-84043446AA54}"/>
    <dgm:cxn modelId="{85C172A6-68AB-4030-AA85-7B5766EA6F2F}" type="presOf" srcId="{7C5A5B9D-9DA0-4A42-85A6-05F37644B124}" destId="{106E4CE7-E3BA-4E10-AC52-9431B0B8E81F}" srcOrd="0" destOrd="0" presId="urn:microsoft.com/office/officeart/2005/8/layout/radial4"/>
    <dgm:cxn modelId="{ECB69530-3B6E-4639-AF01-EBFDA0A6416D}" type="presOf" srcId="{672AE708-79BD-44B6-80E9-3426C4A3A480}" destId="{FEC3CEA4-C6B4-467D-AA15-387B45C521A4}" srcOrd="0" destOrd="0" presId="urn:microsoft.com/office/officeart/2005/8/layout/radial4"/>
    <dgm:cxn modelId="{266F7871-8BDE-455E-9094-C5616C1762DB}" type="presOf" srcId="{5482AFFF-18AA-4C16-8CF7-4DCDDFDCB983}" destId="{A16716C9-C47D-49E0-84E2-6E16C5D659B8}" srcOrd="0" destOrd="0" presId="urn:microsoft.com/office/officeart/2005/8/layout/radial4"/>
    <dgm:cxn modelId="{75403C86-7105-4002-83B6-83BA53D8B112}" srcId="{7C5A5B9D-9DA0-4A42-85A6-05F37644B124}" destId="{BD793A13-0F76-4B46-9D4A-AF8D043A7DEF}" srcOrd="2" destOrd="0" parTransId="{5482AFFF-18AA-4C16-8CF7-4DCDDFDCB983}" sibTransId="{F77784A7-E090-4885-89A0-4CA1B47D1C76}"/>
    <dgm:cxn modelId="{B5D60E1F-93AE-4130-BBC7-D5970D59556A}" type="presOf" srcId="{BD793A13-0F76-4B46-9D4A-AF8D043A7DEF}" destId="{4DAC6124-118D-4E4A-AE82-3C3154793E12}" srcOrd="0" destOrd="0" presId="urn:microsoft.com/office/officeart/2005/8/layout/radial4"/>
    <dgm:cxn modelId="{1C251513-5656-409D-AA07-8B8DFD90F6B6}" type="presOf" srcId="{7E6970C4-39B6-4373-8E34-1B22DCA5E927}" destId="{94A2E2E3-EBF4-43DE-A516-209BCF7E15BA}" srcOrd="0" destOrd="0" presId="urn:microsoft.com/office/officeart/2005/8/layout/radial4"/>
    <dgm:cxn modelId="{37560AA8-DBE2-4543-99E2-4EB658D9B9CE}" srcId="{7E6970C4-39B6-4373-8E34-1B22DCA5E927}" destId="{7C5A5B9D-9DA0-4A42-85A6-05F37644B124}" srcOrd="0" destOrd="0" parTransId="{59E0DE2A-0EF5-46B8-A030-98F05384205F}" sibTransId="{3BC27056-B49C-4B33-9A9B-5647E505801B}"/>
    <dgm:cxn modelId="{82794F1A-8775-4D1B-8EE8-21A6FAAA4473}" type="presOf" srcId="{A7B0D277-F85A-4DD7-AC09-387F7541D6A5}" destId="{4D320ED3-12D6-4278-B30C-F8F531426A69}" srcOrd="0" destOrd="0" presId="urn:microsoft.com/office/officeart/2005/8/layout/radial4"/>
    <dgm:cxn modelId="{A9EC6FD3-3BCF-4CF6-9DB0-EF3F1B1AA730}" srcId="{7C5A5B9D-9DA0-4A42-85A6-05F37644B124}" destId="{38E52CA1-1C75-4984-87D7-66E79CBA708A}" srcOrd="1" destOrd="0" parTransId="{AC4E3FD6-18B6-4587-B624-390842A94F52}" sibTransId="{FB22ABBF-86F0-494B-8021-838E7DAC0FD6}"/>
    <dgm:cxn modelId="{A657CB89-A2F5-4084-9D89-333A6D39840F}" type="presOf" srcId="{CC197798-A33C-42FD-9AE6-ED8141EE999C}" destId="{B268670E-2ECF-4E03-B923-3532A8329D68}" srcOrd="0" destOrd="0" presId="urn:microsoft.com/office/officeart/2005/8/layout/radial4"/>
    <dgm:cxn modelId="{698E48CF-8B86-4669-961B-9B0B6400B441}" type="presOf" srcId="{38E52CA1-1C75-4984-87D7-66E79CBA708A}" destId="{FFAE79AF-C08B-4ABB-9DA4-18848B9EF615}" srcOrd="0" destOrd="0" presId="urn:microsoft.com/office/officeart/2005/8/layout/radial4"/>
    <dgm:cxn modelId="{D31153C8-B71F-406D-9D1D-28EA3E7DD17C}" srcId="{7C5A5B9D-9DA0-4A42-85A6-05F37644B124}" destId="{672AE708-79BD-44B6-80E9-3426C4A3A480}" srcOrd="0" destOrd="0" parTransId="{A7B0D277-F85A-4DD7-AC09-387F7541D6A5}" sibTransId="{A27A025F-5AAE-4C5B-AAD6-9F83E85C62EB}"/>
    <dgm:cxn modelId="{C812B3F3-997E-4A6B-B982-63870A6759A7}" type="presParOf" srcId="{94A2E2E3-EBF4-43DE-A516-209BCF7E15BA}" destId="{106E4CE7-E3BA-4E10-AC52-9431B0B8E81F}" srcOrd="0" destOrd="0" presId="urn:microsoft.com/office/officeart/2005/8/layout/radial4"/>
    <dgm:cxn modelId="{BABA6112-10BB-4359-B07E-400CC3578724}" type="presParOf" srcId="{94A2E2E3-EBF4-43DE-A516-209BCF7E15BA}" destId="{4D320ED3-12D6-4278-B30C-F8F531426A69}" srcOrd="1" destOrd="0" presId="urn:microsoft.com/office/officeart/2005/8/layout/radial4"/>
    <dgm:cxn modelId="{DA8E3F1C-1399-4DD4-A650-714B199E4656}" type="presParOf" srcId="{94A2E2E3-EBF4-43DE-A516-209BCF7E15BA}" destId="{FEC3CEA4-C6B4-467D-AA15-387B45C521A4}" srcOrd="2" destOrd="0" presId="urn:microsoft.com/office/officeart/2005/8/layout/radial4"/>
    <dgm:cxn modelId="{EA3D2215-9287-4DDA-83D7-16BDB3F6B817}" type="presParOf" srcId="{94A2E2E3-EBF4-43DE-A516-209BCF7E15BA}" destId="{3A81A611-3B3E-4279-B0BF-C609F262E9DD}" srcOrd="3" destOrd="0" presId="urn:microsoft.com/office/officeart/2005/8/layout/radial4"/>
    <dgm:cxn modelId="{92B16042-0905-47A3-A1D1-D41FF636F186}" type="presParOf" srcId="{94A2E2E3-EBF4-43DE-A516-209BCF7E15BA}" destId="{FFAE79AF-C08B-4ABB-9DA4-18848B9EF615}" srcOrd="4" destOrd="0" presId="urn:microsoft.com/office/officeart/2005/8/layout/radial4"/>
    <dgm:cxn modelId="{348FE3CE-2A52-40DF-89E7-814FD92C960F}" type="presParOf" srcId="{94A2E2E3-EBF4-43DE-A516-209BCF7E15BA}" destId="{A16716C9-C47D-49E0-84E2-6E16C5D659B8}" srcOrd="5" destOrd="0" presId="urn:microsoft.com/office/officeart/2005/8/layout/radial4"/>
    <dgm:cxn modelId="{570E4E3D-FABF-41CA-AA9F-744099EBA72D}" type="presParOf" srcId="{94A2E2E3-EBF4-43DE-A516-209BCF7E15BA}" destId="{4DAC6124-118D-4E4A-AE82-3C3154793E12}" srcOrd="6" destOrd="0" presId="urn:microsoft.com/office/officeart/2005/8/layout/radial4"/>
    <dgm:cxn modelId="{C2DD269D-6BD1-4C10-8ED6-72A4FC89EBCF}" type="presParOf" srcId="{94A2E2E3-EBF4-43DE-A516-209BCF7E15BA}" destId="{B04A58A0-16F5-416B-BEDB-1A23A8FFB916}" srcOrd="7" destOrd="0" presId="urn:microsoft.com/office/officeart/2005/8/layout/radial4"/>
    <dgm:cxn modelId="{523ECB90-123B-4153-9229-F6BDD98B136A}" type="presParOf" srcId="{94A2E2E3-EBF4-43DE-A516-209BCF7E15BA}" destId="{61A6C007-1B11-4BB4-9D2F-40306C6301D1}" srcOrd="8" destOrd="0" presId="urn:microsoft.com/office/officeart/2005/8/layout/radial4"/>
    <dgm:cxn modelId="{BF9AB161-6D6B-41E7-996D-A93368F82920}" type="presParOf" srcId="{94A2E2E3-EBF4-43DE-A516-209BCF7E15BA}" destId="{9D62DC87-D182-4E13-AFD3-040B5F23DE47}" srcOrd="9" destOrd="0" presId="urn:microsoft.com/office/officeart/2005/8/layout/radial4"/>
    <dgm:cxn modelId="{568F6260-B117-463B-8A9D-A13B9655F804}" type="presParOf" srcId="{94A2E2E3-EBF4-43DE-A516-209BCF7E15BA}" destId="{7B5574A7-4B4F-4EC4-AE3C-1679FC829C2F}" srcOrd="10" destOrd="0" presId="urn:microsoft.com/office/officeart/2005/8/layout/radial4"/>
    <dgm:cxn modelId="{ED506275-DA28-4A75-B7ED-BC2D6CCB6E8B}" type="presParOf" srcId="{94A2E2E3-EBF4-43DE-A516-209BCF7E15BA}" destId="{B268670E-2ECF-4E03-B923-3532A8329D68}" srcOrd="11" destOrd="0" presId="urn:microsoft.com/office/officeart/2005/8/layout/radial4"/>
    <dgm:cxn modelId="{43AF0BE0-404E-4D4A-83C7-BF2049F0B771}" type="presParOf" srcId="{94A2E2E3-EBF4-43DE-A516-209BCF7E15BA}" destId="{219E0EF0-B2A3-4A7F-8B3C-21CC03CCBB46}" srcOrd="12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EBE3D-1E4F-EA40-A915-9853E90AA5F7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77FD-9B29-3244-98CD-B2FFD0246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98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77FD-9B29-3244-98CD-B2FFD0246E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16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38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94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3EE188-1479-4C02-B9D6-DDAE2533B4D3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09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77FD-9B29-3244-98CD-B2FFD0246E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231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77FD-9B29-3244-98CD-B2FFD0246E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575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38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94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3EE188-1479-4C02-B9D6-DDAE2533B4D3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82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38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94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3EE188-1479-4C02-B9D6-DDAE2533B4D3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46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3"/>
          <p:cNvSpPr/>
          <p:nvPr userDrawn="1"/>
        </p:nvSpPr>
        <p:spPr>
          <a:xfrm>
            <a:off x="0" y="0"/>
            <a:ext cx="4106795" cy="5143500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795" h="5143500">
                <a:moveTo>
                  <a:pt x="0" y="5128510"/>
                </a:moveTo>
                <a:cubicBezTo>
                  <a:pt x="3923" y="3419528"/>
                  <a:pt x="7847" y="1710547"/>
                  <a:pt x="11770" y="1565"/>
                </a:cubicBezTo>
                <a:lnTo>
                  <a:pt x="4106795" y="0"/>
                </a:lnTo>
                <a:lnTo>
                  <a:pt x="2436527" y="5143500"/>
                </a:lnTo>
                <a:lnTo>
                  <a:pt x="0" y="5128510"/>
                </a:lnTo>
                <a:close/>
              </a:path>
            </a:pathLst>
          </a:cu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"/>
          </p:nvPr>
        </p:nvSpPr>
        <p:spPr>
          <a:xfrm>
            <a:off x="2987747" y="3537098"/>
            <a:ext cx="5882502" cy="1479660"/>
          </a:xfrm>
        </p:spPr>
        <p:txBody>
          <a:bodyPr>
            <a:normAutofit fontScale="92500" lnSpcReduction="10000"/>
          </a:bodyPr>
          <a:lstStyle>
            <a:lvl1pPr>
              <a:buNone/>
              <a:defRPr/>
            </a:lvl1pPr>
          </a:lstStyle>
          <a:p>
            <a:pPr algn="r"/>
            <a:r>
              <a:rPr lang="ru-RU" sz="1600" i="1" smtClean="0">
                <a:solidFill>
                  <a:srgbClr val="1F325E"/>
                </a:solidFill>
                <a:latin typeface="Arial" charset="0"/>
                <a:cs typeface="Arial" charset="0"/>
              </a:rPr>
              <a:t>Образец подзаголовка</a:t>
            </a:r>
            <a:endParaRPr lang="en-US" sz="1600" b="1" i="1" dirty="0" smtClean="0">
              <a:solidFill>
                <a:srgbClr val="1F32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3402616" y="2211572"/>
            <a:ext cx="5467633" cy="1058880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algn="r"/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Образец заголовка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656" y="209057"/>
            <a:ext cx="3271016" cy="2312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8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950734"/>
            <a:ext cx="1971675" cy="3681989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25372"/>
            <a:ext cx="5800725" cy="38073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8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 userDrawn="1"/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9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11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-3727"/>
            <a:ext cx="9144000" cy="850394"/>
            <a:chOff x="0" y="-3727"/>
            <a:chExt cx="9144000" cy="850394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846667"/>
            </a:xfrm>
            <a:prstGeom prst="rect">
              <a:avLst/>
            </a:prstGeom>
            <a:solidFill>
              <a:srgbClr val="DC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3"/>
            <p:cNvSpPr/>
            <p:nvPr userDrawn="1"/>
          </p:nvSpPr>
          <p:spPr>
            <a:xfrm>
              <a:off x="0" y="-3727"/>
              <a:ext cx="248471" cy="850394"/>
            </a:xfrm>
            <a:custGeom>
              <a:avLst/>
              <a:gdLst>
                <a:gd name="connsiteX0" fmla="*/ 0 w 6524427"/>
                <a:gd name="connsiteY0" fmla="*/ 5143500 h 5143500"/>
                <a:gd name="connsiteX1" fmla="*/ 1285875 w 6524427"/>
                <a:gd name="connsiteY1" fmla="*/ 0 h 5143500"/>
                <a:gd name="connsiteX2" fmla="*/ 5238552 w 6524427"/>
                <a:gd name="connsiteY2" fmla="*/ 0 h 5143500"/>
                <a:gd name="connsiteX3" fmla="*/ 6524427 w 6524427"/>
                <a:gd name="connsiteY3" fmla="*/ 5143500 h 5143500"/>
                <a:gd name="connsiteX4" fmla="*/ 0 w 6524427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330290 w 5238552"/>
                <a:gd name="connsiteY3" fmla="*/ 5130974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285875 w 5238552"/>
                <a:gd name="connsiteY1" fmla="*/ 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38429 w 5276981"/>
                <a:gd name="connsiteY0" fmla="*/ 5159266 h 5159266"/>
                <a:gd name="connsiteX1" fmla="*/ 0 w 5276981"/>
                <a:gd name="connsiteY1" fmla="*/ 0 h 5159266"/>
                <a:gd name="connsiteX2" fmla="*/ 5276981 w 5276981"/>
                <a:gd name="connsiteY2" fmla="*/ 15766 h 5159266"/>
                <a:gd name="connsiteX3" fmla="*/ 3606713 w 5276981"/>
                <a:gd name="connsiteY3" fmla="*/ 5159266 h 5159266"/>
                <a:gd name="connsiteX4" fmla="*/ 38429 w 5276981"/>
                <a:gd name="connsiteY4" fmla="*/ 5159266 h 5159266"/>
                <a:gd name="connsiteX0" fmla="*/ 23914 w 5262466"/>
                <a:gd name="connsiteY0" fmla="*/ 5159266 h 5159266"/>
                <a:gd name="connsiteX1" fmla="*/ 0 w 5262466"/>
                <a:gd name="connsiteY1" fmla="*/ 0 h 5159266"/>
                <a:gd name="connsiteX2" fmla="*/ 5262466 w 5262466"/>
                <a:gd name="connsiteY2" fmla="*/ 15766 h 5159266"/>
                <a:gd name="connsiteX3" fmla="*/ 3592198 w 5262466"/>
                <a:gd name="connsiteY3" fmla="*/ 5159266 h 5159266"/>
                <a:gd name="connsiteX4" fmla="*/ 23914 w 5262466"/>
                <a:gd name="connsiteY4" fmla="*/ 5159266 h 5159266"/>
                <a:gd name="connsiteX0" fmla="*/ 9399 w 5247951"/>
                <a:gd name="connsiteY0" fmla="*/ 5166524 h 5166524"/>
                <a:gd name="connsiteX1" fmla="*/ 0 w 5247951"/>
                <a:gd name="connsiteY1" fmla="*/ 0 h 5166524"/>
                <a:gd name="connsiteX2" fmla="*/ 5247951 w 5247951"/>
                <a:gd name="connsiteY2" fmla="*/ 23024 h 5166524"/>
                <a:gd name="connsiteX3" fmla="*/ 3577683 w 5247951"/>
                <a:gd name="connsiteY3" fmla="*/ 5166524 h 5166524"/>
                <a:gd name="connsiteX4" fmla="*/ 9399 w 5247951"/>
                <a:gd name="connsiteY4" fmla="*/ 5166524 h 5166524"/>
                <a:gd name="connsiteX0" fmla="*/ 0 w 5238552"/>
                <a:gd name="connsiteY0" fmla="*/ 5143500 h 5143500"/>
                <a:gd name="connsiteX1" fmla="*/ 1642937 w 5238552"/>
                <a:gd name="connsiteY1" fmla="*/ 3138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13547 w 5238552"/>
                <a:gd name="connsiteY1" fmla="*/ 9060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465816 w 5238552"/>
                <a:gd name="connsiteY1" fmla="*/ 211427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0 w 5238552"/>
                <a:gd name="connsiteY0" fmla="*/ 5143500 h 5143500"/>
                <a:gd name="connsiteX1" fmla="*/ 1143527 w 5238552"/>
                <a:gd name="connsiteY1" fmla="*/ 1565 h 5143500"/>
                <a:gd name="connsiteX2" fmla="*/ 5238552 w 5238552"/>
                <a:gd name="connsiteY2" fmla="*/ 0 h 5143500"/>
                <a:gd name="connsiteX3" fmla="*/ 3568284 w 5238552"/>
                <a:gd name="connsiteY3" fmla="*/ 5143500 h 5143500"/>
                <a:gd name="connsiteX4" fmla="*/ 0 w 5238552"/>
                <a:gd name="connsiteY4" fmla="*/ 5143500 h 5143500"/>
                <a:gd name="connsiteX0" fmla="*/ 715253 w 4095025"/>
                <a:gd name="connsiteY0" fmla="*/ 5038569 h 5143500"/>
                <a:gd name="connsiteX1" fmla="*/ 0 w 4095025"/>
                <a:gd name="connsiteY1" fmla="*/ 1565 h 5143500"/>
                <a:gd name="connsiteX2" fmla="*/ 4095025 w 4095025"/>
                <a:gd name="connsiteY2" fmla="*/ 0 h 5143500"/>
                <a:gd name="connsiteX3" fmla="*/ 2424757 w 4095025"/>
                <a:gd name="connsiteY3" fmla="*/ 5143500 h 5143500"/>
                <a:gd name="connsiteX4" fmla="*/ 715253 w 4095025"/>
                <a:gd name="connsiteY4" fmla="*/ 5038569 h 5143500"/>
                <a:gd name="connsiteX0" fmla="*/ 0 w 4106795"/>
                <a:gd name="connsiteY0" fmla="*/ 5128510 h 5143500"/>
                <a:gd name="connsiteX1" fmla="*/ 11770 w 4106795"/>
                <a:gd name="connsiteY1" fmla="*/ 1565 h 5143500"/>
                <a:gd name="connsiteX2" fmla="*/ 4106795 w 4106795"/>
                <a:gd name="connsiteY2" fmla="*/ 0 h 5143500"/>
                <a:gd name="connsiteX3" fmla="*/ 2436527 w 4106795"/>
                <a:gd name="connsiteY3" fmla="*/ 5143500 h 5143500"/>
                <a:gd name="connsiteX4" fmla="*/ 0 w 4106795"/>
                <a:gd name="connsiteY4" fmla="*/ 5128510 h 514350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28006 w 4106795"/>
                <a:gd name="connsiteY3" fmla="*/ 829917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50491 w 4106795"/>
                <a:gd name="connsiteY3" fmla="*/ 807431 h 5128510"/>
                <a:gd name="connsiteX4" fmla="*/ 0 w 4106795"/>
                <a:gd name="connsiteY4" fmla="*/ 5128510 h 5128510"/>
                <a:gd name="connsiteX0" fmla="*/ 0 w 4106795"/>
                <a:gd name="connsiteY0" fmla="*/ 5128510 h 5128510"/>
                <a:gd name="connsiteX1" fmla="*/ 11770 w 4106795"/>
                <a:gd name="connsiteY1" fmla="*/ 1565 h 5128510"/>
                <a:gd name="connsiteX2" fmla="*/ 4106795 w 4106795"/>
                <a:gd name="connsiteY2" fmla="*/ 0 h 5128510"/>
                <a:gd name="connsiteX3" fmla="*/ 3860016 w 4106795"/>
                <a:gd name="connsiteY3" fmla="*/ 794731 h 5128510"/>
                <a:gd name="connsiteX4" fmla="*/ 0 w 4106795"/>
                <a:gd name="connsiteY4" fmla="*/ 5128510 h 5128510"/>
                <a:gd name="connsiteX0" fmla="*/ 2121836 w 4095031"/>
                <a:gd name="connsiteY0" fmla="*/ 1352377 h 1352377"/>
                <a:gd name="connsiteX1" fmla="*/ 6 w 4095031"/>
                <a:gd name="connsiteY1" fmla="*/ 1565 h 1352377"/>
                <a:gd name="connsiteX2" fmla="*/ 4095031 w 4095031"/>
                <a:gd name="connsiteY2" fmla="*/ 0 h 1352377"/>
                <a:gd name="connsiteX3" fmla="*/ 3848252 w 4095031"/>
                <a:gd name="connsiteY3" fmla="*/ 794731 h 1352377"/>
                <a:gd name="connsiteX4" fmla="*/ 2121836 w 4095031"/>
                <a:gd name="connsiteY4" fmla="*/ 1352377 h 1352377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121836 w 4095031"/>
                <a:gd name="connsiteY0" fmla="*/ 1352377 h 1406568"/>
                <a:gd name="connsiteX1" fmla="*/ 6 w 4095031"/>
                <a:gd name="connsiteY1" fmla="*/ 1565 h 1406568"/>
                <a:gd name="connsiteX2" fmla="*/ 4095031 w 4095031"/>
                <a:gd name="connsiteY2" fmla="*/ 0 h 1406568"/>
                <a:gd name="connsiteX3" fmla="*/ 3848252 w 4095031"/>
                <a:gd name="connsiteY3" fmla="*/ 794731 h 1406568"/>
                <a:gd name="connsiteX4" fmla="*/ 2121836 w 4095031"/>
                <a:gd name="connsiteY4" fmla="*/ 1352377 h 1406568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2054102 w 4095031"/>
                <a:gd name="connsiteY0" fmla="*/ 1724910 h 1736687"/>
                <a:gd name="connsiteX1" fmla="*/ 6 w 4095031"/>
                <a:gd name="connsiteY1" fmla="*/ 1565 h 1736687"/>
                <a:gd name="connsiteX2" fmla="*/ 4095031 w 4095031"/>
                <a:gd name="connsiteY2" fmla="*/ 0 h 1736687"/>
                <a:gd name="connsiteX3" fmla="*/ 3848252 w 4095031"/>
                <a:gd name="connsiteY3" fmla="*/ 794731 h 1736687"/>
                <a:gd name="connsiteX4" fmla="*/ 2054102 w 4095031"/>
                <a:gd name="connsiteY4" fmla="*/ 1724910 h 1736687"/>
                <a:gd name="connsiteX0" fmla="*/ 2054102 w 4095031"/>
                <a:gd name="connsiteY0" fmla="*/ 1724910 h 1735913"/>
                <a:gd name="connsiteX1" fmla="*/ 6 w 4095031"/>
                <a:gd name="connsiteY1" fmla="*/ 1565 h 1735913"/>
                <a:gd name="connsiteX2" fmla="*/ 4095031 w 4095031"/>
                <a:gd name="connsiteY2" fmla="*/ 0 h 1735913"/>
                <a:gd name="connsiteX3" fmla="*/ 3848252 w 4095031"/>
                <a:gd name="connsiteY3" fmla="*/ 794731 h 1735913"/>
                <a:gd name="connsiteX4" fmla="*/ 2054102 w 4095031"/>
                <a:gd name="connsiteY4" fmla="*/ 1724910 h 1735913"/>
                <a:gd name="connsiteX0" fmla="*/ 3848638 w 4095417"/>
                <a:gd name="connsiteY0" fmla="*/ 794731 h 794731"/>
                <a:gd name="connsiteX1" fmla="*/ 392 w 4095417"/>
                <a:gd name="connsiteY1" fmla="*/ 1565 h 794731"/>
                <a:gd name="connsiteX2" fmla="*/ 4095417 w 4095417"/>
                <a:gd name="connsiteY2" fmla="*/ 0 h 794731"/>
                <a:gd name="connsiteX3" fmla="*/ 3848638 w 4095417"/>
                <a:gd name="connsiteY3" fmla="*/ 794731 h 794731"/>
                <a:gd name="connsiteX0" fmla="*/ 537134 w 783913"/>
                <a:gd name="connsiteY0" fmla="*/ 794731 h 794731"/>
                <a:gd name="connsiteX1" fmla="*/ 41688 w 783913"/>
                <a:gd name="connsiteY1" fmla="*/ 69298 h 794731"/>
                <a:gd name="connsiteX2" fmla="*/ 783913 w 783913"/>
                <a:gd name="connsiteY2" fmla="*/ 0 h 794731"/>
                <a:gd name="connsiteX3" fmla="*/ 537134 w 783913"/>
                <a:gd name="connsiteY3" fmla="*/ 794731 h 794731"/>
                <a:gd name="connsiteX0" fmla="*/ 311860 w 558639"/>
                <a:gd name="connsiteY0" fmla="*/ 801633 h 801633"/>
                <a:gd name="connsiteX1" fmla="*/ 314889 w 558639"/>
                <a:gd name="connsiteY1" fmla="*/ 0 h 801633"/>
                <a:gd name="connsiteX2" fmla="*/ 558639 w 558639"/>
                <a:gd name="connsiteY2" fmla="*/ 6902 h 801633"/>
                <a:gd name="connsiteX3" fmla="*/ 311860 w 558639"/>
                <a:gd name="connsiteY3" fmla="*/ 801633 h 801633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4731 h 794731"/>
                <a:gd name="connsiteX1" fmla="*/ 312577 w 559502"/>
                <a:gd name="connsiteY1" fmla="*/ 5798 h 794731"/>
                <a:gd name="connsiteX2" fmla="*/ 559502 w 559502"/>
                <a:gd name="connsiteY2" fmla="*/ 0 h 794731"/>
                <a:gd name="connsiteX3" fmla="*/ 312723 w 559502"/>
                <a:gd name="connsiteY3" fmla="*/ 794731 h 794731"/>
                <a:gd name="connsiteX0" fmla="*/ 312723 w 559502"/>
                <a:gd name="connsiteY0" fmla="*/ 798458 h 798458"/>
                <a:gd name="connsiteX1" fmla="*/ 312577 w 559502"/>
                <a:gd name="connsiteY1" fmla="*/ 0 h 798458"/>
                <a:gd name="connsiteX2" fmla="*/ 559502 w 559502"/>
                <a:gd name="connsiteY2" fmla="*/ 3727 h 798458"/>
                <a:gd name="connsiteX3" fmla="*/ 312723 w 559502"/>
                <a:gd name="connsiteY3" fmla="*/ 798458 h 798458"/>
                <a:gd name="connsiteX0" fmla="*/ 302637 w 549416"/>
                <a:gd name="connsiteY0" fmla="*/ 798458 h 798458"/>
                <a:gd name="connsiteX1" fmla="*/ 302491 w 549416"/>
                <a:gd name="connsiteY1" fmla="*/ 0 h 798458"/>
                <a:gd name="connsiteX2" fmla="*/ 549416 w 549416"/>
                <a:gd name="connsiteY2" fmla="*/ 3727 h 798458"/>
                <a:gd name="connsiteX3" fmla="*/ 302637 w 549416"/>
                <a:gd name="connsiteY3" fmla="*/ 798458 h 798458"/>
                <a:gd name="connsiteX0" fmla="*/ 146 w 246925"/>
                <a:gd name="connsiteY0" fmla="*/ 798458 h 798547"/>
                <a:gd name="connsiteX1" fmla="*/ 0 w 246925"/>
                <a:gd name="connsiteY1" fmla="*/ 0 h 798547"/>
                <a:gd name="connsiteX2" fmla="*/ 246925 w 246925"/>
                <a:gd name="connsiteY2" fmla="*/ 3727 h 798547"/>
                <a:gd name="connsiteX3" fmla="*/ 146 w 246925"/>
                <a:gd name="connsiteY3" fmla="*/ 798458 h 7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925" h="798547">
                  <a:moveTo>
                    <a:pt x="146" y="798458"/>
                  </a:moveTo>
                  <a:cubicBezTo>
                    <a:pt x="267" y="808244"/>
                    <a:pt x="3320" y="11805"/>
                    <a:pt x="0" y="0"/>
                  </a:cubicBezTo>
                  <a:lnTo>
                    <a:pt x="246925" y="3727"/>
                  </a:lnTo>
                  <a:lnTo>
                    <a:pt x="146" y="798458"/>
                  </a:lnTo>
                  <a:close/>
                </a:path>
              </a:pathLst>
            </a:custGeom>
            <a:solidFill>
              <a:srgbClr val="1F3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 userDrawn="1"/>
          </p:nvSpPr>
          <p:spPr>
            <a:xfrm>
              <a:off x="240851" y="191601"/>
              <a:ext cx="7386450" cy="54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601"/>
            <a:ext cx="7217647" cy="456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t="18002" r="16134" b="17294"/>
          <a:stretch/>
        </p:blipFill>
        <p:spPr>
          <a:xfrm>
            <a:off x="8050556" y="0"/>
            <a:ext cx="1093444" cy="7353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62C9-8DF8-6A43-9E99-7B6BB597142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41AF-F266-5F47-830C-4C42C749A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6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news.ru/" TargetMode="External"/><Relationship Id="rId5" Type="http://schemas.openxmlformats.org/officeDocument/2006/relationships/hyperlink" Target="https://evercare.r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r.nlm.nih.gov/RxNav/" TargetMode="External"/><Relationship Id="rId5" Type="http://schemas.openxmlformats.org/officeDocument/2006/relationships/hyperlink" Target="https://pharmgkb.org/" TargetMode="External"/><Relationship Id="rId4" Type="http://schemas.openxmlformats.org/officeDocument/2006/relationships/hyperlink" Target="https://www.drugbank.c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ebedev@d-health.institu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49957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6100" y="2607733"/>
            <a:ext cx="5467633" cy="99342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Участие </a:t>
            </a:r>
            <a:r>
              <a:rPr lang="ru-RU" sz="2400" b="1" dirty="0" err="1" smtClean="0">
                <a:solidFill>
                  <a:srgbClr val="002060"/>
                </a:solidFill>
              </a:rPr>
              <a:t>Сеченовского</a:t>
            </a:r>
            <a:r>
              <a:rPr lang="ru-RU" sz="2400" b="1" dirty="0" smtClean="0">
                <a:solidFill>
                  <a:srgbClr val="002060"/>
                </a:solidFill>
              </a:rPr>
              <a:t> университета в инновационной деятельности в медицине</a:t>
            </a:r>
            <a:endParaRPr lang="en-US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95104" y="4278489"/>
            <a:ext cx="5467633" cy="6661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Институт цифровой медицины </a:t>
            </a:r>
            <a:r>
              <a:rPr lang="ru-RU" sz="1600" i="1" dirty="0" err="1" smtClean="0">
                <a:solidFill>
                  <a:srgbClr val="002060"/>
                </a:solidFill>
              </a:rPr>
              <a:t>Сеченовский</a:t>
            </a:r>
            <a:r>
              <a:rPr lang="ru-RU" sz="1600" i="1" dirty="0" smtClean="0">
                <a:solidFill>
                  <a:srgbClr val="002060"/>
                </a:solidFill>
              </a:rPr>
              <a:t> Университет, Москва, Россия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Георгий Лебедев, </a:t>
            </a:r>
            <a:r>
              <a:rPr lang="ru-RU" sz="1600" b="1" dirty="0" err="1" smtClean="0">
                <a:solidFill>
                  <a:srgbClr val="002060"/>
                </a:solidFill>
              </a:rPr>
              <a:t>д.т.н</a:t>
            </a:r>
            <a:endParaRPr lang="en-US" sz="1600" b="1" i="1" dirty="0" smtClean="0">
              <a:solidFill>
                <a:srgbClr val="1F32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49957"/>
            <a:ext cx="4106795" cy="5193457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795" h="5143500">
                <a:moveTo>
                  <a:pt x="0" y="5128510"/>
                </a:moveTo>
                <a:cubicBezTo>
                  <a:pt x="3923" y="3419528"/>
                  <a:pt x="7847" y="1710547"/>
                  <a:pt x="11770" y="1565"/>
                </a:cubicBezTo>
                <a:lnTo>
                  <a:pt x="4106795" y="0"/>
                </a:lnTo>
                <a:lnTo>
                  <a:pt x="2436527" y="5143500"/>
                </a:lnTo>
                <a:lnTo>
                  <a:pt x="0" y="5128510"/>
                </a:lnTo>
                <a:close/>
              </a:path>
            </a:pathLst>
          </a:cu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656" y="160338"/>
            <a:ext cx="3271016" cy="2312736"/>
          </a:xfrm>
          <a:prstGeom prst="rect">
            <a:avLst/>
          </a:prstGeom>
        </p:spPr>
      </p:pic>
      <p:sp>
        <p:nvSpPr>
          <p:cNvPr id="20486" name="AutoShape 6" descr="Evercare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Ever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https://www.cnews.ru/inc/design2019/img/logo.sv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4925" y="-3571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www.cnews.ru/inc/design2019/img/logo.sv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4925" y="-3571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82933" y="952195"/>
            <a:ext cx="5161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Профессиональный трек – инновационный врач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15.02.2021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evercare.ru/sites/default/files/99b60a19521150f615a17975b9dc968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3276" y="-49957"/>
            <a:ext cx="5320724" cy="928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3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1" y="942752"/>
            <a:ext cx="8839200" cy="40120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ru-RU" dirty="0" err="1" smtClean="0">
                <a:solidFill>
                  <a:srgbClr val="0070C0"/>
                </a:solidFill>
              </a:rPr>
              <a:t>истема</a:t>
            </a:r>
            <a:r>
              <a:rPr lang="ru-RU" dirty="0" smtClean="0">
                <a:solidFill>
                  <a:srgbClr val="0070C0"/>
                </a:solidFill>
              </a:rPr>
              <a:t> интеллектуального поиска обработки медицинского контента </a:t>
            </a:r>
            <a:r>
              <a:rPr lang="ru-RU" dirty="0" smtClean="0"/>
              <a:t>для доказательной медицины (</a:t>
            </a:r>
            <a:r>
              <a:rPr lang="en-US" dirty="0" err="1" smtClean="0"/>
              <a:t>Sechenov</a:t>
            </a:r>
            <a:r>
              <a:rPr lang="en-US" dirty="0" smtClean="0"/>
              <a:t> </a:t>
            </a:r>
            <a:r>
              <a:rPr lang="en-US" dirty="0" err="1" smtClean="0"/>
              <a:t>DataMed</a:t>
            </a:r>
            <a:r>
              <a:rPr lang="ru-RU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Система </a:t>
            </a:r>
            <a:r>
              <a:rPr lang="ru-RU" dirty="0" smtClean="0">
                <a:solidFill>
                  <a:srgbClr val="0070C0"/>
                </a:solidFill>
              </a:rPr>
              <a:t>управления потоками пациентов </a:t>
            </a:r>
            <a:r>
              <a:rPr lang="ru-RU" dirty="0" smtClean="0"/>
              <a:t>на основе интеллектуальной обработки данных анкетирования (первичный скрининг)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Интеллектуальная </a:t>
            </a:r>
            <a:r>
              <a:rPr lang="ru-RU" dirty="0" smtClean="0">
                <a:solidFill>
                  <a:srgbClr val="0070C0"/>
                </a:solidFill>
              </a:rPr>
              <a:t>система распознавания патологий </a:t>
            </a:r>
            <a:r>
              <a:rPr lang="ru-RU" dirty="0" smtClean="0"/>
              <a:t>на снимках глазного дна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</a:rPr>
              <a:t>Морфологическое  цифровое хранилище  </a:t>
            </a:r>
            <a:r>
              <a:rPr lang="ru-RU" dirty="0" smtClean="0"/>
              <a:t>онкологического и урологического профилей в составе единого хранилища медицинских изображений </a:t>
            </a:r>
            <a:r>
              <a:rPr lang="ru-RU" dirty="0" err="1" smtClean="0"/>
              <a:t>Сеченовского</a:t>
            </a:r>
            <a:r>
              <a:rPr lang="ru-RU" dirty="0" smtClean="0"/>
              <a:t> университета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Интеллектуальная система </a:t>
            </a:r>
            <a:r>
              <a:rPr lang="ru-RU" dirty="0" smtClean="0">
                <a:solidFill>
                  <a:srgbClr val="0070C0"/>
                </a:solidFill>
              </a:rPr>
              <a:t>мониторинга лежачих пациентов </a:t>
            </a:r>
            <a:r>
              <a:rPr lang="ru-RU" dirty="0" smtClean="0"/>
              <a:t>и распознавания действий палатных медицинских сестер в ФЦ паллиативной медицины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Интеллектуальная система </a:t>
            </a:r>
            <a:r>
              <a:rPr lang="ru-RU" dirty="0" smtClean="0">
                <a:solidFill>
                  <a:srgbClr val="0070C0"/>
                </a:solidFill>
              </a:rPr>
              <a:t>управления </a:t>
            </a:r>
            <a:r>
              <a:rPr lang="ru-RU" dirty="0" err="1" smtClean="0">
                <a:solidFill>
                  <a:srgbClr val="0070C0"/>
                </a:solidFill>
              </a:rPr>
              <a:t>оперблоком</a:t>
            </a:r>
            <a:r>
              <a:rPr lang="ru-RU" dirty="0" smtClean="0">
                <a:solidFill>
                  <a:srgbClr val="0070C0"/>
                </a:solidFill>
              </a:rPr>
              <a:t> УКБ№1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Интеллектуальная </a:t>
            </a:r>
            <a:r>
              <a:rPr lang="ru-RU" dirty="0" smtClean="0">
                <a:solidFill>
                  <a:srgbClr val="0070C0"/>
                </a:solidFill>
              </a:rPr>
              <a:t>система мониторинга пациентов, находящихся на реабилитации </a:t>
            </a:r>
            <a:r>
              <a:rPr lang="ru-RU" dirty="0" smtClean="0"/>
              <a:t>(с травмами спинного мозга, другими состояниями, ограничивающими движение пациентов)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dirty="0" smtClean="0">
                <a:latin typeface="Tahoma" pitchFamily="34" charset="0"/>
                <a:cs typeface="Tahoma" pitchFamily="34" charset="0"/>
              </a:rPr>
              <a:t>Применение ИИ для анализа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рисков дефицита лекарственных препаратов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Технологии </a:t>
            </a:r>
            <a:r>
              <a:rPr lang="ru-RU" dirty="0" err="1" smtClean="0">
                <a:solidFill>
                  <a:srgbClr val="0070C0"/>
                </a:solidFill>
              </a:rPr>
              <a:t>проактивного</a:t>
            </a:r>
            <a:r>
              <a:rPr lang="ru-RU" dirty="0" smtClean="0">
                <a:solidFill>
                  <a:srgbClr val="0070C0"/>
                </a:solidFill>
              </a:rPr>
              <a:t> мониторинга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составе умной среды обитания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13414"/>
            <a:ext cx="7217647" cy="45635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Внедрение прикладных решений 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66"/>
          <p:cNvSpPr>
            <a:spLocks noChangeArrowheads="1"/>
          </p:cNvSpPr>
          <p:nvPr/>
        </p:nvSpPr>
        <p:spPr bwMode="auto">
          <a:xfrm>
            <a:off x="1385888" y="3153384"/>
            <a:ext cx="5507831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111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5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350EB74-2AC6-499B-8DE7-4233DA33F960}"/>
              </a:ext>
            </a:extLst>
          </p:cNvPr>
          <p:cNvSpPr/>
          <p:nvPr/>
        </p:nvSpPr>
        <p:spPr>
          <a:xfrm>
            <a:off x="0" y="0"/>
            <a:ext cx="9144000" cy="846667"/>
          </a:xfrm>
          <a:prstGeom prst="rect">
            <a:avLst/>
          </a:pr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apezoid 3">
            <a:extLst>
              <a:ext uri="{FF2B5EF4-FFF2-40B4-BE49-F238E27FC236}">
                <a16:creationId xmlns="" xmlns:a16="http://schemas.microsoft.com/office/drawing/2014/main" id="{FFFAF6AF-8055-458A-9653-7B7797680D81}"/>
              </a:ext>
            </a:extLst>
          </p:cNvPr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koshechkin\Downloads\Sechenov_logo_английский-синий-вертикальный-одна-строка.png">
            <a:extLst>
              <a:ext uri="{FF2B5EF4-FFF2-40B4-BE49-F238E27FC236}">
                <a16:creationId xmlns="" xmlns:a16="http://schemas.microsoft.com/office/drawing/2014/main" id="{B2DFC220-54A9-480D-BE87-76927B878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846297" y="0"/>
            <a:ext cx="1163088" cy="825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35075" y="91825"/>
            <a:ext cx="5652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Применение ИИ для анализа рисков дефицита лекарственных препаратов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16743" y="1084667"/>
            <a:ext cx="7014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digitalization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assortment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Czarnowski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Howlett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R.,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L.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IDT 2020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2424" y="1087941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Статья</a:t>
            </a:r>
            <a:r>
              <a:rPr lang="en-US" altLang="ru-RU" sz="14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1634" y="2022305"/>
            <a:ext cx="567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Проведен анализ проблемной области дефицита лекарственных средств и возможностей технологий машинного обучения и нейронных систем. </a:t>
            </a:r>
          </a:p>
          <a:p>
            <a:pPr hangingPunct="0"/>
            <a:endParaRPr lang="ru-RU" dirty="0"/>
          </a:p>
          <a:p>
            <a:pPr hangingPunct="0"/>
            <a:r>
              <a:rPr lang="ru-RU" dirty="0"/>
              <a:t>В результате полученной информации был проведен научный поиск перспективных возможностей совмещения этих направлений. </a:t>
            </a:r>
          </a:p>
          <a:p>
            <a:pPr hangingPunct="0"/>
            <a:endParaRPr lang="ru-RU" dirty="0"/>
          </a:p>
          <a:p>
            <a:pPr hangingPunct="0"/>
            <a:r>
              <a:rPr lang="ru-RU" dirty="0"/>
              <a:t>Предложена модель нейронной сети.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2424" y="2022305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Результаты</a:t>
            </a:r>
            <a:endParaRPr lang="ru-RU" dirty="0"/>
          </a:p>
        </p:txBody>
      </p:sp>
      <p:pic>
        <p:nvPicPr>
          <p:cNvPr id="14" name="Picture 2" descr="Annual New Shortages by Year">
            <a:extLst>
              <a:ext uri="{FF2B5EF4-FFF2-40B4-BE49-F238E27FC236}">
                <a16:creationId xmlns="" xmlns:a16="http://schemas.microsoft.com/office/drawing/2014/main" id="{62246FDF-8CF0-4825-9D30-1051B541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" y="3767914"/>
            <a:ext cx="2994545" cy="1227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rtificial neural network architecture (ANN i-h 1-h 2-h n-o ...">
            <a:extLst>
              <a:ext uri="{FF2B5EF4-FFF2-40B4-BE49-F238E27FC236}">
                <a16:creationId xmlns="" xmlns:a16="http://schemas.microsoft.com/office/drawing/2014/main" id="{59E6EC63-841D-4441-9E20-4C7464AE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88" y="3410109"/>
            <a:ext cx="2820543" cy="1652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36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лежачих пациентов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787" y="942753"/>
            <a:ext cx="7237228" cy="41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Мониторинг оборота операционных столов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551" y="2883656"/>
            <a:ext cx="3013125" cy="225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65736" y="1356750"/>
            <a:ext cx="384763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Обнаружение события «Пациент на столе»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Обнаружение события «Работает операционная бригада»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Обнаружение события «Операционная бригада закончила работу»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Обнаружение события «Стол свободен»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Информирование о событии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Формирование отчета о загрузке столов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Интеграция с системой управления </a:t>
            </a:r>
            <a:r>
              <a:rPr lang="ru-RU" dirty="0" err="1" smtClean="0"/>
              <a:t>оперблоком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1\AppData\Local\Microsoft\Windows\INetCache\Content.Outlook\75JI211A\каме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7702"/>
            <a:ext cx="3461114" cy="276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916513B-0A0E-224F-A5D6-AE47D63B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398" y="0"/>
            <a:ext cx="5361656" cy="456351"/>
          </a:xfrm>
        </p:spPr>
        <p:txBody>
          <a:bodyPr/>
          <a:lstStyle/>
          <a:p>
            <a:r>
              <a:rPr lang="ru-RU" sz="1600" dirty="0"/>
              <a:t>Справочная система доказательной медицины для врачей </a:t>
            </a:r>
            <a:r>
              <a:rPr lang="ru-RU" sz="1600" dirty="0" smtClean="0"/>
              <a:t>специалистов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000" dirty="0" smtClean="0"/>
              <a:t>Разработано при поддержке Программы «Исследования и разработки по приоритетным направлениям развития научно-технологического комплекса России на 2014-2020 годы» Соглашение </a:t>
            </a:r>
            <a:r>
              <a:rPr lang="en-US" sz="1000" smtClean="0"/>
              <a:t>RFMEFI60819X0278</a:t>
            </a:r>
            <a:endParaRPr lang="ru-RU" sz="1000" dirty="0"/>
          </a:p>
        </p:txBody>
      </p:sp>
      <p:pic>
        <p:nvPicPr>
          <p:cNvPr id="5" name="Picture 6" descr="ÐÐ°Ð·Ð° ÐÐ½Ð°Ð½Ð¸Ð¹">
            <a:extLst>
              <a:ext uri="{FF2B5EF4-FFF2-40B4-BE49-F238E27FC236}">
                <a16:creationId xmlns="" xmlns:a16="http://schemas.microsoft.com/office/drawing/2014/main" id="{E397CD2A-DD42-1E4C-8E2C-D664500B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4" y="98784"/>
            <a:ext cx="2182068" cy="646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472A346-4B91-5643-A835-7CF406BDB08B}"/>
              </a:ext>
            </a:extLst>
          </p:cNvPr>
          <p:cNvSpPr/>
          <p:nvPr/>
        </p:nvSpPr>
        <p:spPr>
          <a:xfrm>
            <a:off x="3818843" y="889556"/>
            <a:ext cx="4276942" cy="1350012"/>
          </a:xfrm>
          <a:prstGeom prst="rect">
            <a:avLst/>
          </a:prstGeom>
          <a:noFill/>
          <a:ln>
            <a:solidFill>
              <a:srgbClr val="0E5A8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31600"/>
            <a:r>
              <a:rPr lang="ru-RU" sz="900" b="1" dirty="0">
                <a:solidFill>
                  <a:srgbClr val="0E5A8B"/>
                </a:solidFill>
              </a:rPr>
              <a:t>Тематическая информация, соответствующая запросу пользователя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Клинические рекомендации и руководства </a:t>
            </a:r>
            <a:r>
              <a:rPr lang="en-US" sz="900" dirty="0">
                <a:solidFill>
                  <a:srgbClr val="0E5A8B"/>
                </a:solidFill>
              </a:rPr>
              <a:t>EBM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Резюме доказательств со ссылками </a:t>
            </a:r>
            <a:r>
              <a:rPr lang="ru-RU" sz="900" dirty="0" err="1">
                <a:solidFill>
                  <a:srgbClr val="0E5A8B"/>
                </a:solidFill>
              </a:rPr>
              <a:t>нв</a:t>
            </a:r>
            <a:r>
              <a:rPr lang="ru-RU" sz="900" dirty="0">
                <a:solidFill>
                  <a:srgbClr val="0E5A8B"/>
                </a:solidFill>
              </a:rPr>
              <a:t> источники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Стандарты первичной медико-санитарной помощи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Стандарты специализированной медико-санитарной помощи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Национальные клинические рекомендации</a:t>
            </a:r>
          </a:p>
          <a:p>
            <a:pPr marL="171446" indent="-171446" defTabSz="103160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E5A8B"/>
                </a:solidFill>
              </a:rPr>
              <a:t>Критерии оценки качества медицинской помощи9</a:t>
            </a:r>
          </a:p>
        </p:txBody>
      </p:sp>
      <p:grpSp>
        <p:nvGrpSpPr>
          <p:cNvPr id="2" name="Группа 40">
            <a:extLst>
              <a:ext uri="{FF2B5EF4-FFF2-40B4-BE49-F238E27FC236}">
                <a16:creationId xmlns="" xmlns:a16="http://schemas.microsoft.com/office/drawing/2014/main" id="{0CB6CECB-F75F-B343-8D2B-429537B0C4C8}"/>
              </a:ext>
            </a:extLst>
          </p:cNvPr>
          <p:cNvGrpSpPr/>
          <p:nvPr/>
        </p:nvGrpSpPr>
        <p:grpSpPr>
          <a:xfrm>
            <a:off x="136262" y="1131577"/>
            <a:ext cx="1448242" cy="1223204"/>
            <a:chOff x="136262" y="1131577"/>
            <a:chExt cx="1448242" cy="1223204"/>
          </a:xfrm>
        </p:grpSpPr>
        <p:sp>
          <p:nvSpPr>
            <p:cNvPr id="20" name="Блок-схема: магнитный диск 19">
              <a:extLst>
                <a:ext uri="{FF2B5EF4-FFF2-40B4-BE49-F238E27FC236}">
                  <a16:creationId xmlns="" xmlns:a16="http://schemas.microsoft.com/office/drawing/2014/main" id="{D0801854-65DA-F045-A51A-3C4D1EA891A7}"/>
                </a:ext>
              </a:extLst>
            </p:cNvPr>
            <p:cNvSpPr/>
            <p:nvPr/>
          </p:nvSpPr>
          <p:spPr>
            <a:xfrm>
              <a:off x="241159" y="1131577"/>
              <a:ext cx="1246940" cy="1107991"/>
            </a:xfrm>
            <a:prstGeom prst="flowChartMagneticDisk">
              <a:avLst/>
            </a:prstGeom>
            <a:noFill/>
            <a:ln>
              <a:solidFill>
                <a:srgbClr val="0E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31600"/>
              <a:endParaRPr lang="ru-RU" sz="1000" dirty="0">
                <a:solidFill>
                  <a:srgbClr val="0E5A8B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BA13558-27BD-BD42-898C-974227921EF3}"/>
                </a:ext>
              </a:extLst>
            </p:cNvPr>
            <p:cNvSpPr txBox="1"/>
            <p:nvPr/>
          </p:nvSpPr>
          <p:spPr>
            <a:xfrm>
              <a:off x="136262" y="1493007"/>
              <a:ext cx="14482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1600"/>
              <a:r>
                <a:rPr lang="ru-RU" sz="1000" b="1" dirty="0">
                  <a:solidFill>
                    <a:srgbClr val="0E5A8B"/>
                  </a:solidFill>
                </a:rPr>
                <a:t>БД</a:t>
              </a:r>
            </a:p>
            <a:p>
              <a:pPr algn="ctr" defTabSz="1031600"/>
              <a:r>
                <a:rPr lang="ru-RU" sz="1000" b="1" dirty="0">
                  <a:solidFill>
                    <a:srgbClr val="0E5A8B"/>
                  </a:solidFill>
                </a:rPr>
                <a:t>(</a:t>
              </a:r>
              <a:r>
                <a:rPr lang="ru-RU" sz="1000" b="1" dirty="0" err="1">
                  <a:solidFill>
                    <a:srgbClr val="0E5A8B"/>
                  </a:solidFill>
                </a:rPr>
                <a:t>Репозиторий</a:t>
              </a:r>
              <a:r>
                <a:rPr lang="ru-RU" sz="1000" b="1" dirty="0">
                  <a:solidFill>
                    <a:srgbClr val="0E5A8B"/>
                  </a:solidFill>
                </a:rPr>
                <a:t>. Единое хранилище данных)</a:t>
              </a:r>
            </a:p>
            <a:p>
              <a:pPr defTabSz="1031600"/>
              <a:endParaRPr lang="ru-RU" sz="1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Группа 39">
            <a:extLst>
              <a:ext uri="{FF2B5EF4-FFF2-40B4-BE49-F238E27FC236}">
                <a16:creationId xmlns="" xmlns:a16="http://schemas.microsoft.com/office/drawing/2014/main" id="{4BC55A71-3B22-2846-8995-03ABDCD86875}"/>
              </a:ext>
            </a:extLst>
          </p:cNvPr>
          <p:cNvGrpSpPr/>
          <p:nvPr/>
        </p:nvGrpSpPr>
        <p:grpSpPr>
          <a:xfrm>
            <a:off x="1646127" y="1016362"/>
            <a:ext cx="679201" cy="1286894"/>
            <a:chOff x="1646127" y="1016362"/>
            <a:chExt cx="679201" cy="1286894"/>
          </a:xfrm>
        </p:grpSpPr>
        <p:sp>
          <p:nvSpPr>
            <p:cNvPr id="23" name="Скругленный прямоугольник 22">
              <a:extLst>
                <a:ext uri="{FF2B5EF4-FFF2-40B4-BE49-F238E27FC236}">
                  <a16:creationId xmlns="" xmlns:a16="http://schemas.microsoft.com/office/drawing/2014/main" id="{B8D224CD-939C-B549-811D-2CDB1BA7C0F9}"/>
                </a:ext>
              </a:extLst>
            </p:cNvPr>
            <p:cNvSpPr/>
            <p:nvPr/>
          </p:nvSpPr>
          <p:spPr>
            <a:xfrm>
              <a:off x="1785753" y="1016362"/>
              <a:ext cx="428377" cy="1286894"/>
            </a:xfrm>
            <a:prstGeom prst="roundRect">
              <a:avLst/>
            </a:prstGeom>
            <a:noFill/>
            <a:ln>
              <a:solidFill>
                <a:srgbClr val="0E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31600"/>
              <a:endParaRPr lang="ru-RU" sz="1000" dirty="0">
                <a:solidFill>
                  <a:srgbClr val="0E5A8B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98EF086-62B6-AB46-AEFC-ADFE0705D6D6}"/>
                </a:ext>
              </a:extLst>
            </p:cNvPr>
            <p:cNvSpPr txBox="1"/>
            <p:nvPr/>
          </p:nvSpPr>
          <p:spPr>
            <a:xfrm>
              <a:off x="1646127" y="1536699"/>
              <a:ext cx="6792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1600"/>
              <a:r>
                <a:rPr lang="ru-RU" sz="1000" b="1" dirty="0">
                  <a:solidFill>
                    <a:srgbClr val="0E5A8B"/>
                  </a:solidFill>
                </a:rPr>
                <a:t>СУБД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Группа 38">
            <a:extLst>
              <a:ext uri="{FF2B5EF4-FFF2-40B4-BE49-F238E27FC236}">
                <a16:creationId xmlns="" xmlns:a16="http://schemas.microsoft.com/office/drawing/2014/main" id="{C8DB4048-4AFD-214D-A445-0861B4FC8FC8}"/>
              </a:ext>
            </a:extLst>
          </p:cNvPr>
          <p:cNvGrpSpPr/>
          <p:nvPr/>
        </p:nvGrpSpPr>
        <p:grpSpPr>
          <a:xfrm>
            <a:off x="2325328" y="1016360"/>
            <a:ext cx="1185971" cy="1286894"/>
            <a:chOff x="2325328" y="1016360"/>
            <a:chExt cx="1185971" cy="1286894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="" xmlns:a16="http://schemas.microsoft.com/office/drawing/2014/main" id="{BB7F8BB5-59BF-1A4E-B9A4-A93E3717C10E}"/>
                </a:ext>
              </a:extLst>
            </p:cNvPr>
            <p:cNvSpPr/>
            <p:nvPr/>
          </p:nvSpPr>
          <p:spPr>
            <a:xfrm>
              <a:off x="2450151" y="1016360"/>
              <a:ext cx="894660" cy="1286894"/>
            </a:xfrm>
            <a:prstGeom prst="roundRect">
              <a:avLst/>
            </a:prstGeom>
            <a:noFill/>
            <a:ln>
              <a:solidFill>
                <a:srgbClr val="0E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31600"/>
              <a:endParaRPr lang="ru-RU" sz="1000" dirty="0">
                <a:solidFill>
                  <a:srgbClr val="0E5A8B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E2E7A90-A54F-7941-9B3E-8FE993EF4475}"/>
                </a:ext>
              </a:extLst>
            </p:cNvPr>
            <p:cNvSpPr txBox="1"/>
            <p:nvPr/>
          </p:nvSpPr>
          <p:spPr>
            <a:xfrm>
              <a:off x="2325328" y="1328233"/>
              <a:ext cx="1185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1600"/>
              <a:r>
                <a:rPr lang="ru-RU" sz="1000" dirty="0">
                  <a:solidFill>
                    <a:srgbClr val="0E5A8B"/>
                  </a:solidFill>
                </a:rPr>
                <a:t>Программная реализация (компоненты) Системы</a:t>
              </a:r>
              <a:endParaRPr lang="ru-RU" sz="1000" b="1" dirty="0">
                <a:solidFill>
                  <a:srgbClr val="0E5A8B"/>
                </a:solidFill>
              </a:endParaRPr>
            </a:p>
          </p:txBody>
        </p:sp>
      </p:grpSp>
      <p:grpSp>
        <p:nvGrpSpPr>
          <p:cNvPr id="7" name="Группа 37">
            <a:extLst>
              <a:ext uri="{FF2B5EF4-FFF2-40B4-BE49-F238E27FC236}">
                <a16:creationId xmlns="" xmlns:a16="http://schemas.microsoft.com/office/drawing/2014/main" id="{79FA9C01-5D89-7441-B354-9EFE450482AB}"/>
              </a:ext>
            </a:extLst>
          </p:cNvPr>
          <p:cNvGrpSpPr/>
          <p:nvPr/>
        </p:nvGrpSpPr>
        <p:grpSpPr>
          <a:xfrm>
            <a:off x="654725" y="2571751"/>
            <a:ext cx="2827419" cy="2419494"/>
            <a:chOff x="654725" y="2571751"/>
            <a:chExt cx="2827419" cy="2419494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="" xmlns:a16="http://schemas.microsoft.com/office/drawing/2014/main" id="{93D49550-68BB-8141-9745-C9746B7E3CA7}"/>
                </a:ext>
              </a:extLst>
            </p:cNvPr>
            <p:cNvSpPr/>
            <p:nvPr/>
          </p:nvSpPr>
          <p:spPr>
            <a:xfrm>
              <a:off x="654725" y="2571751"/>
              <a:ext cx="2827419" cy="2346185"/>
            </a:xfrm>
            <a:prstGeom prst="roundRect">
              <a:avLst>
                <a:gd name="adj" fmla="val 3642"/>
              </a:avLst>
            </a:prstGeom>
            <a:noFill/>
            <a:ln>
              <a:solidFill>
                <a:srgbClr val="0E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31600"/>
              <a:endParaRPr lang="ru-RU" sz="1000" dirty="0">
                <a:solidFill>
                  <a:srgbClr val="0E5A8B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129F32F-C592-1541-80AE-59D7864D40C3}"/>
                </a:ext>
              </a:extLst>
            </p:cNvPr>
            <p:cNvSpPr txBox="1"/>
            <p:nvPr/>
          </p:nvSpPr>
          <p:spPr>
            <a:xfrm>
              <a:off x="719330" y="2590588"/>
              <a:ext cx="276281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31600"/>
              <a:r>
                <a:rPr lang="ru-RU" sz="1000" b="1" dirty="0">
                  <a:solidFill>
                    <a:srgbClr val="0E5A8B"/>
                  </a:solidFill>
                </a:rPr>
                <a:t>Сервисы и механизмы Системы: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Машинное обучение для поиска похожих;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 err="1">
                  <a:solidFill>
                    <a:srgbClr val="0E5A8B"/>
                  </a:solidFill>
                </a:rPr>
                <a:t>Мультимодальные</a:t>
              </a:r>
              <a:r>
                <a:rPr lang="ru-RU" sz="1000" dirty="0">
                  <a:solidFill>
                    <a:srgbClr val="0E5A8B"/>
                  </a:solidFill>
                </a:rPr>
                <a:t> математические </a:t>
              </a:r>
              <a:br>
                <a:rPr lang="ru-RU" sz="1000" dirty="0">
                  <a:solidFill>
                    <a:srgbClr val="0E5A8B"/>
                  </a:solidFill>
                </a:rPr>
              </a:br>
              <a:r>
                <a:rPr lang="ru-RU" sz="1000" dirty="0">
                  <a:solidFill>
                    <a:srgbClr val="0E5A8B"/>
                  </a:solidFill>
                </a:rPr>
                <a:t>модели для поиска;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интеллектуальные поисковые средства </a:t>
              </a:r>
              <a:br>
                <a:rPr lang="ru-RU" sz="1000" dirty="0">
                  <a:solidFill>
                    <a:srgbClr val="0E5A8B"/>
                  </a:solidFill>
                </a:rPr>
              </a:br>
              <a:r>
                <a:rPr lang="ru-RU" sz="1000" dirty="0">
                  <a:solidFill>
                    <a:srgbClr val="0E5A8B"/>
                  </a:solidFill>
                </a:rPr>
                <a:t>для семантического поиска;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обработка запросов на естественном языке 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механизм голосового поиска;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интерфейсы для работы системы с</a:t>
              </a:r>
              <a:br>
                <a:rPr lang="ru-RU" sz="1000" dirty="0">
                  <a:solidFill>
                    <a:srgbClr val="0E5A8B"/>
                  </a:solidFill>
                </a:rPr>
              </a:br>
              <a:r>
                <a:rPr lang="ru-RU" sz="1000" dirty="0">
                  <a:solidFill>
                    <a:srgbClr val="0E5A8B"/>
                  </a:solidFill>
                </a:rPr>
                <a:t>мобильных устройств и гаджетов;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кросс-языковая поддержка; </a:t>
              </a:r>
            </a:p>
            <a:p>
              <a:pPr marL="171446" indent="-171446" defTabSz="1031600"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E5A8B"/>
                  </a:solidFill>
                </a:rPr>
                <a:t>работа системы с международными</a:t>
              </a:r>
              <a:br>
                <a:rPr lang="ru-RU" sz="1000" dirty="0">
                  <a:solidFill>
                    <a:srgbClr val="0E5A8B"/>
                  </a:solidFill>
                </a:rPr>
              </a:br>
              <a:r>
                <a:rPr lang="ru-RU" sz="1000" dirty="0">
                  <a:solidFill>
                    <a:srgbClr val="0E5A8B"/>
                  </a:solidFill>
                </a:rPr>
                <a:t>онтологиями и тезаурусами</a:t>
              </a:r>
              <a:r>
                <a:rPr lang="en-US" sz="1000" dirty="0">
                  <a:solidFill>
                    <a:srgbClr val="0E5A8B"/>
                  </a:solidFill>
                </a:rPr>
                <a:t>.</a:t>
              </a:r>
              <a:endParaRPr lang="ru-RU" sz="1000" dirty="0">
                <a:solidFill>
                  <a:srgbClr val="0E5A8B"/>
                </a:solidFill>
              </a:endParaRPr>
            </a:p>
          </p:txBody>
        </p:sp>
      </p:grp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0247E82E-FB16-444E-B378-81A1B28C7444}"/>
              </a:ext>
            </a:extLst>
          </p:cNvPr>
          <p:cNvSpPr/>
          <p:nvPr/>
        </p:nvSpPr>
        <p:spPr>
          <a:xfrm>
            <a:off x="136261" y="909623"/>
            <a:ext cx="3596738" cy="4079321"/>
          </a:xfrm>
          <a:prstGeom prst="roundRect">
            <a:avLst>
              <a:gd name="adj" fmla="val 2782"/>
            </a:avLst>
          </a:prstGeom>
          <a:noFill/>
          <a:ln>
            <a:solidFill>
              <a:srgbClr val="0E5A8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31600"/>
            <a:endParaRPr lang="ru-RU" sz="1000" dirty="0">
              <a:solidFill>
                <a:srgbClr val="0E5A8B"/>
              </a:solidFill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75B88275-7BC7-2045-8217-7D4661262C57}"/>
              </a:ext>
            </a:extLst>
          </p:cNvPr>
          <p:cNvCxnSpPr/>
          <p:nvPr/>
        </p:nvCxnSpPr>
        <p:spPr>
          <a:xfrm>
            <a:off x="1488098" y="1601444"/>
            <a:ext cx="297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0B294D07-ABB7-4A4F-9756-1B2926B7E00D}"/>
              </a:ext>
            </a:extLst>
          </p:cNvPr>
          <p:cNvCxnSpPr/>
          <p:nvPr/>
        </p:nvCxnSpPr>
        <p:spPr>
          <a:xfrm>
            <a:off x="2214130" y="1601444"/>
            <a:ext cx="223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A24D7138-8D2A-0744-A529-B9088D877576}"/>
              </a:ext>
            </a:extLst>
          </p:cNvPr>
          <p:cNvCxnSpPr/>
          <p:nvPr/>
        </p:nvCxnSpPr>
        <p:spPr>
          <a:xfrm>
            <a:off x="2901397" y="2303256"/>
            <a:ext cx="0" cy="214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6E1D3EFA-728E-D649-A5C9-0E94D478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068" y="2316640"/>
            <a:ext cx="4128876" cy="2657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7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695CB0C-0912-7140-AA51-D5E08032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76" y="209847"/>
            <a:ext cx="6137753" cy="456351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ru-RU" dirty="0"/>
              <a:t>Поиск прецедентов в ресурсах </a:t>
            </a:r>
            <a:r>
              <a:rPr lang="en-US" dirty="0"/>
              <a:t>EBM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C8DD94-55E1-8645-AC64-4633D805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423" y="61374"/>
            <a:ext cx="2050772" cy="7039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568462-0735-DB4C-BA86-DE304F25A914}"/>
              </a:ext>
            </a:extLst>
          </p:cNvPr>
          <p:cNvSpPr txBox="1"/>
          <p:nvPr/>
        </p:nvSpPr>
        <p:spPr>
          <a:xfrm>
            <a:off x="1172334" y="846221"/>
            <a:ext cx="806385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Интеллектуальный поиск по информационным ресурсам доказательной медицины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="" xmlns:a16="http://schemas.microsoft.com/office/drawing/2014/main" id="{2D5EE265-3840-E44E-8305-82B8C6A92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3326522"/>
              </p:ext>
            </p:extLst>
          </p:nvPr>
        </p:nvGraphicFramePr>
        <p:xfrm>
          <a:off x="1230491" y="1223722"/>
          <a:ext cx="6570133" cy="54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422">
                  <a:extLst>
                    <a:ext uri="{9D8B030D-6E8A-4147-A177-3AD203B41FA5}">
                      <a16:colId xmlns="" xmlns:a16="http://schemas.microsoft.com/office/drawing/2014/main" val="420187515"/>
                    </a:ext>
                  </a:extLst>
                </a:gridCol>
                <a:gridCol w="3013978">
                  <a:extLst>
                    <a:ext uri="{9D8B030D-6E8A-4147-A177-3AD203B41FA5}">
                      <a16:colId xmlns="" xmlns:a16="http://schemas.microsoft.com/office/drawing/2014/main" val="3866225776"/>
                    </a:ext>
                  </a:extLst>
                </a:gridCol>
                <a:gridCol w="2054733">
                  <a:extLst>
                    <a:ext uri="{9D8B030D-6E8A-4147-A177-3AD203B41FA5}">
                      <a16:colId xmlns="" xmlns:a16="http://schemas.microsoft.com/office/drawing/2014/main" val="1815217748"/>
                    </a:ext>
                  </a:extLst>
                </a:gridCol>
              </a:tblGrid>
              <a:tr h="54629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URL </a:t>
                      </a:r>
                      <a:r>
                        <a:rPr lang="ru-RU" dirty="0"/>
                        <a:t>адрес ресурса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Качество (</a:t>
                      </a:r>
                      <a:r>
                        <a:rPr lang="en-US" dirty="0">
                          <a:sym typeface="Wingdings" pitchFamily="2" charset="2"/>
                        </a:rPr>
                        <a:t>%</a:t>
                      </a:r>
                      <a:r>
                        <a:rPr lang="ru-RU" dirty="0">
                          <a:sym typeface="Wingdings" pitchFamily="2" charset="2"/>
                        </a:rPr>
                        <a:t>) </a:t>
                      </a:r>
                    </a:p>
                    <a:p>
                      <a:pPr algn="ctr"/>
                      <a:r>
                        <a:rPr lang="ru-RU" dirty="0"/>
                        <a:t>покрытия знаний  </a:t>
                      </a:r>
                      <a:r>
                        <a:rPr lang="ru-RU" baseline="30000" dirty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2229838"/>
                  </a:ext>
                </a:extLst>
              </a:tr>
            </a:tbl>
          </a:graphicData>
        </a:graphic>
      </p:graphicFrame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68102BC-BC1F-3D41-A7B1-1FF83BD36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358" y="1799088"/>
            <a:ext cx="5009444" cy="26995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5FA4C42-C8E9-D940-AB21-5046DAD15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2" y="1774394"/>
            <a:ext cx="1090908" cy="269953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99393C7-310C-BD47-B922-990CD37F66EF}"/>
              </a:ext>
            </a:extLst>
          </p:cNvPr>
          <p:cNvSpPr txBox="1"/>
          <p:nvPr/>
        </p:nvSpPr>
        <p:spPr>
          <a:xfrm>
            <a:off x="1172334" y="4498622"/>
            <a:ext cx="599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baseline="30000" dirty="0"/>
              <a:t>1</a:t>
            </a:r>
            <a:r>
              <a:rPr lang="ru-RU" sz="1200" i="1" dirty="0"/>
              <a:t>)  -  </a:t>
            </a:r>
            <a:r>
              <a:rPr lang="en-US" sz="1200" i="1" dirty="0"/>
              <a:t>Prorok JC, </a:t>
            </a:r>
            <a:r>
              <a:rPr lang="en-US" sz="1200" i="1" dirty="0" err="1"/>
              <a:t>Iserman</a:t>
            </a:r>
            <a:r>
              <a:rPr lang="en-US" sz="1200" i="1" dirty="0"/>
              <a:t> EC, </a:t>
            </a:r>
            <a:r>
              <a:rPr lang="en-US" sz="1200" i="1" dirty="0" err="1"/>
              <a:t>Wilczynski</a:t>
            </a:r>
            <a:r>
              <a:rPr lang="en-US" sz="1200" i="1" dirty="0"/>
              <a:t> NL, Haynes RB. The quality, breadth, </a:t>
            </a:r>
            <a:endParaRPr lang="ru-RU" sz="1200" i="1" dirty="0"/>
          </a:p>
          <a:p>
            <a:r>
              <a:rPr lang="ru-RU" sz="1200" i="1" dirty="0"/>
              <a:t>       </a:t>
            </a:r>
            <a:r>
              <a:rPr lang="en-US" sz="1200" i="1" dirty="0"/>
              <a:t>and timeliness of content updating vary substantially for 10 online medical texts: </a:t>
            </a:r>
            <a:r>
              <a:rPr lang="ru-RU" sz="1200" i="1" dirty="0"/>
              <a:t> </a:t>
            </a:r>
          </a:p>
          <a:p>
            <a:r>
              <a:rPr lang="ru-RU" sz="1200" i="1" dirty="0"/>
              <a:t>       </a:t>
            </a:r>
            <a:r>
              <a:rPr lang="en-US" sz="1200" i="1" dirty="0"/>
              <a:t>an analytic survey. J Clin Epidemiol. 2012;65(12):1289-1295. </a:t>
            </a:r>
            <a:endParaRPr lang="ru-RU" sz="1200" i="1" baseline="30000" dirty="0"/>
          </a:p>
        </p:txBody>
      </p:sp>
    </p:spTree>
    <p:extLst>
      <p:ext uri="{BB962C8B-B14F-4D97-AF65-F5344CB8AC3E}">
        <p14:creationId xmlns="" xmlns:p14="http://schemas.microsoft.com/office/powerpoint/2010/main" val="7327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1776E45-8C8F-4145-98B5-BBB7E422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Взаимодействие лекарственных средств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96F70EE-3965-D846-95F7-489D9F133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5088203"/>
              </p:ext>
            </p:extLst>
          </p:nvPr>
        </p:nvGraphicFramePr>
        <p:xfrm>
          <a:off x="596611" y="1482264"/>
          <a:ext cx="8243455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42">
                  <a:extLst>
                    <a:ext uri="{9D8B030D-6E8A-4147-A177-3AD203B41FA5}">
                      <a16:colId xmlns="" xmlns:a16="http://schemas.microsoft.com/office/drawing/2014/main" val="966473710"/>
                    </a:ext>
                  </a:extLst>
                </a:gridCol>
                <a:gridCol w="1790785">
                  <a:extLst>
                    <a:ext uri="{9D8B030D-6E8A-4147-A177-3AD203B41FA5}">
                      <a16:colId xmlns="" xmlns:a16="http://schemas.microsoft.com/office/drawing/2014/main" val="68484821"/>
                    </a:ext>
                  </a:extLst>
                </a:gridCol>
                <a:gridCol w="1586347">
                  <a:extLst>
                    <a:ext uri="{9D8B030D-6E8A-4147-A177-3AD203B41FA5}">
                      <a16:colId xmlns="" xmlns:a16="http://schemas.microsoft.com/office/drawing/2014/main" val="273757054"/>
                    </a:ext>
                  </a:extLst>
                </a:gridCol>
                <a:gridCol w="2535381">
                  <a:extLst>
                    <a:ext uri="{9D8B030D-6E8A-4147-A177-3AD203B41FA5}">
                      <a16:colId xmlns="" xmlns:a16="http://schemas.microsoft.com/office/drawing/2014/main" val="3638758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Источник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Регулятор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Наполнение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867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ГРЛС – </a:t>
                      </a:r>
                      <a:r>
                        <a:rPr lang="ru-RU" b="1" dirty="0" err="1"/>
                        <a:t>осн</a:t>
                      </a:r>
                      <a:r>
                        <a:rPr lang="en-US" b="1" dirty="0"/>
                        <a:t>.</a:t>
                      </a:r>
                      <a:r>
                        <a:rPr lang="ru-RU" b="1" dirty="0"/>
                        <a:t>источник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43 484 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МЗ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 мере внесения информации</a:t>
                      </a:r>
                      <a:r>
                        <a:rPr lang="en-US" b="1" dirty="0"/>
                        <a:t> </a:t>
                      </a:r>
                      <a:r>
                        <a:rPr lang="en-US" dirty="0">
                          <a:hlinkClick r:id="rId3"/>
                        </a:rPr>
                        <a:t>http://grls.rosminzdrav.ru/Default.aspx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095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DrugBank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доп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65 40</a:t>
                      </a:r>
                      <a:r>
                        <a:rPr lang="ru-RU" dirty="0"/>
                        <a:t>2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FBA, EMA, Health Canada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Обновляется ежедневно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4"/>
                        </a:rPr>
                        <a:t>https://www.drugbank.ca/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945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PharmGKB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доп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22 592</a:t>
                      </a:r>
                      <a:r>
                        <a:rPr lang="ru-RU" dirty="0"/>
                        <a:t> аннотаций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NIH, NIGMS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https://PharmGKB.org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382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RxNORM</a:t>
                      </a:r>
                      <a:r>
                        <a:rPr lang="ru-RU" dirty="0"/>
                        <a:t>  (</a:t>
                      </a:r>
                      <a:r>
                        <a:rPr lang="ru-RU" dirty="0" err="1"/>
                        <a:t>доп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70 000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NCBI, NLA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Ежедневно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hlinkClick r:id="rId6"/>
                        </a:rPr>
                        <a:t>https://mor.nlm.nih.gov/RxNav/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47031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7C0E1C-BEA8-EF47-8533-E410AD1E3558}"/>
              </a:ext>
            </a:extLst>
          </p:cNvPr>
          <p:cNvSpPr txBox="1"/>
          <p:nvPr/>
        </p:nvSpPr>
        <p:spPr>
          <a:xfrm>
            <a:off x="596611" y="877883"/>
            <a:ext cx="83075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Обработка текста  - наличие предупреждений, противопоказаний,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побочных эффектов и взаимодействий лекарств.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9AB605F-FB6A-6D4A-ACAF-70249DA12159}"/>
              </a:ext>
            </a:extLst>
          </p:cNvPr>
          <p:cNvSpPr txBox="1"/>
          <p:nvPr/>
        </p:nvSpPr>
        <p:spPr>
          <a:xfrm>
            <a:off x="564574" y="4177299"/>
            <a:ext cx="830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Технологическое решение  -  автоматическое обнаружение и выделение именованных сущностей в описании к ЛС (наименование ЛС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хим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соедиенение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заболевание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ICD-10),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выявление взаимодействия посредством кластеризации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06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66"/>
          <p:cNvSpPr>
            <a:spLocks noChangeArrowheads="1"/>
          </p:cNvSpPr>
          <p:nvPr/>
        </p:nvSpPr>
        <p:spPr bwMode="auto">
          <a:xfrm>
            <a:off x="1385888" y="3153384"/>
            <a:ext cx="5507831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111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5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350EB74-2AC6-499B-8DE7-4233DA33F960}"/>
              </a:ext>
            </a:extLst>
          </p:cNvPr>
          <p:cNvSpPr/>
          <p:nvPr/>
        </p:nvSpPr>
        <p:spPr>
          <a:xfrm>
            <a:off x="0" y="0"/>
            <a:ext cx="9144000" cy="846667"/>
          </a:xfrm>
          <a:prstGeom prst="rect">
            <a:avLst/>
          </a:pr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apezoid 3">
            <a:extLst>
              <a:ext uri="{FF2B5EF4-FFF2-40B4-BE49-F238E27FC236}">
                <a16:creationId xmlns="" xmlns:a16="http://schemas.microsoft.com/office/drawing/2014/main" id="{FFFAF6AF-8055-458A-9653-7B7797680D81}"/>
              </a:ext>
            </a:extLst>
          </p:cNvPr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koshechkin\Downloads\Sechenov_logo_английский-синий-вертикальный-одна-строка.png">
            <a:extLst>
              <a:ext uri="{FF2B5EF4-FFF2-40B4-BE49-F238E27FC236}">
                <a16:creationId xmlns="" xmlns:a16="http://schemas.microsoft.com/office/drawing/2014/main" id="{B2DFC220-54A9-480D-BE87-76927B878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846297" y="0"/>
            <a:ext cx="1163088" cy="825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35075" y="91825"/>
            <a:ext cx="5652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Возможности применения </a:t>
            </a:r>
            <a:r>
              <a:rPr lang="ru-RU" altLang="ru-RU" sz="1800" b="1" dirty="0" err="1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Блокчейн</a:t>
            </a:r>
            <a:r>
              <a:rPr lang="ru-RU" altLang="ru-RU" sz="18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 в здравоохранении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16743" y="1084667"/>
            <a:ext cx="7014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Federation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Procedia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126.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2424" y="1087941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Статья</a:t>
            </a:r>
            <a:r>
              <a:rPr lang="en-US" altLang="ru-RU" sz="14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8572" y="2049795"/>
            <a:ext cx="567920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Проведенный анализ литературных источников показал: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открытости информационных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Изменение принципов финансовых транзакций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инфраструктуры автоматизации контроля выполнения контрактов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Снижение издержек на безопасное хранение значимой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Ускорение процедур доступа к информации</a:t>
            </a:r>
          </a:p>
          <a:p>
            <a:pPr hangingPunct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2424" y="2022305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Результаты</a:t>
            </a:r>
            <a:endParaRPr lang="ru-RU" dirty="0"/>
          </a:p>
        </p:txBody>
      </p:sp>
      <p:pic>
        <p:nvPicPr>
          <p:cNvPr id="14" name="Picture 2" descr="Картинки по запросу реестр на блокчейн">
            <a:extLst>
              <a:ext uri="{FF2B5EF4-FFF2-40B4-BE49-F238E27FC236}">
                <a16:creationId xmlns="" xmlns:a16="http://schemas.microsoft.com/office/drawing/2014/main" id="{910FF075-CACF-462A-AC24-1FDC38E2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22" y="3781068"/>
            <a:ext cx="3180325" cy="1362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96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66"/>
          <p:cNvSpPr>
            <a:spLocks noChangeArrowheads="1"/>
          </p:cNvSpPr>
          <p:nvPr/>
        </p:nvSpPr>
        <p:spPr bwMode="auto">
          <a:xfrm>
            <a:off x="1385888" y="3153384"/>
            <a:ext cx="5507831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111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35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350EB74-2AC6-499B-8DE7-4233DA33F960}"/>
              </a:ext>
            </a:extLst>
          </p:cNvPr>
          <p:cNvSpPr/>
          <p:nvPr/>
        </p:nvSpPr>
        <p:spPr>
          <a:xfrm>
            <a:off x="0" y="0"/>
            <a:ext cx="9144000" cy="846667"/>
          </a:xfrm>
          <a:prstGeom prst="rect">
            <a:avLst/>
          </a:prstGeom>
          <a:solidFill>
            <a:srgbClr val="DC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apezoid 3">
            <a:extLst>
              <a:ext uri="{FF2B5EF4-FFF2-40B4-BE49-F238E27FC236}">
                <a16:creationId xmlns="" xmlns:a16="http://schemas.microsoft.com/office/drawing/2014/main" id="{FFFAF6AF-8055-458A-9653-7B7797680D81}"/>
              </a:ext>
            </a:extLst>
          </p:cNvPr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1F3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koshechkin\Downloads\Sechenov_logo_английский-синий-вертикальный-одна-строка.png">
            <a:extLst>
              <a:ext uri="{FF2B5EF4-FFF2-40B4-BE49-F238E27FC236}">
                <a16:creationId xmlns="" xmlns:a16="http://schemas.microsoft.com/office/drawing/2014/main" id="{B2DFC220-54A9-480D-BE87-76927B878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846297" y="0"/>
            <a:ext cx="1163088" cy="825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35075" y="91825"/>
            <a:ext cx="5652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Применение </a:t>
            </a:r>
            <a:r>
              <a:rPr lang="ru-RU" altLang="ru-RU" sz="1800" b="1" dirty="0" err="1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Блокчейн</a:t>
            </a:r>
            <a:r>
              <a:rPr lang="ru-RU" altLang="ru-RU" sz="18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 для обеспечения качества фармацевтической продукции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16743" y="1084667"/>
            <a:ext cx="7014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ledger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poor-quality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pharmaceuticals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PeerJ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6:e292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2424" y="1087941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Статья</a:t>
            </a:r>
            <a:r>
              <a:rPr lang="en-US" altLang="ru-RU" sz="14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394" y="2251773"/>
            <a:ext cx="56522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dirty="0"/>
              <a:t>Результаты анализа содержат принципиальную схему реализации </a:t>
            </a:r>
            <a:r>
              <a:rPr lang="ru-RU" dirty="0" err="1"/>
              <a:t>блокчейна</a:t>
            </a:r>
            <a:r>
              <a:rPr lang="ru-RU" dirty="0"/>
              <a:t> для достижения поставленных целей.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dirty="0"/>
              <a:t>Проведен и представлен анализ современной структуры цепочки поставок фармацевтических препаратов и возможностей технологии </a:t>
            </a:r>
            <a:r>
              <a:rPr lang="ru-RU" dirty="0" err="1"/>
              <a:t>блокчейн</a:t>
            </a:r>
            <a:r>
              <a:rPr lang="ru-RU" dirty="0"/>
              <a:t> для совершенствования фармацевтических компаний.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dirty="0"/>
              <a:t>Кроме того, статья позволяет познакомиться с текущими проектами, выпущенными на рынок, а также с прогнозом потенциала </a:t>
            </a:r>
            <a:r>
              <a:rPr lang="ru-RU" dirty="0" err="1"/>
              <a:t>блокчейн</a:t>
            </a:r>
            <a:r>
              <a:rPr lang="ru-RU" dirty="0"/>
              <a:t> в развитии фармацевтической отрасли в будущем.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2056" y="1938272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1A4F81"/>
                </a:solidFill>
                <a:latin typeface="Tahoma" pitchFamily="34" charset="0"/>
                <a:cs typeface="Tahoma" pitchFamily="34" charset="0"/>
              </a:rPr>
              <a:t>Результаты</a:t>
            </a:r>
            <a:endParaRPr lang="ru-RU" dirty="0"/>
          </a:p>
        </p:txBody>
      </p:sp>
      <p:pic>
        <p:nvPicPr>
          <p:cNvPr id="14" name="Рисунок 1">
            <a:extLst>
              <a:ext uri="{FF2B5EF4-FFF2-40B4-BE49-F238E27FC236}">
                <a16:creationId xmlns="" xmlns:a16="http://schemas.microsoft.com/office/drawing/2014/main" id="{DF900C82-6F27-4142-8750-D06C04DDF79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0643" y="2999728"/>
            <a:ext cx="3195955" cy="198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20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46665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пациент-ориентированные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цифровые сервисы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39" t="18003" r="16134" b="28546"/>
          <a:stretch/>
        </p:blipFill>
        <p:spPr>
          <a:xfrm>
            <a:off x="7963729" y="92833"/>
            <a:ext cx="1093444" cy="607468"/>
          </a:xfrm>
          <a:prstGeom prst="rect">
            <a:avLst/>
          </a:prstGeom>
        </p:spPr>
      </p:pic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10821" y="92833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7883344-40C3-47B3-BEC8-1508FF7F4B22}"/>
              </a:ext>
            </a:extLst>
          </p:cNvPr>
          <p:cNvSpPr txBox="1">
            <a:spLocks/>
          </p:cNvSpPr>
          <p:nvPr/>
        </p:nvSpPr>
        <p:spPr>
          <a:xfrm>
            <a:off x="3597631" y="939501"/>
            <a:ext cx="5467633" cy="15433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43377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78736346"/>
              </p:ext>
            </p:extLst>
          </p:nvPr>
        </p:nvGraphicFramePr>
        <p:xfrm>
          <a:off x="0" y="846667"/>
          <a:ext cx="9144000" cy="433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136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Цель цифровой трансформации клинической деятельности</a:t>
            </a:r>
            <a:r>
              <a:rPr lang="ru-RU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Университета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– создать цифровую экосистему для апробации и внедрения цифровых технологий в деятельность клинических подразделений и подготовки медицинских специалистов, умеющих работать в такой экосистеме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0"/>
            <a:ext cx="7217647" cy="45635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Цель цифровой трансформации клинической деятельности </a:t>
            </a:r>
            <a:r>
              <a:rPr lang="ru-RU" dirty="0" err="1" smtClean="0">
                <a:solidFill>
                  <a:srgbClr val="002060"/>
                </a:solidFill>
              </a:rPr>
              <a:t>Сеченовского</a:t>
            </a:r>
            <a:r>
              <a:rPr lang="ru-RU" dirty="0" smtClean="0">
                <a:solidFill>
                  <a:srgbClr val="002060"/>
                </a:solidFill>
              </a:rPr>
              <a:t> университета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46665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персонал-ориентированные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цифровые сервисы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39" t="18003" r="16134" b="28546"/>
          <a:stretch/>
        </p:blipFill>
        <p:spPr>
          <a:xfrm>
            <a:off x="7963729" y="92833"/>
            <a:ext cx="1093444" cy="607468"/>
          </a:xfrm>
          <a:prstGeom prst="rect">
            <a:avLst/>
          </a:prstGeom>
        </p:spPr>
      </p:pic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10821" y="92833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7883344-40C3-47B3-BEC8-1508FF7F4B22}"/>
              </a:ext>
            </a:extLst>
          </p:cNvPr>
          <p:cNvSpPr txBox="1">
            <a:spLocks/>
          </p:cNvSpPr>
          <p:nvPr/>
        </p:nvSpPr>
        <p:spPr>
          <a:xfrm>
            <a:off x="3597631" y="939501"/>
            <a:ext cx="5467633" cy="15433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43377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722958044"/>
              </p:ext>
            </p:extLst>
          </p:nvPr>
        </p:nvGraphicFramePr>
        <p:xfrm>
          <a:off x="0" y="846664"/>
          <a:ext cx="9144000" cy="429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957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8650" y="1998133"/>
            <a:ext cx="8255706" cy="11369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1F325E"/>
                </a:solidFill>
                <a:latin typeface="Arial" charset="0"/>
                <a:ea typeface="Arial" charset="0"/>
                <a:cs typeface="Arial" charset="0"/>
              </a:rPr>
              <a:t>СПАСИБО ЗА ВНИМАНИЕ!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Развитие технологий ИИ в </a:t>
            </a:r>
            <a:r>
              <a:rPr lang="ru-RU" sz="1600" b="1" dirty="0" err="1" smtClean="0">
                <a:solidFill>
                  <a:srgbClr val="002060"/>
                </a:solidFill>
              </a:rPr>
              <a:t>Сеченовском</a:t>
            </a:r>
            <a:r>
              <a:rPr lang="ru-RU" sz="1600" b="1" dirty="0" smtClean="0">
                <a:solidFill>
                  <a:srgbClr val="002060"/>
                </a:solidFill>
              </a:rPr>
              <a:t>  Университете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235" y="4220170"/>
            <a:ext cx="364715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/>
              </a:rPr>
              <a:t>Лебедев Георгий Станиславович</a:t>
            </a:r>
          </a:p>
          <a:p>
            <a:r>
              <a:rPr lang="en-US" dirty="0" smtClean="0">
                <a:hlinkClick r:id="rId2"/>
              </a:rPr>
              <a:t>lebedev@d-health.institute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+7(903) 722-2393</a:t>
            </a: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/>
              <a:t>	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ru-RU" dirty="0" smtClean="0">
                <a:solidFill>
                  <a:srgbClr val="0070C0"/>
                </a:solidFill>
              </a:rPr>
              <a:t>Задачи цифровой трансформации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153" y="857238"/>
            <a:ext cx="8810848" cy="4286262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solidFill>
                  <a:srgbClr val="0070C0"/>
                </a:solidFill>
              </a:rPr>
              <a:t>Внедрение цифровых технологий </a:t>
            </a:r>
            <a:r>
              <a:rPr lang="ru-RU" sz="1300" dirty="0" smtClean="0"/>
              <a:t>в деятельность Клинического Центра, </a:t>
            </a:r>
            <a:endParaRPr lang="ru-RU" sz="13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solidFill>
                  <a:srgbClr val="0070C0"/>
                </a:solidFill>
              </a:rPr>
              <a:t>Контроль и анализ э</a:t>
            </a:r>
            <a:r>
              <a:rPr lang="ru-RU" sz="1300" dirty="0" smtClean="0"/>
              <a:t>ффективности деятельности электронной медицинской системы Университета.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solidFill>
                  <a:srgbClr val="0070C0"/>
                </a:solidFill>
              </a:rPr>
              <a:t>Разработка планов </a:t>
            </a:r>
            <a:r>
              <a:rPr lang="ru-RU" sz="1300" dirty="0" smtClean="0"/>
              <a:t>по развитию электронной медицинской системы Университета, расчет и обоснование требуемых финансовых средств на ее развитие, </a:t>
            </a:r>
            <a:r>
              <a:rPr lang="ru-RU" sz="1300" dirty="0" smtClean="0">
                <a:solidFill>
                  <a:srgbClr val="0070C0"/>
                </a:solidFill>
              </a:rPr>
              <a:t>формирование </a:t>
            </a:r>
            <a:r>
              <a:rPr lang="ru-RU" sz="1300" dirty="0" err="1" smtClean="0">
                <a:solidFill>
                  <a:srgbClr val="0070C0"/>
                </a:solidFill>
              </a:rPr>
              <a:t>ИТ-бюджета</a:t>
            </a:r>
            <a:endParaRPr lang="ru-RU" sz="1300" dirty="0" smtClean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solidFill>
                  <a:srgbClr val="0070C0"/>
                </a:solidFill>
              </a:rPr>
              <a:t>Построение цифровой медицинской экосистемы Университета </a:t>
            </a:r>
            <a:r>
              <a:rPr lang="ru-RU" sz="1300" dirty="0" smtClean="0"/>
              <a:t>на базе интегрированной электронной медицинской карты, </a:t>
            </a:r>
            <a:r>
              <a:rPr lang="ru-RU" sz="1300" dirty="0" smtClean="0">
                <a:solidFill>
                  <a:srgbClr val="0070C0"/>
                </a:solidFill>
              </a:rPr>
              <a:t>единого хранилища медицинских изображений</a:t>
            </a:r>
            <a:r>
              <a:rPr lang="ru-RU" sz="1300" dirty="0" smtClean="0"/>
              <a:t>, Федеральной электронной медицинской библиотеки, нормативно-справочной информации Минздрава России, информационной системы доказательной медицины и открытых международных хранилищ данных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solidFill>
                  <a:srgbClr val="0070C0"/>
                </a:solidFill>
              </a:rPr>
              <a:t>Обоснование и создание необходимой инфраструктуры, </a:t>
            </a:r>
            <a:r>
              <a:rPr lang="ru-RU" sz="1300" dirty="0" smtClean="0"/>
              <a:t>внедрение </a:t>
            </a:r>
            <a:r>
              <a:rPr lang="ru-RU" sz="1300" dirty="0" err="1" smtClean="0"/>
              <a:t>интероперабельных</a:t>
            </a:r>
            <a:r>
              <a:rPr lang="ru-RU" sz="1300" dirty="0" smtClean="0"/>
              <a:t> технологий информационного обмена.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solidFill>
                  <a:srgbClr val="0070C0"/>
                </a:solidFill>
              </a:rPr>
              <a:t>Разработка идеологии и методологии развития цифровой медицины </a:t>
            </a:r>
            <a:r>
              <a:rPr lang="ru-RU" sz="1300" dirty="0" smtClean="0"/>
              <a:t>в Российской Федерации, исследования в области электронного здравоохранения, выполнение научно-исследовательских работ в области цифровой медицины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solidFill>
                  <a:srgbClr val="0070C0"/>
                </a:solidFill>
              </a:rPr>
              <a:t>Обучение слушателей Университета разработке, внедрению и сопровождению цифровых технологий </a:t>
            </a:r>
            <a:r>
              <a:rPr lang="ru-RU" sz="1300" dirty="0" smtClean="0"/>
              <a:t>в практической медицине, расширение лабораторной базы института в медицинских учреждениях регионов Российской Федерации, организация обмена образовательными технологиями с ведущими университетами мира.</a:t>
            </a:r>
            <a:endParaRPr lang="ru-RU" sz="1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059832" y="1545636"/>
            <a:ext cx="3996444" cy="2214246"/>
          </a:xfrm>
          <a:prstGeom prst="ellipse">
            <a:avLst/>
          </a:prstGeom>
          <a:noFill/>
          <a:ln w="28575" cmpd="sng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217647" cy="456351"/>
          </a:xfrm>
        </p:spPr>
        <p:txBody>
          <a:bodyPr lIns="68580" tIns="34290" rIns="68580" bIns="34290"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направления цифровой трансформации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5616" y="1275606"/>
            <a:ext cx="2862318" cy="156617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dirty="0" smtClean="0"/>
              <a:t>Научные исследования </a:t>
            </a:r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3059832" y="3165816"/>
            <a:ext cx="2862318" cy="1512168"/>
          </a:xfrm>
          <a:prstGeom prst="ellipse">
            <a:avLst/>
          </a:prstGeom>
          <a:solidFill>
            <a:srgbClr val="03E3DE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dirty="0" smtClean="0"/>
              <a:t>Образование</a:t>
            </a:r>
            <a:endParaRPr lang="ru-RU" sz="1800" dirty="0"/>
          </a:p>
        </p:txBody>
      </p:sp>
      <p:sp>
        <p:nvSpPr>
          <p:cNvPr id="6" name="Овал 5"/>
          <p:cNvSpPr/>
          <p:nvPr/>
        </p:nvSpPr>
        <p:spPr>
          <a:xfrm>
            <a:off x="5814138" y="1599642"/>
            <a:ext cx="2916324" cy="1458162"/>
          </a:xfrm>
          <a:prstGeom prst="ellipse">
            <a:avLst/>
          </a:prstGeom>
          <a:solidFill>
            <a:srgbClr val="00B0F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dirty="0" smtClean="0"/>
              <a:t>Внедрение инноваций</a:t>
            </a:r>
            <a:endParaRPr lang="ru-RU" sz="1800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1169622" y="2463738"/>
            <a:ext cx="378042" cy="1782198"/>
          </a:xfrm>
          <a:prstGeom prst="rightBrace">
            <a:avLst/>
          </a:prstGeom>
          <a:ln w="2857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735796" y="3111810"/>
            <a:ext cx="378042" cy="1782198"/>
          </a:xfrm>
          <a:prstGeom prst="rightBrace">
            <a:avLst/>
          </a:prstGeom>
          <a:noFill/>
          <a:ln w="28575">
            <a:solidFill>
              <a:srgbClr val="03E3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7218294" y="3057804"/>
            <a:ext cx="378042" cy="1512168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2787774"/>
            <a:ext cx="1134126" cy="6924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1670" y="3435846"/>
            <a:ext cx="140415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</a:t>
            </a:r>
          </a:p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</a:t>
            </a:r>
          </a:p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</a:t>
            </a:r>
          </a:p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</a:t>
            </a:r>
          </a:p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</a:t>
            </a:r>
          </a:p>
          <a:p>
            <a:r>
              <a:rPr lang="ru-RU" sz="1200" dirty="0" smtClean="0">
                <a:solidFill>
                  <a:srgbClr val="03E3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</a:t>
            </a:r>
            <a:endParaRPr lang="ru-RU" sz="1200" dirty="0">
              <a:solidFill>
                <a:srgbClr val="03E3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8325" y="3219822"/>
            <a:ext cx="1101905" cy="13157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</a:t>
            </a: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</a:t>
            </a: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Кооперация</a:t>
            </a: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</a:t>
            </a: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1912" y="880533"/>
          <a:ext cx="8715022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9200"/>
                <a:gridCol w="24158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темы исследования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Партнеры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</a:rPr>
                        <a:t>Телемедицинская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 система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дистанционного мониторинга пациентов в период проведения им химиотерапии по поводу онкологических заболеваний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Институт кластерной онкологии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</a:rPr>
                        <a:t>Телемедицинская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 система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мониторинга за состоянием и лечением пациентов с мочекаменной болезнью  и инфекционными заболеваниями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с последующей оценкой эффективности, безопасности и экономической применимости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Институт</a:t>
                      </a:r>
                      <a:r>
                        <a:rPr lang="ru-RU" sz="1200" baseline="0" dirty="0" smtClean="0"/>
                        <a:t> урологии и репродуктивного здоровья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</a:rPr>
                        <a:t>Кклиническое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 исследование возможностей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дистанционного мониторинга студентов для коррекции избыточной массы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Кафедра физической культуры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</a:rPr>
                        <a:t>Проспективное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 сравнительное клиническое исследование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дистанционного мониторинга беременных находящихся в зоне риска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Клиника Акушерства и гинекологии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</a:rPr>
                        <a:t>Телемедицинская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 система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 мониторинга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</a:rPr>
                        <a:t>детей с расстройствами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</a:rPr>
                        <a:t>аутистического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</a:rPr>
                        <a:t> спектра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УДКБ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</a:rPr>
                        <a:t>Телемедицинская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 система респираторной поддержки на  дому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ФЦ</a:t>
                      </a:r>
                      <a:r>
                        <a:rPr lang="ru-RU" sz="1200" baseline="0" dirty="0" smtClean="0"/>
                        <a:t> паллиативной медицины, </a:t>
                      </a:r>
                      <a:r>
                        <a:rPr lang="ru-RU" sz="1200" baseline="0" dirty="0" err="1" smtClean="0"/>
                        <a:t>каф.пульмонологии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</a:rPr>
                        <a:t>Телемедицинская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 система мониторинга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</a:rPr>
                        <a:t>пациентов с травмами спинного мозга с применением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</a:rPr>
                        <a:t>экзоскилета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</a:rPr>
                        <a:t> на дому</a:t>
                      </a:r>
                      <a:endParaRPr lang="ru-RU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Клиника медицинской реабилитации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 err="1" smtClean="0">
                <a:solidFill>
                  <a:srgbClr val="002060"/>
                </a:solidFill>
              </a:rPr>
              <a:t>телемедицинских</a:t>
            </a:r>
            <a:r>
              <a:rPr lang="ru-RU" dirty="0" smtClean="0">
                <a:solidFill>
                  <a:srgbClr val="002060"/>
                </a:solidFill>
              </a:rPr>
              <a:t> технологий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6960087"/>
              </p:ext>
            </p:extLst>
          </p:nvPr>
        </p:nvGraphicFramePr>
        <p:xfrm>
          <a:off x="191911" y="901845"/>
          <a:ext cx="8589481" cy="386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4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темы исследования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Создание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Университетского биобанка подготовленных </a:t>
                      </a:r>
                      <a:r>
                        <a:rPr lang="ru-RU" sz="1300" b="1" dirty="0" err="1" smtClean="0">
                          <a:solidFill>
                            <a:srgbClr val="0070C0"/>
                          </a:solidFill>
                        </a:rPr>
                        <a:t>деперсонализированных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 данных </a:t>
                      </a:r>
                      <a:r>
                        <a:rPr lang="ru-RU" sz="1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для обучения, калибровки и тестирования технологий искусственного интеллекта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Создание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rgbClr val="0070C0"/>
                          </a:solidFill>
                        </a:rPr>
                        <a:t>системы интеллектуального доступа к хранилищу клинических рекомендаций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правил и стандартов оказания медицинской помощи, справочникам взаимодействий лекарственных препаратов </a:t>
                      </a:r>
                      <a:r>
                        <a:rPr lang="en-US" sz="13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(DDI)</a:t>
                      </a:r>
                      <a:endParaRPr lang="ru-RU" sz="13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Создание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экспертной группы ведущий врачей для формирования клинических</a:t>
                      </a:r>
                      <a:r>
                        <a:rPr lang="ru-RU" sz="1300" b="1" baseline="0" dirty="0" smtClean="0">
                          <a:solidFill>
                            <a:srgbClr val="0070C0"/>
                          </a:solidFill>
                        </a:rPr>
                        <a:t> рекомендаций </a:t>
                      </a:r>
                      <a:r>
                        <a:rPr lang="ru-RU" sz="1300" b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Сеченовского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Университета на основании интеллектуального анализа публикаций и методов доказательной медицины, подготовки и тестирования </a:t>
                      </a:r>
                      <a:r>
                        <a:rPr lang="ru-RU" sz="1300" b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датасетов</a:t>
                      </a:r>
                      <a:endParaRPr lang="ru-RU" sz="13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Создание </a:t>
                      </a:r>
                      <a:r>
                        <a:rPr lang="ru-RU" sz="1300" b="1" dirty="0" err="1" smtClean="0">
                          <a:solidFill>
                            <a:srgbClr val="0070C0"/>
                          </a:solidFill>
                        </a:rPr>
                        <a:t>роботических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 систем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(робот-дезинфектор, робот-манипулятор, </a:t>
                      </a:r>
                      <a:r>
                        <a:rPr lang="ru-RU" sz="13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Робоскан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персональный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помощник пациента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Разработка и применение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математических</a:t>
                      </a:r>
                      <a:r>
                        <a:rPr lang="ru-RU" sz="1300" b="1" baseline="0" dirty="0" smtClean="0">
                          <a:solidFill>
                            <a:srgbClr val="0070C0"/>
                          </a:solidFill>
                        </a:rPr>
                        <a:t> методов анализа эпидемиологических ситуаций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интеллектуальной обработки текстов, глубокого машинного обучения</a:t>
                      </a:r>
                      <a:endParaRPr lang="ru-RU" sz="13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Организация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Лаборатории создания эталонных наборов данных (</a:t>
                      </a:r>
                      <a:r>
                        <a:rPr lang="ru-RU" sz="1300" b="1" dirty="0" err="1" smtClean="0">
                          <a:solidFill>
                            <a:srgbClr val="0070C0"/>
                          </a:solidFill>
                        </a:rPr>
                        <a:t>датасетов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Разработка нормативных документов и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национальных стандартов (ГОСТ Р) </a:t>
                      </a:r>
                      <a:r>
                        <a:rPr lang="ru-RU" sz="1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 рамках Технического комитета по стандартизации ТК-468 «Информатизация здоровья»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технологий ИИ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8650" y="928576"/>
            <a:ext cx="8203462" cy="3905693"/>
          </a:xfrm>
        </p:spPr>
        <p:txBody>
          <a:bodyPr>
            <a:normAutofit fontScale="70000" lnSpcReduction="20000"/>
          </a:bodyPr>
          <a:lstStyle/>
          <a:p>
            <a:pPr hangingPunct="0">
              <a:buNone/>
            </a:pPr>
            <a:r>
              <a:rPr lang="ru-RU" dirty="0" smtClean="0"/>
              <a:t>Введение………………….	</a:t>
            </a:r>
          </a:p>
          <a:p>
            <a:pPr hangingPunct="0">
              <a:buNone/>
            </a:pPr>
            <a:r>
              <a:rPr lang="ru-RU" dirty="0" smtClean="0"/>
              <a:t>1 Область применения	</a:t>
            </a:r>
          </a:p>
          <a:p>
            <a:pPr hangingPunct="0">
              <a:buNone/>
            </a:pPr>
            <a:r>
              <a:rPr lang="ru-RU" dirty="0" smtClean="0"/>
              <a:t>2 Нормативные ссылки…………………………………………………………………………….</a:t>
            </a:r>
          </a:p>
          <a:p>
            <a:pPr hangingPunct="0">
              <a:buNone/>
            </a:pPr>
            <a:r>
              <a:rPr lang="ru-RU" dirty="0" smtClean="0"/>
              <a:t>3 Термины, определения и сокращения	</a:t>
            </a:r>
          </a:p>
          <a:p>
            <a:pPr hangingPunct="0">
              <a:buNone/>
            </a:pPr>
            <a:r>
              <a:rPr lang="ru-RU" dirty="0" smtClean="0"/>
              <a:t> 3.1 Термины и определения	</a:t>
            </a:r>
          </a:p>
          <a:p>
            <a:pPr hangingPunct="0">
              <a:buNone/>
            </a:pPr>
            <a:r>
              <a:rPr lang="ru-RU" dirty="0" smtClean="0"/>
              <a:t> 3.2 Сокращения	</a:t>
            </a:r>
          </a:p>
          <a:p>
            <a:pPr hangingPunct="0">
              <a:buNone/>
            </a:pPr>
            <a:r>
              <a:rPr lang="ru-RU" dirty="0" smtClean="0"/>
              <a:t>4 Основные цели и задачи	</a:t>
            </a:r>
          </a:p>
          <a:p>
            <a:pPr hangingPunct="0">
              <a:buNone/>
            </a:pPr>
            <a:r>
              <a:rPr lang="ru-RU" dirty="0" smtClean="0"/>
              <a:t> 4.1 Основные цели	</a:t>
            </a:r>
          </a:p>
          <a:p>
            <a:pPr hangingPunct="0">
              <a:buNone/>
            </a:pPr>
            <a:r>
              <a:rPr lang="ru-RU" dirty="0" smtClean="0"/>
              <a:t> 4.2 Основные задачи	</a:t>
            </a:r>
          </a:p>
          <a:p>
            <a:pPr hangingPunct="0">
              <a:buNone/>
            </a:pPr>
            <a:r>
              <a:rPr lang="ru-RU" dirty="0" smtClean="0"/>
              <a:t>5 Организация работ……………………………………………………………………………….</a:t>
            </a:r>
          </a:p>
          <a:p>
            <a:pPr hangingPunct="0">
              <a:buNone/>
            </a:pPr>
            <a:r>
              <a:rPr lang="ru-RU" dirty="0" smtClean="0"/>
              <a:t>6 Классификация применения искусственного интеллекта в медицине………………….</a:t>
            </a:r>
          </a:p>
          <a:p>
            <a:pPr hangingPunct="0">
              <a:buNone/>
            </a:pPr>
            <a:r>
              <a:rPr lang="ru-RU" dirty="0" smtClean="0"/>
              <a:t>6.1 Общие положения…………………………………………………………………………..</a:t>
            </a:r>
          </a:p>
          <a:p>
            <a:pPr hangingPunct="0">
              <a:buNone/>
            </a:pPr>
            <a:r>
              <a:rPr lang="ru-RU" dirty="0" smtClean="0"/>
              <a:t>6.2 Классификация областей применения искусственного интеллекта по медицинским специальностям………………………………………………………………………………</a:t>
            </a:r>
          </a:p>
          <a:p>
            <a:pPr hangingPunct="0">
              <a:buNone/>
            </a:pPr>
            <a:r>
              <a:rPr lang="ru-RU" dirty="0" smtClean="0"/>
              <a:t>Библиография	……………………………………………………………………………………..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0"/>
            <a:ext cx="7217647" cy="456351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ГОСТ Р. Информатизация здоровья. Интеллектуальные методы обработки медицинских данных. Основные положения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693"/>
          <a:ext cx="914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591"/>
                <a:gridCol w="7492409"/>
              </a:tblGrid>
              <a:tr h="370840">
                <a:tc>
                  <a:txBody>
                    <a:bodyPr/>
                    <a:lstStyle/>
                    <a:p>
                      <a:pPr indent="450215" algn="l" fontAlgn="base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한양중고딕"/>
                          <a:cs typeface="Arial"/>
                        </a:rPr>
                        <a:t>Технология</a:t>
                      </a:r>
                      <a:endParaRPr lang="ru-RU" sz="12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indent="450215" algn="l" fontAlgn="base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한양중고딕"/>
                          <a:cs typeface="Arial"/>
                        </a:rPr>
                        <a:t>Область применения</a:t>
                      </a:r>
                      <a:endParaRPr lang="ru-RU" sz="12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 anchor="ctr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한양중고딕"/>
                          <a:cs typeface="Arial"/>
                        </a:rPr>
                        <a:t>Медицинские вмешательства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한양중고딕"/>
                          <a:cs typeface="Arial"/>
                        </a:rPr>
                        <a:t>Обеспечение высокого качества профилактики, диагностики, лечения и медицинского ухода за счет повышения доступности, точности и аккуратности медицинских вмешательств.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Цифровой помощник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Выполнение надлежащего лечения в течение установленных норм времени за счет постоянного мониторинга состояния пациента и оповещения медицинских работников.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한양중고딕"/>
                          <a:cs typeface="Arial"/>
                        </a:rPr>
                        <a:t>Машинное обучение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Times New Roman"/>
                          <a:cs typeface="Arial"/>
                        </a:rPr>
                        <a:t>Прогнозирование течения патологического процесса с помощью анализа данных, влияющих на результаты лечения.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한양중고딕"/>
                          <a:cs typeface="Arial"/>
                        </a:rPr>
                        <a:t>Глубокое </a:t>
                      </a:r>
                      <a:r>
                        <a:rPr lang="ru-RU" sz="1100" kern="0">
                          <a:latin typeface="Arial"/>
                          <a:ea typeface="Gulim"/>
                          <a:cs typeface="Arial"/>
                        </a:rPr>
                        <a:t>обучение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Возможность обработки большого количества биомедицинских данных разных типов</a:t>
                      </a:r>
                      <a:r>
                        <a:rPr lang="ru-RU" sz="1100" kern="0" dirty="0">
                          <a:latin typeface="Arial"/>
                          <a:ea typeface="Times New Roman"/>
                          <a:cs typeface="Arial"/>
                        </a:rPr>
                        <a:t> для уменьшения неопределенности при принятии клинических решений о лечении.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한양중고딕"/>
                          <a:cs typeface="Arial"/>
                        </a:rPr>
                        <a:t>Обработка изображений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Обработка </a:t>
                      </a:r>
                      <a:r>
                        <a:rPr lang="ru-RU" sz="1100" kern="0" dirty="0">
                          <a:latin typeface="Arial"/>
                          <a:ea typeface="Times New Roman"/>
                          <a:cs typeface="Arial"/>
                        </a:rPr>
                        <a:t>больших объемов медицинских изображений</a:t>
                      </a: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 для выявления заболеваний, диагностики, повышения  качества и интенсивности обработки и т. д.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한양중고딕"/>
                          <a:cs typeface="Arial"/>
                        </a:rPr>
                        <a:t>Обработка естественных языков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Перевод длинных описательных наборов символов, например, при интерпретации </a:t>
                      </a:r>
                      <a:r>
                        <a:rPr lang="ru-RU" sz="1100" kern="0" dirty="0">
                          <a:latin typeface="Arial"/>
                          <a:ea typeface="Times New Roman"/>
                          <a:cs typeface="Arial"/>
                        </a:rPr>
                        <a:t>записей электронных медицинских карт, извлечение и структурирование информации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한양중고딕"/>
                          <a:cs typeface="Arial"/>
                        </a:rPr>
                        <a:t>Распознавание звука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Голосовой ввод данных в медицинскую документацию.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한양중고딕"/>
                          <a:cs typeface="Arial"/>
                        </a:rPr>
                        <a:t>Статистические данные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Возможность анализа большого объема медицинских данных </a:t>
                      </a:r>
                      <a:r>
                        <a:rPr lang="ru-RU" sz="1100" kern="0" dirty="0">
                          <a:latin typeface="Arial"/>
                          <a:ea typeface="Times New Roman"/>
                          <a:cs typeface="Arial"/>
                        </a:rPr>
                        <a:t>с целью прогнозирования состояния пациента, контроля качества медицинской помощи.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한양중고딕"/>
                          <a:cs typeface="Arial"/>
                        </a:rPr>
                        <a:t>Анализ больших данных (</a:t>
                      </a:r>
                      <a:r>
                        <a:rPr lang="en-US" sz="1100" kern="0">
                          <a:latin typeface="Arial"/>
                          <a:ea typeface="한양중고딕"/>
                          <a:cs typeface="Arial"/>
                        </a:rPr>
                        <a:t>B</a:t>
                      </a:r>
                      <a:r>
                        <a:rPr lang="ru-RU" sz="1100" kern="0">
                          <a:latin typeface="Arial"/>
                          <a:ea typeface="한양중고딕"/>
                          <a:cs typeface="Arial"/>
                        </a:rPr>
                        <a:t>ig data)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Times New Roman"/>
                          <a:cs typeface="Arial"/>
                        </a:rPr>
                        <a:t>Обработка больших объемов данных из медицинских и прочих информационных систем в целях организации и управления системой здравоохранения, в целях управления здоровьем и качеством жизни населения. 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한양중고딕"/>
                          <a:cs typeface="Arial"/>
                        </a:rPr>
                        <a:t>Прогнозное моделирование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Применение моделирования для прогнозирования течения и исходов патологического процесса, рисков осложнений, эффективности и исходов лечения (в том числе, в сравнении).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85060"/>
            <a:ext cx="7217647" cy="45635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Технологии использования ИИ в медицине и здравоохранении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693"/>
          <a:ext cx="9144000" cy="4020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591"/>
                <a:gridCol w="7492409"/>
              </a:tblGrid>
              <a:tr h="241005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한양중고딕"/>
                          <a:cs typeface="Arial"/>
                        </a:rPr>
                        <a:t>Технология</a:t>
                      </a:r>
                      <a:endParaRPr lang="ru-RU" sz="12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한양중고딕"/>
                          <a:cs typeface="Arial"/>
                        </a:rPr>
                        <a:t>Область применения</a:t>
                      </a:r>
                      <a:endParaRPr lang="ru-RU" sz="12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한양중고딕"/>
                          <a:cs typeface="Arial"/>
                        </a:rPr>
                        <a:t>Лучевая диагностика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Times New Roman"/>
                          <a:cs typeface="Arial"/>
                        </a:rPr>
                        <a:t>Автоматизированный контроля качества выполненных исследований (полученных изображений), приоритизация результатов исследований, выявление признаков патологических процессов, поддержка принятия решений при дифференциальной диагностике, морфометрия, сравнительный анализ исследований, выполненных в динамике, формирование проектов описаний результатов исследований, голосовое заполнение медицинской документации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 err="1">
                          <a:latin typeface="Arial"/>
                          <a:ea typeface="Gulim"/>
                          <a:cs typeface="Arial"/>
                        </a:rPr>
                        <a:t>Патоморфология</a:t>
                      </a: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 и цитология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Times New Roman"/>
                          <a:cs typeface="Arial"/>
                        </a:rPr>
                        <a:t>Автоматизированный контроля качества выполненных исследований (полученных изображений), </a:t>
                      </a:r>
                      <a:r>
                        <a:rPr lang="ru-RU" sz="1100" kern="0" dirty="0" err="1">
                          <a:latin typeface="Arial"/>
                          <a:ea typeface="Times New Roman"/>
                          <a:cs typeface="Arial"/>
                        </a:rPr>
                        <a:t>приоритизация</a:t>
                      </a:r>
                      <a:r>
                        <a:rPr lang="ru-RU" sz="1100" kern="0" dirty="0">
                          <a:latin typeface="Arial"/>
                          <a:ea typeface="Times New Roman"/>
                          <a:cs typeface="Arial"/>
                        </a:rPr>
                        <a:t> результатов исследований, выявление признаков патологических процессов, поддержка принятия решений при дифференциальной диагностике, морфометрия, сравнительный анализ исследований, выполненных в динамике, формирование проектов описаний результатов исследований, голосовое заполнение медицинской документации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Gulim"/>
                          <a:cs typeface="Arial"/>
                        </a:rPr>
                        <a:t>Дерматология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Обнаружение и классификация злокачественных новообразований кожи (в том числе, при скрининге)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249156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Gulim"/>
                          <a:cs typeface="Arial"/>
                        </a:rPr>
                        <a:t>Офтальмология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Обнаружение и классификация глазных болезней по диагностическим изображениям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Gulim"/>
                          <a:cs typeface="Arial"/>
                        </a:rPr>
                        <a:t>Терапия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Выявление рисков, прогнозирование осложнений/результатов; система поддержки врачебных решений; подбор терапии. Роботизированное выполнение </a:t>
                      </a:r>
                      <a:r>
                        <a:rPr lang="ru-RU" sz="1100" kern="0" dirty="0" err="1">
                          <a:latin typeface="Arial"/>
                          <a:ea typeface="Gulim"/>
                          <a:cs typeface="Arial"/>
                        </a:rPr>
                        <a:t>инвазивных</a:t>
                      </a: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 и </a:t>
                      </a:r>
                      <a:r>
                        <a:rPr lang="ru-RU" sz="1100" kern="0" dirty="0" err="1">
                          <a:latin typeface="Arial"/>
                          <a:ea typeface="Gulim"/>
                          <a:cs typeface="Arial"/>
                        </a:rPr>
                        <a:t>неинвазивных</a:t>
                      </a:r>
                      <a:r>
                        <a:rPr lang="ru-RU" sz="1100" kern="0" dirty="0">
                          <a:latin typeface="Arial"/>
                          <a:ea typeface="Gulim"/>
                          <a:cs typeface="Arial"/>
                        </a:rPr>
                        <a:t> манипуляций, содействие в уходе за пациентом.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>
                          <a:latin typeface="Arial"/>
                          <a:ea typeface="한양중고딕"/>
                          <a:cs typeface="Arial"/>
                        </a:rPr>
                        <a:t>Лучевая диагностика</a:t>
                      </a:r>
                      <a:endParaRPr lang="ru-RU" sz="1100" kern="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indent="0" algn="l" fontAlgn="base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0" dirty="0">
                          <a:latin typeface="Arial"/>
                          <a:ea typeface="Times New Roman"/>
                          <a:cs typeface="Arial"/>
                        </a:rPr>
                        <a:t>Автоматизированный контроля качества выполненных исследований (полученных изображений), </a:t>
                      </a:r>
                      <a:r>
                        <a:rPr lang="ru-RU" sz="1100" kern="0" dirty="0" err="1">
                          <a:latin typeface="Arial"/>
                          <a:ea typeface="Times New Roman"/>
                          <a:cs typeface="Arial"/>
                        </a:rPr>
                        <a:t>приоритизация</a:t>
                      </a:r>
                      <a:r>
                        <a:rPr lang="ru-RU" sz="1100" kern="0" dirty="0">
                          <a:latin typeface="Arial"/>
                          <a:ea typeface="Times New Roman"/>
                          <a:cs typeface="Arial"/>
                        </a:rPr>
                        <a:t> результатов исследований, выявление признаков патологических процессов, поддержка принятия решений при дифференциальной диагностике, морфометрия, сравнительный анализ исследований, выполненных в динамике, формирование проектов описаний результатов исследований, голосовое заполнение медицинской документации</a:t>
                      </a:r>
                      <a:endParaRPr lang="ru-RU" sz="1100" kern="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64770" marT="17780" marB="1778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85060"/>
            <a:ext cx="7217647" cy="45635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Использования ИИ в медицинских специальностях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ченвский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F325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1714</Words>
  <Application>Microsoft Office PowerPoint</Application>
  <PresentationFormat>Экран (16:9)</PresentationFormat>
  <Paragraphs>237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Сеченвский</vt:lpstr>
      <vt:lpstr>Участие Сеченовского университета в инновационной деятельности в медицине</vt:lpstr>
      <vt:lpstr>Цель цифровой трансформации клинической деятельности Сеченовского университета</vt:lpstr>
      <vt:lpstr>Задачи цифровой трансформации</vt:lpstr>
      <vt:lpstr>Основные направления цифровой трансформации</vt:lpstr>
      <vt:lpstr>Развитие телемедицинских технологий</vt:lpstr>
      <vt:lpstr>Развитие технологий ИИ</vt:lpstr>
      <vt:lpstr>ГОСТ Р. Информатизация здоровья. Интеллектуальные методы обработки медицинских данных. Основные положения</vt:lpstr>
      <vt:lpstr>Технологии использования ИИ в медицине и здравоохранении</vt:lpstr>
      <vt:lpstr>Использования ИИ в медицинских специальностях</vt:lpstr>
      <vt:lpstr>Внедрение прикладных решений ИИ </vt:lpstr>
      <vt:lpstr>Слайд 11</vt:lpstr>
      <vt:lpstr>Мониторинг лежачих пациентов</vt:lpstr>
      <vt:lpstr>Мониторинг оборота операционных столов </vt:lpstr>
      <vt:lpstr>Справочная система доказательной медицины для врачей специалистов Разработано при поддержке Программы «Исследования и разработки по приоритетным направлениям развития научно-технологического комплекса России на 2014-2020 годы» Соглашение RFMEFI60819X0278</vt:lpstr>
      <vt:lpstr> Поиск прецедентов в ресурсах EBM</vt:lpstr>
      <vt:lpstr>Взаимодействие лекарственных средств</vt:lpstr>
      <vt:lpstr>Слайд 17</vt:lpstr>
      <vt:lpstr>Слайд 18</vt:lpstr>
      <vt:lpstr>Слайд 19</vt:lpstr>
      <vt:lpstr>Слайд 20</vt:lpstr>
      <vt:lpstr>Развитие технологий ИИ в Сеченовском  Университете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Цифровое здравоохранение в РФ</dc:title>
  <dc:creator>КИИТ</dc:creator>
  <cp:lastModifiedBy>КИИТ</cp:lastModifiedBy>
  <cp:revision>55</cp:revision>
  <dcterms:created xsi:type="dcterms:W3CDTF">2019-02-06T07:23:19Z</dcterms:created>
  <dcterms:modified xsi:type="dcterms:W3CDTF">2021-02-15T08:24:39Z</dcterms:modified>
</cp:coreProperties>
</file>