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142532614" r:id="rId2"/>
    <p:sldId id="2142532615" r:id="rId3"/>
    <p:sldId id="2142532616" r:id="rId4"/>
    <p:sldId id="2142532617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56661D-0F04-4896-A7F8-A90CAC20831C}">
          <p14:sldIdLst>
            <p14:sldId id="2142532614"/>
            <p14:sldId id="2142532615"/>
            <p14:sldId id="2142532616"/>
            <p14:sldId id="2142532617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1"/>
    <a:srgbClr val="EACD9D"/>
    <a:srgbClr val="666699"/>
    <a:srgbClr val="B7412D"/>
    <a:srgbClr val="F48159"/>
    <a:srgbClr val="7EAD64"/>
    <a:srgbClr val="00AAD6"/>
    <a:srgbClr val="6B6B47"/>
    <a:srgbClr val="FBE256"/>
    <a:srgbClr val="5C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9" autoAdjust="0"/>
    <p:restoredTop sz="80992" autoAdjust="0"/>
  </p:normalViewPr>
  <p:slideViewPr>
    <p:cSldViewPr snapToGrid="0" showGuides="1">
      <p:cViewPr varScale="1">
        <p:scale>
          <a:sx n="90" d="100"/>
          <a:sy n="90" d="100"/>
        </p:scale>
        <p:origin x="163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57D0-0CA6-4455-800E-BA11427307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0FBF-3BCA-439E-8902-934D9B88D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53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3DDB-C117-4B26-9456-E2803C2DDDE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874DE-B642-4AA6-8248-5F7EC6CFD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74DE-B642-4AA6-8248-5F7EC6CFDE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6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74DE-B642-4AA6-8248-5F7EC6CFDE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74DE-B642-4AA6-8248-5F7EC6CFDE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0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74DE-B642-4AA6-8248-5F7EC6CFDE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1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rgbClr val="338FFA"/>
            </a:gs>
            <a:gs pos="65000">
              <a:srgbClr val="1E4FCC"/>
            </a:gs>
            <a:gs pos="100000">
              <a:srgbClr val="0C17A4"/>
            </a:gs>
            <a:gs pos="100000">
              <a:schemeClr val="accent1">
                <a:lumMod val="30000"/>
                <a:lumOff val="70000"/>
              </a:schemeClr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510" y="2933281"/>
            <a:ext cx="15012805" cy="7398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1" y="1248690"/>
            <a:ext cx="1297940" cy="168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6050" y="1919234"/>
            <a:ext cx="7215484" cy="2944167"/>
          </a:xfrm>
        </p:spPr>
        <p:txBody>
          <a:bodyPr anchor="ctr"/>
          <a:lstStyle>
            <a:lvl1pPr algn="l">
              <a:lnSpc>
                <a:spcPct val="100000"/>
              </a:lnSpc>
              <a:defRPr lang="ru-RU" sz="4000" kern="1200" dirty="0">
                <a:solidFill>
                  <a:schemeClr val="bg1"/>
                </a:solidFill>
                <a:latin typeface="Montserrat ExtraBold" panose="000009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6050" y="5436158"/>
            <a:ext cx="9251950" cy="2914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97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лева,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1425296"/>
            <a:ext cx="4500563" cy="52251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689" y="1208088"/>
            <a:ext cx="4500562" cy="153185"/>
          </a:xfrm>
        </p:spPr>
        <p:txBody>
          <a:bodyPr>
            <a:normAutofit/>
          </a:bodyPr>
          <a:lstStyle>
            <a:lvl1pPr>
              <a:defRPr lang="ru-RU" sz="800" kern="1200" spc="100" dirty="0">
                <a:solidFill>
                  <a:srgbClr val="313539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Название раздела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6635750" y="1233488"/>
            <a:ext cx="5556250" cy="43910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055688" y="2257426"/>
            <a:ext cx="4500563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471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права,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233488"/>
            <a:ext cx="5556250" cy="4391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635748" y="1425296"/>
            <a:ext cx="4500563" cy="52251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50" y="1208088"/>
            <a:ext cx="4500562" cy="153185"/>
          </a:xfrm>
        </p:spPr>
        <p:txBody>
          <a:bodyPr>
            <a:normAutofit/>
          </a:bodyPr>
          <a:lstStyle>
            <a:lvl1pPr>
              <a:defRPr lang="ru-RU" sz="800" kern="1200" spc="100" dirty="0">
                <a:solidFill>
                  <a:srgbClr val="313539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Название раздела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6635750" y="2257425"/>
            <a:ext cx="4500563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421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всю ширину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55687" y="1425296"/>
            <a:ext cx="10080626" cy="52251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689" y="1208088"/>
            <a:ext cx="10080624" cy="153185"/>
          </a:xfrm>
        </p:spPr>
        <p:txBody>
          <a:bodyPr>
            <a:normAutofit/>
          </a:bodyPr>
          <a:lstStyle>
            <a:lvl1pPr>
              <a:defRPr lang="ru-RU" sz="800" kern="1200" spc="100" dirty="0">
                <a:solidFill>
                  <a:srgbClr val="313539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Название раздела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055688" y="2257426"/>
            <a:ext cx="10080625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546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055687" y="1425296"/>
            <a:ext cx="10080626" cy="52251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689" y="1208088"/>
            <a:ext cx="10080624" cy="153185"/>
          </a:xfrm>
        </p:spPr>
        <p:txBody>
          <a:bodyPr>
            <a:normAutofit/>
          </a:bodyPr>
          <a:lstStyle>
            <a:lvl1pPr>
              <a:defRPr lang="ru-RU" sz="800" kern="1200" spc="100" dirty="0">
                <a:solidFill>
                  <a:srgbClr val="313539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Название раздела</a:t>
            </a:r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1055688" y="2257426"/>
            <a:ext cx="4500563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14"/>
          </p:nvPr>
        </p:nvSpPr>
        <p:spPr>
          <a:xfrm>
            <a:off x="6635750" y="2257425"/>
            <a:ext cx="4500563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10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055687" y="1425296"/>
            <a:ext cx="10080626" cy="52251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689" y="1208088"/>
            <a:ext cx="10080624" cy="153185"/>
          </a:xfrm>
        </p:spPr>
        <p:txBody>
          <a:bodyPr>
            <a:normAutofit/>
          </a:bodyPr>
          <a:lstStyle>
            <a:lvl1pPr>
              <a:defRPr lang="ru-RU" sz="800" kern="1200" spc="100" dirty="0">
                <a:solidFill>
                  <a:srgbClr val="313539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Название раздела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1"/>
          </p:nvPr>
        </p:nvSpPr>
        <p:spPr>
          <a:xfrm>
            <a:off x="1055688" y="2257426"/>
            <a:ext cx="3087687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4552156" y="2257425"/>
            <a:ext cx="3087687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/>
          </p:nvPr>
        </p:nvSpPr>
        <p:spPr>
          <a:xfrm>
            <a:off x="8048626" y="2257425"/>
            <a:ext cx="3087687" cy="3367088"/>
          </a:xfrm>
        </p:spPr>
        <p:txBody>
          <a:bodyPr/>
          <a:lstStyle>
            <a:lvl1pPr>
              <a:defRPr lang="ru-RU" sz="12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>
              <a:defRPr lang="ru-RU" sz="10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>
              <a:defRPr lang="ru-RU" sz="900" kern="120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>
              <a:defRPr lang="ru-RU" sz="900" kern="1200" spc="100" baseline="0" dirty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>
              <a:defRPr lang="ru-RU" sz="800" kern="1200" spc="100" baseline="0" dirty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34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055687" y="1425296"/>
            <a:ext cx="10080626" cy="52251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689" y="1208088"/>
            <a:ext cx="10080624" cy="153185"/>
          </a:xfrm>
        </p:spPr>
        <p:txBody>
          <a:bodyPr>
            <a:normAutofit/>
          </a:bodyPr>
          <a:lstStyle>
            <a:lvl1pPr>
              <a:defRPr lang="ru-RU" sz="800" kern="1200" spc="100" dirty="0">
                <a:solidFill>
                  <a:srgbClr val="313539"/>
                </a:solidFill>
                <a:latin typeface="Montserrat Medium" panose="00000600000000000000" pitchFamily="2" charset="-52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659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55688" y="5948338"/>
            <a:ext cx="178799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0877550" y="5949463"/>
            <a:ext cx="517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 spc="100" baseline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/35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89383" y="5948338"/>
            <a:ext cx="828082" cy="365125"/>
          </a:xfrm>
        </p:spPr>
        <p:txBody>
          <a:bodyPr/>
          <a:lstStyle/>
          <a:p>
            <a:fld id="{87EE3CDD-A3F5-4861-A3BB-C9EA919E4820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8301"/>
            <a:ext cx="1296988" cy="1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solidFill>
          <a:srgbClr val="338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55688" y="1233488"/>
            <a:ext cx="10080625" cy="1030741"/>
          </a:xfrm>
        </p:spPr>
        <p:txBody>
          <a:bodyPr anchor="b"/>
          <a:lstStyle>
            <a:lvl1pPr marL="0" algn="l" defTabSz="914400" rtl="0" eaLnBrk="1" latinLnBrk="0" hangingPunct="1">
              <a:lnSpc>
                <a:spcPts val="4200"/>
              </a:lnSpc>
              <a:defRPr lang="ru-RU" sz="4000" kern="1200" baseline="0" dirty="0">
                <a:solidFill>
                  <a:schemeClr val="bg1"/>
                </a:solidFill>
                <a:latin typeface="Montserrat ExtraBold" panose="00000900000000000000" pitchFamily="2" charset="-52"/>
                <a:ea typeface="+mn-ea"/>
                <a:cs typeface="+mn-cs"/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55688" y="3886198"/>
            <a:ext cx="4500562" cy="35922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Имя Фамилия автора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73" y="580145"/>
            <a:ext cx="1297940" cy="168323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6635749" y="3984170"/>
            <a:ext cx="4500563" cy="239171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Россия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1055688" y="5464629"/>
            <a:ext cx="4500562" cy="159884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E-mail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1055688" y="4377265"/>
            <a:ext cx="4500562" cy="18044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Должность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635751" y="4539343"/>
            <a:ext cx="4500562" cy="1085170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info@itglobal.com​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+7 (812) 313-8815​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+7 (495) 181-9915</a:t>
            </a:r>
          </a:p>
        </p:txBody>
      </p:sp>
    </p:spTree>
    <p:extLst>
      <p:ext uri="{BB962C8B-B14F-4D97-AF65-F5344CB8AC3E}">
        <p14:creationId xmlns:p14="http://schemas.microsoft.com/office/powerpoint/2010/main" val="109339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1233488"/>
            <a:ext cx="10080625" cy="4346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5687" y="2031999"/>
            <a:ext cx="10080625" cy="3592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Clr>
                <a:srgbClr val="338FFA"/>
              </a:buClr>
              <a:buSzPct val="150000"/>
              <a:buFontTx/>
              <a:buNone/>
            </a:pPr>
            <a:r>
              <a:rPr lang="ru-RU" dirty="0"/>
              <a:t>Образец текста</a:t>
            </a:r>
          </a:p>
          <a:p>
            <a:pPr marL="685800" lvl="1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38FFA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55688" y="5948338"/>
            <a:ext cx="17879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800" kern="1200" spc="100" baseline="0" dirty="0" smtClean="0">
                <a:solidFill>
                  <a:srgbClr val="9BABB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47869" y="5926566"/>
            <a:ext cx="8280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ru-RU" sz="1100" kern="1200" spc="100" baseline="0" smtClean="0">
                <a:solidFill>
                  <a:srgbClr val="313539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fld id="{87EE3CDD-A3F5-4861-A3BB-C9EA919E48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60" r:id="rId5"/>
    <p:sldLayoutId id="2147483661" r:id="rId6"/>
    <p:sldLayoutId id="2147483654" r:id="rId7"/>
    <p:sldLayoutId id="2147483655" r:id="rId8"/>
    <p:sldLayoutId id="2147483651" r:id="rId9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ru-RU" sz="2800" kern="1200" dirty="0">
          <a:solidFill>
            <a:srgbClr val="313539"/>
          </a:solidFill>
          <a:latin typeface="Montserrat SemiBold" panose="00000700000000000000" pitchFamily="2" charset="-52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ru-RU" sz="1200" kern="1200" dirty="0" smtClean="0">
          <a:solidFill>
            <a:srgbClr val="313539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000" kern="1200" dirty="0" smtClean="0">
          <a:solidFill>
            <a:srgbClr val="313539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900" kern="1200" dirty="0" smtClean="0">
          <a:solidFill>
            <a:srgbClr val="313539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900" kern="1200" spc="100" baseline="0" dirty="0" smtClean="0">
          <a:solidFill>
            <a:srgbClr val="313539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800" kern="1200" spc="100" baseline="0" dirty="0">
          <a:solidFill>
            <a:srgbClr val="313539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50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orient="horz" pos="3543" userDrawn="1">
          <p15:clr>
            <a:srgbClr val="F26B43"/>
          </p15:clr>
        </p15:guide>
        <p15:guide id="9" pos="4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848347"/>
            <a:ext cx="9376785" cy="522514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Медицинские данные и УЗ 2 – не приговор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686C11-15A1-9D4D-AF10-875143239B6E}"/>
              </a:ext>
            </a:extLst>
          </p:cNvPr>
          <p:cNvSpPr/>
          <p:nvPr/>
        </p:nvSpPr>
        <p:spPr>
          <a:xfrm>
            <a:off x="0" y="1742717"/>
            <a:ext cx="4970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Private Cloud – </a:t>
            </a:r>
            <a:r>
              <a:rPr lang="ru-RU" sz="1400" dirty="0"/>
              <a:t>выбор медицинских организаций</a:t>
            </a:r>
            <a:endParaRPr lang="en-US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94" y="1623060"/>
            <a:ext cx="6920546" cy="44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9B686C11-15A1-9D4D-AF10-875143239B6E}"/>
              </a:ext>
            </a:extLst>
          </p:cNvPr>
          <p:cNvSpPr/>
          <p:nvPr/>
        </p:nvSpPr>
        <p:spPr>
          <a:xfrm>
            <a:off x="273442" y="2422350"/>
            <a:ext cx="44234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Надёжно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accent1"/>
                </a:solidFill>
              </a:rPr>
              <a:t>Высокодоступно</a:t>
            </a: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Нет </a:t>
            </a:r>
            <a:r>
              <a:rPr lang="en-US" sz="1400" dirty="0">
                <a:solidFill>
                  <a:schemeClr val="accent1"/>
                </a:solidFill>
              </a:rPr>
              <a:t>KAPEX</a:t>
            </a:r>
            <a:r>
              <a:rPr lang="ru-RU" sz="1400" dirty="0">
                <a:solidFill>
                  <a:schemeClr val="accent1"/>
                </a:solidFill>
              </a:rPr>
              <a:t>-</a:t>
            </a:r>
            <a:r>
              <a:rPr lang="ru-RU" sz="1400" dirty="0" err="1">
                <a:solidFill>
                  <a:schemeClr val="accent1"/>
                </a:solidFill>
              </a:rPr>
              <a:t>ам</a:t>
            </a: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Возможна любая </a:t>
            </a:r>
            <a:r>
              <a:rPr lang="ru-RU" sz="1400" dirty="0" err="1">
                <a:solidFill>
                  <a:schemeClr val="accent1"/>
                </a:solidFill>
              </a:rPr>
              <a:t>кастомизация</a:t>
            </a:r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Установим любые СЗИ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Поможем с ОРД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848347"/>
            <a:ext cx="9376785" cy="522514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Что входит</a:t>
            </a:r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B686C11-15A1-9D4D-AF10-875143239B6E}"/>
              </a:ext>
            </a:extLst>
          </p:cNvPr>
          <p:cNvSpPr/>
          <p:nvPr/>
        </p:nvSpPr>
        <p:spPr>
          <a:xfrm>
            <a:off x="5999872" y="2068020"/>
            <a:ext cx="58758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Лучший сертифицированный ЦОД РФ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accent1"/>
                </a:solidFill>
              </a:rPr>
              <a:t>Топовое</a:t>
            </a:r>
            <a:r>
              <a:rPr lang="ru-RU" sz="1400" b="1" dirty="0">
                <a:solidFill>
                  <a:schemeClr val="accent1"/>
                </a:solidFill>
              </a:rPr>
              <a:t> оборудование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Лидер рынка виртуализации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Необходимые СЗИ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Команда из 40+ высококлассных специалистов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Поддержка 24*7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589" y="1920736"/>
            <a:ext cx="921660" cy="679118"/>
          </a:xfrm>
          <a:prstGeom prst="rect">
            <a:avLst/>
          </a:prstGeom>
        </p:spPr>
      </p:pic>
      <p:pic>
        <p:nvPicPr>
          <p:cNvPr id="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1" y="3718439"/>
            <a:ext cx="1174429" cy="8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8369" y="3938252"/>
            <a:ext cx="1882106" cy="5569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5997" y="2679693"/>
            <a:ext cx="12890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38FFA"/>
              </a:buClr>
              <a:buSzPct val="150000"/>
            </a:pPr>
            <a:r>
              <a:rPr lang="en-US" sz="900" dirty="0">
                <a:solidFill>
                  <a:srgbClr val="313539"/>
                </a:solidFill>
                <a:latin typeface="Montserrat SemiBold" panose="00000700000000000000" pitchFamily="2" charset="-52"/>
              </a:rPr>
              <a:t>VMware Solution Enterprise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8874" y="4563205"/>
            <a:ext cx="2163306" cy="69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38FFA"/>
              </a:buClr>
              <a:buSzPct val="150000"/>
            </a:pPr>
            <a:r>
              <a:rPr lang="en-US" sz="900" dirty="0">
                <a:solidFill>
                  <a:srgbClr val="313539"/>
                </a:solidFill>
                <a:latin typeface="Montserrat SemiBold" panose="00000700000000000000" pitchFamily="2" charset="-52"/>
              </a:rPr>
              <a:t>Cisco Advanced cloud and Managed Services certified Partner, Premier Partner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8228" y="4495202"/>
            <a:ext cx="1442389" cy="48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38FFA"/>
              </a:buClr>
              <a:buSzPct val="150000"/>
            </a:pPr>
            <a:r>
              <a:rPr lang="en-US" sz="900" dirty="0">
                <a:solidFill>
                  <a:srgbClr val="313539"/>
                </a:solidFill>
                <a:latin typeface="Montserrat SemiBold" panose="00000700000000000000" pitchFamily="2" charset="-52"/>
              </a:rPr>
              <a:t>Veeam Pro Partner Silver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53ABD3-F4F2-42EB-AA91-807757FAF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3" y="1927811"/>
            <a:ext cx="2236875" cy="4093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FD6D0D-8040-4C43-86E5-5CF449717F3C}"/>
              </a:ext>
            </a:extLst>
          </p:cNvPr>
          <p:cNvSpPr/>
          <p:nvPr/>
        </p:nvSpPr>
        <p:spPr>
          <a:xfrm>
            <a:off x="2725396" y="2456677"/>
            <a:ext cx="2236875" cy="110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38FFA"/>
              </a:buClr>
              <a:buSzPct val="150000"/>
            </a:pPr>
            <a:r>
              <a:rPr lang="en-US" sz="900" dirty="0">
                <a:solidFill>
                  <a:srgbClr val="313539"/>
                </a:solidFill>
                <a:latin typeface="Montserrat SemiBold" panose="00000700000000000000" pitchFamily="2" charset="-52"/>
              </a:rPr>
              <a:t>Gold Partner</a:t>
            </a:r>
          </a:p>
          <a:p>
            <a:pPr algn="ctr">
              <a:lnSpc>
                <a:spcPct val="150000"/>
              </a:lnSpc>
              <a:buClr>
                <a:srgbClr val="338FFA"/>
              </a:buClr>
              <a:buSzPct val="150000"/>
            </a:pPr>
            <a:r>
              <a:rPr lang="en-US" sz="900" dirty="0">
                <a:solidFill>
                  <a:srgbClr val="313539"/>
                </a:solidFill>
                <a:latin typeface="Montserrat SemiBold" panose="00000700000000000000" pitchFamily="2" charset="-52"/>
              </a:rPr>
              <a:t>Professional Services Certified ONTAP SAN, </a:t>
            </a:r>
            <a:r>
              <a:rPr lang="fr-FR" sz="900" dirty="0">
                <a:solidFill>
                  <a:srgbClr val="313539"/>
                </a:solidFill>
                <a:latin typeface="Montserrat SemiBold" panose="00000700000000000000" pitchFamily="2" charset="-52"/>
              </a:rPr>
              <a:t>ONTAP и NetApp Support Services</a:t>
            </a:r>
            <a:endParaRPr lang="en-US" sz="900" dirty="0">
              <a:solidFill>
                <a:srgbClr val="313539"/>
              </a:solidFill>
              <a:latin typeface="Montserrat SemiBold" panose="00000700000000000000" pitchFamily="2" charset="-52"/>
            </a:endParaRPr>
          </a:p>
          <a:p>
            <a:pPr algn="ctr">
              <a:lnSpc>
                <a:spcPct val="150000"/>
              </a:lnSpc>
              <a:buClr>
                <a:srgbClr val="338FFA"/>
              </a:buClr>
              <a:buSzPct val="150000"/>
            </a:pPr>
            <a:endParaRPr lang="en-US" sz="900" dirty="0">
              <a:solidFill>
                <a:srgbClr val="313539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64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547" y="779767"/>
            <a:ext cx="9376785" cy="52251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ITGLOBAL.COM - </a:t>
            </a:r>
            <a:r>
              <a:rPr lang="ru-RU" b="1" dirty="0">
                <a:latin typeface="+mn-lt"/>
              </a:rPr>
              <a:t>больше, чем интегратор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и облачный провайдер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170" y="235752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Консалтинг и аудиты ИБ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Собственные разработки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Реализация инфраструктурных проектов любой сложности «под ключ»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5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485305"/>
            <a:ext cx="9376785" cy="522514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Медицинский голосовой помощник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67174A-4DBF-4BC3-AFEF-9E24E6DCD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66" y="1991591"/>
            <a:ext cx="1704388" cy="1280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96E50A-0077-4BF7-B9A8-EABCFDD25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8" y="2052699"/>
            <a:ext cx="1317495" cy="12197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1AC20F-8936-4E9E-85E1-6C1920956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65" y="1919346"/>
            <a:ext cx="1704388" cy="136073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022367A-3FD7-40F9-B5E8-EE4ED0683AFC}"/>
              </a:ext>
            </a:extLst>
          </p:cNvPr>
          <p:cNvSpPr/>
          <p:nvPr/>
        </p:nvSpPr>
        <p:spPr>
          <a:xfrm>
            <a:off x="2590754" y="3366743"/>
            <a:ext cx="1702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050" dirty="0">
                <a:latin typeface="Qanelas" panose="00000500000000000000" pitchFamily="50" charset="-52"/>
              </a:rPr>
              <a:t>Пациенту требуется помощь, он зовёт медсестру</a:t>
            </a:r>
            <a:endParaRPr lang="en-US" sz="1050" dirty="0">
              <a:latin typeface="Qanelas" panose="00000500000000000000" pitchFamily="50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4316B14-0B29-499A-9F77-AC64005332D6}"/>
              </a:ext>
            </a:extLst>
          </p:cNvPr>
          <p:cNvSpPr/>
          <p:nvPr/>
        </p:nvSpPr>
        <p:spPr>
          <a:xfrm>
            <a:off x="8257255" y="3365211"/>
            <a:ext cx="2045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050" dirty="0">
                <a:latin typeface="Qanelas" panose="00000500000000000000" pitchFamily="50" charset="-52"/>
              </a:rPr>
              <a:t>Пациент получает необходимую помощь</a:t>
            </a:r>
            <a:endParaRPr lang="en-US" sz="1050" dirty="0">
              <a:latin typeface="Qanelas" panose="00000500000000000000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BB4071-CB21-4DFC-9754-EA952BA8E546}"/>
              </a:ext>
            </a:extLst>
          </p:cNvPr>
          <p:cNvSpPr/>
          <p:nvPr/>
        </p:nvSpPr>
        <p:spPr>
          <a:xfrm>
            <a:off x="5511026" y="3343475"/>
            <a:ext cx="1915718" cy="57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050" dirty="0">
                <a:latin typeface="Qanelas" panose="00000500000000000000" pitchFamily="50" charset="-52"/>
              </a:rPr>
              <a:t>Медперсонал получает оповещение о новом запросе</a:t>
            </a:r>
            <a:endParaRPr lang="en-US" sz="1050" dirty="0">
              <a:latin typeface="Qanelas" panose="00000500000000000000" pitchFamily="50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2C9ED8-7B5A-4238-9CDD-79696735C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39" y="4618253"/>
            <a:ext cx="1243822" cy="11761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D7047F-F22F-486B-B62B-C8A29D1CC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91" y="4533013"/>
            <a:ext cx="1194582" cy="13110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6AEC80-50AD-4705-9304-115BB2513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30" y="4483358"/>
            <a:ext cx="1522223" cy="131104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409A3BD-8AFD-4001-BF3E-DCAA6C9168F0}"/>
              </a:ext>
            </a:extLst>
          </p:cNvPr>
          <p:cNvSpPr/>
          <p:nvPr/>
        </p:nvSpPr>
        <p:spPr>
          <a:xfrm>
            <a:off x="2590754" y="5934285"/>
            <a:ext cx="204592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050" dirty="0">
                <a:latin typeface="Qanelas" panose="00000500000000000000" pitchFamily="50" charset="-52"/>
              </a:rPr>
              <a:t>Система обрабатывает и преобразовывает речь в текст</a:t>
            </a:r>
            <a:endParaRPr lang="en-US" sz="1050" dirty="0">
              <a:latin typeface="Qanelas" panose="00000500000000000000" pitchFamily="50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094EB7B-20B7-4C19-908A-1D55356A3F5F}"/>
              </a:ext>
            </a:extLst>
          </p:cNvPr>
          <p:cNvSpPr/>
          <p:nvPr/>
        </p:nvSpPr>
        <p:spPr>
          <a:xfrm>
            <a:off x="5614338" y="5923870"/>
            <a:ext cx="18791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050" dirty="0">
                <a:latin typeface="Qanelas" panose="00000500000000000000" pitchFamily="50" charset="-52"/>
              </a:rPr>
              <a:t>Формируется запрос, содержащий всю необходимую информацию</a:t>
            </a:r>
            <a:endParaRPr lang="en-US" sz="1050" dirty="0">
              <a:latin typeface="Qanelas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BE14F95-3C8A-4960-ACBC-570953FA96E1}"/>
              </a:ext>
            </a:extLst>
          </p:cNvPr>
          <p:cNvSpPr/>
          <p:nvPr/>
        </p:nvSpPr>
        <p:spPr>
          <a:xfrm>
            <a:off x="8294547" y="5934285"/>
            <a:ext cx="20459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050" dirty="0">
                <a:latin typeface="Qanelas" panose="00000500000000000000" pitchFamily="50" charset="-52"/>
              </a:rPr>
              <a:t>Запрос пациента выполнен</a:t>
            </a:r>
            <a:endParaRPr lang="en-US" sz="1050" dirty="0">
              <a:latin typeface="Qanelas" panose="00000500000000000000" pitchFamily="50" charset="-52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A560F0C-ACC8-4FD2-9E90-7D38B41A9CE5}"/>
              </a:ext>
            </a:extLst>
          </p:cNvPr>
          <p:cNvCxnSpPr>
            <a:cxnSpLocks/>
          </p:cNvCxnSpPr>
          <p:nvPr/>
        </p:nvCxnSpPr>
        <p:spPr>
          <a:xfrm>
            <a:off x="2333166" y="4127433"/>
            <a:ext cx="7540908" cy="0"/>
          </a:xfrm>
          <a:prstGeom prst="line">
            <a:avLst/>
          </a:prstGeom>
          <a:ln w="12700">
            <a:solidFill>
              <a:srgbClr val="1C59FD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D1670083-FA55-4840-9B4D-814E8B3A162F}"/>
              </a:ext>
            </a:extLst>
          </p:cNvPr>
          <p:cNvSpPr/>
          <p:nvPr/>
        </p:nvSpPr>
        <p:spPr>
          <a:xfrm>
            <a:off x="2192944" y="3423103"/>
            <a:ext cx="400714" cy="388670"/>
          </a:xfrm>
          <a:prstGeom prst="ellipse">
            <a:avLst/>
          </a:prstGeom>
          <a:noFill/>
          <a:ln>
            <a:solidFill>
              <a:srgbClr val="1C5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103F837-A9F4-4471-9F9D-8F3B1599F21D}"/>
              </a:ext>
            </a:extLst>
          </p:cNvPr>
          <p:cNvSpPr/>
          <p:nvPr/>
        </p:nvSpPr>
        <p:spPr>
          <a:xfrm>
            <a:off x="5201762" y="3301397"/>
            <a:ext cx="326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en-US" sz="1050" dirty="0">
                <a:latin typeface="Qanelas" panose="00000500000000000000" pitchFamily="50" charset="-52"/>
              </a:rPr>
              <a:t>     </a:t>
            </a:r>
            <a:r>
              <a:rPr lang="en-US" sz="1050" dirty="0">
                <a:solidFill>
                  <a:srgbClr val="1C59FD"/>
                </a:solidFill>
                <a:latin typeface="Qanelas Black" panose="00000A00000000000000" pitchFamily="50" charset="-52"/>
              </a:rPr>
              <a:t>2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2AAE91C-223C-4E43-898E-42636FFC1955}"/>
              </a:ext>
            </a:extLst>
          </p:cNvPr>
          <p:cNvSpPr/>
          <p:nvPr/>
        </p:nvSpPr>
        <p:spPr>
          <a:xfrm>
            <a:off x="5149491" y="3430056"/>
            <a:ext cx="400714" cy="388670"/>
          </a:xfrm>
          <a:prstGeom prst="ellipse">
            <a:avLst/>
          </a:prstGeom>
          <a:noFill/>
          <a:ln>
            <a:solidFill>
              <a:srgbClr val="1C5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8600CFD-97D0-401F-AD84-BDD0C7DF249E}"/>
              </a:ext>
            </a:extLst>
          </p:cNvPr>
          <p:cNvSpPr/>
          <p:nvPr/>
        </p:nvSpPr>
        <p:spPr>
          <a:xfrm>
            <a:off x="2272449" y="3299330"/>
            <a:ext cx="326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en-US" sz="1050" dirty="0">
                <a:latin typeface="Qanelas" panose="00000500000000000000" pitchFamily="50" charset="-52"/>
              </a:rPr>
              <a:t>     </a:t>
            </a:r>
            <a:r>
              <a:rPr lang="en-US" sz="1050" dirty="0">
                <a:solidFill>
                  <a:srgbClr val="1C59FD"/>
                </a:solidFill>
                <a:latin typeface="Qanelas Black" panose="00000A00000000000000" pitchFamily="50" charset="-52"/>
              </a:rPr>
              <a:t>1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A200423-3D9F-4849-9283-09B624D8F69D}"/>
              </a:ext>
            </a:extLst>
          </p:cNvPr>
          <p:cNvSpPr/>
          <p:nvPr/>
        </p:nvSpPr>
        <p:spPr>
          <a:xfrm>
            <a:off x="7856541" y="3415437"/>
            <a:ext cx="400714" cy="388670"/>
          </a:xfrm>
          <a:prstGeom prst="ellipse">
            <a:avLst/>
          </a:prstGeom>
          <a:noFill/>
          <a:ln>
            <a:solidFill>
              <a:srgbClr val="1C5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632158-4773-4A60-B74C-F7D999625174}"/>
              </a:ext>
            </a:extLst>
          </p:cNvPr>
          <p:cNvSpPr/>
          <p:nvPr/>
        </p:nvSpPr>
        <p:spPr>
          <a:xfrm>
            <a:off x="7917910" y="3408014"/>
            <a:ext cx="2779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en-US" sz="1050" dirty="0">
                <a:solidFill>
                  <a:srgbClr val="1C59FD"/>
                </a:solidFill>
                <a:latin typeface="Qanelas Black" panose="00000A00000000000000" pitchFamily="50" charset="-52"/>
              </a:rPr>
              <a:t>3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001BA82-C8DC-41AE-AC1E-554B8B586219}"/>
              </a:ext>
            </a:extLst>
          </p:cNvPr>
          <p:cNvSpPr/>
          <p:nvPr/>
        </p:nvSpPr>
        <p:spPr>
          <a:xfrm>
            <a:off x="2132809" y="5901533"/>
            <a:ext cx="400714" cy="388670"/>
          </a:xfrm>
          <a:prstGeom prst="ellipse">
            <a:avLst/>
          </a:prstGeom>
          <a:noFill/>
          <a:ln>
            <a:solidFill>
              <a:srgbClr val="1C5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43CE5FE-679F-469B-9972-3591EC6F7B5F}"/>
              </a:ext>
            </a:extLst>
          </p:cNvPr>
          <p:cNvSpPr/>
          <p:nvPr/>
        </p:nvSpPr>
        <p:spPr>
          <a:xfrm>
            <a:off x="5204189" y="5906646"/>
            <a:ext cx="400714" cy="388670"/>
          </a:xfrm>
          <a:prstGeom prst="ellipse">
            <a:avLst/>
          </a:prstGeom>
          <a:noFill/>
          <a:ln>
            <a:solidFill>
              <a:srgbClr val="1C5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CF13D95-2CFD-40E9-941D-DA3D86BD9DC0}"/>
              </a:ext>
            </a:extLst>
          </p:cNvPr>
          <p:cNvSpPr/>
          <p:nvPr/>
        </p:nvSpPr>
        <p:spPr>
          <a:xfrm>
            <a:off x="7917910" y="5874606"/>
            <a:ext cx="400714" cy="388670"/>
          </a:xfrm>
          <a:prstGeom prst="ellipse">
            <a:avLst/>
          </a:prstGeom>
          <a:noFill/>
          <a:ln>
            <a:solidFill>
              <a:srgbClr val="1C5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188070-617B-4EAE-A9B9-61026F4DA758}"/>
              </a:ext>
            </a:extLst>
          </p:cNvPr>
          <p:cNvSpPr/>
          <p:nvPr/>
        </p:nvSpPr>
        <p:spPr>
          <a:xfrm>
            <a:off x="5269469" y="5772703"/>
            <a:ext cx="326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en-US" sz="1050" dirty="0">
                <a:latin typeface="Qanelas" panose="00000500000000000000" pitchFamily="50" charset="-52"/>
              </a:rPr>
              <a:t>     </a:t>
            </a:r>
            <a:r>
              <a:rPr lang="en-US" sz="1050" dirty="0">
                <a:solidFill>
                  <a:srgbClr val="1C59FD"/>
                </a:solidFill>
                <a:latin typeface="Qanelas Black" panose="00000A00000000000000" pitchFamily="50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0A3496B-1A70-46CB-AB7E-418C5BF668A9}"/>
              </a:ext>
            </a:extLst>
          </p:cNvPr>
          <p:cNvSpPr/>
          <p:nvPr/>
        </p:nvSpPr>
        <p:spPr>
          <a:xfrm>
            <a:off x="2197192" y="5807327"/>
            <a:ext cx="326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en-US" sz="1050" dirty="0">
                <a:latin typeface="Qanelas" panose="00000500000000000000" pitchFamily="50" charset="-52"/>
              </a:rPr>
              <a:t>     </a:t>
            </a:r>
            <a:r>
              <a:rPr lang="en-US" sz="1050" dirty="0">
                <a:solidFill>
                  <a:srgbClr val="1C59FD"/>
                </a:solidFill>
                <a:latin typeface="Qanelas Black" panose="00000A00000000000000" pitchFamily="50" charset="-52"/>
              </a:rPr>
              <a:t>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EBB508D-D121-4769-A686-399AEA9D3182}"/>
              </a:ext>
            </a:extLst>
          </p:cNvPr>
          <p:cNvSpPr/>
          <p:nvPr/>
        </p:nvSpPr>
        <p:spPr>
          <a:xfrm>
            <a:off x="7979488" y="5916551"/>
            <a:ext cx="2779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en-US" sz="1050" dirty="0">
                <a:solidFill>
                  <a:srgbClr val="1C59FD"/>
                </a:solidFill>
                <a:latin typeface="Qanelas Black" panose="00000A00000000000000" pitchFamily="50" charset="-52"/>
              </a:rPr>
              <a:t>3</a:t>
            </a:r>
          </a:p>
        </p:txBody>
      </p:sp>
      <p:sp>
        <p:nvSpPr>
          <p:cNvPr id="43" name="Стрелка: вправо 56">
            <a:extLst>
              <a:ext uri="{FF2B5EF4-FFF2-40B4-BE49-F238E27FC236}">
                <a16:creationId xmlns:a16="http://schemas.microsoft.com/office/drawing/2014/main" id="{C6D065B8-D22F-47CE-BA9C-191411AE1032}"/>
              </a:ext>
            </a:extLst>
          </p:cNvPr>
          <p:cNvSpPr/>
          <p:nvPr/>
        </p:nvSpPr>
        <p:spPr>
          <a:xfrm>
            <a:off x="4210652" y="3617438"/>
            <a:ext cx="290809" cy="973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57">
            <a:extLst>
              <a:ext uri="{FF2B5EF4-FFF2-40B4-BE49-F238E27FC236}">
                <a16:creationId xmlns:a16="http://schemas.microsoft.com/office/drawing/2014/main" id="{FF300CEC-BF9F-4233-A35B-C18888B03558}"/>
              </a:ext>
            </a:extLst>
          </p:cNvPr>
          <p:cNvSpPr/>
          <p:nvPr/>
        </p:nvSpPr>
        <p:spPr>
          <a:xfrm>
            <a:off x="7426744" y="3624465"/>
            <a:ext cx="290809" cy="973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58">
            <a:extLst>
              <a:ext uri="{FF2B5EF4-FFF2-40B4-BE49-F238E27FC236}">
                <a16:creationId xmlns:a16="http://schemas.microsoft.com/office/drawing/2014/main" id="{05FBEE08-7C17-4276-9DD9-8AA49666F05D}"/>
              </a:ext>
            </a:extLst>
          </p:cNvPr>
          <p:cNvSpPr/>
          <p:nvPr/>
        </p:nvSpPr>
        <p:spPr>
          <a:xfrm>
            <a:off x="4503824" y="6073078"/>
            <a:ext cx="290809" cy="973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вправо 59">
            <a:extLst>
              <a:ext uri="{FF2B5EF4-FFF2-40B4-BE49-F238E27FC236}">
                <a16:creationId xmlns:a16="http://schemas.microsoft.com/office/drawing/2014/main" id="{F6FEE57B-16BD-45EF-8B5E-CB68656629E4}"/>
              </a:ext>
            </a:extLst>
          </p:cNvPr>
          <p:cNvSpPr/>
          <p:nvPr/>
        </p:nvSpPr>
        <p:spPr>
          <a:xfrm>
            <a:off x="7530579" y="6041612"/>
            <a:ext cx="290809" cy="973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89554" y="1116609"/>
            <a:ext cx="10006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59FD"/>
              </a:buClr>
            </a:pPr>
            <a:r>
              <a:rPr lang="ru-RU" sz="1400" dirty="0"/>
              <a:t>Система на основе Искусственного интеллекта, позволяющая пациентам, находящимся в палате лечебного учреждения, обращаться за помощью к персоналу без необходимости нажимать на кнопки</a:t>
            </a:r>
          </a:p>
        </p:txBody>
      </p:sp>
    </p:spTree>
    <p:extLst>
      <p:ext uri="{BB962C8B-B14F-4D97-AF65-F5344CB8AC3E}">
        <p14:creationId xmlns:p14="http://schemas.microsoft.com/office/powerpoint/2010/main" val="37504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Борняков</a:t>
            </a:r>
            <a:r>
              <a:rPr lang="ru-RU" dirty="0"/>
              <a:t> Илья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>
          <a:xfrm>
            <a:off x="6635750" y="4557711"/>
            <a:ext cx="4500563" cy="803131"/>
          </a:xfrm>
        </p:spPr>
        <p:txBody>
          <a:bodyPr>
            <a:noAutofit/>
          </a:bodyPr>
          <a:lstStyle/>
          <a:p>
            <a:r>
              <a:rPr lang="en-US" sz="1400" dirty="0"/>
              <a:t>info@itglobal.com</a:t>
            </a:r>
          </a:p>
          <a:p>
            <a:r>
              <a:rPr lang="en-US" sz="1400" dirty="0"/>
              <a:t>+7 (812) 313-8815</a:t>
            </a:r>
          </a:p>
          <a:p>
            <a:r>
              <a:rPr lang="en-US" sz="1400" dirty="0"/>
              <a:t>+7 (495) 181-9915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Technical Presales Specialist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7E5B59A-65E4-4647-B5C0-DAB60273DE6C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3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TG">
      <a:dk1>
        <a:srgbClr val="313539"/>
      </a:dk1>
      <a:lt1>
        <a:sysClr val="window" lastClr="FFFFFF"/>
      </a:lt1>
      <a:dk2>
        <a:srgbClr val="44546A"/>
      </a:dk2>
      <a:lt2>
        <a:srgbClr val="9BABB8"/>
      </a:lt2>
      <a:accent1>
        <a:srgbClr val="338FFA"/>
      </a:accent1>
      <a:accent2>
        <a:srgbClr val="0C17A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3CFF"/>
      </a:hlink>
      <a:folHlink>
        <a:srgbClr val="9900A6"/>
      </a:folHlink>
    </a:clrScheme>
    <a:fontScheme name="Другая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42950</TotalTime>
  <Words>197</Words>
  <Application>Microsoft Office PowerPoint</Application>
  <PresentationFormat>Широкоэкранный</PresentationFormat>
  <Paragraphs>48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Montserrat</vt:lpstr>
      <vt:lpstr>Montserrat ExtraBold</vt:lpstr>
      <vt:lpstr>Montserrat Medium</vt:lpstr>
      <vt:lpstr>Montserrat SemiBold</vt:lpstr>
      <vt:lpstr>Qanelas</vt:lpstr>
      <vt:lpstr>Qanelas Black</vt:lpstr>
      <vt:lpstr>Тема Office</vt:lpstr>
      <vt:lpstr>Медицинские данные и УЗ 2 – не приговор</vt:lpstr>
      <vt:lpstr>Что входит</vt:lpstr>
      <vt:lpstr>ITGLOBAL.COM - больше, чем интегратор и облачный провайдер</vt:lpstr>
      <vt:lpstr>Медицинский голосовой помощник</vt:lpstr>
      <vt:lpstr>Вопросы?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NetpApp Storage</dc:subject>
  <dc:creator>Ilya, Bornyakova</dc:creator>
  <cp:keywords/>
  <dc:description/>
  <cp:lastModifiedBy>UroWeb_104</cp:lastModifiedBy>
  <cp:revision>327</cp:revision>
  <cp:lastPrinted>2020-04-20T16:29:53Z</cp:lastPrinted>
  <dcterms:created xsi:type="dcterms:W3CDTF">2020-01-17T12:10:19Z</dcterms:created>
  <dcterms:modified xsi:type="dcterms:W3CDTF">2021-02-09T06:48:49Z</dcterms:modified>
  <cp:category/>
</cp:coreProperties>
</file>