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0" r:id="rId3"/>
  </p:sldMasterIdLst>
  <p:notesMasterIdLst>
    <p:notesMasterId r:id="rId28"/>
  </p:notesMasterIdLst>
  <p:sldIdLst>
    <p:sldId id="260" r:id="rId4"/>
    <p:sldId id="593" r:id="rId5"/>
    <p:sldId id="619" r:id="rId6"/>
    <p:sldId id="620" r:id="rId7"/>
    <p:sldId id="594" r:id="rId8"/>
    <p:sldId id="622" r:id="rId9"/>
    <p:sldId id="623" r:id="rId10"/>
    <p:sldId id="624" r:id="rId11"/>
    <p:sldId id="596" r:id="rId12"/>
    <p:sldId id="625" r:id="rId13"/>
    <p:sldId id="626" r:id="rId14"/>
    <p:sldId id="627" r:id="rId15"/>
    <p:sldId id="628" r:id="rId16"/>
    <p:sldId id="630" r:id="rId17"/>
    <p:sldId id="634" r:id="rId18"/>
    <p:sldId id="605" r:id="rId19"/>
    <p:sldId id="631" r:id="rId20"/>
    <p:sldId id="635" r:id="rId21"/>
    <p:sldId id="632" r:id="rId22"/>
    <p:sldId id="633" r:id="rId23"/>
    <p:sldId id="601" r:id="rId24"/>
    <p:sldId id="603" r:id="rId25"/>
    <p:sldId id="597" r:id="rId26"/>
    <p:sldId id="442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8B8B8B"/>
    <a:srgbClr val="181717"/>
    <a:srgbClr val="FF5D5D"/>
    <a:srgbClr val="4472C4"/>
    <a:srgbClr val="79B554"/>
    <a:srgbClr val="515457"/>
    <a:srgbClr val="5B9BD5"/>
    <a:srgbClr val="41719C"/>
    <a:srgbClr val="88B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788" autoAdjust="0"/>
  </p:normalViewPr>
  <p:slideViewPr>
    <p:cSldViewPr snapToGrid="0">
      <p:cViewPr varScale="1">
        <p:scale>
          <a:sx n="81" d="100"/>
          <a:sy n="81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6A178-28F2-42F7-8D6D-1A1ABC9BA36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BED25BA-6321-405B-A569-76955704EDF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НОВИЗНА</a:t>
          </a:r>
        </a:p>
      </dgm:t>
    </dgm:pt>
    <dgm:pt modelId="{683F1F9C-E7B7-4FE6-BBD7-09B48EE12B0A}" type="parTrans" cxnId="{CEBA69EA-4D2B-4BCE-A982-54F9B8B53652}">
      <dgm:prSet/>
      <dgm:spPr/>
      <dgm:t>
        <a:bodyPr/>
        <a:lstStyle/>
        <a:p>
          <a:endParaRPr lang="ru-RU"/>
        </a:p>
      </dgm:t>
    </dgm:pt>
    <dgm:pt modelId="{1CC55044-CEE1-421B-9A0C-A33442652EAA}" type="sibTrans" cxnId="{CEBA69EA-4D2B-4BCE-A982-54F9B8B53652}">
      <dgm:prSet/>
      <dgm:spPr/>
      <dgm:t>
        <a:bodyPr/>
        <a:lstStyle/>
        <a:p>
          <a:endParaRPr lang="ru-RU"/>
        </a:p>
      </dgm:t>
    </dgm:pt>
    <dgm:pt modelId="{FDB48264-414F-4A66-9C44-C73D2797FEB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ПРОМЫШ-ЛЕННАЯ</a:t>
          </a:r>
        </a:p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ПРИМЕНИ-МОСТЬ</a:t>
          </a:r>
        </a:p>
      </dgm:t>
    </dgm:pt>
    <dgm:pt modelId="{8AF1B68B-3FB4-4A22-9F25-4F53D15D4542}" type="parTrans" cxnId="{AEEAA749-9742-4D39-BE67-A41055C146C0}">
      <dgm:prSet/>
      <dgm:spPr/>
      <dgm:t>
        <a:bodyPr/>
        <a:lstStyle/>
        <a:p>
          <a:endParaRPr lang="ru-RU"/>
        </a:p>
      </dgm:t>
    </dgm:pt>
    <dgm:pt modelId="{689DEFDD-E546-469E-951A-711E30591D8B}" type="sibTrans" cxnId="{AEEAA749-9742-4D39-BE67-A41055C146C0}">
      <dgm:prSet/>
      <dgm:spPr/>
      <dgm:t>
        <a:bodyPr/>
        <a:lstStyle/>
        <a:p>
          <a:endParaRPr lang="ru-RU"/>
        </a:p>
      </dgm:t>
    </dgm:pt>
    <dgm:pt modelId="{884486D2-1800-4E3B-830B-D00B29C2C13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ИЗОБРЕТА-ТЕЛЬСКИЙ</a:t>
          </a:r>
        </a:p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</a:p>
      </dgm:t>
    </dgm:pt>
    <dgm:pt modelId="{E20D786F-971B-470F-B50F-53DBF51908D3}" type="sibTrans" cxnId="{5622F1F9-FAE7-4594-9AF5-76D0C97D999B}">
      <dgm:prSet/>
      <dgm:spPr/>
      <dgm:t>
        <a:bodyPr/>
        <a:lstStyle/>
        <a:p>
          <a:endParaRPr lang="ru-RU"/>
        </a:p>
      </dgm:t>
    </dgm:pt>
    <dgm:pt modelId="{7E405E50-3DBE-4E10-9D6F-84095692038C}" type="parTrans" cxnId="{5622F1F9-FAE7-4594-9AF5-76D0C97D999B}">
      <dgm:prSet/>
      <dgm:spPr/>
      <dgm:t>
        <a:bodyPr/>
        <a:lstStyle/>
        <a:p>
          <a:endParaRPr lang="ru-RU"/>
        </a:p>
      </dgm:t>
    </dgm:pt>
    <dgm:pt modelId="{243425EA-15B0-41BD-B659-31DA973C721B}" type="pres">
      <dgm:prSet presAssocID="{E626A178-28F2-42F7-8D6D-1A1ABC9BA366}" presName="compositeShape" presStyleCnt="0">
        <dgm:presLayoutVars>
          <dgm:chMax val="7"/>
          <dgm:dir/>
          <dgm:resizeHandles val="exact"/>
        </dgm:presLayoutVars>
      </dgm:prSet>
      <dgm:spPr/>
    </dgm:pt>
    <dgm:pt modelId="{EFF3FDF0-1D2C-4926-AF26-E527B364D9F4}" type="pres">
      <dgm:prSet presAssocID="{E626A178-28F2-42F7-8D6D-1A1ABC9BA366}" presName="wedge1" presStyleLbl="node1" presStyleIdx="0" presStyleCnt="3"/>
      <dgm:spPr/>
    </dgm:pt>
    <dgm:pt modelId="{D2DF907A-035C-413F-B70D-EC57BC0B8692}" type="pres">
      <dgm:prSet presAssocID="{E626A178-28F2-42F7-8D6D-1A1ABC9BA36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A16F0DC-0467-40FB-AA57-DE475F8FE036}" type="pres">
      <dgm:prSet presAssocID="{E626A178-28F2-42F7-8D6D-1A1ABC9BA366}" presName="wedge2" presStyleLbl="node1" presStyleIdx="1" presStyleCnt="3"/>
      <dgm:spPr/>
    </dgm:pt>
    <dgm:pt modelId="{45860BED-0BC0-4A66-BE93-0CD62C3408C6}" type="pres">
      <dgm:prSet presAssocID="{E626A178-28F2-42F7-8D6D-1A1ABC9BA36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0300447-813B-4B8E-B959-1DA78AD0D9D1}" type="pres">
      <dgm:prSet presAssocID="{E626A178-28F2-42F7-8D6D-1A1ABC9BA366}" presName="wedge3" presStyleLbl="node1" presStyleIdx="2" presStyleCnt="3"/>
      <dgm:spPr/>
    </dgm:pt>
    <dgm:pt modelId="{28244C93-4954-4567-8164-3E5874BAC059}" type="pres">
      <dgm:prSet presAssocID="{E626A178-28F2-42F7-8D6D-1A1ABC9BA36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31AA801-8861-4222-A3A9-128723BB5115}" type="presOf" srcId="{8BED25BA-6321-405B-A569-76955704EDFD}" destId="{45860BED-0BC0-4A66-BE93-0CD62C3408C6}" srcOrd="1" destOrd="0" presId="urn:microsoft.com/office/officeart/2005/8/layout/chart3"/>
    <dgm:cxn modelId="{192D630F-FD54-4D2C-A9A0-E97423416612}" type="presOf" srcId="{FDB48264-414F-4A66-9C44-C73D2797FEB5}" destId="{70300447-813B-4B8E-B959-1DA78AD0D9D1}" srcOrd="0" destOrd="0" presId="urn:microsoft.com/office/officeart/2005/8/layout/chart3"/>
    <dgm:cxn modelId="{54BF9E5C-928D-4DFB-B30A-1E1722C7AA4A}" type="presOf" srcId="{FDB48264-414F-4A66-9C44-C73D2797FEB5}" destId="{28244C93-4954-4567-8164-3E5874BAC059}" srcOrd="1" destOrd="0" presId="urn:microsoft.com/office/officeart/2005/8/layout/chart3"/>
    <dgm:cxn modelId="{53FD3D5D-6DBF-492F-9ADF-9EA532848F81}" type="presOf" srcId="{E626A178-28F2-42F7-8D6D-1A1ABC9BA366}" destId="{243425EA-15B0-41BD-B659-31DA973C721B}" srcOrd="0" destOrd="0" presId="urn:microsoft.com/office/officeart/2005/8/layout/chart3"/>
    <dgm:cxn modelId="{1F43AF65-C4FB-44F9-B579-764B88E66A43}" type="presOf" srcId="{884486D2-1800-4E3B-830B-D00B29C2C134}" destId="{D2DF907A-035C-413F-B70D-EC57BC0B8692}" srcOrd="1" destOrd="0" presId="urn:microsoft.com/office/officeart/2005/8/layout/chart3"/>
    <dgm:cxn modelId="{AEEAA749-9742-4D39-BE67-A41055C146C0}" srcId="{E626A178-28F2-42F7-8D6D-1A1ABC9BA366}" destId="{FDB48264-414F-4A66-9C44-C73D2797FEB5}" srcOrd="2" destOrd="0" parTransId="{8AF1B68B-3FB4-4A22-9F25-4F53D15D4542}" sibTransId="{689DEFDD-E546-469E-951A-711E30591D8B}"/>
    <dgm:cxn modelId="{C6CFD085-83F5-4070-A1FD-BEB1176116A3}" type="presOf" srcId="{8BED25BA-6321-405B-A569-76955704EDFD}" destId="{BA16F0DC-0467-40FB-AA57-DE475F8FE036}" srcOrd="0" destOrd="0" presId="urn:microsoft.com/office/officeart/2005/8/layout/chart3"/>
    <dgm:cxn modelId="{CEBA69EA-4D2B-4BCE-A982-54F9B8B53652}" srcId="{E626A178-28F2-42F7-8D6D-1A1ABC9BA366}" destId="{8BED25BA-6321-405B-A569-76955704EDFD}" srcOrd="1" destOrd="0" parTransId="{683F1F9C-E7B7-4FE6-BBD7-09B48EE12B0A}" sibTransId="{1CC55044-CEE1-421B-9A0C-A33442652EAA}"/>
    <dgm:cxn modelId="{FC4BDCF7-A7D0-4D64-950B-F8AF4A68482F}" type="presOf" srcId="{884486D2-1800-4E3B-830B-D00B29C2C134}" destId="{EFF3FDF0-1D2C-4926-AF26-E527B364D9F4}" srcOrd="0" destOrd="0" presId="urn:microsoft.com/office/officeart/2005/8/layout/chart3"/>
    <dgm:cxn modelId="{5622F1F9-FAE7-4594-9AF5-76D0C97D999B}" srcId="{E626A178-28F2-42F7-8D6D-1A1ABC9BA366}" destId="{884486D2-1800-4E3B-830B-D00B29C2C134}" srcOrd="0" destOrd="0" parTransId="{7E405E50-3DBE-4E10-9D6F-84095692038C}" sibTransId="{E20D786F-971B-470F-B50F-53DBF51908D3}"/>
    <dgm:cxn modelId="{00D492E1-E3D8-4885-88AC-0E94AB45064D}" type="presParOf" srcId="{243425EA-15B0-41BD-B659-31DA973C721B}" destId="{EFF3FDF0-1D2C-4926-AF26-E527B364D9F4}" srcOrd="0" destOrd="0" presId="urn:microsoft.com/office/officeart/2005/8/layout/chart3"/>
    <dgm:cxn modelId="{D5A286E9-466C-4048-8DEF-9283E8A4581E}" type="presParOf" srcId="{243425EA-15B0-41BD-B659-31DA973C721B}" destId="{D2DF907A-035C-413F-B70D-EC57BC0B8692}" srcOrd="1" destOrd="0" presId="urn:microsoft.com/office/officeart/2005/8/layout/chart3"/>
    <dgm:cxn modelId="{09346180-1FFA-419F-ACA6-59503234CC84}" type="presParOf" srcId="{243425EA-15B0-41BD-B659-31DA973C721B}" destId="{BA16F0DC-0467-40FB-AA57-DE475F8FE036}" srcOrd="2" destOrd="0" presId="urn:microsoft.com/office/officeart/2005/8/layout/chart3"/>
    <dgm:cxn modelId="{755B86D2-003E-4B0E-BCAA-104A4216F638}" type="presParOf" srcId="{243425EA-15B0-41BD-B659-31DA973C721B}" destId="{45860BED-0BC0-4A66-BE93-0CD62C3408C6}" srcOrd="3" destOrd="0" presId="urn:microsoft.com/office/officeart/2005/8/layout/chart3"/>
    <dgm:cxn modelId="{655BD8BD-3083-497B-A75C-53D241C88BBC}" type="presParOf" srcId="{243425EA-15B0-41BD-B659-31DA973C721B}" destId="{70300447-813B-4B8E-B959-1DA78AD0D9D1}" srcOrd="4" destOrd="0" presId="urn:microsoft.com/office/officeart/2005/8/layout/chart3"/>
    <dgm:cxn modelId="{2481B99E-E41C-406D-A232-7E76B5BF04B2}" type="presParOf" srcId="{243425EA-15B0-41BD-B659-31DA973C721B}" destId="{28244C93-4954-4567-8164-3E5874BAC05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837AEB-EC01-45CC-97E3-69A897FC3B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78FCE0-95DB-4A7B-A851-C6F03DCDCBC8}">
      <dgm:prSet phldrT="[Текст]" custT="1"/>
      <dgm:spPr/>
      <dgm:t>
        <a:bodyPr/>
        <a:lstStyle/>
        <a:p>
          <a:r>
            <a:rPr lang="ru-RU" sz="1800" dirty="0">
              <a:latin typeface="Arial Nova Light" panose="020B0304020202020204" pitchFamily="34" charset="0"/>
            </a:rPr>
            <a:t>Изобретение</a:t>
          </a:r>
        </a:p>
      </dgm:t>
    </dgm:pt>
    <dgm:pt modelId="{4D02160B-F59A-4F46-A432-A8E74043CEC7}" type="parTrans" cxnId="{75F4420D-7ECB-49AF-9AE1-49CE5653205E}">
      <dgm:prSet/>
      <dgm:spPr/>
      <dgm:t>
        <a:bodyPr/>
        <a:lstStyle/>
        <a:p>
          <a:endParaRPr lang="ru-RU">
            <a:latin typeface="Arial Nova Light" panose="020B0304020202020204" pitchFamily="34" charset="0"/>
          </a:endParaRPr>
        </a:p>
      </dgm:t>
    </dgm:pt>
    <dgm:pt modelId="{1D17864B-97C0-4403-A470-4E2EACAAF39A}" type="sibTrans" cxnId="{75F4420D-7ECB-49AF-9AE1-49CE5653205E}">
      <dgm:prSet/>
      <dgm:spPr/>
      <dgm:t>
        <a:bodyPr/>
        <a:lstStyle/>
        <a:p>
          <a:endParaRPr lang="ru-RU">
            <a:latin typeface="Arial Nova Light" panose="020B0304020202020204" pitchFamily="34" charset="0"/>
          </a:endParaRPr>
        </a:p>
      </dgm:t>
    </dgm:pt>
    <dgm:pt modelId="{E3E01C34-000A-4491-AEE7-CF6DF2D67AE5}">
      <dgm:prSet phldrT="[Текст]" custT="1"/>
      <dgm:spPr/>
      <dgm:t>
        <a:bodyPr/>
        <a:lstStyle/>
        <a:p>
          <a:r>
            <a:rPr lang="ru-RU" sz="1800" dirty="0">
              <a:latin typeface="Arial Nova Light" panose="020B0304020202020204" pitchFamily="34" charset="0"/>
            </a:rPr>
            <a:t>Полезная модель</a:t>
          </a:r>
        </a:p>
      </dgm:t>
    </dgm:pt>
    <dgm:pt modelId="{EC8B4CBF-3DBC-4D20-B4C9-853352B60284}" type="parTrans" cxnId="{99841E1E-C27F-4ADE-B5AE-A89AA4CCE40E}">
      <dgm:prSet/>
      <dgm:spPr/>
      <dgm:t>
        <a:bodyPr/>
        <a:lstStyle/>
        <a:p>
          <a:endParaRPr lang="ru-RU">
            <a:latin typeface="Arial Nova Light" panose="020B0304020202020204" pitchFamily="34" charset="0"/>
          </a:endParaRPr>
        </a:p>
      </dgm:t>
    </dgm:pt>
    <dgm:pt modelId="{7D9A66EB-A52E-4DBF-8359-9A8A123D4194}" type="sibTrans" cxnId="{99841E1E-C27F-4ADE-B5AE-A89AA4CCE40E}">
      <dgm:prSet/>
      <dgm:spPr/>
      <dgm:t>
        <a:bodyPr/>
        <a:lstStyle/>
        <a:p>
          <a:endParaRPr lang="ru-RU">
            <a:latin typeface="Arial Nova Light" panose="020B0304020202020204" pitchFamily="34" charset="0"/>
          </a:endParaRPr>
        </a:p>
      </dgm:t>
    </dgm:pt>
    <dgm:pt modelId="{E7336A6C-E21B-47A3-B3D1-31B819D376FC}">
      <dgm:prSet custT="1"/>
      <dgm:spPr/>
      <dgm:t>
        <a:bodyPr/>
        <a:lstStyle/>
        <a:p>
          <a:r>
            <a:rPr lang="ru-RU" sz="1600" dirty="0">
              <a:latin typeface="Arial Nova Light" panose="020B0304020202020204" pitchFamily="34" charset="0"/>
            </a:rPr>
            <a:t>20 лет (+ 5 лет для веществ, для которых требуется разрешение на применение) </a:t>
          </a:r>
        </a:p>
      </dgm:t>
    </dgm:pt>
    <dgm:pt modelId="{72609678-DBF6-4116-81C8-E42138DF7391}" type="parTrans" cxnId="{38646D97-721A-4EBB-9E75-F888E99BCCF1}">
      <dgm:prSet/>
      <dgm:spPr/>
      <dgm:t>
        <a:bodyPr/>
        <a:lstStyle/>
        <a:p>
          <a:endParaRPr lang="ru-RU">
            <a:latin typeface="Arial Nova Light" panose="020B0304020202020204" pitchFamily="34" charset="0"/>
          </a:endParaRPr>
        </a:p>
      </dgm:t>
    </dgm:pt>
    <dgm:pt modelId="{D277C188-C5E5-4FF2-A55E-AAFE295ECCFC}" type="sibTrans" cxnId="{38646D97-721A-4EBB-9E75-F888E99BCCF1}">
      <dgm:prSet/>
      <dgm:spPr/>
      <dgm:t>
        <a:bodyPr/>
        <a:lstStyle/>
        <a:p>
          <a:endParaRPr lang="ru-RU">
            <a:latin typeface="Arial Nova Light" panose="020B0304020202020204" pitchFamily="34" charset="0"/>
          </a:endParaRPr>
        </a:p>
      </dgm:t>
    </dgm:pt>
    <dgm:pt modelId="{75936A95-4C73-4C79-84CC-9C16553428FF}">
      <dgm:prSet custT="1"/>
      <dgm:spPr/>
      <dgm:t>
        <a:bodyPr/>
        <a:lstStyle/>
        <a:p>
          <a:r>
            <a:rPr lang="ru-RU" sz="1600" dirty="0">
              <a:latin typeface="Arial Nova Light" panose="020B0304020202020204" pitchFamily="34" charset="0"/>
            </a:rPr>
            <a:t>10 лет</a:t>
          </a:r>
        </a:p>
      </dgm:t>
    </dgm:pt>
    <dgm:pt modelId="{249EFAAF-501D-4BF0-A0F5-A3CF053EF34A}" type="parTrans" cxnId="{EE47F0B5-B0DE-4045-A845-8E4EADC06FC6}">
      <dgm:prSet/>
      <dgm:spPr/>
      <dgm:t>
        <a:bodyPr/>
        <a:lstStyle/>
        <a:p>
          <a:endParaRPr lang="ru-RU">
            <a:latin typeface="Arial Nova Light" panose="020B0304020202020204" pitchFamily="34" charset="0"/>
          </a:endParaRPr>
        </a:p>
      </dgm:t>
    </dgm:pt>
    <dgm:pt modelId="{EC444372-15EB-4828-84C3-969729988078}" type="sibTrans" cxnId="{EE47F0B5-B0DE-4045-A845-8E4EADC06FC6}">
      <dgm:prSet/>
      <dgm:spPr/>
      <dgm:t>
        <a:bodyPr/>
        <a:lstStyle/>
        <a:p>
          <a:endParaRPr lang="ru-RU">
            <a:latin typeface="Arial Nova Light" panose="020B0304020202020204" pitchFamily="34" charset="0"/>
          </a:endParaRPr>
        </a:p>
      </dgm:t>
    </dgm:pt>
    <dgm:pt modelId="{732EB8B7-D403-432E-9213-78066E849390}" type="pres">
      <dgm:prSet presAssocID="{96837AEB-EC01-45CC-97E3-69A897FC3BDB}" presName="linear" presStyleCnt="0">
        <dgm:presLayoutVars>
          <dgm:dir/>
          <dgm:animLvl val="lvl"/>
          <dgm:resizeHandles val="exact"/>
        </dgm:presLayoutVars>
      </dgm:prSet>
      <dgm:spPr/>
    </dgm:pt>
    <dgm:pt modelId="{7FEC974E-2AC6-468E-A89E-84C8D52BD21D}" type="pres">
      <dgm:prSet presAssocID="{4F78FCE0-95DB-4A7B-A851-C6F03DCDCBC8}" presName="parentLin" presStyleCnt="0"/>
      <dgm:spPr/>
    </dgm:pt>
    <dgm:pt modelId="{031E2E2D-85A3-48BB-87C2-1F28F90C1DB3}" type="pres">
      <dgm:prSet presAssocID="{4F78FCE0-95DB-4A7B-A851-C6F03DCDCBC8}" presName="parentLeftMargin" presStyleLbl="node1" presStyleIdx="0" presStyleCnt="2"/>
      <dgm:spPr/>
    </dgm:pt>
    <dgm:pt modelId="{3C0BC1E6-9B4B-4B89-B6BD-F008D80885D9}" type="pres">
      <dgm:prSet presAssocID="{4F78FCE0-95DB-4A7B-A851-C6F03DCDCB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6F2F148-54FF-4227-9A82-CB9269CB1BDB}" type="pres">
      <dgm:prSet presAssocID="{4F78FCE0-95DB-4A7B-A851-C6F03DCDCBC8}" presName="negativeSpace" presStyleCnt="0"/>
      <dgm:spPr/>
    </dgm:pt>
    <dgm:pt modelId="{05B0EF8B-0295-4B61-AAC2-400871E4FA20}" type="pres">
      <dgm:prSet presAssocID="{4F78FCE0-95DB-4A7B-A851-C6F03DCDCBC8}" presName="childText" presStyleLbl="conFgAcc1" presStyleIdx="0" presStyleCnt="2">
        <dgm:presLayoutVars>
          <dgm:bulletEnabled val="1"/>
        </dgm:presLayoutVars>
      </dgm:prSet>
      <dgm:spPr/>
    </dgm:pt>
    <dgm:pt modelId="{BD670B25-273D-4A2F-8178-5E395DD81E06}" type="pres">
      <dgm:prSet presAssocID="{1D17864B-97C0-4403-A470-4E2EACAAF39A}" presName="spaceBetweenRectangles" presStyleCnt="0"/>
      <dgm:spPr/>
    </dgm:pt>
    <dgm:pt modelId="{90264116-5D20-4C1D-975C-CFE807D85F1A}" type="pres">
      <dgm:prSet presAssocID="{E3E01C34-000A-4491-AEE7-CF6DF2D67AE5}" presName="parentLin" presStyleCnt="0"/>
      <dgm:spPr/>
    </dgm:pt>
    <dgm:pt modelId="{6F57FF84-86CF-40F7-B3BC-41758F5985E3}" type="pres">
      <dgm:prSet presAssocID="{E3E01C34-000A-4491-AEE7-CF6DF2D67AE5}" presName="parentLeftMargin" presStyleLbl="node1" presStyleIdx="0" presStyleCnt="2"/>
      <dgm:spPr/>
    </dgm:pt>
    <dgm:pt modelId="{FB026E48-4CD0-4E03-A4F7-E3EE8689CC40}" type="pres">
      <dgm:prSet presAssocID="{E3E01C34-000A-4491-AEE7-CF6DF2D67AE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7D35046-BACD-482D-A615-2160006E022D}" type="pres">
      <dgm:prSet presAssocID="{E3E01C34-000A-4491-AEE7-CF6DF2D67AE5}" presName="negativeSpace" presStyleCnt="0"/>
      <dgm:spPr/>
    </dgm:pt>
    <dgm:pt modelId="{DEDCF84D-3F45-4FF6-811C-3F5CCD0D186F}" type="pres">
      <dgm:prSet presAssocID="{E3E01C34-000A-4491-AEE7-CF6DF2D67AE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5F4420D-7ECB-49AF-9AE1-49CE5653205E}" srcId="{96837AEB-EC01-45CC-97E3-69A897FC3BDB}" destId="{4F78FCE0-95DB-4A7B-A851-C6F03DCDCBC8}" srcOrd="0" destOrd="0" parTransId="{4D02160B-F59A-4F46-A432-A8E74043CEC7}" sibTransId="{1D17864B-97C0-4403-A470-4E2EACAAF39A}"/>
    <dgm:cxn modelId="{99841E1E-C27F-4ADE-B5AE-A89AA4CCE40E}" srcId="{96837AEB-EC01-45CC-97E3-69A897FC3BDB}" destId="{E3E01C34-000A-4491-AEE7-CF6DF2D67AE5}" srcOrd="1" destOrd="0" parTransId="{EC8B4CBF-3DBC-4D20-B4C9-853352B60284}" sibTransId="{7D9A66EB-A52E-4DBF-8359-9A8A123D4194}"/>
    <dgm:cxn modelId="{EB10D01F-C926-4AA5-B3EC-CCFBA0FCC566}" type="presOf" srcId="{E3E01C34-000A-4491-AEE7-CF6DF2D67AE5}" destId="{FB026E48-4CD0-4E03-A4F7-E3EE8689CC40}" srcOrd="1" destOrd="0" presId="urn:microsoft.com/office/officeart/2005/8/layout/list1"/>
    <dgm:cxn modelId="{94FEE923-1C64-435C-B77D-21DAB93EB2C0}" type="presOf" srcId="{E3E01C34-000A-4491-AEE7-CF6DF2D67AE5}" destId="{6F57FF84-86CF-40F7-B3BC-41758F5985E3}" srcOrd="0" destOrd="0" presId="urn:microsoft.com/office/officeart/2005/8/layout/list1"/>
    <dgm:cxn modelId="{05D1AB5E-3D6D-4E67-B414-431759DF5891}" type="presOf" srcId="{4F78FCE0-95DB-4A7B-A851-C6F03DCDCBC8}" destId="{031E2E2D-85A3-48BB-87C2-1F28F90C1DB3}" srcOrd="0" destOrd="0" presId="urn:microsoft.com/office/officeart/2005/8/layout/list1"/>
    <dgm:cxn modelId="{F6D78975-392C-44EE-B04F-6499EF70F5B2}" type="presOf" srcId="{E7336A6C-E21B-47A3-B3D1-31B819D376FC}" destId="{05B0EF8B-0295-4B61-AAC2-400871E4FA20}" srcOrd="0" destOrd="0" presId="urn:microsoft.com/office/officeart/2005/8/layout/list1"/>
    <dgm:cxn modelId="{73C73B58-927D-43A5-B010-A0423098773B}" type="presOf" srcId="{4F78FCE0-95DB-4A7B-A851-C6F03DCDCBC8}" destId="{3C0BC1E6-9B4B-4B89-B6BD-F008D80885D9}" srcOrd="1" destOrd="0" presId="urn:microsoft.com/office/officeart/2005/8/layout/list1"/>
    <dgm:cxn modelId="{83D5135A-84E9-4F72-A554-3650DB677C78}" type="presOf" srcId="{75936A95-4C73-4C79-84CC-9C16553428FF}" destId="{DEDCF84D-3F45-4FF6-811C-3F5CCD0D186F}" srcOrd="0" destOrd="0" presId="urn:microsoft.com/office/officeart/2005/8/layout/list1"/>
    <dgm:cxn modelId="{7818B087-8B87-442A-94EE-C06C7C3EA808}" type="presOf" srcId="{96837AEB-EC01-45CC-97E3-69A897FC3BDB}" destId="{732EB8B7-D403-432E-9213-78066E849390}" srcOrd="0" destOrd="0" presId="urn:microsoft.com/office/officeart/2005/8/layout/list1"/>
    <dgm:cxn modelId="{38646D97-721A-4EBB-9E75-F888E99BCCF1}" srcId="{4F78FCE0-95DB-4A7B-A851-C6F03DCDCBC8}" destId="{E7336A6C-E21B-47A3-B3D1-31B819D376FC}" srcOrd="0" destOrd="0" parTransId="{72609678-DBF6-4116-81C8-E42138DF7391}" sibTransId="{D277C188-C5E5-4FF2-A55E-AAFE295ECCFC}"/>
    <dgm:cxn modelId="{EE47F0B5-B0DE-4045-A845-8E4EADC06FC6}" srcId="{E3E01C34-000A-4491-AEE7-CF6DF2D67AE5}" destId="{75936A95-4C73-4C79-84CC-9C16553428FF}" srcOrd="0" destOrd="0" parTransId="{249EFAAF-501D-4BF0-A0F5-A3CF053EF34A}" sibTransId="{EC444372-15EB-4828-84C3-969729988078}"/>
    <dgm:cxn modelId="{48EC935B-7E42-463B-8B16-613E4FD23CF4}" type="presParOf" srcId="{732EB8B7-D403-432E-9213-78066E849390}" destId="{7FEC974E-2AC6-468E-A89E-84C8D52BD21D}" srcOrd="0" destOrd="0" presId="urn:microsoft.com/office/officeart/2005/8/layout/list1"/>
    <dgm:cxn modelId="{F7DECC53-EFE4-4649-93C0-45AFB88C0796}" type="presParOf" srcId="{7FEC974E-2AC6-468E-A89E-84C8D52BD21D}" destId="{031E2E2D-85A3-48BB-87C2-1F28F90C1DB3}" srcOrd="0" destOrd="0" presId="urn:microsoft.com/office/officeart/2005/8/layout/list1"/>
    <dgm:cxn modelId="{8C3E3E46-A3E9-4918-B913-F195E2AB6BA4}" type="presParOf" srcId="{7FEC974E-2AC6-468E-A89E-84C8D52BD21D}" destId="{3C0BC1E6-9B4B-4B89-B6BD-F008D80885D9}" srcOrd="1" destOrd="0" presId="urn:microsoft.com/office/officeart/2005/8/layout/list1"/>
    <dgm:cxn modelId="{3342070B-0265-4BA6-A6E1-217BCE8B6ECA}" type="presParOf" srcId="{732EB8B7-D403-432E-9213-78066E849390}" destId="{E6F2F148-54FF-4227-9A82-CB9269CB1BDB}" srcOrd="1" destOrd="0" presId="urn:microsoft.com/office/officeart/2005/8/layout/list1"/>
    <dgm:cxn modelId="{D8B0F023-8CB0-470C-BC1F-74DF0D81A620}" type="presParOf" srcId="{732EB8B7-D403-432E-9213-78066E849390}" destId="{05B0EF8B-0295-4B61-AAC2-400871E4FA20}" srcOrd="2" destOrd="0" presId="urn:microsoft.com/office/officeart/2005/8/layout/list1"/>
    <dgm:cxn modelId="{461420E6-699F-4D29-88DD-27621AD8AA09}" type="presParOf" srcId="{732EB8B7-D403-432E-9213-78066E849390}" destId="{BD670B25-273D-4A2F-8178-5E395DD81E06}" srcOrd="3" destOrd="0" presId="urn:microsoft.com/office/officeart/2005/8/layout/list1"/>
    <dgm:cxn modelId="{A0028F67-3D7F-49AF-AFA1-5459812E95FA}" type="presParOf" srcId="{732EB8B7-D403-432E-9213-78066E849390}" destId="{90264116-5D20-4C1D-975C-CFE807D85F1A}" srcOrd="4" destOrd="0" presId="urn:microsoft.com/office/officeart/2005/8/layout/list1"/>
    <dgm:cxn modelId="{E045124C-23DF-493B-B6BB-DBE65F07CF69}" type="presParOf" srcId="{90264116-5D20-4C1D-975C-CFE807D85F1A}" destId="{6F57FF84-86CF-40F7-B3BC-41758F5985E3}" srcOrd="0" destOrd="0" presId="urn:microsoft.com/office/officeart/2005/8/layout/list1"/>
    <dgm:cxn modelId="{439AC84D-C0D6-4CC9-93D5-201E7C412392}" type="presParOf" srcId="{90264116-5D20-4C1D-975C-CFE807D85F1A}" destId="{FB026E48-4CD0-4E03-A4F7-E3EE8689CC40}" srcOrd="1" destOrd="0" presId="urn:microsoft.com/office/officeart/2005/8/layout/list1"/>
    <dgm:cxn modelId="{80330619-4C8A-44A5-8943-EDF15B4D9989}" type="presParOf" srcId="{732EB8B7-D403-432E-9213-78066E849390}" destId="{27D35046-BACD-482D-A615-2160006E022D}" srcOrd="5" destOrd="0" presId="urn:microsoft.com/office/officeart/2005/8/layout/list1"/>
    <dgm:cxn modelId="{F639B09B-6035-4417-AA76-70DEC8825355}" type="presParOf" srcId="{732EB8B7-D403-432E-9213-78066E849390}" destId="{DEDCF84D-3F45-4FF6-811C-3F5CCD0D186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37602-F824-4173-B2F1-C5575DBDDA22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129A926F-BF61-489A-B29F-88F27B8436FC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1600" dirty="0">
              <a:latin typeface="Arial Nova Light" panose="020B0304020202020204" pitchFamily="34" charset="0"/>
            </a:rPr>
            <a:t>При обнаружении в результате исследования на патентную чистоту патента (патентов), который будет нарушаться при выведении на рынок объекта исследования, кроме отказа от введения объекта в гражданский оборот, существуют следующие пути решения проблемы «мешающего патента»: </a:t>
          </a:r>
        </a:p>
      </dgm:t>
    </dgm:pt>
    <dgm:pt modelId="{9ED31B6A-E85E-4854-8C2B-49041285A165}" type="parTrans" cxnId="{CA3C5460-077A-421D-8290-3CD04FA55689}">
      <dgm:prSet/>
      <dgm:spPr/>
      <dgm:t>
        <a:bodyPr/>
        <a:lstStyle/>
        <a:p>
          <a:pPr>
            <a:lnSpc>
              <a:spcPct val="150000"/>
            </a:lnSpc>
          </a:pPr>
          <a:endParaRPr lang="ru-RU">
            <a:latin typeface="Arial Nova Light" panose="020B0304020202020204" pitchFamily="34" charset="0"/>
          </a:endParaRPr>
        </a:p>
      </dgm:t>
    </dgm:pt>
    <dgm:pt modelId="{B5DD8AA7-7893-40B5-8F9A-003B23DE3CEC}" type="sibTrans" cxnId="{CA3C5460-077A-421D-8290-3CD04FA55689}">
      <dgm:prSet/>
      <dgm:spPr/>
      <dgm:t>
        <a:bodyPr/>
        <a:lstStyle/>
        <a:p>
          <a:pPr>
            <a:lnSpc>
              <a:spcPct val="150000"/>
            </a:lnSpc>
          </a:pPr>
          <a:endParaRPr lang="ru-RU">
            <a:latin typeface="Arial Nova Light" panose="020B0304020202020204" pitchFamily="34" charset="0"/>
          </a:endParaRPr>
        </a:p>
      </dgm:t>
    </dgm:pt>
    <dgm:pt modelId="{79910C7B-F35C-4302-A4FC-932E6E5C0930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1600" b="1" dirty="0">
              <a:latin typeface="Arial Nova Light" panose="020B0304020202020204" pitchFamily="34" charset="0"/>
            </a:rPr>
            <a:t>заключение лицензионного соглашения </a:t>
          </a:r>
          <a:r>
            <a:rPr lang="ru-RU" sz="1600" dirty="0">
              <a:latin typeface="Arial Nova Light" panose="020B0304020202020204" pitchFamily="34" charset="0"/>
            </a:rPr>
            <a:t>на право использования патента</a:t>
          </a:r>
        </a:p>
      </dgm:t>
    </dgm:pt>
    <dgm:pt modelId="{609ED95C-EB6E-413B-9C6A-F7B9F09770EB}" type="parTrans" cxnId="{CB4D2E60-34DE-4B14-8CA7-46B4F3B20446}">
      <dgm:prSet/>
      <dgm:spPr/>
      <dgm:t>
        <a:bodyPr/>
        <a:lstStyle/>
        <a:p>
          <a:pPr>
            <a:lnSpc>
              <a:spcPct val="150000"/>
            </a:lnSpc>
          </a:pPr>
          <a:endParaRPr lang="ru-RU">
            <a:latin typeface="Arial Nova Light" panose="020B0304020202020204" pitchFamily="34" charset="0"/>
          </a:endParaRPr>
        </a:p>
      </dgm:t>
    </dgm:pt>
    <dgm:pt modelId="{0CDF93FD-82A8-41DB-9F8E-48E8D73A8223}" type="sibTrans" cxnId="{CB4D2E60-34DE-4B14-8CA7-46B4F3B20446}">
      <dgm:prSet/>
      <dgm:spPr/>
      <dgm:t>
        <a:bodyPr/>
        <a:lstStyle/>
        <a:p>
          <a:pPr>
            <a:lnSpc>
              <a:spcPct val="150000"/>
            </a:lnSpc>
          </a:pPr>
          <a:endParaRPr lang="ru-RU">
            <a:latin typeface="Arial Nova Light" panose="020B0304020202020204" pitchFamily="34" charset="0"/>
          </a:endParaRPr>
        </a:p>
      </dgm:t>
    </dgm:pt>
    <dgm:pt modelId="{357908F7-AD5F-49B3-975C-E72A2655D3C4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1600" b="1" dirty="0">
              <a:latin typeface="Arial Nova Light" panose="020B0304020202020204" pitchFamily="34" charset="0"/>
            </a:rPr>
            <a:t>изменение конструкции </a:t>
          </a:r>
          <a:r>
            <a:rPr lang="ru-RU" sz="1600" dirty="0">
              <a:latin typeface="Arial Nova Light" panose="020B0304020202020204" pitchFamily="34" charset="0"/>
            </a:rPr>
            <a:t>исследуемого устройства или пересмотр этапов способа</a:t>
          </a:r>
        </a:p>
      </dgm:t>
    </dgm:pt>
    <dgm:pt modelId="{4D1B1F4E-C563-4B33-9267-05868AF8E05C}" type="parTrans" cxnId="{D2EDCA84-15B7-4726-BA64-C9A421960AB5}">
      <dgm:prSet/>
      <dgm:spPr/>
      <dgm:t>
        <a:bodyPr/>
        <a:lstStyle/>
        <a:p>
          <a:pPr>
            <a:lnSpc>
              <a:spcPct val="150000"/>
            </a:lnSpc>
          </a:pPr>
          <a:endParaRPr lang="ru-RU">
            <a:latin typeface="Arial Nova Light" panose="020B0304020202020204" pitchFamily="34" charset="0"/>
          </a:endParaRPr>
        </a:p>
      </dgm:t>
    </dgm:pt>
    <dgm:pt modelId="{9EA158D2-DCC1-46DD-98B5-D4C0BC5B72B9}" type="sibTrans" cxnId="{D2EDCA84-15B7-4726-BA64-C9A421960AB5}">
      <dgm:prSet/>
      <dgm:spPr/>
      <dgm:t>
        <a:bodyPr/>
        <a:lstStyle/>
        <a:p>
          <a:pPr>
            <a:lnSpc>
              <a:spcPct val="150000"/>
            </a:lnSpc>
          </a:pPr>
          <a:endParaRPr lang="ru-RU">
            <a:latin typeface="Arial Nova Light" panose="020B0304020202020204" pitchFamily="34" charset="0"/>
          </a:endParaRPr>
        </a:p>
      </dgm:t>
    </dgm:pt>
    <dgm:pt modelId="{A21810C3-4D32-4D50-A443-79890C3D6094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1600" b="1" dirty="0">
              <a:latin typeface="Arial Nova Light" panose="020B0304020202020204" pitchFamily="34" charset="0"/>
            </a:rPr>
            <a:t>оспаривание</a:t>
          </a:r>
          <a:r>
            <a:rPr lang="ru-RU" sz="1600" dirty="0">
              <a:latin typeface="Arial Nova Light" panose="020B0304020202020204" pitchFamily="34" charset="0"/>
            </a:rPr>
            <a:t> мешающего патента</a:t>
          </a:r>
        </a:p>
      </dgm:t>
    </dgm:pt>
    <dgm:pt modelId="{BCFA3446-435E-41EF-BD19-A9196B082B9B}" type="parTrans" cxnId="{0EB8516A-17DA-4017-965D-4287A179B6DF}">
      <dgm:prSet/>
      <dgm:spPr/>
      <dgm:t>
        <a:bodyPr/>
        <a:lstStyle/>
        <a:p>
          <a:pPr>
            <a:lnSpc>
              <a:spcPct val="150000"/>
            </a:lnSpc>
          </a:pPr>
          <a:endParaRPr lang="ru-RU">
            <a:latin typeface="Arial Nova Light" panose="020B0304020202020204" pitchFamily="34" charset="0"/>
          </a:endParaRPr>
        </a:p>
      </dgm:t>
    </dgm:pt>
    <dgm:pt modelId="{D285F157-DD8F-4185-B465-BE539C6F497D}" type="sibTrans" cxnId="{0EB8516A-17DA-4017-965D-4287A179B6DF}">
      <dgm:prSet/>
      <dgm:spPr/>
      <dgm:t>
        <a:bodyPr/>
        <a:lstStyle/>
        <a:p>
          <a:pPr>
            <a:lnSpc>
              <a:spcPct val="150000"/>
            </a:lnSpc>
          </a:pPr>
          <a:endParaRPr lang="ru-RU">
            <a:latin typeface="Arial Nova Light" panose="020B0304020202020204" pitchFamily="34" charset="0"/>
          </a:endParaRPr>
        </a:p>
      </dgm:t>
    </dgm:pt>
    <dgm:pt modelId="{7F7C0368-CC18-4B99-B53D-54CDEBCFA667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1600" dirty="0">
              <a:latin typeface="Arial Nova Light" panose="020B0304020202020204" pitchFamily="34" charset="0"/>
            </a:rPr>
            <a:t>выход на рынок </a:t>
          </a:r>
          <a:r>
            <a:rPr lang="ru-RU" sz="1600" b="1" dirty="0">
              <a:latin typeface="Arial Nova Light" panose="020B0304020202020204" pitchFamily="34" charset="0"/>
            </a:rPr>
            <a:t>после прекращения действия </a:t>
          </a:r>
          <a:r>
            <a:rPr lang="ru-RU" sz="1600" dirty="0">
              <a:latin typeface="Arial Nova Light" panose="020B0304020202020204" pitchFamily="34" charset="0"/>
            </a:rPr>
            <a:t>«мешающего патента»</a:t>
          </a:r>
        </a:p>
      </dgm:t>
    </dgm:pt>
    <dgm:pt modelId="{5F9A3433-1916-44E7-B7F4-164398237833}" type="parTrans" cxnId="{9391959A-38F6-4BC8-8264-8ECD007F3576}">
      <dgm:prSet/>
      <dgm:spPr/>
      <dgm:t>
        <a:bodyPr/>
        <a:lstStyle/>
        <a:p>
          <a:endParaRPr lang="ru-RU"/>
        </a:p>
      </dgm:t>
    </dgm:pt>
    <dgm:pt modelId="{43CC632D-4189-4178-A3D7-3992416117BF}" type="sibTrans" cxnId="{9391959A-38F6-4BC8-8264-8ECD007F3576}">
      <dgm:prSet/>
      <dgm:spPr/>
      <dgm:t>
        <a:bodyPr/>
        <a:lstStyle/>
        <a:p>
          <a:endParaRPr lang="ru-RU"/>
        </a:p>
      </dgm:t>
    </dgm:pt>
    <dgm:pt modelId="{03030884-6F55-40CB-A81F-3127E131DE5B}" type="pres">
      <dgm:prSet presAssocID="{62B37602-F824-4173-B2F1-C5575DBDDA22}" presName="linear" presStyleCnt="0">
        <dgm:presLayoutVars>
          <dgm:animLvl val="lvl"/>
          <dgm:resizeHandles val="exact"/>
        </dgm:presLayoutVars>
      </dgm:prSet>
      <dgm:spPr/>
    </dgm:pt>
    <dgm:pt modelId="{C7979EDD-D940-4E71-B9FF-4720D02DDC9C}" type="pres">
      <dgm:prSet presAssocID="{129A926F-BF61-489A-B29F-88F27B8436FC}" presName="parentText" presStyleLbl="node1" presStyleIdx="0" presStyleCnt="1" custScaleY="166506">
        <dgm:presLayoutVars>
          <dgm:chMax val="0"/>
          <dgm:bulletEnabled val="1"/>
        </dgm:presLayoutVars>
      </dgm:prSet>
      <dgm:spPr/>
    </dgm:pt>
    <dgm:pt modelId="{A3A37444-D970-41E8-91BF-A48C323E5D50}" type="pres">
      <dgm:prSet presAssocID="{129A926F-BF61-489A-B29F-88F27B8436F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03E7818-503E-4274-BE5E-9C1C0BAA6E00}" type="presOf" srcId="{7F7C0368-CC18-4B99-B53D-54CDEBCFA667}" destId="{A3A37444-D970-41E8-91BF-A48C323E5D50}" srcOrd="0" destOrd="3" presId="urn:microsoft.com/office/officeart/2005/8/layout/vList2"/>
    <dgm:cxn modelId="{9DFBBB2B-420A-4982-BBA0-8154B9618A89}" type="presOf" srcId="{79910C7B-F35C-4302-A4FC-932E6E5C0930}" destId="{A3A37444-D970-41E8-91BF-A48C323E5D50}" srcOrd="0" destOrd="0" presId="urn:microsoft.com/office/officeart/2005/8/layout/vList2"/>
    <dgm:cxn modelId="{CB4D2E60-34DE-4B14-8CA7-46B4F3B20446}" srcId="{129A926F-BF61-489A-B29F-88F27B8436FC}" destId="{79910C7B-F35C-4302-A4FC-932E6E5C0930}" srcOrd="0" destOrd="0" parTransId="{609ED95C-EB6E-413B-9C6A-F7B9F09770EB}" sibTransId="{0CDF93FD-82A8-41DB-9F8E-48E8D73A8223}"/>
    <dgm:cxn modelId="{CA3C5460-077A-421D-8290-3CD04FA55689}" srcId="{62B37602-F824-4173-B2F1-C5575DBDDA22}" destId="{129A926F-BF61-489A-B29F-88F27B8436FC}" srcOrd="0" destOrd="0" parTransId="{9ED31B6A-E85E-4854-8C2B-49041285A165}" sibTransId="{B5DD8AA7-7893-40B5-8F9A-003B23DE3CEC}"/>
    <dgm:cxn modelId="{0EB8516A-17DA-4017-965D-4287A179B6DF}" srcId="{129A926F-BF61-489A-B29F-88F27B8436FC}" destId="{A21810C3-4D32-4D50-A443-79890C3D6094}" srcOrd="2" destOrd="0" parTransId="{BCFA3446-435E-41EF-BD19-A9196B082B9B}" sibTransId="{D285F157-DD8F-4185-B465-BE539C6F497D}"/>
    <dgm:cxn modelId="{51AD3F52-7DDB-4BFB-95B4-0B8ED7571CAE}" type="presOf" srcId="{A21810C3-4D32-4D50-A443-79890C3D6094}" destId="{A3A37444-D970-41E8-91BF-A48C323E5D50}" srcOrd="0" destOrd="2" presId="urn:microsoft.com/office/officeart/2005/8/layout/vList2"/>
    <dgm:cxn modelId="{387A805A-045E-4074-BE2F-F9A6FF16507E}" type="presOf" srcId="{357908F7-AD5F-49B3-975C-E72A2655D3C4}" destId="{A3A37444-D970-41E8-91BF-A48C323E5D50}" srcOrd="0" destOrd="1" presId="urn:microsoft.com/office/officeart/2005/8/layout/vList2"/>
    <dgm:cxn modelId="{D2EDCA84-15B7-4726-BA64-C9A421960AB5}" srcId="{129A926F-BF61-489A-B29F-88F27B8436FC}" destId="{357908F7-AD5F-49B3-975C-E72A2655D3C4}" srcOrd="1" destOrd="0" parTransId="{4D1B1F4E-C563-4B33-9267-05868AF8E05C}" sibTransId="{9EA158D2-DCC1-46DD-98B5-D4C0BC5B72B9}"/>
    <dgm:cxn modelId="{9391959A-38F6-4BC8-8264-8ECD007F3576}" srcId="{129A926F-BF61-489A-B29F-88F27B8436FC}" destId="{7F7C0368-CC18-4B99-B53D-54CDEBCFA667}" srcOrd="3" destOrd="0" parTransId="{5F9A3433-1916-44E7-B7F4-164398237833}" sibTransId="{43CC632D-4189-4178-A3D7-3992416117BF}"/>
    <dgm:cxn modelId="{FB1A6CCB-A750-40F5-B542-4386F9681C8F}" type="presOf" srcId="{129A926F-BF61-489A-B29F-88F27B8436FC}" destId="{C7979EDD-D940-4E71-B9FF-4720D02DDC9C}" srcOrd="0" destOrd="0" presId="urn:microsoft.com/office/officeart/2005/8/layout/vList2"/>
    <dgm:cxn modelId="{D05220D6-5245-4398-9EB9-2E460F3E0D40}" type="presOf" srcId="{62B37602-F824-4173-B2F1-C5575DBDDA22}" destId="{03030884-6F55-40CB-A81F-3127E131DE5B}" srcOrd="0" destOrd="0" presId="urn:microsoft.com/office/officeart/2005/8/layout/vList2"/>
    <dgm:cxn modelId="{EB144358-4A35-4229-A26D-B952358B61DC}" type="presParOf" srcId="{03030884-6F55-40CB-A81F-3127E131DE5B}" destId="{C7979EDD-D940-4E71-B9FF-4720D02DDC9C}" srcOrd="0" destOrd="0" presId="urn:microsoft.com/office/officeart/2005/8/layout/vList2"/>
    <dgm:cxn modelId="{73945431-2FF6-43D6-B2C9-4F8967FCE653}" type="presParOf" srcId="{03030884-6F55-40CB-A81F-3127E131DE5B}" destId="{A3A37444-D970-41E8-91BF-A48C323E5D5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3FDF0-1D2C-4926-AF26-E527B364D9F4}">
      <dsp:nvSpPr>
        <dsp:cNvPr id="0" name=""/>
        <dsp:cNvSpPr/>
      </dsp:nvSpPr>
      <dsp:spPr>
        <a:xfrm>
          <a:off x="1367763" y="261692"/>
          <a:ext cx="3256621" cy="3256621"/>
        </a:xfrm>
        <a:prstGeom prst="pie">
          <a:avLst>
            <a:gd name="adj1" fmla="val 16200000"/>
            <a:gd name="adj2" fmla="val 1800000"/>
          </a:avLst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ИЗОБРЕТА-ТЕЛЬСКИЙ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</a:p>
      </dsp:txBody>
      <dsp:txXfrm>
        <a:off x="3138357" y="862616"/>
        <a:ext cx="1104925" cy="1085540"/>
      </dsp:txXfrm>
    </dsp:sp>
    <dsp:sp modelId="{BA16F0DC-0467-40FB-AA57-DE475F8FE036}">
      <dsp:nvSpPr>
        <dsp:cNvPr id="0" name=""/>
        <dsp:cNvSpPr/>
      </dsp:nvSpPr>
      <dsp:spPr>
        <a:xfrm>
          <a:off x="1199892" y="358616"/>
          <a:ext cx="3256621" cy="3256621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НОВИЗНА</a:t>
          </a:r>
        </a:p>
      </dsp:txBody>
      <dsp:txXfrm>
        <a:off x="2091586" y="2413388"/>
        <a:ext cx="1473233" cy="1008001"/>
      </dsp:txXfrm>
    </dsp:sp>
    <dsp:sp modelId="{70300447-813B-4B8E-B959-1DA78AD0D9D1}">
      <dsp:nvSpPr>
        <dsp:cNvPr id="0" name=""/>
        <dsp:cNvSpPr/>
      </dsp:nvSpPr>
      <dsp:spPr>
        <a:xfrm>
          <a:off x="1199892" y="358616"/>
          <a:ext cx="3256621" cy="3256621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ПРОМЫШ-ЛЕННАЯ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 ПРИМЕНИ-МОСТЬ</a:t>
          </a:r>
        </a:p>
      </dsp:txBody>
      <dsp:txXfrm>
        <a:off x="1548816" y="998309"/>
        <a:ext cx="1104925" cy="1085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0EF8B-0295-4B61-AAC2-400871E4FA20}">
      <dsp:nvSpPr>
        <dsp:cNvPr id="0" name=""/>
        <dsp:cNvSpPr/>
      </dsp:nvSpPr>
      <dsp:spPr>
        <a:xfrm>
          <a:off x="0" y="419698"/>
          <a:ext cx="5652864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725" tIns="583184" rIns="43872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 Nova Light" panose="020B0304020202020204" pitchFamily="34" charset="0"/>
            </a:rPr>
            <a:t>20 лет (+ 5 лет для веществ, для которых требуется разрешение на применение) </a:t>
          </a:r>
        </a:p>
      </dsp:txBody>
      <dsp:txXfrm>
        <a:off x="0" y="419698"/>
        <a:ext cx="5652864" cy="1146600"/>
      </dsp:txXfrm>
    </dsp:sp>
    <dsp:sp modelId="{3C0BC1E6-9B4B-4B89-B6BD-F008D80885D9}">
      <dsp:nvSpPr>
        <dsp:cNvPr id="0" name=""/>
        <dsp:cNvSpPr/>
      </dsp:nvSpPr>
      <dsp:spPr>
        <a:xfrm>
          <a:off x="282643" y="6418"/>
          <a:ext cx="3957004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565" tIns="0" rIns="1495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 Nova Light" panose="020B0304020202020204" pitchFamily="34" charset="0"/>
            </a:rPr>
            <a:t>Изобретение</a:t>
          </a:r>
        </a:p>
      </dsp:txBody>
      <dsp:txXfrm>
        <a:off x="322992" y="46767"/>
        <a:ext cx="3876306" cy="745862"/>
      </dsp:txXfrm>
    </dsp:sp>
    <dsp:sp modelId="{DEDCF84D-3F45-4FF6-811C-3F5CCD0D186F}">
      <dsp:nvSpPr>
        <dsp:cNvPr id="0" name=""/>
        <dsp:cNvSpPr/>
      </dsp:nvSpPr>
      <dsp:spPr>
        <a:xfrm>
          <a:off x="0" y="2130778"/>
          <a:ext cx="5652864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725" tIns="583184" rIns="43872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 Nova Light" panose="020B0304020202020204" pitchFamily="34" charset="0"/>
            </a:rPr>
            <a:t>10 лет</a:t>
          </a:r>
        </a:p>
      </dsp:txBody>
      <dsp:txXfrm>
        <a:off x="0" y="2130778"/>
        <a:ext cx="5652864" cy="926100"/>
      </dsp:txXfrm>
    </dsp:sp>
    <dsp:sp modelId="{FB026E48-4CD0-4E03-A4F7-E3EE8689CC40}">
      <dsp:nvSpPr>
        <dsp:cNvPr id="0" name=""/>
        <dsp:cNvSpPr/>
      </dsp:nvSpPr>
      <dsp:spPr>
        <a:xfrm>
          <a:off x="282643" y="1717498"/>
          <a:ext cx="3957004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565" tIns="0" rIns="1495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 Nova Light" panose="020B0304020202020204" pitchFamily="34" charset="0"/>
            </a:rPr>
            <a:t>Полезная модель</a:t>
          </a:r>
        </a:p>
      </dsp:txBody>
      <dsp:txXfrm>
        <a:off x="322992" y="1757847"/>
        <a:ext cx="3876306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79EDD-D940-4E71-B9FF-4720D02DDC9C}">
      <dsp:nvSpPr>
        <dsp:cNvPr id="0" name=""/>
        <dsp:cNvSpPr/>
      </dsp:nvSpPr>
      <dsp:spPr>
        <a:xfrm>
          <a:off x="0" y="4709"/>
          <a:ext cx="6217920" cy="1882661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ova Light" panose="020B0304020202020204" pitchFamily="34" charset="0"/>
            </a:rPr>
            <a:t>При обнаружении в результате исследования на патентную чистоту патента (патентов), который будет нарушаться при выведении на рынок объекта исследования, кроме отказа от введения объекта в гражданский оборот, существуют следующие пути решения проблемы «мешающего патента»: </a:t>
          </a:r>
        </a:p>
      </dsp:txBody>
      <dsp:txXfrm>
        <a:off x="91904" y="96613"/>
        <a:ext cx="6034112" cy="1698853"/>
      </dsp:txXfrm>
    </dsp:sp>
    <dsp:sp modelId="{A3A37444-D970-41E8-91BF-A48C323E5D50}">
      <dsp:nvSpPr>
        <dsp:cNvPr id="0" name=""/>
        <dsp:cNvSpPr/>
      </dsp:nvSpPr>
      <dsp:spPr>
        <a:xfrm>
          <a:off x="0" y="1887370"/>
          <a:ext cx="6217920" cy="209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1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>
              <a:latin typeface="Arial Nova Light" panose="020B0304020202020204" pitchFamily="34" charset="0"/>
            </a:rPr>
            <a:t>заключение лицензионного соглашения </a:t>
          </a:r>
          <a:r>
            <a:rPr lang="ru-RU" sz="1600" kern="1200" dirty="0">
              <a:latin typeface="Arial Nova Light" panose="020B0304020202020204" pitchFamily="34" charset="0"/>
            </a:rPr>
            <a:t>на право использования патента</a:t>
          </a:r>
        </a:p>
        <a:p>
          <a:pPr marL="171450" lvl="1" indent="-171450" algn="l" defTabSz="7112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>
              <a:latin typeface="Arial Nova Light" panose="020B0304020202020204" pitchFamily="34" charset="0"/>
            </a:rPr>
            <a:t>изменение конструкции </a:t>
          </a:r>
          <a:r>
            <a:rPr lang="ru-RU" sz="1600" kern="1200" dirty="0">
              <a:latin typeface="Arial Nova Light" panose="020B0304020202020204" pitchFamily="34" charset="0"/>
            </a:rPr>
            <a:t>исследуемого устройства или пересмотр этапов способа</a:t>
          </a:r>
        </a:p>
        <a:p>
          <a:pPr marL="171450" lvl="1" indent="-171450" algn="l" defTabSz="7112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>
              <a:latin typeface="Arial Nova Light" panose="020B0304020202020204" pitchFamily="34" charset="0"/>
            </a:rPr>
            <a:t>оспаривание</a:t>
          </a:r>
          <a:r>
            <a:rPr lang="ru-RU" sz="1600" kern="1200" dirty="0">
              <a:latin typeface="Arial Nova Light" panose="020B0304020202020204" pitchFamily="34" charset="0"/>
            </a:rPr>
            <a:t> мешающего патента</a:t>
          </a:r>
        </a:p>
        <a:p>
          <a:pPr marL="171450" lvl="1" indent="-171450" algn="l" defTabSz="7112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Arial Nova Light" panose="020B0304020202020204" pitchFamily="34" charset="0"/>
            </a:rPr>
            <a:t>выход на рынок </a:t>
          </a:r>
          <a:r>
            <a:rPr lang="ru-RU" sz="1600" b="1" kern="1200" dirty="0">
              <a:latin typeface="Arial Nova Light" panose="020B0304020202020204" pitchFamily="34" charset="0"/>
            </a:rPr>
            <a:t>после прекращения действия </a:t>
          </a:r>
          <a:r>
            <a:rPr lang="ru-RU" sz="1600" kern="1200" dirty="0">
              <a:latin typeface="Arial Nova Light" panose="020B0304020202020204" pitchFamily="34" charset="0"/>
            </a:rPr>
            <a:t>«мешающего патента»</a:t>
          </a:r>
        </a:p>
      </dsp:txBody>
      <dsp:txXfrm>
        <a:off x="0" y="1887370"/>
        <a:ext cx="6217920" cy="2098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3928C-6CE8-42D5-ADF4-65A4469BC67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AF5BC-A145-4513-9B3B-8FE7C40C5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8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5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9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91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47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2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4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3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0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4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0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5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6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AF5BC-A145-4513-9B3B-8FE7C40C569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2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70A7-0568-4331-8665-1C108A2A553A}" type="datetime1">
              <a:rPr lang="en-US" smtClean="0"/>
              <a:t>10/14/2021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3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800C-798F-41AD-8B12-BACB9469C28D}" type="datetime1">
              <a:rPr lang="en-US" smtClean="0"/>
              <a:t>10/14/2021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3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2F3C-453C-4496-BC0B-7C6D17785677}" type="datetime1">
              <a:rPr lang="en-US" smtClean="0"/>
              <a:t>10/14/2021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5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3A6BC48-2B55-4390-B42C-2EDA9536E2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1" y="5676901"/>
            <a:ext cx="11002433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86A0C1C-5C0E-459B-ADF8-431DD1B32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6072718"/>
            <a:ext cx="745067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BD69B4B6-BFEE-4B4B-9EC0-0A5F7F89B1CE}"/>
              </a:ext>
            </a:extLst>
          </p:cNvPr>
          <p:cNvSpPr txBox="1">
            <a:spLocks/>
          </p:cNvSpPr>
          <p:nvPr userDrawn="1"/>
        </p:nvSpPr>
        <p:spPr>
          <a:xfrm>
            <a:off x="11684001" y="302684"/>
            <a:ext cx="563033" cy="2594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67"/>
              </a:lnSpc>
              <a:defRPr/>
            </a:pPr>
            <a:r>
              <a:rPr lang="ru-RU" altLang="ru-RU" sz="1600" u="sng">
                <a:solidFill>
                  <a:srgbClr val="CBD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fld id="{22B6F0DA-59CB-4115-93AF-07FB3AF1EF6E}" type="slidenum">
              <a:rPr lang="ru-RU" altLang="ru-RU" sz="1600" u="sng" smtClean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eaLnBrk="1" hangingPunct="1">
                <a:lnSpc>
                  <a:spcPts val="2167"/>
                </a:lnSpc>
                <a:defRPr/>
              </a:pPr>
              <a:t>‹#›</a:t>
            </a:fld>
            <a:r>
              <a:rPr lang="ru-RU" altLang="ru-RU" sz="1600" u="sng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25140273-C17D-4BF1-B7A4-B793B8AF20C6}"/>
              </a:ext>
            </a:extLst>
          </p:cNvPr>
          <p:cNvSpPr/>
          <p:nvPr userDrawn="1"/>
        </p:nvSpPr>
        <p:spPr>
          <a:xfrm>
            <a:off x="8467" y="867833"/>
            <a:ext cx="12175067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">
            <a:solidFill>
              <a:srgbClr val="656868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399" dirty="0">
              <a:latin typeface="+mn-lt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9966" y="-1"/>
            <a:ext cx="11804695" cy="8645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67" b="1" i="0">
                <a:solidFill>
                  <a:srgbClr val="65686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8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8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z="18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z="18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84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87" b="0" i="0">
                <a:solidFill>
                  <a:srgbClr val="545454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**evaluation of non-monetary contribution by an independent assessor is not strictly required.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EEA92-CBBB-4916-92B1-905B7096D3B1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319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70A7-0568-4331-8665-1C108A2A553A}" type="datetime1">
              <a:rPr lang="en-US" smtClean="0"/>
              <a:t>10/14/2021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9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826-16AD-410A-90ED-8D1A70B13CAF}" type="datetime1">
              <a:rPr lang="en-US" smtClean="0"/>
              <a:t>10/14/2021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86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3C43-1371-4794-BC95-72CC44A52272}" type="datetime1">
              <a:rPr lang="en-US" smtClean="0"/>
              <a:t>10/14/2021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8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56B8-9101-4B9F-9355-67B3EA8F3F6D}" type="datetime1">
              <a:rPr lang="en-US" smtClean="0"/>
              <a:t>10/14/2021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6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A081-B83D-40A8-A800-F39995C7FF13}" type="datetime1">
              <a:rPr lang="en-US" smtClean="0"/>
              <a:t>10/14/2021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50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D744-25FC-4012-80D4-D8A65FAAC10F}" type="datetime1">
              <a:rPr lang="en-US" smtClean="0"/>
              <a:t>10/14/2021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2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826-16AD-410A-90ED-8D1A70B13CAF}" type="datetime1">
              <a:rPr lang="en-US" smtClean="0"/>
              <a:t>10/14/2021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11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A674-6661-4BF7-84A3-613B39DCBA00}" type="datetime1">
              <a:rPr lang="en-US" smtClean="0"/>
              <a:t>10/14/2021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51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92B-0664-453F-8D50-07367A370468}" type="datetime1">
              <a:rPr lang="en-US" smtClean="0"/>
              <a:t>10/14/2021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C3C4-C717-45E3-BE0F-2F0E714AEC97}" type="datetime1">
              <a:rPr lang="en-US" smtClean="0"/>
              <a:t>10/14/2021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91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800C-798F-41AD-8B12-BACB9469C28D}" type="datetime1">
              <a:rPr lang="en-US" smtClean="0"/>
              <a:t>10/14/2021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47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2F3C-453C-4496-BC0B-7C6D17785677}" type="datetime1">
              <a:rPr lang="en-US" smtClean="0"/>
              <a:t>10/14/2021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92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87" b="0" i="0">
                <a:solidFill>
                  <a:srgbClr val="545454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**evaluation of non-monetary contribution by an independent assessor is not strictly required.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EEA92-CBBB-4916-92B1-905B7096D3B1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645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3A6BC48-2B55-4390-B42C-2EDA9536E2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1" y="5676901"/>
            <a:ext cx="11002433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86A0C1C-5C0E-459B-ADF8-431DD1B32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6072718"/>
            <a:ext cx="745067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BD69B4B6-BFEE-4B4B-9EC0-0A5F7F89B1CE}"/>
              </a:ext>
            </a:extLst>
          </p:cNvPr>
          <p:cNvSpPr txBox="1">
            <a:spLocks/>
          </p:cNvSpPr>
          <p:nvPr userDrawn="1"/>
        </p:nvSpPr>
        <p:spPr>
          <a:xfrm>
            <a:off x="11684001" y="302684"/>
            <a:ext cx="563033" cy="2594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67"/>
              </a:lnSpc>
              <a:defRPr/>
            </a:pPr>
            <a:r>
              <a:rPr lang="ru-RU" altLang="ru-RU" sz="1600" u="sng">
                <a:solidFill>
                  <a:srgbClr val="CBD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fld id="{22B6F0DA-59CB-4115-93AF-07FB3AF1EF6E}" type="slidenum">
              <a:rPr lang="ru-RU" altLang="ru-RU" sz="1600" u="sng" smtClean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eaLnBrk="1" hangingPunct="1">
                <a:lnSpc>
                  <a:spcPts val="2167"/>
                </a:lnSpc>
                <a:defRPr/>
              </a:pPr>
              <a:t>‹#›</a:t>
            </a:fld>
            <a:r>
              <a:rPr lang="ru-RU" altLang="ru-RU" sz="1600" u="sng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25140273-C17D-4BF1-B7A4-B793B8AF20C6}"/>
              </a:ext>
            </a:extLst>
          </p:cNvPr>
          <p:cNvSpPr/>
          <p:nvPr userDrawn="1"/>
        </p:nvSpPr>
        <p:spPr>
          <a:xfrm>
            <a:off x="8467" y="867833"/>
            <a:ext cx="12175067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">
            <a:solidFill>
              <a:srgbClr val="656868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399" dirty="0">
              <a:latin typeface="+mn-lt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9966" y="-1"/>
            <a:ext cx="11804695" cy="8645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67" b="1" i="0">
                <a:solidFill>
                  <a:srgbClr val="65686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8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8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z="18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z="18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322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3A6BC48-2B55-4390-B42C-2EDA9536E2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2" y="5676902"/>
            <a:ext cx="11002433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86A0C1C-5C0E-459B-ADF8-431DD1B32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2" y="6072719"/>
            <a:ext cx="745067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BD69B4B6-BFEE-4B4B-9EC0-0A5F7F89B1CE}"/>
              </a:ext>
            </a:extLst>
          </p:cNvPr>
          <p:cNvSpPr txBox="1">
            <a:spLocks/>
          </p:cNvSpPr>
          <p:nvPr userDrawn="1"/>
        </p:nvSpPr>
        <p:spPr>
          <a:xfrm>
            <a:off x="11684002" y="302684"/>
            <a:ext cx="563033" cy="2594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1113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67"/>
              </a:lnSpc>
              <a:defRPr/>
            </a:pPr>
            <a:r>
              <a:rPr lang="ru-RU" altLang="ru-RU" sz="1600" u="sng">
                <a:solidFill>
                  <a:srgbClr val="CBD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fld id="{22B6F0DA-59CB-4115-93AF-07FB3AF1EF6E}" type="slidenum">
              <a:rPr lang="ru-RU" altLang="ru-RU" sz="1600" u="sng" smtClean="0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eaLnBrk="1" hangingPunct="1">
                <a:lnSpc>
                  <a:spcPts val="2167"/>
                </a:lnSpc>
                <a:defRPr/>
              </a:pPr>
              <a:t>‹#›</a:t>
            </a:fld>
            <a:r>
              <a:rPr lang="ru-RU" altLang="ru-RU" sz="1600" u="sng">
                <a:solidFill>
                  <a:srgbClr val="CBDB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25140273-C17D-4BF1-B7A4-B793B8AF20C6}"/>
              </a:ext>
            </a:extLst>
          </p:cNvPr>
          <p:cNvSpPr/>
          <p:nvPr userDrawn="1"/>
        </p:nvSpPr>
        <p:spPr>
          <a:xfrm>
            <a:off x="8468" y="867833"/>
            <a:ext cx="12175067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09">
            <a:solidFill>
              <a:srgbClr val="656868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399" dirty="0">
              <a:latin typeface="+mn-lt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9967" y="-1"/>
            <a:ext cx="11804695" cy="8645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67" b="1" i="0">
                <a:solidFill>
                  <a:srgbClr val="65686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8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sz="18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sz="18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sz="1867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585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039" y="2130976"/>
            <a:ext cx="10363924" cy="147008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076" y="3886153"/>
            <a:ext cx="8535848" cy="17522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6941-6619-4E04-B76E-BA7FE9B6D378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ECAD-4EC4-469C-A95A-86826A476E1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CIS_ppt-cover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9" y="1008"/>
            <a:ext cx="12190842" cy="68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64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IS_ppt-cover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9" y="1008"/>
            <a:ext cx="12190842" cy="6855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9354" y="294089"/>
            <a:ext cx="9755206" cy="587797"/>
          </a:xfrm>
        </p:spPr>
        <p:txBody>
          <a:bodyPr>
            <a:normAutofit/>
          </a:bodyPr>
          <a:lstStyle>
            <a:lvl1pPr algn="l">
              <a:defRPr sz="3265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15575" y="6106736"/>
            <a:ext cx="2845283" cy="364281"/>
          </a:xfrm>
        </p:spPr>
        <p:txBody>
          <a:bodyPr/>
          <a:lstStyle>
            <a:lvl1pPr>
              <a:defRPr sz="1270"/>
            </a:lvl1pPr>
          </a:lstStyle>
          <a:p>
            <a:fld id="{7AF4ECAD-4EC4-469C-A95A-86826A476E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2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3C43-1371-4794-BC95-72CC44A52272}" type="datetime1">
              <a:rPr lang="en-US" smtClean="0"/>
              <a:t>10/14/2021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8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08" y="4407378"/>
            <a:ext cx="10363924" cy="1362097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08" y="2907056"/>
            <a:ext cx="10363924" cy="1500322"/>
          </a:xfrm>
        </p:spPr>
        <p:txBody>
          <a:bodyPr anchor="b"/>
          <a:lstStyle>
            <a:lvl1pPr marL="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1pPr>
            <a:lvl2pPr marL="41468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2pPr>
            <a:lvl3pPr marL="82936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244041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5872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7340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8808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90276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31744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AF35-D19B-4FF7-9853-8EDCB7E9F8E7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ECAD-4EC4-469C-A95A-86826A476E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294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962" y="1599673"/>
            <a:ext cx="5399159" cy="4526884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2879" y="1599673"/>
            <a:ext cx="5399160" cy="4526884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670-0C00-4CC6-B8C7-96E95B2304AA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ECAD-4EC4-469C-A95A-86826A476E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072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963" y="1534879"/>
            <a:ext cx="5386489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963" y="2174172"/>
            <a:ext cx="5386489" cy="395238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39" y="1534879"/>
            <a:ext cx="5388300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0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2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739" y="2174172"/>
            <a:ext cx="5388300" cy="395238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AA9-94B3-459B-8046-AC2BB036D0A9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ECAD-4EC4-469C-A95A-86826A476E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186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846E-A86C-4C70-A5E8-D3583EF1AE71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ECAD-4EC4-469C-A95A-86826A476E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1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ED57-C402-4630-8B47-69EFB2F47C53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ECAD-4EC4-469C-A95A-86826A476E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67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63" y="273572"/>
            <a:ext cx="4010907" cy="1161958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478" y="273571"/>
            <a:ext cx="6814561" cy="5852986"/>
          </a:xfrm>
        </p:spPr>
        <p:txBody>
          <a:bodyPr/>
          <a:lstStyle>
            <a:lvl1pPr>
              <a:defRPr sz="2902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963" y="1435530"/>
            <a:ext cx="4010907" cy="4691027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D27F-F1A6-4F1A-9749-B8B31C0F43CA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ECAD-4EC4-469C-A95A-86826A476E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768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69" y="4800456"/>
            <a:ext cx="7315924" cy="56730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69" y="613376"/>
            <a:ext cx="7315924" cy="4113648"/>
          </a:xfrm>
        </p:spPr>
        <p:txBody>
          <a:bodyPr/>
          <a:lstStyle>
            <a:lvl1pPr marL="0" indent="0">
              <a:buNone/>
              <a:defRPr sz="2902"/>
            </a:lvl1pPr>
            <a:lvl2pPr marL="414680" indent="0">
              <a:buNone/>
              <a:defRPr sz="2540"/>
            </a:lvl2pPr>
            <a:lvl3pPr marL="829361" indent="0">
              <a:buNone/>
              <a:defRPr sz="2177"/>
            </a:lvl3pPr>
            <a:lvl4pPr marL="1244041" indent="0">
              <a:buNone/>
              <a:defRPr sz="1814"/>
            </a:lvl4pPr>
            <a:lvl5pPr marL="1658722" indent="0">
              <a:buNone/>
              <a:defRPr sz="1814"/>
            </a:lvl5pPr>
            <a:lvl6pPr marL="2073402" indent="0">
              <a:buNone/>
              <a:defRPr sz="1814"/>
            </a:lvl6pPr>
            <a:lvl7pPr marL="2488082" indent="0">
              <a:buNone/>
              <a:defRPr sz="1814"/>
            </a:lvl7pPr>
            <a:lvl8pPr marL="2902763" indent="0">
              <a:buNone/>
              <a:defRPr sz="1814"/>
            </a:lvl8pPr>
            <a:lvl9pPr marL="3317443" indent="0">
              <a:buNone/>
              <a:defRPr sz="1814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69" y="5367757"/>
            <a:ext cx="7315924" cy="804876"/>
          </a:xfrm>
        </p:spPr>
        <p:txBody>
          <a:bodyPr/>
          <a:lstStyle>
            <a:lvl1pPr marL="0" indent="0">
              <a:buNone/>
              <a:defRPr sz="1270"/>
            </a:lvl1pPr>
            <a:lvl2pPr marL="414680" indent="0">
              <a:buNone/>
              <a:defRPr sz="1088"/>
            </a:lvl2pPr>
            <a:lvl3pPr marL="829361" indent="0">
              <a:buNone/>
              <a:defRPr sz="907"/>
            </a:lvl3pPr>
            <a:lvl4pPr marL="1244041" indent="0">
              <a:buNone/>
              <a:defRPr sz="816"/>
            </a:lvl4pPr>
            <a:lvl5pPr marL="1658722" indent="0">
              <a:buNone/>
              <a:defRPr sz="816"/>
            </a:lvl5pPr>
            <a:lvl6pPr marL="2073402" indent="0">
              <a:buNone/>
              <a:defRPr sz="816"/>
            </a:lvl6pPr>
            <a:lvl7pPr marL="2488082" indent="0">
              <a:buNone/>
              <a:defRPr sz="816"/>
            </a:lvl7pPr>
            <a:lvl8pPr marL="2902763" indent="0">
              <a:buNone/>
              <a:defRPr sz="816"/>
            </a:lvl8pPr>
            <a:lvl9pPr marL="3317443" indent="0">
              <a:buNone/>
              <a:defRPr sz="81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3B9E-995A-47DE-833D-D4BDEE64BA63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ECAD-4EC4-469C-A95A-86826A476E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649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A7E-BF72-4589-9D5B-4376509112DE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ECAD-4EC4-469C-A95A-86826A476E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670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924" y="275012"/>
            <a:ext cx="2742115" cy="585154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962" y="275012"/>
            <a:ext cx="8056204" cy="585154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5586-D891-4F40-88DE-AA39656A741A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4ECAD-4EC4-469C-A95A-86826A476E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867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71797" y="2180862"/>
            <a:ext cx="6983990" cy="1368152"/>
          </a:xfrm>
        </p:spPr>
        <p:txBody>
          <a:bodyPr>
            <a:noAutofit/>
          </a:bodyPr>
          <a:lstStyle>
            <a:lvl1pPr algn="l">
              <a:defRPr sz="3818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ТЕМУ ВЫСТУПЛЕНИЯ ПИШУ ЗДЕСЬ</a:t>
            </a:r>
          </a:p>
        </p:txBody>
      </p:sp>
      <p:pic>
        <p:nvPicPr>
          <p:cNvPr id="1027" name="Picture 3" descr="C:\Users\ZShpanova\Desktop\Zhanna\МЕРОПРИЯТИЯ\Startup Village 2018\Картинки из фотобанка\лампа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0" t="13141" r="12489" b="3416"/>
          <a:stretch/>
        </p:blipFill>
        <p:spPr bwMode="auto">
          <a:xfrm>
            <a:off x="335362" y="260648"/>
            <a:ext cx="3891200" cy="62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24" y="164639"/>
            <a:ext cx="1331995" cy="9601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35362" y="6406595"/>
            <a:ext cx="11573957" cy="35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49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Skolkovo </a:t>
            </a:r>
            <a:r>
              <a:rPr lang="ru-RU" sz="849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ru-RU" sz="849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(ООО "ЦИС "Сколково") является 100% дочерним обществом Фонда "Сколково" и оказывает участникам инновационного проекта Сколково и третьим лицам весь комплекс профессиональных услуг в области патентования и юридического сопровождения сделок.</a:t>
            </a:r>
          </a:p>
        </p:txBody>
      </p:sp>
    </p:spTree>
    <p:extLst>
      <p:ext uri="{BB962C8B-B14F-4D97-AF65-F5344CB8AC3E}">
        <p14:creationId xmlns:p14="http://schemas.microsoft.com/office/powerpoint/2010/main" val="294186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56B8-9101-4B9F-9355-67B3EA8F3F6D}" type="datetime1">
              <a:rPr lang="en-US" smtClean="0"/>
              <a:t>10/14/2021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A081-B83D-40A8-A800-F39995C7FF13}" type="datetime1">
              <a:rPr lang="en-US" smtClean="0"/>
              <a:t>10/14/2021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D744-25FC-4012-80D4-D8A65FAAC10F}" type="datetime1">
              <a:rPr lang="en-US" smtClean="0"/>
              <a:t>10/14/2021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1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A674-6661-4BF7-84A3-613B39DCBA00}" type="datetime1">
              <a:rPr lang="en-US" smtClean="0"/>
              <a:t>10/14/2021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3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92B-0664-453F-8D50-07367A370468}" type="datetime1">
              <a:rPr lang="en-US" smtClean="0"/>
              <a:t>10/14/2021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3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C3C4-C717-45E3-BE0F-2F0E714AEC97}" type="datetime1">
              <a:rPr lang="en-US" smtClean="0"/>
              <a:t>10/14/2021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4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77249-DCD7-428F-A575-215CA8252385}" type="datetime1">
              <a:rPr lang="en-US" smtClean="0"/>
              <a:t>10/14/2021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3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77249-DCD7-428F-A575-215CA8252385}" type="datetime1">
              <a:rPr lang="en-US" smtClean="0"/>
              <a:t>10/14/2021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**evaluation of non-monetary contribution by an independent assessor is not strictly required.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FE8D-DB03-45DA-9B0A-75DF1A31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8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63" y="275012"/>
            <a:ext cx="10972076" cy="1143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963" y="1599673"/>
            <a:ext cx="10972076" cy="4526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962" y="6356933"/>
            <a:ext cx="2845283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1D23-3043-4920-A530-37D74F9FA746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756" y="6356933"/>
            <a:ext cx="2845283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4ECAD-4EC4-469C-A95A-86826A476E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ctr" defTabSz="829361" rtl="0" eaLnBrk="1" latinLnBrk="0" hangingPunct="1"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10" indent="-311010" algn="l" defTabSz="829361" rtl="0" eaLnBrk="1" latinLnBrk="0" hangingPunct="1">
        <a:spcBef>
          <a:spcPct val="20000"/>
        </a:spcBef>
        <a:buFont typeface="Arial" pitchFamily="34" charset="0"/>
        <a:buChar char="•"/>
        <a:defRPr sz="2902" kern="1200">
          <a:solidFill>
            <a:schemeClr val="tx1"/>
          </a:solidFill>
          <a:latin typeface="+mn-lt"/>
          <a:ea typeface="+mn-ea"/>
          <a:cs typeface="+mn-cs"/>
        </a:defRPr>
      </a:lvl1pPr>
      <a:lvl2pPr marL="673856" indent="-259175" algn="l" defTabSz="829361" rtl="0" eaLnBrk="1" latinLnBrk="0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701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451381" indent="-207340" algn="l" defTabSz="829361" rtl="0" eaLnBrk="1" latinLnBrk="0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6062" indent="-207340" algn="l" defTabSz="829361" rtl="0" eaLnBrk="1" latinLnBrk="0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0742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2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0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783" indent="-207340" algn="l" defTabSz="829361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klegal.ru/" TargetMode="External"/><Relationship Id="rId2" Type="http://schemas.openxmlformats.org/officeDocument/2006/relationships/hyperlink" Target="mailto:sklegal@sk.r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/>
          </p:cNvSpPr>
          <p:nvPr/>
        </p:nvSpPr>
        <p:spPr>
          <a:xfrm>
            <a:off x="4162229" y="2182966"/>
            <a:ext cx="6333493" cy="227498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7" b="0" i="0" kern="1200">
                <a:solidFill>
                  <a:srgbClr val="545454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  <a:defRPr/>
            </a:pPr>
            <a:r>
              <a:rPr kumimoji="0" lang="ru-RU" sz="2400" b="1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ru-RU" sz="2400" b="1" spc="-35" dirty="0">
                <a:solidFill>
                  <a:prstClr val="black">
                    <a:lumMod val="50000"/>
                    <a:lumOff val="50000"/>
                  </a:prst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Патентование в медицине. </a:t>
            </a:r>
          </a:p>
          <a:p>
            <a:pPr marL="12700" lvl="0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2400" b="1" spc="-35" dirty="0">
                <a:solidFill>
                  <a:prstClr val="black">
                    <a:lumMod val="50000"/>
                    <a:lumOff val="50000"/>
                  </a:prst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Что нужно знать изобретателям?»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spc="-35" dirty="0">
              <a:solidFill>
                <a:prstClr val="black">
                  <a:lumMod val="50000"/>
                  <a:lumOff val="50000"/>
                </a:prst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35" dirty="0">
                <a:solidFill>
                  <a:prstClr val="black">
                    <a:lumMod val="50000"/>
                    <a:lumOff val="50000"/>
                  </a:prst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Яшмолкина Мария Леонидовна</a:t>
            </a:r>
            <a:endParaRPr kumimoji="0" lang="ru-RU" sz="2000" b="1" i="0" u="none" strike="noStrike" kern="1200" cap="none" spc="-35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ova Light" panose="020B0304020202020204" pitchFamily="34" charset="0"/>
              <a:ea typeface="+mj-ea"/>
              <a:cs typeface="Arial" panose="020B060402020202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Руководитель  направления </a:t>
            </a:r>
            <a:r>
              <a:rPr kumimoji="0" lang="ru-RU" sz="2000" b="1" i="0" u="none" strike="noStrike" kern="1200" cap="none" spc="-35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Биомед</a:t>
            </a:r>
            <a:r>
              <a:rPr kumimoji="0" lang="ru-RU" sz="2000" b="1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 патентной практики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ova Light" panose="020B0304020202020204" pitchFamily="34" charset="0"/>
                <a:ea typeface="+mj-ea"/>
                <a:cs typeface="Arial" panose="020B0604020202020204" pitchFamily="34" charset="0"/>
              </a:rPr>
              <a:t>Центр интеллектуальной собственности «Сколково»</a:t>
            </a:r>
            <a:endParaRPr kumimoji="0" lang="ru-RU" sz="2000" b="0" i="0" u="none" strike="noStrike" kern="1200" cap="none" spc="-35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ova Light" panose="020B0304020202020204" pitchFamily="34" charset="0"/>
              <a:ea typeface="+mj-ea"/>
              <a:cs typeface="Arial" panose="020B060402020202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35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object 5"/>
          <p:cNvSpPr/>
          <p:nvPr/>
        </p:nvSpPr>
        <p:spPr>
          <a:xfrm flipH="1">
            <a:off x="3987569" y="2048983"/>
            <a:ext cx="45719" cy="2542946"/>
          </a:xfrm>
          <a:custGeom>
            <a:avLst/>
            <a:gdLst/>
            <a:ahLst/>
            <a:cxnLst/>
            <a:rect l="l" t="t" r="r" b="b"/>
            <a:pathLst>
              <a:path h="1630679">
                <a:moveTo>
                  <a:pt x="0" y="0"/>
                </a:moveTo>
                <a:lnTo>
                  <a:pt x="0" y="1630426"/>
                </a:lnTo>
              </a:path>
            </a:pathLst>
          </a:custGeom>
          <a:ln w="285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200620-ED16-4841-9762-0719C4D72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25" t="32558" r="47238" b="22790"/>
          <a:stretch/>
        </p:blipFill>
        <p:spPr>
          <a:xfrm>
            <a:off x="583018" y="2153092"/>
            <a:ext cx="3126754" cy="23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2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4BDCAD6-A964-497A-8F75-13AFC37A1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Служебное изобретение. Авторское вознаграждение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3EBFFC-DEF4-4197-B8AE-150D4EFE381D}"/>
              </a:ext>
            </a:extLst>
          </p:cNvPr>
          <p:cNvSpPr/>
          <p:nvPr/>
        </p:nvSpPr>
        <p:spPr>
          <a:xfrm>
            <a:off x="209965" y="2151369"/>
            <a:ext cx="6178959" cy="261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u="sng" dirty="0">
                <a:solidFill>
                  <a:srgbClr val="BBCF28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За создание  </a:t>
            </a:r>
            <a:r>
              <a:rPr lang="ru-RU" sz="1400" b="1" dirty="0">
                <a:solidFill>
                  <a:schemeClr val="tx2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служебного изобретения</a:t>
            </a:r>
            <a:endParaRPr lang="en-US" sz="1400" b="1" dirty="0">
              <a:solidFill>
                <a:schemeClr val="tx2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Arial Nova Light" panose="020B0304020202020204" pitchFamily="34" charset="0"/>
                <a:ea typeface="Calibri"/>
                <a:cs typeface="Arial" panose="020B0604020202020204" pitchFamily="34" charset="0"/>
              </a:rPr>
              <a:t>30% от средней заработной платы </a:t>
            </a:r>
            <a:r>
              <a:rPr lang="ru-RU" sz="1400" dirty="0">
                <a:solidFill>
                  <a:prstClr val="black"/>
                </a:solidFill>
                <a:latin typeface="Arial Nova Light" panose="020B0304020202020204" pitchFamily="34" charset="0"/>
                <a:ea typeface="Calibri"/>
                <a:cs typeface="Arial" panose="020B0604020202020204" pitchFamily="34" charset="0"/>
              </a:rPr>
              <a:t>за последние 12 календарных месяцев</a:t>
            </a:r>
          </a:p>
          <a:p>
            <a:pPr>
              <a:lnSpc>
                <a:spcPct val="115000"/>
              </a:lnSpc>
            </a:pPr>
            <a:endParaRPr lang="ru-RU" sz="1400" b="1" u="sng" dirty="0">
              <a:solidFill>
                <a:srgbClr val="BBCF28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600" b="1" u="sng" dirty="0">
                <a:solidFill>
                  <a:srgbClr val="BBCF28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За использование</a:t>
            </a:r>
            <a:r>
              <a:rPr lang="ru-RU" sz="1600" dirty="0">
                <a:solidFill>
                  <a:srgbClr val="BBCF28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>
                <a:solidFill>
                  <a:schemeClr val="tx2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служебного изобретения</a:t>
            </a:r>
          </a:p>
          <a:p>
            <a:pPr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Три (средних) заработных платы </a:t>
            </a:r>
            <a:r>
              <a:rPr lang="ru-RU" sz="14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за последние 12 календарных месяцев, в течение которых изобретение использовалось работодателем</a:t>
            </a:r>
            <a:r>
              <a:rPr lang="en-US" sz="14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;</a:t>
            </a:r>
          </a:p>
          <a:p>
            <a:pPr marL="380990" indent="-380990">
              <a:lnSpc>
                <a:spcPct val="115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10% от суммы вознаграждения</a:t>
            </a:r>
            <a:r>
              <a:rPr lang="ru-RU" sz="14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, предусмотренного лицензионным договором между работодателем и третьим лицом</a:t>
            </a:r>
            <a:r>
              <a:rPr lang="en-US" sz="14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15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15% от суммы вознаграждения</a:t>
            </a:r>
            <a:r>
              <a:rPr lang="ru-RU" sz="14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, предусмотренного договором об отчуждении права между работодателем и третьим лицом.</a:t>
            </a:r>
            <a:endParaRPr lang="en-US" sz="2400" b="1" u="sng" dirty="0">
              <a:solidFill>
                <a:srgbClr val="0070C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B9CFDF-ADE3-4418-BB3F-2592611A80F2}"/>
              </a:ext>
            </a:extLst>
          </p:cNvPr>
          <p:cNvSpPr/>
          <p:nvPr/>
        </p:nvSpPr>
        <p:spPr>
          <a:xfrm>
            <a:off x="7301132" y="2302799"/>
            <a:ext cx="2883373" cy="1569660"/>
          </a:xfrm>
          <a:prstGeom prst="rect">
            <a:avLst/>
          </a:prstGeom>
          <a:ln w="19050">
            <a:solidFill>
              <a:srgbClr val="70AD47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tx2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Если служебное изобретение было создано несколькими соавторами, вознаграждение распределяется </a:t>
            </a:r>
          </a:p>
          <a:p>
            <a:pPr lvl="0" algn="ctr"/>
            <a:r>
              <a:rPr lang="ru-RU" sz="1600" b="1" dirty="0">
                <a:solidFill>
                  <a:schemeClr val="tx2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между ними </a:t>
            </a:r>
          </a:p>
          <a:p>
            <a:pPr lvl="0" algn="ctr"/>
            <a:r>
              <a:rPr lang="ru-RU" sz="1600" b="1" dirty="0">
                <a:solidFill>
                  <a:schemeClr val="tx2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поровну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F51FF4-0FED-43CA-8D78-33FB5BBB85C0}"/>
              </a:ext>
            </a:extLst>
          </p:cNvPr>
          <p:cNvSpPr/>
          <p:nvPr/>
        </p:nvSpPr>
        <p:spPr>
          <a:xfrm>
            <a:off x="1484415" y="5281858"/>
            <a:ext cx="9597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В случае прекращения трудовых отношений между работником</a:t>
            </a:r>
            <a:r>
              <a:rPr lang="en-US" sz="1600" b="1" dirty="0">
                <a:solidFill>
                  <a:srgbClr val="0070C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и</a:t>
            </a:r>
            <a:r>
              <a:rPr lang="en-US" sz="1600" b="1" dirty="0">
                <a:solidFill>
                  <a:srgbClr val="0070C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работодателем обязанность работодателя осуществлять выплату вознаграждения сохраняется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289C96-C443-4B4D-BB05-1C288CA43C6B}"/>
              </a:ext>
            </a:extLst>
          </p:cNvPr>
          <p:cNvSpPr/>
          <p:nvPr/>
        </p:nvSpPr>
        <p:spPr>
          <a:xfrm>
            <a:off x="673393" y="987783"/>
            <a:ext cx="10877839" cy="738664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16.11.2020 N 1848 </a:t>
            </a:r>
          </a:p>
          <a:p>
            <a:pPr algn="just"/>
            <a:r>
              <a:rPr lang="ru-RU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Правил выплаты вознаграждения за служебные изобретения, служебные полезные модели, служебные промышленные образцы»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(вступило в силу с 01.01.2021 и действует до 01.01.2027)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C96DD26-799B-4AAF-8316-75F444979781}"/>
              </a:ext>
            </a:extLst>
          </p:cNvPr>
          <p:cNvGrpSpPr/>
          <p:nvPr/>
        </p:nvGrpSpPr>
        <p:grpSpPr>
          <a:xfrm>
            <a:off x="10455660" y="2420495"/>
            <a:ext cx="1252855" cy="2338710"/>
            <a:chOff x="9918859" y="2216898"/>
            <a:chExt cx="1252855" cy="2338710"/>
          </a:xfrm>
        </p:grpSpPr>
        <p:pic>
          <p:nvPicPr>
            <p:cNvPr id="25" name="Picture 2" descr="ÐÑÐ°Ñ, ÐÐ»Ð»ÑÑÑÑÐ°ÑÐ¸Ñ, ÐÐµÐ´Ð¸ÑÐ¸Ð½Ð°, ÐÐ°ÑÐ¸ÐºÐ°ÑÑÑÐ°">
              <a:extLst>
                <a:ext uri="{FF2B5EF4-FFF2-40B4-BE49-F238E27FC236}">
                  <a16:creationId xmlns:a16="http://schemas.microsoft.com/office/drawing/2014/main" id="{F0474663-CE37-4198-84F5-DEF90587F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8859" y="2216898"/>
              <a:ext cx="710546" cy="1815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6241671-E808-4FEA-A731-7B46582D822A}"/>
                </a:ext>
              </a:extLst>
            </p:cNvPr>
            <p:cNvGrpSpPr/>
            <p:nvPr/>
          </p:nvGrpSpPr>
          <p:grpSpPr>
            <a:xfrm>
              <a:off x="10190014" y="2478312"/>
              <a:ext cx="981700" cy="2077296"/>
              <a:chOff x="10190014" y="2478312"/>
              <a:chExt cx="981700" cy="2077296"/>
            </a:xfrm>
          </p:grpSpPr>
          <p:pic>
            <p:nvPicPr>
              <p:cNvPr id="19" name="Picture 2" descr="ÐÑÐ°Ñ, ÐÐ»Ð»ÑÑÑÑÐ°ÑÐ¸Ñ, ÐÐµÐ´Ð¸ÑÐ¸Ð½Ð°, ÐÐ°ÑÐ¸ÐºÐ°ÑÑÑÐ°">
                <a:extLst>
                  <a:ext uri="{FF2B5EF4-FFF2-40B4-BE49-F238E27FC236}">
                    <a16:creationId xmlns:a16="http://schemas.microsoft.com/office/drawing/2014/main" id="{00615C71-6310-41F1-A999-60D26A7A3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0014" y="2478312"/>
                <a:ext cx="710546" cy="1815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ÐÑÐ°Ñ, ÐÐ»Ð»ÑÑÑÑÐ°ÑÐ¸Ñ, ÐÐµÐ´Ð¸ÑÐ¸Ð½Ð°, ÐÐ°ÑÐ¸ÐºÐ°ÑÑÑÐ°">
                <a:extLst>
                  <a:ext uri="{FF2B5EF4-FFF2-40B4-BE49-F238E27FC236}">
                    <a16:creationId xmlns:a16="http://schemas.microsoft.com/office/drawing/2014/main" id="{BC05291E-5056-452A-9FE8-BF3349495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1168" y="2739726"/>
                <a:ext cx="710546" cy="1815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7907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4BDCAD6-A964-497A-8F75-13AFC37A1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Изобретение, НЕ являющееся служебным. Взаимодействие с работодателем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2E2DB0-133C-4232-B58B-C261475DFF5A}"/>
              </a:ext>
            </a:extLst>
          </p:cNvPr>
          <p:cNvSpPr txBox="1"/>
          <p:nvPr/>
        </p:nvSpPr>
        <p:spPr>
          <a:xfrm>
            <a:off x="2880756" y="1306286"/>
            <a:ext cx="87689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b="1" u="sng" dirty="0">
                <a:latin typeface="Arial Nova Light" panose="020B0304020202020204" pitchFamily="34" charset="0"/>
                <a:cs typeface="Arial" panose="020B0604020202020204" pitchFamily="34" charset="0"/>
              </a:rPr>
              <a:t>Право на получение патента принадлежит изобретателю</a:t>
            </a:r>
          </a:p>
          <a:p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Работодатель 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вправе потребовать:</a:t>
            </a:r>
          </a:p>
          <a:p>
            <a:pPr marL="903288" indent="-177800">
              <a:buFont typeface="Arial" panose="020B0604020202020204" pitchFamily="34" charset="0"/>
              <a:buChar char="•"/>
            </a:pP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 предоставления простой безвозмездной лицензии на использование</a:t>
            </a:r>
          </a:p>
          <a:p>
            <a:pPr marL="903288" indent="-177800"/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      изобретения для собственных нужд на весь срок действия патента</a:t>
            </a:r>
          </a:p>
          <a:p>
            <a:pPr marL="903288" indent="-177800"/>
            <a:endParaRPr lang="ru-RU" sz="1600" b="1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903288" indent="-177800"/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либо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</a:p>
          <a:p>
            <a:pPr marL="903288" indent="-177800"/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903288" indent="-177800">
              <a:buFont typeface="Arial" panose="020B0604020202020204" pitchFamily="34" charset="0"/>
              <a:buChar char="•"/>
            </a:pP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 возмещения расходов, понесенных им в связи с созданием изобретения</a:t>
            </a:r>
            <a:endParaRPr lang="ru-RU" sz="1600" dirty="0">
              <a:latin typeface="Arial Nova Light" panose="020B0304020202020204" pitchFamily="34" charset="0"/>
            </a:endParaRPr>
          </a:p>
          <a:p>
            <a:pPr marL="712788">
              <a:tabLst>
                <a:tab pos="985838" algn="l"/>
              </a:tabLst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endParaRPr lang="ru-RU" b="1" u="sng" dirty="0"/>
          </a:p>
        </p:txBody>
      </p:sp>
      <p:pic>
        <p:nvPicPr>
          <p:cNvPr id="5" name="Picture 2" descr="ÐÑÐ°Ñ, ÐÐ»Ð»ÑÑÑÑÐ°ÑÐ¸Ñ, ÐÐµÐ´Ð¸ÑÐ¸Ð½Ð°, ÐÐ°ÑÐ¸ÐºÐ°ÑÑÑÐ°">
            <a:extLst>
              <a:ext uri="{FF2B5EF4-FFF2-40B4-BE49-F238E27FC236}">
                <a16:creationId xmlns:a16="http://schemas.microsoft.com/office/drawing/2014/main" id="{892173C0-0033-44A0-9090-00367FB4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3" y="1958518"/>
            <a:ext cx="1150785" cy="29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9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CFFC7BF-5ECF-4D11-BD29-56D628217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Важно! Ноу-хау!</a:t>
            </a:r>
            <a:r>
              <a:rPr lang="en-US" sz="2200" dirty="0"/>
              <a:t> </a:t>
            </a:r>
            <a:endParaRPr lang="ru-RU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 descr="ÐÑÐ°Ñ, ÐÐ»Ð»ÑÑÑÑÐ°ÑÐ¸Ñ, ÐÐµÐ´Ð¸ÑÐ¸Ð½Ð°, ÐÐ°ÑÐ¸ÐºÐ°ÑÑÑÐ°">
            <a:extLst>
              <a:ext uri="{FF2B5EF4-FFF2-40B4-BE49-F238E27FC236}">
                <a16:creationId xmlns:a16="http://schemas.microsoft.com/office/drawing/2014/main" id="{A87264C3-EDA0-4E76-8EA0-1CD3ACE0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3" y="1958518"/>
            <a:ext cx="1150785" cy="29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30EAA7-7334-48D3-B9D0-1D104A2B15C7}"/>
              </a:ext>
            </a:extLst>
          </p:cNvPr>
          <p:cNvSpPr/>
          <p:nvPr/>
        </p:nvSpPr>
        <p:spPr>
          <a:xfrm>
            <a:off x="2200893" y="1154415"/>
            <a:ext cx="7790213" cy="95410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ВАЖНО</a:t>
            </a:r>
            <a:r>
              <a:rPr lang="ru-RU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не допустить утечку информации, ограничив круг лиц, имеющих доступ к информации, и соблюдая должные меры по сохранности конфиденциальной информации</a:t>
            </a:r>
            <a:endParaRPr lang="ru-RU" dirty="0">
              <a:latin typeface="Arial Nova Light" panose="020B03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2CA38-2B51-47BB-8A8A-2422DC4293EB}"/>
              </a:ext>
            </a:extLst>
          </p:cNvPr>
          <p:cNvSpPr txBox="1"/>
          <p:nvPr/>
        </p:nvSpPr>
        <p:spPr>
          <a:xfrm>
            <a:off x="2892023" y="2367637"/>
            <a:ext cx="8843017" cy="4114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67" b="1" dirty="0">
                <a:solidFill>
                  <a:srgbClr val="FF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НЕ РАСКРЫВАТЬ 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в презентациях, выступлениях </a:t>
            </a:r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сущность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 изобретения</a:t>
            </a:r>
          </a:p>
          <a:p>
            <a:pPr>
              <a:buClr>
                <a:srgbClr val="FF0000"/>
              </a:buClr>
            </a:pPr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228594" indent="-228594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67" b="1" dirty="0">
                <a:solidFill>
                  <a:srgbClr val="FF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НЕ РАЗМЕЩАТЬ </a:t>
            </a:r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детальную</a:t>
            </a:r>
            <a:r>
              <a:rPr lang="ru-RU" sz="1867" b="1" dirty="0">
                <a:solidFill>
                  <a:srgbClr val="FF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информацию о новом продукте (устройстве, изделии), способе, технологии на сайте компании, на форумах в сети Интернет, фото/видео в социальных сетях</a:t>
            </a:r>
          </a:p>
          <a:p>
            <a:pPr marL="228594" indent="-228594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228594" indent="-228594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67" b="1" dirty="0">
                <a:solidFill>
                  <a:srgbClr val="FF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НЕ ПУБЛИКОВАТЬ 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статьи, автореферат диссертации, раскрывающие </a:t>
            </a:r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сущность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 нового изобретения</a:t>
            </a:r>
          </a:p>
          <a:p>
            <a:pPr>
              <a:buClr>
                <a:srgbClr val="FF0000"/>
              </a:buClr>
            </a:pPr>
            <a:endParaRPr lang="en-US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228594" indent="-228594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67" b="1" dirty="0">
                <a:solidFill>
                  <a:srgbClr val="FF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НЕ ОБСУЖДАТЬ 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с третьими лицами </a:t>
            </a:r>
            <a:r>
              <a:rPr lang="ru-RU" sz="1600" b="1" u="sng" dirty="0">
                <a:latin typeface="Arial Nova Light" panose="020B0304020202020204" pitchFamily="34" charset="0"/>
                <a:cs typeface="Arial" panose="020B0604020202020204" pitchFamily="34" charset="0"/>
              </a:rPr>
              <a:t>детали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 о продукте (устройстве, изделии), способе, технологии </a:t>
            </a:r>
          </a:p>
          <a:p>
            <a:pPr>
              <a:buClr>
                <a:srgbClr val="FF0000"/>
              </a:buClr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228594" lvl="0" indent="-228594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67" b="1" dirty="0">
                <a:solidFill>
                  <a:srgbClr val="FF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ВВЕСТИ В КОМПАНИИ </a:t>
            </a:r>
            <a:r>
              <a:rPr lang="ru-RU" sz="16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режим </a:t>
            </a:r>
            <a:r>
              <a:rPr lang="ru-RU" sz="1867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коммерческой тайны</a:t>
            </a:r>
          </a:p>
          <a:p>
            <a:pPr marL="228594" indent="-228594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918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9C3D6A2-6C72-46AA-B046-E699C8A2DE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Нужно ли получать патент?</a:t>
            </a:r>
            <a:endParaRPr lang="ru-RU" sz="2200" dirty="0">
              <a:latin typeface="Arial Nova Light" panose="020B0304020202020204" pitchFamily="34" charset="0"/>
            </a:endParaRPr>
          </a:p>
        </p:txBody>
      </p:sp>
      <p:pic>
        <p:nvPicPr>
          <p:cNvPr id="3" name="Picture 2" descr="ÐÑÐ°Ñ, ÐÐ»Ð»ÑÑÑÑÐ°ÑÐ¸Ñ, ÐÐµÐ´Ð¸ÑÐ¸Ð½Ð°, ÐÐ°ÑÐ¸ÐºÐ°ÑÑÑÐ°">
            <a:extLst>
              <a:ext uri="{FF2B5EF4-FFF2-40B4-BE49-F238E27FC236}">
                <a16:creationId xmlns:a16="http://schemas.microsoft.com/office/drawing/2014/main" id="{6964C7D8-76DE-4149-8840-1BBF14D8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59" y="2139815"/>
            <a:ext cx="1152128" cy="29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ºÐ¸ÑÐ¿Ð¸ÑÐ¸ ">
            <a:extLst>
              <a:ext uri="{FF2B5EF4-FFF2-40B4-BE49-F238E27FC236}">
                <a16:creationId xmlns:a16="http://schemas.microsoft.com/office/drawing/2014/main" id="{AABAC06C-9DFC-4A8A-90FA-CFB3D28A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89" y="3362631"/>
            <a:ext cx="5545467" cy="2619637"/>
          </a:xfrm>
          <a:prstGeom prst="rect">
            <a:avLst/>
          </a:prstGeom>
          <a:noFill/>
          <a:extLst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A2A32B-3EBE-48AF-B4F2-9D4F66685DBF}"/>
              </a:ext>
            </a:extLst>
          </p:cNvPr>
          <p:cNvSpPr/>
          <p:nvPr/>
        </p:nvSpPr>
        <p:spPr>
          <a:xfrm>
            <a:off x="7422078" y="1027461"/>
            <a:ext cx="4279774" cy="42780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34988" indent="-295275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295275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 Nova Light" panose="020B0304020202020204" pitchFamily="34" charset="0"/>
                <a:cs typeface="Arial" panose="020B0604020202020204" pitchFamily="34" charset="0"/>
              </a:rPr>
              <a:t>Относится ли созданный РИД к изобретениям?</a:t>
            </a:r>
          </a:p>
          <a:p>
            <a:pPr marL="534988" indent="-295275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600" i="1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534988" indent="-295275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 Nova Light" panose="020B0304020202020204" pitchFamily="34" charset="0"/>
                <a:cs typeface="Arial" panose="020B0604020202020204" pitchFamily="34" charset="0"/>
              </a:rPr>
              <a:t>Является ли изобретение патентоспособным?</a:t>
            </a:r>
          </a:p>
          <a:p>
            <a:pPr marL="534988" indent="-295275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534988" indent="-295275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Возможно ли сохранение конфиденциальности при выводе изделия/технологии на рынок?</a:t>
            </a:r>
          </a:p>
          <a:p>
            <a:pPr marL="534988" indent="-295275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534988" indent="-295275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Возможно ли будет отследить нарушения патента?</a:t>
            </a:r>
          </a:p>
          <a:p>
            <a:pPr marL="534988" indent="-295275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534988" indent="-295275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Кому можно будет предъявить претензии о нарушении?</a:t>
            </a:r>
          </a:p>
          <a:p>
            <a:pPr marL="239178" algn="just"/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B48FB-55A5-471E-81CC-FA08509F2B17}"/>
              </a:ext>
            </a:extLst>
          </p:cNvPr>
          <p:cNvSpPr txBox="1"/>
          <p:nvPr/>
        </p:nvSpPr>
        <p:spPr>
          <a:xfrm>
            <a:off x="490147" y="1182053"/>
            <a:ext cx="2387641" cy="206210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ova Light" panose="020B0304020202020204" pitchFamily="34" charset="0"/>
              </a:rPr>
              <a:t>Патент на изобретение (полезную модель) </a:t>
            </a:r>
            <a:r>
              <a:rPr lang="ru-RU" sz="1600" dirty="0">
                <a:latin typeface="Arial Nova Light" panose="020B0304020202020204" pitchFamily="34" charset="0"/>
              </a:rPr>
              <a:t>– охранный документ, удостоверяющий исключительное право, авторство и приоритет изобретения (полезной модели) </a:t>
            </a:r>
          </a:p>
        </p:txBody>
      </p:sp>
    </p:spTree>
    <p:extLst>
      <p:ext uri="{BB962C8B-B14F-4D97-AF65-F5344CB8AC3E}">
        <p14:creationId xmlns:p14="http://schemas.microsoft.com/office/powerpoint/2010/main" val="353635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CFFC7BF-5ECF-4D11-BD29-56D628217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966" y="-1"/>
            <a:ext cx="11804695" cy="864524"/>
          </a:xfrm>
        </p:spPr>
        <p:txBody>
          <a:bodyPr>
            <a:normAutofit/>
          </a:bodyPr>
          <a:lstStyle/>
          <a:p>
            <a:r>
              <a:rPr lang="ru-RU" sz="2200" dirty="0"/>
              <a:t>Получение патента</a:t>
            </a:r>
            <a:endParaRPr lang="ru-RU" sz="2200" dirty="0">
              <a:latin typeface="Arial Nova Light" panose="020B0304020202020204" pitchFamily="34" charset="0"/>
            </a:endParaRPr>
          </a:p>
        </p:txBody>
      </p:sp>
      <p:pic>
        <p:nvPicPr>
          <p:cNvPr id="4" name="Picture 2" descr="ÐÑÐ°Ñ, ÐÐ»Ð»ÑÑÑÑÐ°ÑÐ¸Ñ, ÐÐµÐ´Ð¸ÑÐ¸Ð½Ð°, ÐÐ°ÑÐ¸ÐºÐ°ÑÑÑÐ°">
            <a:extLst>
              <a:ext uri="{FF2B5EF4-FFF2-40B4-BE49-F238E27FC236}">
                <a16:creationId xmlns:a16="http://schemas.microsoft.com/office/drawing/2014/main" id="{A87264C3-EDA0-4E76-8EA0-1CD3ACE0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3" y="1958518"/>
            <a:ext cx="1150785" cy="29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F5B786A-FD89-4B85-A850-60A08C39169C}"/>
              </a:ext>
            </a:extLst>
          </p:cNvPr>
          <p:cNvGrpSpPr/>
          <p:nvPr/>
        </p:nvGrpSpPr>
        <p:grpSpPr>
          <a:xfrm>
            <a:off x="2859479" y="999448"/>
            <a:ext cx="6267485" cy="4790103"/>
            <a:chOff x="3599723" y="1220754"/>
            <a:chExt cx="7507840" cy="5422609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B3339923-3209-4D94-9E48-B5EFCA0EDCE4}"/>
                </a:ext>
              </a:extLst>
            </p:cNvPr>
            <p:cNvGrpSpPr/>
            <p:nvPr/>
          </p:nvGrpSpPr>
          <p:grpSpPr>
            <a:xfrm>
              <a:off x="3599723" y="1220754"/>
              <a:ext cx="7058900" cy="4573409"/>
              <a:chOff x="2401170" y="725868"/>
              <a:chExt cx="5294175" cy="3430057"/>
            </a:xfrm>
          </p:grpSpPr>
          <p:sp>
            <p:nvSpPr>
              <p:cNvPr id="9" name="Полилиния 29">
                <a:extLst>
                  <a:ext uri="{FF2B5EF4-FFF2-40B4-BE49-F238E27FC236}">
                    <a16:creationId xmlns:a16="http://schemas.microsoft.com/office/drawing/2014/main" id="{119773E6-A0FF-42AD-A194-A95235D1476C}"/>
                  </a:ext>
                </a:extLst>
              </p:cNvPr>
              <p:cNvSpPr/>
              <p:nvPr/>
            </p:nvSpPr>
            <p:spPr>
              <a:xfrm>
                <a:off x="2401170" y="725868"/>
                <a:ext cx="4084875" cy="611144"/>
              </a:xfrm>
              <a:custGeom>
                <a:avLst/>
                <a:gdLst>
                  <a:gd name="connsiteX0" fmla="*/ 0 w 4084875"/>
                  <a:gd name="connsiteY0" fmla="*/ 61114 h 611144"/>
                  <a:gd name="connsiteX1" fmla="*/ 61114 w 4084875"/>
                  <a:gd name="connsiteY1" fmla="*/ 0 h 611144"/>
                  <a:gd name="connsiteX2" fmla="*/ 4023761 w 4084875"/>
                  <a:gd name="connsiteY2" fmla="*/ 0 h 611144"/>
                  <a:gd name="connsiteX3" fmla="*/ 4084875 w 4084875"/>
                  <a:gd name="connsiteY3" fmla="*/ 61114 h 611144"/>
                  <a:gd name="connsiteX4" fmla="*/ 4084875 w 4084875"/>
                  <a:gd name="connsiteY4" fmla="*/ 550030 h 611144"/>
                  <a:gd name="connsiteX5" fmla="*/ 4023761 w 4084875"/>
                  <a:gd name="connsiteY5" fmla="*/ 611144 h 611144"/>
                  <a:gd name="connsiteX6" fmla="*/ 61114 w 4084875"/>
                  <a:gd name="connsiteY6" fmla="*/ 611144 h 611144"/>
                  <a:gd name="connsiteX7" fmla="*/ 0 w 4084875"/>
                  <a:gd name="connsiteY7" fmla="*/ 550030 h 611144"/>
                  <a:gd name="connsiteX8" fmla="*/ 0 w 4084875"/>
                  <a:gd name="connsiteY8" fmla="*/ 61114 h 61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4875" h="611144">
                    <a:moveTo>
                      <a:pt x="0" y="61114"/>
                    </a:moveTo>
                    <a:cubicBezTo>
                      <a:pt x="0" y="27362"/>
                      <a:pt x="27362" y="0"/>
                      <a:pt x="61114" y="0"/>
                    </a:cubicBezTo>
                    <a:lnTo>
                      <a:pt x="4023761" y="0"/>
                    </a:lnTo>
                    <a:cubicBezTo>
                      <a:pt x="4057513" y="0"/>
                      <a:pt x="4084875" y="27362"/>
                      <a:pt x="4084875" y="61114"/>
                    </a:cubicBezTo>
                    <a:lnTo>
                      <a:pt x="4084875" y="550030"/>
                    </a:lnTo>
                    <a:cubicBezTo>
                      <a:pt x="4084875" y="583782"/>
                      <a:pt x="4057513" y="611144"/>
                      <a:pt x="4023761" y="611144"/>
                    </a:cubicBezTo>
                    <a:lnTo>
                      <a:pt x="61114" y="611144"/>
                    </a:lnTo>
                    <a:cubicBezTo>
                      <a:pt x="27362" y="611144"/>
                      <a:pt x="0" y="583782"/>
                      <a:pt x="0" y="550030"/>
                    </a:cubicBezTo>
                    <a:lnTo>
                      <a:pt x="0" y="61114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4827" tIns="84827" rIns="1012120" bIns="84827" numCol="1" spcCol="1270" anchor="t" anchorCtr="0">
                <a:noAutofit/>
              </a:bodyPr>
              <a:lstStyle/>
              <a:p>
                <a:pPr defTabSz="71753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67" b="1" dirty="0"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олилиния 30">
                <a:extLst>
                  <a:ext uri="{FF2B5EF4-FFF2-40B4-BE49-F238E27FC236}">
                    <a16:creationId xmlns:a16="http://schemas.microsoft.com/office/drawing/2014/main" id="{7512D232-FBB8-4D35-A0A8-918C27A417A8}"/>
                  </a:ext>
                </a:extLst>
              </p:cNvPr>
              <p:cNvSpPr/>
              <p:nvPr/>
            </p:nvSpPr>
            <p:spPr>
              <a:xfrm>
                <a:off x="2789774" y="1366767"/>
                <a:ext cx="4084875" cy="718156"/>
              </a:xfrm>
              <a:custGeom>
                <a:avLst/>
                <a:gdLst>
                  <a:gd name="connsiteX0" fmla="*/ 0 w 4084875"/>
                  <a:gd name="connsiteY0" fmla="*/ 97917 h 979172"/>
                  <a:gd name="connsiteX1" fmla="*/ 97917 w 4084875"/>
                  <a:gd name="connsiteY1" fmla="*/ 0 h 979172"/>
                  <a:gd name="connsiteX2" fmla="*/ 3986958 w 4084875"/>
                  <a:gd name="connsiteY2" fmla="*/ 0 h 979172"/>
                  <a:gd name="connsiteX3" fmla="*/ 4084875 w 4084875"/>
                  <a:gd name="connsiteY3" fmla="*/ 97917 h 979172"/>
                  <a:gd name="connsiteX4" fmla="*/ 4084875 w 4084875"/>
                  <a:gd name="connsiteY4" fmla="*/ 881255 h 979172"/>
                  <a:gd name="connsiteX5" fmla="*/ 3986958 w 4084875"/>
                  <a:gd name="connsiteY5" fmla="*/ 979172 h 979172"/>
                  <a:gd name="connsiteX6" fmla="*/ 97917 w 4084875"/>
                  <a:gd name="connsiteY6" fmla="*/ 979172 h 979172"/>
                  <a:gd name="connsiteX7" fmla="*/ 0 w 4084875"/>
                  <a:gd name="connsiteY7" fmla="*/ 881255 h 979172"/>
                  <a:gd name="connsiteX8" fmla="*/ 0 w 4084875"/>
                  <a:gd name="connsiteY8" fmla="*/ 97917 h 97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4875" h="979172">
                    <a:moveTo>
                      <a:pt x="0" y="97917"/>
                    </a:moveTo>
                    <a:cubicBezTo>
                      <a:pt x="0" y="43839"/>
                      <a:pt x="43839" y="0"/>
                      <a:pt x="97917" y="0"/>
                    </a:cubicBezTo>
                    <a:lnTo>
                      <a:pt x="3986958" y="0"/>
                    </a:lnTo>
                    <a:cubicBezTo>
                      <a:pt x="4041036" y="0"/>
                      <a:pt x="4084875" y="43839"/>
                      <a:pt x="4084875" y="97917"/>
                    </a:cubicBezTo>
                    <a:lnTo>
                      <a:pt x="4084875" y="881255"/>
                    </a:lnTo>
                    <a:cubicBezTo>
                      <a:pt x="4084875" y="935333"/>
                      <a:pt x="4041036" y="979172"/>
                      <a:pt x="3986958" y="979172"/>
                    </a:cubicBezTo>
                    <a:lnTo>
                      <a:pt x="97917" y="979172"/>
                    </a:lnTo>
                    <a:cubicBezTo>
                      <a:pt x="43839" y="979172"/>
                      <a:pt x="0" y="935333"/>
                      <a:pt x="0" y="881255"/>
                    </a:cubicBezTo>
                    <a:lnTo>
                      <a:pt x="0" y="97917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9519" tIns="119519" rIns="1056120" bIns="119519" numCol="1" spcCol="1270" anchor="ctr" anchorCtr="0">
                <a:noAutofit/>
              </a:bodyPr>
              <a:lstStyle/>
              <a:p>
                <a:pPr defTabSz="948243">
                  <a:spcBef>
                    <a:spcPct val="0"/>
                  </a:spcBef>
                </a:pPr>
                <a:r>
                  <a:rPr lang="ru-RU" sz="1400" b="1" dirty="0">
                    <a:latin typeface="Arial Nova Light" panose="020B03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600" dirty="0"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Полилиния 31">
                <a:extLst>
                  <a:ext uri="{FF2B5EF4-FFF2-40B4-BE49-F238E27FC236}">
                    <a16:creationId xmlns:a16="http://schemas.microsoft.com/office/drawing/2014/main" id="{B06643D8-3815-465F-B8B3-9C991B40B52A}"/>
                  </a:ext>
                </a:extLst>
              </p:cNvPr>
              <p:cNvSpPr/>
              <p:nvPr/>
            </p:nvSpPr>
            <p:spPr>
              <a:xfrm>
                <a:off x="3021837" y="2151887"/>
                <a:ext cx="4084875" cy="611401"/>
              </a:xfrm>
              <a:custGeom>
                <a:avLst/>
                <a:gdLst>
                  <a:gd name="connsiteX0" fmla="*/ 0 w 4084875"/>
                  <a:gd name="connsiteY0" fmla="*/ 61140 h 611401"/>
                  <a:gd name="connsiteX1" fmla="*/ 61140 w 4084875"/>
                  <a:gd name="connsiteY1" fmla="*/ 0 h 611401"/>
                  <a:gd name="connsiteX2" fmla="*/ 4023735 w 4084875"/>
                  <a:gd name="connsiteY2" fmla="*/ 0 h 611401"/>
                  <a:gd name="connsiteX3" fmla="*/ 4084875 w 4084875"/>
                  <a:gd name="connsiteY3" fmla="*/ 61140 h 611401"/>
                  <a:gd name="connsiteX4" fmla="*/ 4084875 w 4084875"/>
                  <a:gd name="connsiteY4" fmla="*/ 550261 h 611401"/>
                  <a:gd name="connsiteX5" fmla="*/ 4023735 w 4084875"/>
                  <a:gd name="connsiteY5" fmla="*/ 611401 h 611401"/>
                  <a:gd name="connsiteX6" fmla="*/ 61140 w 4084875"/>
                  <a:gd name="connsiteY6" fmla="*/ 611401 h 611401"/>
                  <a:gd name="connsiteX7" fmla="*/ 0 w 4084875"/>
                  <a:gd name="connsiteY7" fmla="*/ 550261 h 611401"/>
                  <a:gd name="connsiteX8" fmla="*/ 0 w 4084875"/>
                  <a:gd name="connsiteY8" fmla="*/ 61140 h 61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4875" h="611401">
                    <a:moveTo>
                      <a:pt x="0" y="61140"/>
                    </a:moveTo>
                    <a:cubicBezTo>
                      <a:pt x="0" y="27373"/>
                      <a:pt x="27373" y="0"/>
                      <a:pt x="61140" y="0"/>
                    </a:cubicBezTo>
                    <a:lnTo>
                      <a:pt x="4023735" y="0"/>
                    </a:lnTo>
                    <a:cubicBezTo>
                      <a:pt x="4057502" y="0"/>
                      <a:pt x="4084875" y="27373"/>
                      <a:pt x="4084875" y="61140"/>
                    </a:cubicBezTo>
                    <a:lnTo>
                      <a:pt x="4084875" y="550261"/>
                    </a:lnTo>
                    <a:cubicBezTo>
                      <a:pt x="4084875" y="584028"/>
                      <a:pt x="4057502" y="611401"/>
                      <a:pt x="4023735" y="611401"/>
                    </a:cubicBezTo>
                    <a:lnTo>
                      <a:pt x="61140" y="611401"/>
                    </a:lnTo>
                    <a:cubicBezTo>
                      <a:pt x="27373" y="611401"/>
                      <a:pt x="0" y="584028"/>
                      <a:pt x="0" y="550261"/>
                    </a:cubicBezTo>
                    <a:lnTo>
                      <a:pt x="0" y="6114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5156" tIns="105156" rIns="1041757" bIns="105156" numCol="1" spcCol="1270" anchor="ctr" anchorCtr="0">
                <a:noAutofit/>
              </a:bodyPr>
              <a:lstStyle/>
              <a:p>
                <a:pPr defTabSz="94824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dirty="0"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2" name="Полилиния 32">
                <a:extLst>
                  <a:ext uri="{FF2B5EF4-FFF2-40B4-BE49-F238E27FC236}">
                    <a16:creationId xmlns:a16="http://schemas.microsoft.com/office/drawing/2014/main" id="{5C88129B-C505-429C-9A22-39BFD7CBADCF}"/>
                  </a:ext>
                </a:extLst>
              </p:cNvPr>
              <p:cNvSpPr/>
              <p:nvPr/>
            </p:nvSpPr>
            <p:spPr>
              <a:xfrm>
                <a:off x="3326877" y="2848205"/>
                <a:ext cx="4084875" cy="611401"/>
              </a:xfrm>
              <a:custGeom>
                <a:avLst/>
                <a:gdLst>
                  <a:gd name="connsiteX0" fmla="*/ 0 w 4084875"/>
                  <a:gd name="connsiteY0" fmla="*/ 61140 h 611401"/>
                  <a:gd name="connsiteX1" fmla="*/ 61140 w 4084875"/>
                  <a:gd name="connsiteY1" fmla="*/ 0 h 611401"/>
                  <a:gd name="connsiteX2" fmla="*/ 4023735 w 4084875"/>
                  <a:gd name="connsiteY2" fmla="*/ 0 h 611401"/>
                  <a:gd name="connsiteX3" fmla="*/ 4084875 w 4084875"/>
                  <a:gd name="connsiteY3" fmla="*/ 61140 h 611401"/>
                  <a:gd name="connsiteX4" fmla="*/ 4084875 w 4084875"/>
                  <a:gd name="connsiteY4" fmla="*/ 550261 h 611401"/>
                  <a:gd name="connsiteX5" fmla="*/ 4023735 w 4084875"/>
                  <a:gd name="connsiteY5" fmla="*/ 611401 h 611401"/>
                  <a:gd name="connsiteX6" fmla="*/ 61140 w 4084875"/>
                  <a:gd name="connsiteY6" fmla="*/ 611401 h 611401"/>
                  <a:gd name="connsiteX7" fmla="*/ 0 w 4084875"/>
                  <a:gd name="connsiteY7" fmla="*/ 550261 h 611401"/>
                  <a:gd name="connsiteX8" fmla="*/ 0 w 4084875"/>
                  <a:gd name="connsiteY8" fmla="*/ 61140 h 61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4875" h="611401">
                    <a:moveTo>
                      <a:pt x="0" y="61140"/>
                    </a:moveTo>
                    <a:cubicBezTo>
                      <a:pt x="0" y="27373"/>
                      <a:pt x="27373" y="0"/>
                      <a:pt x="61140" y="0"/>
                    </a:cubicBezTo>
                    <a:lnTo>
                      <a:pt x="4023735" y="0"/>
                    </a:lnTo>
                    <a:cubicBezTo>
                      <a:pt x="4057502" y="0"/>
                      <a:pt x="4084875" y="27373"/>
                      <a:pt x="4084875" y="61140"/>
                    </a:cubicBezTo>
                    <a:lnTo>
                      <a:pt x="4084875" y="550261"/>
                    </a:lnTo>
                    <a:cubicBezTo>
                      <a:pt x="4084875" y="584028"/>
                      <a:pt x="4057502" y="611401"/>
                      <a:pt x="4023735" y="611401"/>
                    </a:cubicBezTo>
                    <a:lnTo>
                      <a:pt x="61140" y="611401"/>
                    </a:lnTo>
                    <a:cubicBezTo>
                      <a:pt x="27373" y="611401"/>
                      <a:pt x="0" y="584028"/>
                      <a:pt x="0" y="550261"/>
                    </a:cubicBezTo>
                    <a:lnTo>
                      <a:pt x="0" y="6114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5156" tIns="105156" rIns="1041757" bIns="105156" numCol="1" spcCol="1270" anchor="ctr" anchorCtr="0">
                <a:noAutofit/>
              </a:bodyPr>
              <a:lstStyle/>
              <a:p>
                <a:pPr defTabSz="94824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b="1" dirty="0"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олилиния 33">
                <a:extLst>
                  <a:ext uri="{FF2B5EF4-FFF2-40B4-BE49-F238E27FC236}">
                    <a16:creationId xmlns:a16="http://schemas.microsoft.com/office/drawing/2014/main" id="{F6A1F8C2-9FA4-4516-BBEC-EE935C1FB0DE}"/>
                  </a:ext>
                </a:extLst>
              </p:cNvPr>
              <p:cNvSpPr/>
              <p:nvPr/>
            </p:nvSpPr>
            <p:spPr>
              <a:xfrm>
                <a:off x="3610470" y="3544524"/>
                <a:ext cx="4084875" cy="611401"/>
              </a:xfrm>
              <a:custGeom>
                <a:avLst/>
                <a:gdLst>
                  <a:gd name="connsiteX0" fmla="*/ 0 w 4084875"/>
                  <a:gd name="connsiteY0" fmla="*/ 61140 h 611401"/>
                  <a:gd name="connsiteX1" fmla="*/ 61140 w 4084875"/>
                  <a:gd name="connsiteY1" fmla="*/ 0 h 611401"/>
                  <a:gd name="connsiteX2" fmla="*/ 4023735 w 4084875"/>
                  <a:gd name="connsiteY2" fmla="*/ 0 h 611401"/>
                  <a:gd name="connsiteX3" fmla="*/ 4084875 w 4084875"/>
                  <a:gd name="connsiteY3" fmla="*/ 61140 h 611401"/>
                  <a:gd name="connsiteX4" fmla="*/ 4084875 w 4084875"/>
                  <a:gd name="connsiteY4" fmla="*/ 550261 h 611401"/>
                  <a:gd name="connsiteX5" fmla="*/ 4023735 w 4084875"/>
                  <a:gd name="connsiteY5" fmla="*/ 611401 h 611401"/>
                  <a:gd name="connsiteX6" fmla="*/ 61140 w 4084875"/>
                  <a:gd name="connsiteY6" fmla="*/ 611401 h 611401"/>
                  <a:gd name="connsiteX7" fmla="*/ 0 w 4084875"/>
                  <a:gd name="connsiteY7" fmla="*/ 550261 h 611401"/>
                  <a:gd name="connsiteX8" fmla="*/ 0 w 4084875"/>
                  <a:gd name="connsiteY8" fmla="*/ 61140 h 61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4875" h="611401">
                    <a:moveTo>
                      <a:pt x="0" y="61140"/>
                    </a:moveTo>
                    <a:cubicBezTo>
                      <a:pt x="0" y="27373"/>
                      <a:pt x="27373" y="0"/>
                      <a:pt x="61140" y="0"/>
                    </a:cubicBezTo>
                    <a:lnTo>
                      <a:pt x="4023735" y="0"/>
                    </a:lnTo>
                    <a:cubicBezTo>
                      <a:pt x="4057502" y="0"/>
                      <a:pt x="4084875" y="27373"/>
                      <a:pt x="4084875" y="61140"/>
                    </a:cubicBezTo>
                    <a:lnTo>
                      <a:pt x="4084875" y="550261"/>
                    </a:lnTo>
                    <a:cubicBezTo>
                      <a:pt x="4084875" y="584028"/>
                      <a:pt x="4057502" y="611401"/>
                      <a:pt x="4023735" y="611401"/>
                    </a:cubicBezTo>
                    <a:lnTo>
                      <a:pt x="61140" y="611401"/>
                    </a:lnTo>
                    <a:cubicBezTo>
                      <a:pt x="27373" y="611401"/>
                      <a:pt x="0" y="584028"/>
                      <a:pt x="0" y="550261"/>
                    </a:cubicBezTo>
                    <a:lnTo>
                      <a:pt x="0" y="6114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5156" tIns="105156" rIns="1041757" bIns="105156" numCol="1" spcCol="1270" anchor="ctr" anchorCtr="0">
                <a:noAutofit/>
              </a:bodyPr>
              <a:lstStyle/>
              <a:p>
                <a:pPr defTabSz="94824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133" dirty="0"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4" name="Полилиния 34">
                <a:extLst>
                  <a:ext uri="{FF2B5EF4-FFF2-40B4-BE49-F238E27FC236}">
                    <a16:creationId xmlns:a16="http://schemas.microsoft.com/office/drawing/2014/main" id="{46E4FFDD-2122-41EF-8072-1A3C57D6C071}"/>
                  </a:ext>
                </a:extLst>
              </p:cNvPr>
              <p:cNvSpPr/>
              <p:nvPr/>
            </p:nvSpPr>
            <p:spPr>
              <a:xfrm>
                <a:off x="6099223" y="1205912"/>
                <a:ext cx="397411" cy="397411"/>
              </a:xfrm>
              <a:custGeom>
                <a:avLst/>
                <a:gdLst>
                  <a:gd name="connsiteX0" fmla="*/ 0 w 397411"/>
                  <a:gd name="connsiteY0" fmla="*/ 218576 h 397411"/>
                  <a:gd name="connsiteX1" fmla="*/ 89417 w 397411"/>
                  <a:gd name="connsiteY1" fmla="*/ 218576 h 397411"/>
                  <a:gd name="connsiteX2" fmla="*/ 89417 w 397411"/>
                  <a:gd name="connsiteY2" fmla="*/ 0 h 397411"/>
                  <a:gd name="connsiteX3" fmla="*/ 307994 w 397411"/>
                  <a:gd name="connsiteY3" fmla="*/ 0 h 397411"/>
                  <a:gd name="connsiteX4" fmla="*/ 307994 w 397411"/>
                  <a:gd name="connsiteY4" fmla="*/ 218576 h 397411"/>
                  <a:gd name="connsiteX5" fmla="*/ 397411 w 397411"/>
                  <a:gd name="connsiteY5" fmla="*/ 218576 h 397411"/>
                  <a:gd name="connsiteX6" fmla="*/ 198706 w 397411"/>
                  <a:gd name="connsiteY6" fmla="*/ 397411 h 397411"/>
                  <a:gd name="connsiteX7" fmla="*/ 0 w 397411"/>
                  <a:gd name="connsiteY7" fmla="*/ 218576 h 39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411" h="397411">
                    <a:moveTo>
                      <a:pt x="0" y="218576"/>
                    </a:moveTo>
                    <a:lnTo>
                      <a:pt x="89417" y="218576"/>
                    </a:lnTo>
                    <a:lnTo>
                      <a:pt x="89417" y="0"/>
                    </a:lnTo>
                    <a:lnTo>
                      <a:pt x="307994" y="0"/>
                    </a:lnTo>
                    <a:lnTo>
                      <a:pt x="307994" y="218576"/>
                    </a:lnTo>
                    <a:lnTo>
                      <a:pt x="397411" y="218576"/>
                    </a:lnTo>
                    <a:lnTo>
                      <a:pt x="198706" y="397411"/>
                    </a:lnTo>
                    <a:lnTo>
                      <a:pt x="0" y="218576"/>
                    </a:lnTo>
                    <a:close/>
                  </a:path>
                </a:pathLst>
              </a:custGeom>
              <a:ln>
                <a:solidFill>
                  <a:srgbClr val="70AD47">
                    <a:alpha val="90000"/>
                  </a:srgb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3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703" tIns="30480" rIns="149703" bIns="161625" numCol="1" spcCol="1270" anchor="ctr" anchorCtr="0">
                <a:noAutofit/>
              </a:bodyPr>
              <a:lstStyle/>
              <a:p>
                <a:pPr algn="ctr" defTabSz="106677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5" name="Полилиния 35">
                <a:extLst>
                  <a:ext uri="{FF2B5EF4-FFF2-40B4-BE49-F238E27FC236}">
                    <a16:creationId xmlns:a16="http://schemas.microsoft.com/office/drawing/2014/main" id="{7780E7C4-8C16-4639-A9DA-105DFB39B9DA}"/>
                  </a:ext>
                </a:extLst>
              </p:cNvPr>
              <p:cNvSpPr/>
              <p:nvPr/>
            </p:nvSpPr>
            <p:spPr>
              <a:xfrm>
                <a:off x="6404262" y="1902231"/>
                <a:ext cx="397411" cy="397411"/>
              </a:xfrm>
              <a:custGeom>
                <a:avLst/>
                <a:gdLst>
                  <a:gd name="connsiteX0" fmla="*/ 0 w 397411"/>
                  <a:gd name="connsiteY0" fmla="*/ 218576 h 397411"/>
                  <a:gd name="connsiteX1" fmla="*/ 89417 w 397411"/>
                  <a:gd name="connsiteY1" fmla="*/ 218576 h 397411"/>
                  <a:gd name="connsiteX2" fmla="*/ 89417 w 397411"/>
                  <a:gd name="connsiteY2" fmla="*/ 0 h 397411"/>
                  <a:gd name="connsiteX3" fmla="*/ 307994 w 397411"/>
                  <a:gd name="connsiteY3" fmla="*/ 0 h 397411"/>
                  <a:gd name="connsiteX4" fmla="*/ 307994 w 397411"/>
                  <a:gd name="connsiteY4" fmla="*/ 218576 h 397411"/>
                  <a:gd name="connsiteX5" fmla="*/ 397411 w 397411"/>
                  <a:gd name="connsiteY5" fmla="*/ 218576 h 397411"/>
                  <a:gd name="connsiteX6" fmla="*/ 198706 w 397411"/>
                  <a:gd name="connsiteY6" fmla="*/ 397411 h 397411"/>
                  <a:gd name="connsiteX7" fmla="*/ 0 w 397411"/>
                  <a:gd name="connsiteY7" fmla="*/ 218576 h 39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411" h="397411">
                    <a:moveTo>
                      <a:pt x="0" y="218576"/>
                    </a:moveTo>
                    <a:lnTo>
                      <a:pt x="89417" y="218576"/>
                    </a:lnTo>
                    <a:lnTo>
                      <a:pt x="89417" y="0"/>
                    </a:lnTo>
                    <a:lnTo>
                      <a:pt x="307994" y="0"/>
                    </a:lnTo>
                    <a:lnTo>
                      <a:pt x="307994" y="218576"/>
                    </a:lnTo>
                    <a:lnTo>
                      <a:pt x="397411" y="218576"/>
                    </a:lnTo>
                    <a:lnTo>
                      <a:pt x="198706" y="397411"/>
                    </a:lnTo>
                    <a:lnTo>
                      <a:pt x="0" y="218576"/>
                    </a:lnTo>
                    <a:close/>
                  </a:path>
                </a:pathLst>
              </a:custGeom>
              <a:ln>
                <a:solidFill>
                  <a:srgbClr val="70AD47">
                    <a:alpha val="90000"/>
                  </a:srgb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3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703" tIns="30480" rIns="149703" bIns="161625" numCol="1" spcCol="1270" anchor="ctr" anchorCtr="0">
                <a:noAutofit/>
              </a:bodyPr>
              <a:lstStyle/>
              <a:p>
                <a:pPr algn="ctr" defTabSz="106677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6" name="Полилиния 36">
                <a:extLst>
                  <a:ext uri="{FF2B5EF4-FFF2-40B4-BE49-F238E27FC236}">
                    <a16:creationId xmlns:a16="http://schemas.microsoft.com/office/drawing/2014/main" id="{637B2D27-670F-43AA-9C42-A5F5EC4571F9}"/>
                  </a:ext>
                </a:extLst>
              </p:cNvPr>
              <p:cNvSpPr/>
              <p:nvPr/>
            </p:nvSpPr>
            <p:spPr>
              <a:xfrm>
                <a:off x="6709302" y="2588360"/>
                <a:ext cx="397411" cy="397411"/>
              </a:xfrm>
              <a:custGeom>
                <a:avLst/>
                <a:gdLst>
                  <a:gd name="connsiteX0" fmla="*/ 0 w 397411"/>
                  <a:gd name="connsiteY0" fmla="*/ 218576 h 397411"/>
                  <a:gd name="connsiteX1" fmla="*/ 89417 w 397411"/>
                  <a:gd name="connsiteY1" fmla="*/ 218576 h 397411"/>
                  <a:gd name="connsiteX2" fmla="*/ 89417 w 397411"/>
                  <a:gd name="connsiteY2" fmla="*/ 0 h 397411"/>
                  <a:gd name="connsiteX3" fmla="*/ 307994 w 397411"/>
                  <a:gd name="connsiteY3" fmla="*/ 0 h 397411"/>
                  <a:gd name="connsiteX4" fmla="*/ 307994 w 397411"/>
                  <a:gd name="connsiteY4" fmla="*/ 218576 h 397411"/>
                  <a:gd name="connsiteX5" fmla="*/ 397411 w 397411"/>
                  <a:gd name="connsiteY5" fmla="*/ 218576 h 397411"/>
                  <a:gd name="connsiteX6" fmla="*/ 198706 w 397411"/>
                  <a:gd name="connsiteY6" fmla="*/ 397411 h 397411"/>
                  <a:gd name="connsiteX7" fmla="*/ 0 w 397411"/>
                  <a:gd name="connsiteY7" fmla="*/ 218576 h 39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411" h="397411">
                    <a:moveTo>
                      <a:pt x="0" y="218576"/>
                    </a:moveTo>
                    <a:lnTo>
                      <a:pt x="89417" y="218576"/>
                    </a:lnTo>
                    <a:lnTo>
                      <a:pt x="89417" y="0"/>
                    </a:lnTo>
                    <a:lnTo>
                      <a:pt x="307994" y="0"/>
                    </a:lnTo>
                    <a:lnTo>
                      <a:pt x="307994" y="218576"/>
                    </a:lnTo>
                    <a:lnTo>
                      <a:pt x="397411" y="218576"/>
                    </a:lnTo>
                    <a:lnTo>
                      <a:pt x="198706" y="397411"/>
                    </a:lnTo>
                    <a:lnTo>
                      <a:pt x="0" y="218576"/>
                    </a:lnTo>
                    <a:close/>
                  </a:path>
                </a:pathLst>
              </a:custGeom>
              <a:ln>
                <a:solidFill>
                  <a:srgbClr val="70AD47">
                    <a:alpha val="90000"/>
                  </a:srgb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3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703" tIns="30480" rIns="149703" bIns="161625" numCol="1" spcCol="1270" anchor="ctr" anchorCtr="0">
                <a:noAutofit/>
              </a:bodyPr>
              <a:lstStyle/>
              <a:p>
                <a:pPr algn="ctr" defTabSz="106677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>
                  <a:latin typeface="Arial Nova Light" panose="020B0304020202020204" pitchFamily="34" charset="0"/>
                </a:endParaRPr>
              </a:p>
            </p:txBody>
          </p:sp>
          <p:sp>
            <p:nvSpPr>
              <p:cNvPr id="17" name="Полилиния 37">
                <a:extLst>
                  <a:ext uri="{FF2B5EF4-FFF2-40B4-BE49-F238E27FC236}">
                    <a16:creationId xmlns:a16="http://schemas.microsoft.com/office/drawing/2014/main" id="{05180268-838A-429A-8D1F-4E136DC1E96A}"/>
                  </a:ext>
                </a:extLst>
              </p:cNvPr>
              <p:cNvSpPr/>
              <p:nvPr/>
            </p:nvSpPr>
            <p:spPr>
              <a:xfrm>
                <a:off x="7014341" y="3291471"/>
                <a:ext cx="397411" cy="397411"/>
              </a:xfrm>
              <a:custGeom>
                <a:avLst/>
                <a:gdLst>
                  <a:gd name="connsiteX0" fmla="*/ 0 w 397411"/>
                  <a:gd name="connsiteY0" fmla="*/ 218576 h 397411"/>
                  <a:gd name="connsiteX1" fmla="*/ 89417 w 397411"/>
                  <a:gd name="connsiteY1" fmla="*/ 218576 h 397411"/>
                  <a:gd name="connsiteX2" fmla="*/ 89417 w 397411"/>
                  <a:gd name="connsiteY2" fmla="*/ 0 h 397411"/>
                  <a:gd name="connsiteX3" fmla="*/ 307994 w 397411"/>
                  <a:gd name="connsiteY3" fmla="*/ 0 h 397411"/>
                  <a:gd name="connsiteX4" fmla="*/ 307994 w 397411"/>
                  <a:gd name="connsiteY4" fmla="*/ 218576 h 397411"/>
                  <a:gd name="connsiteX5" fmla="*/ 397411 w 397411"/>
                  <a:gd name="connsiteY5" fmla="*/ 218576 h 397411"/>
                  <a:gd name="connsiteX6" fmla="*/ 198706 w 397411"/>
                  <a:gd name="connsiteY6" fmla="*/ 397411 h 397411"/>
                  <a:gd name="connsiteX7" fmla="*/ 0 w 397411"/>
                  <a:gd name="connsiteY7" fmla="*/ 218576 h 39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411" h="397411">
                    <a:moveTo>
                      <a:pt x="0" y="218576"/>
                    </a:moveTo>
                    <a:lnTo>
                      <a:pt x="89417" y="218576"/>
                    </a:lnTo>
                    <a:lnTo>
                      <a:pt x="89417" y="0"/>
                    </a:lnTo>
                    <a:lnTo>
                      <a:pt x="307994" y="0"/>
                    </a:lnTo>
                    <a:lnTo>
                      <a:pt x="307994" y="218576"/>
                    </a:lnTo>
                    <a:lnTo>
                      <a:pt x="397411" y="218576"/>
                    </a:lnTo>
                    <a:lnTo>
                      <a:pt x="198706" y="397411"/>
                    </a:lnTo>
                    <a:lnTo>
                      <a:pt x="0" y="218576"/>
                    </a:lnTo>
                    <a:close/>
                  </a:path>
                </a:pathLst>
              </a:custGeom>
              <a:ln>
                <a:solidFill>
                  <a:srgbClr val="70AD47">
                    <a:alpha val="90000"/>
                  </a:srgbClr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3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9703" tIns="30480" rIns="149703" bIns="161625" numCol="1" spcCol="1270" anchor="ctr" anchorCtr="0">
                <a:noAutofit/>
              </a:bodyPr>
              <a:lstStyle/>
              <a:p>
                <a:pPr algn="ctr" defTabSz="106677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>
                  <a:latin typeface="Arial Nova Light" panose="020B0304020202020204" pitchFamily="34" charset="0"/>
                </a:endParaRPr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5C6F7DB7-B0EE-46BB-8B5F-534B28BC21D2}"/>
                </a:ext>
              </a:extLst>
            </p:cNvPr>
            <p:cNvGrpSpPr/>
            <p:nvPr/>
          </p:nvGrpSpPr>
          <p:grpSpPr>
            <a:xfrm>
              <a:off x="3662861" y="1289614"/>
              <a:ext cx="7444702" cy="5353749"/>
              <a:chOff x="3662861" y="1289614"/>
              <a:chExt cx="7444702" cy="5353749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5D9D8702-E6BA-43FF-9E3F-4FFBC05E490D}"/>
                  </a:ext>
                </a:extLst>
              </p:cNvPr>
              <p:cNvGrpSpPr/>
              <p:nvPr/>
            </p:nvGrpSpPr>
            <p:grpSpPr>
              <a:xfrm>
                <a:off x="5661063" y="5567246"/>
                <a:ext cx="5446500" cy="1076117"/>
                <a:chOff x="3928515" y="4022595"/>
                <a:chExt cx="4084875" cy="807088"/>
              </a:xfrm>
            </p:grpSpPr>
            <p:sp>
              <p:nvSpPr>
                <p:cNvPr id="19" name="Полилиния 38">
                  <a:extLst>
                    <a:ext uri="{FF2B5EF4-FFF2-40B4-BE49-F238E27FC236}">
                      <a16:creationId xmlns:a16="http://schemas.microsoft.com/office/drawing/2014/main" id="{970841FA-1772-4CF7-8282-01AD1EC9BDD6}"/>
                    </a:ext>
                  </a:extLst>
                </p:cNvPr>
                <p:cNvSpPr/>
                <p:nvPr/>
              </p:nvSpPr>
              <p:spPr>
                <a:xfrm>
                  <a:off x="3928515" y="4218282"/>
                  <a:ext cx="4084875" cy="611401"/>
                </a:xfrm>
                <a:custGeom>
                  <a:avLst/>
                  <a:gdLst>
                    <a:gd name="connsiteX0" fmla="*/ 0 w 4084875"/>
                    <a:gd name="connsiteY0" fmla="*/ 61140 h 611401"/>
                    <a:gd name="connsiteX1" fmla="*/ 61140 w 4084875"/>
                    <a:gd name="connsiteY1" fmla="*/ 0 h 611401"/>
                    <a:gd name="connsiteX2" fmla="*/ 4023735 w 4084875"/>
                    <a:gd name="connsiteY2" fmla="*/ 0 h 611401"/>
                    <a:gd name="connsiteX3" fmla="*/ 4084875 w 4084875"/>
                    <a:gd name="connsiteY3" fmla="*/ 61140 h 611401"/>
                    <a:gd name="connsiteX4" fmla="*/ 4084875 w 4084875"/>
                    <a:gd name="connsiteY4" fmla="*/ 550261 h 611401"/>
                    <a:gd name="connsiteX5" fmla="*/ 4023735 w 4084875"/>
                    <a:gd name="connsiteY5" fmla="*/ 611401 h 611401"/>
                    <a:gd name="connsiteX6" fmla="*/ 61140 w 4084875"/>
                    <a:gd name="connsiteY6" fmla="*/ 611401 h 611401"/>
                    <a:gd name="connsiteX7" fmla="*/ 0 w 4084875"/>
                    <a:gd name="connsiteY7" fmla="*/ 550261 h 611401"/>
                    <a:gd name="connsiteX8" fmla="*/ 0 w 4084875"/>
                    <a:gd name="connsiteY8" fmla="*/ 61140 h 61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4875" h="611401">
                      <a:moveTo>
                        <a:pt x="0" y="61140"/>
                      </a:moveTo>
                      <a:cubicBezTo>
                        <a:pt x="0" y="27373"/>
                        <a:pt x="27373" y="0"/>
                        <a:pt x="61140" y="0"/>
                      </a:cubicBezTo>
                      <a:lnTo>
                        <a:pt x="4023735" y="0"/>
                      </a:lnTo>
                      <a:cubicBezTo>
                        <a:pt x="4057502" y="0"/>
                        <a:pt x="4084875" y="27373"/>
                        <a:pt x="4084875" y="61140"/>
                      </a:cubicBezTo>
                      <a:lnTo>
                        <a:pt x="4084875" y="550261"/>
                      </a:lnTo>
                      <a:cubicBezTo>
                        <a:pt x="4084875" y="584028"/>
                        <a:pt x="4057502" y="611401"/>
                        <a:pt x="4023735" y="611401"/>
                      </a:cubicBezTo>
                      <a:lnTo>
                        <a:pt x="61140" y="611401"/>
                      </a:lnTo>
                      <a:cubicBezTo>
                        <a:pt x="27373" y="611401"/>
                        <a:pt x="0" y="584028"/>
                        <a:pt x="0" y="550261"/>
                      </a:cubicBezTo>
                      <a:lnTo>
                        <a:pt x="0" y="61140"/>
                      </a:lnTo>
                      <a:close/>
                    </a:path>
                  </a:pathLst>
                </a:custGeom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prstMaterial="plastic">
                  <a:bevelT w="127000" h="25400" prst="relaxedInset"/>
                </a:sp3d>
              </p:spPr>
              <p:style>
                <a:lnRef idx="0">
                  <a:schemeClr val="accent3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5156" tIns="105156" rIns="1041757" bIns="105156" numCol="1" spcCol="1270" anchor="ctr" anchorCtr="0">
                  <a:noAutofit/>
                </a:bodyPr>
                <a:lstStyle/>
                <a:p>
                  <a:pPr defTabSz="94824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2133" dirty="0">
                    <a:latin typeface="Arial Nova Light" panose="020B0304020202020204" pitchFamily="34" charset="0"/>
                  </a:endParaRPr>
                </a:p>
              </p:txBody>
            </p:sp>
            <p:sp>
              <p:nvSpPr>
                <p:cNvPr id="20" name="Полилиния 39">
                  <a:extLst>
                    <a:ext uri="{FF2B5EF4-FFF2-40B4-BE49-F238E27FC236}">
                      <a16:creationId xmlns:a16="http://schemas.microsoft.com/office/drawing/2014/main" id="{44864A2A-5C12-4A6A-B631-E9F1E68AF5A9}"/>
                    </a:ext>
                  </a:extLst>
                </p:cNvPr>
                <p:cNvSpPr/>
                <p:nvPr/>
              </p:nvSpPr>
              <p:spPr>
                <a:xfrm>
                  <a:off x="7279274" y="4022595"/>
                  <a:ext cx="397411" cy="397411"/>
                </a:xfrm>
                <a:custGeom>
                  <a:avLst/>
                  <a:gdLst>
                    <a:gd name="connsiteX0" fmla="*/ 0 w 397411"/>
                    <a:gd name="connsiteY0" fmla="*/ 218576 h 397411"/>
                    <a:gd name="connsiteX1" fmla="*/ 89417 w 397411"/>
                    <a:gd name="connsiteY1" fmla="*/ 218576 h 397411"/>
                    <a:gd name="connsiteX2" fmla="*/ 89417 w 397411"/>
                    <a:gd name="connsiteY2" fmla="*/ 0 h 397411"/>
                    <a:gd name="connsiteX3" fmla="*/ 307994 w 397411"/>
                    <a:gd name="connsiteY3" fmla="*/ 0 h 397411"/>
                    <a:gd name="connsiteX4" fmla="*/ 307994 w 397411"/>
                    <a:gd name="connsiteY4" fmla="*/ 218576 h 397411"/>
                    <a:gd name="connsiteX5" fmla="*/ 397411 w 397411"/>
                    <a:gd name="connsiteY5" fmla="*/ 218576 h 397411"/>
                    <a:gd name="connsiteX6" fmla="*/ 198706 w 397411"/>
                    <a:gd name="connsiteY6" fmla="*/ 397411 h 397411"/>
                    <a:gd name="connsiteX7" fmla="*/ 0 w 397411"/>
                    <a:gd name="connsiteY7" fmla="*/ 218576 h 39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7411" h="397411">
                      <a:moveTo>
                        <a:pt x="0" y="218576"/>
                      </a:moveTo>
                      <a:lnTo>
                        <a:pt x="89417" y="218576"/>
                      </a:lnTo>
                      <a:lnTo>
                        <a:pt x="89417" y="0"/>
                      </a:lnTo>
                      <a:lnTo>
                        <a:pt x="307994" y="0"/>
                      </a:lnTo>
                      <a:lnTo>
                        <a:pt x="307994" y="218576"/>
                      </a:lnTo>
                      <a:lnTo>
                        <a:pt x="397411" y="218576"/>
                      </a:lnTo>
                      <a:lnTo>
                        <a:pt x="198706" y="397411"/>
                      </a:lnTo>
                      <a:lnTo>
                        <a:pt x="0" y="218576"/>
                      </a:lnTo>
                      <a:close/>
                    </a:path>
                  </a:pathLst>
                </a:custGeom>
                <a:ln>
                  <a:solidFill>
                    <a:srgbClr val="70AD47">
                      <a:alpha val="90000"/>
                    </a:srgbClr>
                  </a:solidFill>
                </a:ln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z="152400" extrusionH="63500" prstMaterial="dkEdge">
                  <a:bevelT w="125400" h="36350" prst="relaxedInset"/>
                  <a:contourClr>
                    <a:schemeClr val="bg1"/>
                  </a:contourClr>
                </a:sp3d>
              </p:spPr>
              <p:style>
                <a:lnRef idx="1">
                  <a:schemeClr val="accent3">
                    <a:alpha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49703" tIns="30480" rIns="149703" bIns="161625" numCol="1" spcCol="1270" anchor="ctr" anchorCtr="0">
                  <a:noAutofit/>
                </a:bodyPr>
                <a:lstStyle/>
                <a:p>
                  <a:pPr algn="ctr" defTabSz="106677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2400">
                    <a:latin typeface="Arial Nova Light" panose="020B0304020202020204" pitchFamily="34" charset="0"/>
                  </a:endParaRPr>
                </a:p>
              </p:txBody>
            </p:sp>
          </p:grp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4E733C09-8C6D-4AFB-AE6A-CC2692C34EB0}"/>
                  </a:ext>
                </a:extLst>
              </p:cNvPr>
              <p:cNvSpPr/>
              <p:nvPr/>
            </p:nvSpPr>
            <p:spPr>
              <a:xfrm>
                <a:off x="3662861" y="1289614"/>
                <a:ext cx="6096001" cy="3832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b="1" dirty="0">
                    <a:latin typeface="Arial Nova Light" panose="020B0304020202020204" pitchFamily="34" charset="0"/>
                    <a:cs typeface="Arial" panose="020B0604020202020204" pitchFamily="34" charset="0"/>
                  </a:rPr>
                  <a:t>Проверка патентоспособности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C184C5C4-78EA-48A6-9A7F-EA34A786CA94}"/>
                  </a:ext>
                </a:extLst>
              </p:cNvPr>
              <p:cNvSpPr/>
              <p:nvPr/>
            </p:nvSpPr>
            <p:spPr>
              <a:xfrm>
                <a:off x="4266232" y="2022201"/>
                <a:ext cx="6096001" cy="8710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b="1" dirty="0">
                    <a:latin typeface="Arial Nova Light" panose="020B0304020202020204" pitchFamily="34" charset="0"/>
                    <a:cs typeface="Arial" panose="020B0604020202020204" pitchFamily="34" charset="0"/>
                  </a:rPr>
                  <a:t>Подготовка заявки:</a:t>
                </a:r>
              </a:p>
              <a:p>
                <a:r>
                  <a:rPr lang="ru-RU" sz="1400" b="1" dirty="0">
                    <a:latin typeface="Arial Nova Light" panose="020B0304020202020204" pitchFamily="34" charset="0"/>
                    <a:cs typeface="Arial" panose="020B0604020202020204" pitchFamily="34" charset="0"/>
                  </a:rPr>
                  <a:t>заявление, описание, формула изобретения</a:t>
                </a:r>
              </a:p>
              <a:p>
                <a:r>
                  <a:rPr lang="ru-RU" sz="1400" b="1" dirty="0">
                    <a:latin typeface="Arial Nova Light" panose="020B0304020202020204" pitchFamily="34" charset="0"/>
                    <a:cs typeface="Arial" panose="020B0604020202020204" pitchFamily="34" charset="0"/>
                  </a:rPr>
                  <a:t> (полезной модели), реферат</a:t>
                </a:r>
                <a:endParaRPr lang="ru-RU" sz="1467" b="1" dirty="0">
                  <a:latin typeface="Arial Nova Light" panose="020B03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3675974C-D4E4-4F41-9B28-BDAA0228D9D0}"/>
                  </a:ext>
                </a:extLst>
              </p:cNvPr>
              <p:cNvSpPr/>
              <p:nvPr/>
            </p:nvSpPr>
            <p:spPr>
              <a:xfrm>
                <a:off x="5582624" y="5142894"/>
                <a:ext cx="2946037" cy="383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latin typeface="Arial Nova Light" panose="020B0304020202020204" pitchFamily="34" charset="0"/>
                    <a:cs typeface="Arial" panose="020B0604020202020204" pitchFamily="34" charset="0"/>
                  </a:rPr>
                  <a:t>Экспертиза по существу </a:t>
                </a: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625282B6-98D1-4AA8-90AC-22DF392D9377}"/>
                  </a:ext>
                </a:extLst>
              </p:cNvPr>
              <p:cNvSpPr/>
              <p:nvPr/>
            </p:nvSpPr>
            <p:spPr>
              <a:xfrm>
                <a:off x="5945154" y="5989540"/>
                <a:ext cx="4605125" cy="383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latin typeface="Arial Nova Light" panose="020B0304020202020204" pitchFamily="34" charset="0"/>
                    <a:cs typeface="Arial" panose="020B0604020202020204" pitchFamily="34" charset="0"/>
                  </a:rPr>
                  <a:t>Получение патента. </a:t>
                </a:r>
                <a:r>
                  <a:rPr lang="ru-RU" sz="1600" b="1" dirty="0">
                    <a:solidFill>
                      <a:srgbClr val="0070C0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Публикация патента</a:t>
                </a: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721F4894-DB2C-4603-904A-697DF9CF3CC2}"/>
                  </a:ext>
                </a:extLst>
              </p:cNvPr>
              <p:cNvSpPr/>
              <p:nvPr/>
            </p:nvSpPr>
            <p:spPr>
              <a:xfrm>
                <a:off x="4836423" y="4045668"/>
                <a:ext cx="5102467" cy="672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4824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>
                    <a:latin typeface="Arial Nova Light" panose="020B0304020202020204" pitchFamily="34" charset="0"/>
                    <a:cs typeface="Arial" panose="020B0604020202020204" pitchFamily="34" charset="0"/>
                  </a:rPr>
                  <a:t>Формальная экспертиза. </a:t>
                </a:r>
              </a:p>
              <a:p>
                <a:pPr defTabSz="94824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dirty="0">
                    <a:solidFill>
                      <a:srgbClr val="0070C0"/>
                    </a:solidFill>
                    <a:latin typeface="Arial Nova Light" panose="020B0304020202020204" pitchFamily="34" charset="0"/>
                    <a:cs typeface="Arial" panose="020B0604020202020204" pitchFamily="34" charset="0"/>
                  </a:rPr>
                  <a:t>Публикация заявки </a:t>
                </a:r>
                <a:r>
                  <a:rPr lang="ru-RU" sz="1400" b="1" dirty="0">
                    <a:latin typeface="Arial Nova Light" panose="020B0304020202020204" pitchFamily="34" charset="0"/>
                    <a:cs typeface="Arial" panose="020B0604020202020204" pitchFamily="34" charset="0"/>
                  </a:rPr>
                  <a:t>через 18 месяцев после подачи</a:t>
                </a:r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79903D3C-CF00-4D41-92DB-408983F60D1D}"/>
                  </a:ext>
                </a:extLst>
              </p:cNvPr>
              <p:cNvSpPr/>
              <p:nvPr/>
            </p:nvSpPr>
            <p:spPr>
              <a:xfrm>
                <a:off x="4539176" y="3154008"/>
                <a:ext cx="6096001" cy="70380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94824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>
                    <a:latin typeface="Arial Nova Light" panose="020B0304020202020204" pitchFamily="34" charset="0"/>
                    <a:cs typeface="Arial" panose="020B0604020202020204" pitchFamily="34" charset="0"/>
                  </a:rPr>
                  <a:t>Подача заявки в Роспатент, </a:t>
                </a:r>
              </a:p>
              <a:p>
                <a:pPr defTabSz="94824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>
                    <a:latin typeface="Arial Nova Light" panose="020B0304020202020204" pitchFamily="34" charset="0"/>
                    <a:cs typeface="Arial" panose="020B0604020202020204" pitchFamily="34" charset="0"/>
                  </a:rPr>
                  <a:t>оплата пошлины</a:t>
                </a:r>
                <a:endParaRPr lang="ru-RU" sz="1600" dirty="0">
                  <a:latin typeface="Arial Nova Light" panose="020B03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080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C97E2D4-1DF4-460E-845D-8FA75D745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Срок действия патента</a:t>
            </a:r>
          </a:p>
        </p:txBody>
      </p:sp>
      <p:pic>
        <p:nvPicPr>
          <p:cNvPr id="3" name="Picture 2" descr="Патенты РФ Visual Sorter">
            <a:extLst>
              <a:ext uri="{FF2B5EF4-FFF2-40B4-BE49-F238E27FC236}">
                <a16:creationId xmlns:a16="http://schemas.microsoft.com/office/drawing/2014/main" id="{D1C6662C-CE74-471E-9E76-1905C95C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" b="98119" l="340" r="97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53" y="1017078"/>
            <a:ext cx="2420260" cy="262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AA38628-E103-4F52-BF49-04968B154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560616"/>
              </p:ext>
            </p:extLst>
          </p:nvPr>
        </p:nvGraphicFramePr>
        <p:xfrm>
          <a:off x="6329170" y="1003397"/>
          <a:ext cx="5652864" cy="306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A1C7C2-01DB-4A42-987B-426AFF3ACCE7}"/>
              </a:ext>
            </a:extLst>
          </p:cNvPr>
          <p:cNvSpPr txBox="1"/>
          <p:nvPr/>
        </p:nvSpPr>
        <p:spPr>
          <a:xfrm>
            <a:off x="706025" y="3429001"/>
            <a:ext cx="2769171" cy="1877437"/>
          </a:xfrm>
          <a:prstGeom prst="rect">
            <a:avLst/>
          </a:prstGeom>
          <a:noFill/>
          <a:ln w="19050"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Arial Nova Light" panose="020B0304020202020204" pitchFamily="34" charset="0"/>
            </a:endParaRPr>
          </a:p>
          <a:p>
            <a:pPr algn="ctr"/>
            <a:r>
              <a:rPr lang="ru-RU" sz="1600" dirty="0">
                <a:latin typeface="Arial Nova Light" panose="020B0304020202020204" pitchFamily="34" charset="0"/>
              </a:rPr>
              <a:t>Для поддержания действия патента необходимо </a:t>
            </a:r>
          </a:p>
          <a:p>
            <a:pPr algn="ctr"/>
            <a:r>
              <a:rPr lang="ru-RU" sz="1600" b="1" dirty="0">
                <a:latin typeface="Arial Nova Light" panose="020B0304020202020204" pitchFamily="34" charset="0"/>
              </a:rPr>
              <a:t>ежегодно оплачивать </a:t>
            </a:r>
            <a:r>
              <a:rPr lang="ru-RU" sz="1600" dirty="0">
                <a:latin typeface="Arial Nova Light" panose="020B0304020202020204" pitchFamily="34" charset="0"/>
              </a:rPr>
              <a:t>пошлины за поддержание патента в силе</a:t>
            </a:r>
          </a:p>
          <a:p>
            <a:r>
              <a:rPr lang="ru-RU" dirty="0">
                <a:latin typeface="Arial Nova Light" panose="020B03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0780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04BDEEC-68F4-485B-A3D4-A87D256EB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Зарубежное патентование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966F5C-7967-493C-BC27-A642B23961F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65D11F-BC07-4668-ABE5-44B6B76D7E6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790BC-4ADC-48D4-8854-F393D4BDF4F7}"/>
              </a:ext>
            </a:extLst>
          </p:cNvPr>
          <p:cNvSpPr txBox="1"/>
          <p:nvPr/>
        </p:nvSpPr>
        <p:spPr>
          <a:xfrm>
            <a:off x="1378430" y="1316333"/>
            <a:ext cx="9819535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1042662"/>
            <a:r>
              <a:rPr lang="ru-RU" b="1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Запатентованное изобретение охраняется только в тех странах или регионах, </a:t>
            </a:r>
          </a:p>
          <a:p>
            <a:pPr algn="ctr" defTabSz="1042662"/>
            <a:r>
              <a:rPr lang="ru-RU" b="1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в которых был получен патент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71EDF-7E39-4849-B734-A525009F44CF}"/>
              </a:ext>
            </a:extLst>
          </p:cNvPr>
          <p:cNvSpPr txBox="1"/>
          <p:nvPr/>
        </p:nvSpPr>
        <p:spPr>
          <a:xfrm>
            <a:off x="3136735" y="2228990"/>
            <a:ext cx="5561138" cy="43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42662"/>
            <a:r>
              <a:rPr lang="ru-RU" sz="2205" b="1" dirty="0">
                <a:solidFill>
                  <a:srgbClr val="EE1F3F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Международного патента не существует 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5BDE8-B7C3-4D67-905C-4DFA5BB0CACB}"/>
              </a:ext>
            </a:extLst>
          </p:cNvPr>
          <p:cNvSpPr txBox="1"/>
          <p:nvPr/>
        </p:nvSpPr>
        <p:spPr>
          <a:xfrm>
            <a:off x="3250229" y="3017900"/>
            <a:ext cx="8363838" cy="181588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15031" indent="-315031" algn="just" defTabSz="104266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Для того, чтобы получить патентную охрану на изобретение в нескольких странах или регионах, необходимо подать патентную заявку </a:t>
            </a:r>
            <a:r>
              <a:rPr lang="ru-RU" sz="1600" b="1" u="sng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в каждую из этих стран</a:t>
            </a:r>
            <a:r>
              <a:rPr lang="ru-RU" sz="16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, пройти процедуру проверки и получить патент. </a:t>
            </a:r>
          </a:p>
          <a:p>
            <a:pPr marL="315031" indent="-315031" algn="just" defTabSz="1042662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prstClr val="black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315031" indent="-315031" algn="just" defTabSz="104266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Решение о выдаче патента принимается в каждой стране </a:t>
            </a:r>
            <a:r>
              <a:rPr lang="ru-RU" sz="1600" b="1" u="sng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независимо</a:t>
            </a:r>
            <a:r>
              <a:rPr lang="ru-RU" sz="16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от других.</a:t>
            </a:r>
          </a:p>
          <a:p>
            <a:pPr marL="315031" indent="-315031" algn="just" defTabSz="1042662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prstClr val="black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315031" indent="-315031" algn="just" defTabSz="1042662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Подача заявок во все страны должна осуществляться в </a:t>
            </a:r>
            <a:r>
              <a:rPr lang="ru-RU" sz="1600" b="1" u="sng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строго установленные сроки</a:t>
            </a:r>
            <a:r>
              <a:rPr lang="ru-RU" sz="1600" dirty="0">
                <a:solidFill>
                  <a:prstClr val="black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B6E80AD-61E1-4D0D-B26E-A3BC7B74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" y="2476029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77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888E471-EC3E-43CB-B7C5-F7C99BD6D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Что необходимо для успешного патентования?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A939C-2E05-469B-AE11-E964199E58C3}"/>
              </a:ext>
            </a:extLst>
          </p:cNvPr>
          <p:cNvSpPr txBox="1">
            <a:spLocks/>
          </p:cNvSpPr>
          <p:nvPr/>
        </p:nvSpPr>
        <p:spPr>
          <a:xfrm>
            <a:off x="541317" y="1253331"/>
            <a:ext cx="8293925" cy="371055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lnSpc>
                <a:spcPct val="120000"/>
              </a:lnSpc>
              <a:spcBef>
                <a:spcPts val="392"/>
              </a:spcBef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2600" b="1" dirty="0">
                <a:latin typeface="Arial Nova Light" panose="020B0304020202020204" pitchFamily="34" charset="0"/>
              </a:rPr>
              <a:t>Прежде чем публиковать </a:t>
            </a:r>
            <a:r>
              <a:rPr lang="ru-RU" sz="2600" dirty="0">
                <a:latin typeface="Arial Nova Light" panose="020B0304020202020204" pitchFamily="34" charset="0"/>
              </a:rPr>
              <a:t>информацию, раскрывающую сущность изобретения,  необходимо подать заявку на выдачу патента</a:t>
            </a:r>
          </a:p>
          <a:p>
            <a:pPr marL="355600" indent="-355600" algn="just">
              <a:lnSpc>
                <a:spcPct val="120000"/>
              </a:lnSpc>
              <a:spcBef>
                <a:spcPts val="392"/>
              </a:spcBef>
              <a:buClr>
                <a:srgbClr val="70AD47"/>
              </a:buClr>
              <a:buFont typeface="Wingdings" panose="05000000000000000000" pitchFamily="2" charset="2"/>
              <a:buChar char="ü"/>
            </a:pPr>
            <a:endParaRPr lang="ru-RU" sz="2600" dirty="0">
              <a:latin typeface="Arial Nova Light" panose="020B0304020202020204" pitchFamily="34" charset="0"/>
            </a:endParaRPr>
          </a:p>
          <a:p>
            <a:pPr marL="355600" indent="-355600" algn="just">
              <a:lnSpc>
                <a:spcPct val="120000"/>
              </a:lnSpc>
              <a:spcBef>
                <a:spcPts val="392"/>
              </a:spcBef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2600" b="1" dirty="0">
                <a:latin typeface="Arial Nova Light" panose="020B0304020202020204" pitchFamily="34" charset="0"/>
              </a:rPr>
              <a:t>Тщательная подготовка заявки на выдачу патента: </a:t>
            </a:r>
            <a:r>
              <a:rPr lang="ru-RU" sz="2600" dirty="0">
                <a:latin typeface="Arial Nova Light" panose="020B0304020202020204" pitchFamily="34" charset="0"/>
              </a:rPr>
              <a:t>проведение патентного поиска с предварительной оценкой патентоспособности</a:t>
            </a:r>
          </a:p>
          <a:p>
            <a:pPr marL="355600" indent="-355600" algn="just">
              <a:lnSpc>
                <a:spcPct val="120000"/>
              </a:lnSpc>
              <a:spcBef>
                <a:spcPts val="392"/>
              </a:spcBef>
              <a:buClr>
                <a:srgbClr val="70AD47"/>
              </a:buClr>
              <a:buFont typeface="Wingdings" panose="05000000000000000000" pitchFamily="2" charset="2"/>
              <a:buChar char="ü"/>
            </a:pPr>
            <a:endParaRPr lang="ru-RU" sz="2600" dirty="0">
              <a:latin typeface="Arial Nova Light" panose="020B0304020202020204" pitchFamily="34" charset="0"/>
            </a:endParaRPr>
          </a:p>
          <a:p>
            <a:pPr marL="355600" indent="-355600" algn="just">
              <a:lnSpc>
                <a:spcPct val="120000"/>
              </a:lnSpc>
              <a:spcBef>
                <a:spcPts val="392"/>
              </a:spcBef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2600" b="1" dirty="0">
                <a:latin typeface="Arial Nova Light" panose="020B0304020202020204" pitchFamily="34" charset="0"/>
              </a:rPr>
              <a:t>Тщательная подготовка заявки на выдачу патента:</a:t>
            </a:r>
            <a:r>
              <a:rPr lang="ru-RU" sz="2600" dirty="0">
                <a:latin typeface="Arial Nova Light" panose="020B0304020202020204" pitchFamily="34" charset="0"/>
              </a:rPr>
              <a:t> подробное описание сущности изобретения «с полнотой, достаточной для его осуществления», с приведением примеров, подтверждающих возможность достижения назначения изобретения</a:t>
            </a:r>
          </a:p>
          <a:p>
            <a:pPr marL="355600" indent="-355600" algn="just">
              <a:lnSpc>
                <a:spcPct val="120000"/>
              </a:lnSpc>
              <a:spcBef>
                <a:spcPts val="392"/>
              </a:spcBef>
              <a:buClr>
                <a:srgbClr val="70AD47"/>
              </a:buClr>
              <a:buFont typeface="Wingdings" panose="05000000000000000000" pitchFamily="2" charset="2"/>
              <a:buChar char="ü"/>
            </a:pPr>
            <a:endParaRPr lang="ru-RU" sz="2600" dirty="0">
              <a:latin typeface="Arial Nova Light" panose="020B0304020202020204" pitchFamily="34" charset="0"/>
            </a:endParaRPr>
          </a:p>
          <a:p>
            <a:pPr marL="355600" indent="-355600" algn="just">
              <a:lnSpc>
                <a:spcPct val="120000"/>
              </a:lnSpc>
              <a:spcBef>
                <a:spcPts val="392"/>
              </a:spcBef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2600" b="1" dirty="0">
                <a:latin typeface="Arial Nova Light" panose="020B0304020202020204" pitchFamily="34" charset="0"/>
              </a:rPr>
              <a:t>Тщательная подготовка заявки на выдачу патента: </a:t>
            </a:r>
            <a:r>
              <a:rPr lang="ru-RU" sz="2600" dirty="0">
                <a:latin typeface="Arial Nova Light" panose="020B0304020202020204" pitchFamily="34" charset="0"/>
              </a:rPr>
              <a:t>формула изобретения должна охватывать как можно большее количество патентоспособных вариантов воплощения изобретения (максимально возможный объем притязаний)</a:t>
            </a:r>
            <a:endParaRPr lang="ru-RU" dirty="0"/>
          </a:p>
        </p:txBody>
      </p:sp>
      <p:pic>
        <p:nvPicPr>
          <p:cNvPr id="4" name="Picture 2" descr="ÐÑÐ°Ñ, ÐÐ»Ð»ÑÑÑÑÐ°ÑÐ¸Ñ, ÐÐµÐ´Ð¸ÑÐ¸Ð½Ð°, ÐÐ°ÑÐ¸ÐºÐ°ÑÑÑÐ°">
            <a:extLst>
              <a:ext uri="{FF2B5EF4-FFF2-40B4-BE49-F238E27FC236}">
                <a16:creationId xmlns:a16="http://schemas.microsoft.com/office/drawing/2014/main" id="{A141CD87-FED8-49A5-86BE-2713E671F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11" y="2433531"/>
            <a:ext cx="1150785" cy="29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6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B2C15A0-4CAB-4C1E-929E-88EC288B69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/>
              <a:t>Пример. Изобретение: </a:t>
            </a:r>
            <a:r>
              <a:rPr lang="ru-RU" dirty="0" err="1">
                <a:solidFill>
                  <a:srgbClr val="0070C0"/>
                </a:solidFill>
              </a:rPr>
              <a:t>Биоразлагаемый</a:t>
            </a:r>
            <a:r>
              <a:rPr lang="ru-RU" dirty="0">
                <a:solidFill>
                  <a:srgbClr val="0070C0"/>
                </a:solidFill>
              </a:rPr>
              <a:t> эндоваскулярный </a:t>
            </a:r>
            <a:r>
              <a:rPr lang="ru-RU" dirty="0" err="1">
                <a:solidFill>
                  <a:srgbClr val="0070C0"/>
                </a:solidFill>
              </a:rPr>
              <a:t>стент</a:t>
            </a:r>
            <a:r>
              <a:rPr lang="ru-RU" dirty="0">
                <a:solidFill>
                  <a:srgbClr val="0070C0"/>
                </a:solidFill>
              </a:rPr>
              <a:t> с памятью формы и способ его изготовления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70A74-F414-480E-9104-C438EB26D714}"/>
              </a:ext>
            </a:extLst>
          </p:cNvPr>
          <p:cNvSpPr txBox="1"/>
          <p:nvPr/>
        </p:nvSpPr>
        <p:spPr>
          <a:xfrm>
            <a:off x="2612570" y="932036"/>
            <a:ext cx="957942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Arial Nova Light" panose="020B0304020202020204" pitchFamily="34" charset="0"/>
              </a:rPr>
              <a:t>Формула изобретения:</a:t>
            </a:r>
          </a:p>
          <a:p>
            <a:endParaRPr lang="ru-RU" sz="1400" dirty="0">
              <a:latin typeface="Arial Nova Light" panose="020B03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b="1" dirty="0" err="1">
                <a:latin typeface="Arial Nova Light" panose="020B0304020202020204" pitchFamily="34" charset="0"/>
              </a:rPr>
              <a:t>Биоразлагаемый</a:t>
            </a:r>
            <a:r>
              <a:rPr lang="ru-RU" sz="1400" b="1" dirty="0">
                <a:latin typeface="Arial Nova Light" panose="020B0304020202020204" pitchFamily="34" charset="0"/>
              </a:rPr>
              <a:t> </a:t>
            </a:r>
            <a:r>
              <a:rPr lang="ru-RU" sz="1400" b="1" dirty="0" err="1">
                <a:latin typeface="Arial Nova Light" panose="020B0304020202020204" pitchFamily="34" charset="0"/>
              </a:rPr>
              <a:t>саморасширяющийся</a:t>
            </a:r>
            <a:r>
              <a:rPr lang="ru-RU" sz="1400" b="1" dirty="0">
                <a:latin typeface="Arial Nova Light" panose="020B0304020202020204" pitchFamily="34" charset="0"/>
              </a:rPr>
              <a:t> </a:t>
            </a:r>
            <a:r>
              <a:rPr lang="ru-RU" sz="1400" b="1" dirty="0" err="1">
                <a:latin typeface="Arial Nova Light" panose="020B0304020202020204" pitchFamily="34" charset="0"/>
              </a:rPr>
              <a:t>стент</a:t>
            </a:r>
            <a:r>
              <a:rPr lang="ru-RU" sz="1400" dirty="0">
                <a:latin typeface="Arial Nova Light" panose="020B0304020202020204" pitchFamily="34" charset="0"/>
              </a:rPr>
              <a:t>, изготовленный из полимера, в котором страты образуют </a:t>
            </a:r>
            <a:r>
              <a:rPr lang="ru-RU" sz="1400" dirty="0" err="1">
                <a:latin typeface="Arial Nova Light" panose="020B0304020202020204" pitchFamily="34" charset="0"/>
              </a:rPr>
              <a:t>закрытоячеистую</a:t>
            </a:r>
            <a:r>
              <a:rPr lang="ru-RU" sz="1400" dirty="0">
                <a:latin typeface="Arial Nova Light" panose="020B0304020202020204" pitchFamily="34" charset="0"/>
              </a:rPr>
              <a:t> структуру и соотношение внутреннего диаметра </a:t>
            </a:r>
            <a:r>
              <a:rPr lang="ru-RU" sz="1400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 в состоянии до </a:t>
            </a:r>
            <a:r>
              <a:rPr lang="ru-RU" sz="1400" dirty="0" err="1">
                <a:latin typeface="Arial Nova Light" panose="020B0304020202020204" pitchFamily="34" charset="0"/>
              </a:rPr>
              <a:t>кримпинга</a:t>
            </a:r>
            <a:r>
              <a:rPr lang="ru-RU" sz="1400" dirty="0">
                <a:latin typeface="Arial Nova Light" panose="020B0304020202020204" pitchFamily="34" charset="0"/>
              </a:rPr>
              <a:t> и после </a:t>
            </a:r>
            <a:r>
              <a:rPr lang="ru-RU" sz="1400" dirty="0" err="1">
                <a:latin typeface="Arial Nova Light" panose="020B0304020202020204" pitchFamily="34" charset="0"/>
              </a:rPr>
              <a:t>кримпинга</a:t>
            </a:r>
            <a:r>
              <a:rPr lang="ru-RU" sz="1400" dirty="0">
                <a:latin typeface="Arial Nova Light" panose="020B0304020202020204" pitchFamily="34" charset="0"/>
              </a:rPr>
              <a:t> составляет от 3 до 5.</a:t>
            </a:r>
          </a:p>
          <a:p>
            <a:pPr marL="342900" indent="-342900">
              <a:buAutoNum type="arabicPeriod"/>
            </a:pPr>
            <a:r>
              <a:rPr lang="ru-RU" sz="1400" dirty="0" err="1">
                <a:latin typeface="Arial Nova Light" panose="020B0304020202020204" pitchFamily="34" charset="0"/>
              </a:rPr>
              <a:t>Стент</a:t>
            </a:r>
            <a:r>
              <a:rPr lang="ru-RU" sz="1400" dirty="0">
                <a:latin typeface="Arial Nova Light" panose="020B0304020202020204" pitchFamily="34" charset="0"/>
              </a:rPr>
              <a:t> по п. 1, наружный диаметр которого до </a:t>
            </a:r>
            <a:r>
              <a:rPr lang="ru-RU" sz="1400" dirty="0" err="1">
                <a:latin typeface="Arial Nova Light" panose="020B0304020202020204" pitchFamily="34" charset="0"/>
              </a:rPr>
              <a:t>кримпинга</a:t>
            </a:r>
            <a:r>
              <a:rPr lang="ru-RU" sz="1400" dirty="0">
                <a:latin typeface="Arial Nova Light" panose="020B0304020202020204" pitchFamily="34" charset="0"/>
              </a:rPr>
              <a:t> составляет от приблизительно 0,25 мм до приблизительно 40 мм, в зависимости от назначения </a:t>
            </a:r>
            <a:r>
              <a:rPr lang="ru-RU" sz="1400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 err="1">
                <a:latin typeface="Arial Nova Light" panose="020B0304020202020204" pitchFamily="34" charset="0"/>
              </a:rPr>
              <a:t>Стент</a:t>
            </a:r>
            <a:r>
              <a:rPr lang="ru-RU" sz="1400" dirty="0">
                <a:latin typeface="Arial Nova Light" panose="020B0304020202020204" pitchFamily="34" charset="0"/>
              </a:rPr>
              <a:t> по п. 1, длина которого составляет от 5 мм до 250 мм, в зависимости от назначения </a:t>
            </a:r>
            <a:r>
              <a:rPr lang="ru-RU" sz="1400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 err="1">
                <a:latin typeface="Arial Nova Light" panose="020B0304020202020204" pitchFamily="34" charset="0"/>
              </a:rPr>
              <a:t>Стент</a:t>
            </a:r>
            <a:r>
              <a:rPr lang="ru-RU" sz="1400" dirty="0">
                <a:latin typeface="Arial Nova Light" panose="020B0304020202020204" pitchFamily="34" charset="0"/>
              </a:rPr>
              <a:t> по п. 1, в котором средняя молекулярная масса полимера составляет от 20 до 600 </a:t>
            </a:r>
            <a:r>
              <a:rPr lang="ru-RU" sz="1400" dirty="0" err="1">
                <a:latin typeface="Arial Nova Light" panose="020B0304020202020204" pitchFamily="34" charset="0"/>
              </a:rPr>
              <a:t>кДа</a:t>
            </a:r>
            <a:r>
              <a:rPr lang="ru-RU" sz="1400" dirty="0">
                <a:latin typeface="Arial Nova Light" panose="020B0304020202020204" pitchFamily="34" charset="0"/>
              </a:rPr>
              <a:t>.</a:t>
            </a:r>
          </a:p>
          <a:p>
            <a:r>
              <a:rPr lang="ru-RU" sz="1400" dirty="0">
                <a:latin typeface="Arial Nova Light" panose="020B0304020202020204" pitchFamily="34" charset="0"/>
              </a:rPr>
              <a:t>…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400" dirty="0" err="1">
                <a:latin typeface="Arial Nova Light" panose="020B0304020202020204" pitchFamily="34" charset="0"/>
              </a:rPr>
              <a:t>Стент</a:t>
            </a:r>
            <a:r>
              <a:rPr lang="ru-RU" sz="1400" dirty="0">
                <a:latin typeface="Arial Nova Light" panose="020B0304020202020204" pitchFamily="34" charset="0"/>
              </a:rPr>
              <a:t> по п. 10, в котором полимер представляет собой сополимер L,L-</a:t>
            </a:r>
            <a:r>
              <a:rPr lang="ru-RU" sz="1400" dirty="0" err="1">
                <a:latin typeface="Arial Nova Light" panose="020B0304020202020204" pitchFamily="34" charset="0"/>
              </a:rPr>
              <a:t>лакдида</a:t>
            </a:r>
            <a:r>
              <a:rPr lang="ru-RU" sz="1400" dirty="0">
                <a:latin typeface="Arial Nova Light" panose="020B0304020202020204" pitchFamily="34" charset="0"/>
              </a:rPr>
              <a:t> и ε-</a:t>
            </a:r>
            <a:r>
              <a:rPr lang="ru-RU" sz="1400" dirty="0" err="1">
                <a:latin typeface="Arial Nova Light" panose="020B0304020202020204" pitchFamily="34" charset="0"/>
              </a:rPr>
              <a:t>капролактона</a:t>
            </a:r>
            <a:r>
              <a:rPr lang="ru-RU" sz="1400" dirty="0">
                <a:latin typeface="Arial Nova Light" panose="020B0304020202020204" pitchFamily="34" charset="0"/>
              </a:rPr>
              <a:t>.</a:t>
            </a:r>
          </a:p>
          <a:p>
            <a:r>
              <a:rPr lang="ru-RU" sz="1400" dirty="0">
                <a:latin typeface="Arial Nova Light" panose="020B0304020202020204" pitchFamily="34" charset="0"/>
              </a:rPr>
              <a:t>…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4C96395-B242-42D4-A35D-80B253A94836}"/>
              </a:ext>
            </a:extLst>
          </p:cNvPr>
          <p:cNvGrpSpPr/>
          <p:nvPr/>
        </p:nvGrpSpPr>
        <p:grpSpPr>
          <a:xfrm>
            <a:off x="410438" y="1217044"/>
            <a:ext cx="1970385" cy="2710229"/>
            <a:chOff x="8048319" y="821793"/>
            <a:chExt cx="2304256" cy="316946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BE06E0D-6AAB-4A7D-8F13-E1FAC2FD5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3004" y="2756244"/>
              <a:ext cx="592691" cy="117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A31649-BBD8-40C5-A351-0B042617011D}"/>
                </a:ext>
              </a:extLst>
            </p:cNvPr>
            <p:cNvSpPr txBox="1"/>
            <p:nvPr/>
          </p:nvSpPr>
          <p:spPr>
            <a:xfrm>
              <a:off x="8048319" y="821793"/>
              <a:ext cx="2304256" cy="3169462"/>
            </a:xfrm>
            <a:prstGeom prst="rect">
              <a:avLst/>
            </a:prstGeom>
            <a:noFill/>
            <a:ln w="254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43747">
                <a:defRPr/>
              </a:pPr>
              <a:r>
                <a:rPr lang="ru-RU" sz="1600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ПАТЕНТ</a:t>
              </a:r>
            </a:p>
            <a:p>
              <a:pPr algn="ctr" defTabSz="443747">
                <a:defRPr/>
              </a:pPr>
              <a:r>
                <a:rPr lang="ru-RU" sz="1368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на изобретение</a:t>
              </a:r>
            </a:p>
            <a:p>
              <a:pPr algn="ctr" defTabSz="443747">
                <a:defRPr/>
              </a:pPr>
              <a:r>
                <a:rPr lang="en-US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RU</a:t>
              </a: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2731318</a:t>
              </a:r>
            </a:p>
            <a:p>
              <a:pPr algn="ctr" defTabSz="443747">
                <a:defRPr/>
              </a:pPr>
              <a:r>
                <a:rPr lang="ru-RU" sz="1100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</a:t>
              </a:r>
              <a:endParaRPr lang="en-US" sz="1100" b="1" dirty="0">
                <a:solidFill>
                  <a:srgbClr val="92D050"/>
                </a:solidFill>
                <a:latin typeface="Arial Nova Light" panose="020B0304020202020204" pitchFamily="34" charset="0"/>
                <a:cs typeface="Arial" panose="020B0604020202020204" pitchFamily="34" charset="0"/>
              </a:endParaRPr>
            </a:p>
            <a:p>
              <a:pPr algn="ctr" defTabSz="443747">
                <a:defRPr/>
              </a:pPr>
              <a:r>
                <a:rPr lang="ru-RU" sz="1197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патентообладатель</a:t>
              </a: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443747">
                <a:defRPr/>
              </a:pPr>
              <a:r>
                <a:rPr lang="ru-RU" sz="1200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ООО</a:t>
              </a:r>
            </a:p>
            <a:p>
              <a:pPr algn="ctr" defTabSz="443747">
                <a:defRPr/>
              </a:pPr>
              <a:r>
                <a:rPr lang="ru-RU" sz="1200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""ИННОВАЦИОННАЯ КОМПАНИЯ</a:t>
              </a:r>
            </a:p>
            <a:p>
              <a:pPr algn="ctr" defTabSz="443747">
                <a:defRPr/>
              </a:pPr>
              <a:r>
                <a:rPr lang="ru-RU" sz="1200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"СОВРЕМЕННЫЕ ТЕХНОЛОГИИ" (RU</a:t>
              </a:r>
              <a:r>
                <a:rPr lang="en-US" sz="1200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)</a:t>
              </a:r>
              <a:endParaRPr lang="ru-RU" sz="1200" b="1" dirty="0">
                <a:solidFill>
                  <a:srgbClr val="92D050"/>
                </a:solidFill>
                <a:latin typeface="Arial Nova Light" panose="020B0304020202020204" pitchFamily="34" charset="0"/>
                <a:cs typeface="Arial" panose="020B0604020202020204" pitchFamily="34" charset="0"/>
              </a:endParaRPr>
            </a:p>
            <a:p>
              <a:pPr algn="ctr" defTabSz="443747">
                <a:defRPr/>
              </a:pPr>
              <a:endParaRPr lang="ru-RU" sz="1368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  <a:p>
              <a:pPr algn="ctr" defTabSz="443747">
                <a:defRPr/>
              </a:pPr>
              <a:r>
                <a:rPr lang="ru-RU" sz="1270" dirty="0">
                  <a:solidFill>
                    <a:prstClr val="black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Дата выдачи</a:t>
              </a:r>
            </a:p>
            <a:p>
              <a:pPr algn="ctr" defTabSz="443747">
                <a:defRPr/>
              </a:pPr>
              <a:r>
                <a:rPr lang="ru-RU" sz="1270" dirty="0">
                  <a:solidFill>
                    <a:prstClr val="black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01.09.2020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4F6B6F-E98F-42CC-BF2C-25099529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035" y="2832190"/>
            <a:ext cx="1414965" cy="2891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06C660-1216-47D6-9F03-8595020CD4EE}"/>
              </a:ext>
            </a:extLst>
          </p:cNvPr>
          <p:cNvSpPr txBox="1"/>
          <p:nvPr/>
        </p:nvSpPr>
        <p:spPr>
          <a:xfrm>
            <a:off x="2612571" y="3553424"/>
            <a:ext cx="79327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9"/>
            </a:pPr>
            <a:r>
              <a:rPr lang="ru-RU" sz="1400" b="1" dirty="0">
                <a:latin typeface="Arial Nova Light" panose="020B0304020202020204" pitchFamily="34" charset="0"/>
              </a:rPr>
              <a:t>Способ изготовления </a:t>
            </a:r>
            <a:r>
              <a:rPr lang="ru-RU" sz="1400" b="1" dirty="0" err="1">
                <a:latin typeface="Arial Nova Light" panose="020B0304020202020204" pitchFamily="34" charset="0"/>
              </a:rPr>
              <a:t>биоразлагаемого</a:t>
            </a:r>
            <a:r>
              <a:rPr lang="ru-RU" sz="1400" b="1" dirty="0">
                <a:latin typeface="Arial Nova Light" panose="020B0304020202020204" pitchFamily="34" charset="0"/>
              </a:rPr>
              <a:t> </a:t>
            </a:r>
            <a:r>
              <a:rPr lang="ru-RU" sz="1400" b="1" dirty="0" err="1">
                <a:latin typeface="Arial Nova Light" panose="020B0304020202020204" pitchFamily="34" charset="0"/>
              </a:rPr>
              <a:t>саморасширяющегося</a:t>
            </a:r>
            <a:r>
              <a:rPr lang="ru-RU" sz="1400" b="1" dirty="0">
                <a:latin typeface="Arial Nova Light" panose="020B0304020202020204" pitchFamily="34" charset="0"/>
              </a:rPr>
              <a:t> </a:t>
            </a:r>
            <a:r>
              <a:rPr lang="ru-RU" sz="1400" b="1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, включающий в себя следующие стадии: - </a:t>
            </a:r>
            <a:r>
              <a:rPr lang="ru-RU" sz="1400" dirty="0" err="1">
                <a:latin typeface="Arial Nova Light" panose="020B0304020202020204" pitchFamily="34" charset="0"/>
              </a:rPr>
              <a:t>экструдируют</a:t>
            </a:r>
            <a:r>
              <a:rPr lang="ru-RU" sz="1400" dirty="0">
                <a:latin typeface="Arial Nova Light" panose="020B0304020202020204" pitchFamily="34" charset="0"/>
              </a:rPr>
              <a:t> трубку из полимерного материала; - выполняют отжиг </a:t>
            </a:r>
            <a:r>
              <a:rPr lang="ru-RU" sz="1400" dirty="0" err="1">
                <a:latin typeface="Arial Nova Light" panose="020B0304020202020204" pitchFamily="34" charset="0"/>
              </a:rPr>
              <a:t>экструдированной</a:t>
            </a:r>
            <a:r>
              <a:rPr lang="ru-RU" sz="1400" dirty="0">
                <a:latin typeface="Arial Nova Light" panose="020B0304020202020204" pitchFamily="34" charset="0"/>
              </a:rPr>
              <a:t> полимерной трубки; - выполняют лазерную резку </a:t>
            </a:r>
            <a:r>
              <a:rPr lang="ru-RU" sz="1400" dirty="0" err="1">
                <a:latin typeface="Arial Nova Light" panose="020B0304020202020204" pitchFamily="34" charset="0"/>
              </a:rPr>
              <a:t>экструдированной</a:t>
            </a:r>
            <a:r>
              <a:rPr lang="ru-RU" sz="1400" dirty="0">
                <a:latin typeface="Arial Nova Light" panose="020B0304020202020204" pitchFamily="34" charset="0"/>
              </a:rPr>
              <a:t> полимерной трубки с получением заготовки </a:t>
            </a:r>
            <a:r>
              <a:rPr lang="ru-RU" sz="1400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, в которой страты образуют </a:t>
            </a:r>
            <a:r>
              <a:rPr lang="ru-RU" sz="1400" dirty="0" err="1">
                <a:latin typeface="Arial Nova Light" panose="020B0304020202020204" pitchFamily="34" charset="0"/>
              </a:rPr>
              <a:t>закрытоячеистую</a:t>
            </a:r>
            <a:r>
              <a:rPr lang="ru-RU" sz="1400" dirty="0">
                <a:latin typeface="Arial Nova Light" panose="020B0304020202020204" pitchFamily="34" charset="0"/>
              </a:rPr>
              <a:t> структуру; - выполняют нагревание заготовки </a:t>
            </a:r>
            <a:r>
              <a:rPr lang="ru-RU" sz="1400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 до температуры выше температуры стеклования полимерного материала и резкое обжатие равномерно по всей наружной поверхности с последующим быстрым охлаждением так, что соотношение внутреннего диаметра </a:t>
            </a:r>
            <a:r>
              <a:rPr lang="ru-RU" sz="1400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 в состоянии до обжатия и после обжатия составляет от 3 до 5; - помещают охлажденный </a:t>
            </a:r>
            <a:r>
              <a:rPr lang="ru-RU" sz="1400" dirty="0" err="1">
                <a:latin typeface="Arial Nova Light" panose="020B0304020202020204" pitchFamily="34" charset="0"/>
              </a:rPr>
              <a:t>стент</a:t>
            </a:r>
            <a:r>
              <a:rPr lang="ru-RU" sz="1400" dirty="0">
                <a:latin typeface="Arial Nova Light" panose="020B0304020202020204" pitchFamily="34" charset="0"/>
              </a:rPr>
              <a:t> на/в средство доставки; - выполняют упаковку, маркировку и стерилизацию.</a:t>
            </a:r>
          </a:p>
          <a:p>
            <a:r>
              <a:rPr lang="ru-RU" sz="1400" dirty="0">
                <a:latin typeface="Arial Nova Light" panose="020B0304020202020204" pitchFamily="34" charset="0"/>
              </a:rPr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13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13A5C46-2180-4547-A681-18A4BC21F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Формула изобретения (полезной модели)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07C5A-58A9-4C18-BB7E-A7EEB8023584}"/>
              </a:ext>
            </a:extLst>
          </p:cNvPr>
          <p:cNvSpPr txBox="1"/>
          <p:nvPr/>
        </p:nvSpPr>
        <p:spPr>
          <a:xfrm>
            <a:off x="3139043" y="2090000"/>
            <a:ext cx="82414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Arial Nova Light" panose="020B0304020202020204" pitchFamily="34" charset="0"/>
              </a:rPr>
              <a:t>Решение,</a:t>
            </a:r>
            <a:r>
              <a:rPr lang="ru-RU" sz="1600" dirty="0">
                <a:latin typeface="Arial Nova Light" panose="020B0304020202020204" pitchFamily="34" charset="0"/>
              </a:rPr>
              <a:t>  которое примут эксперты патентного ведомства в отношении поданной заявки</a:t>
            </a:r>
          </a:p>
          <a:p>
            <a:pPr marL="427038"/>
            <a:endParaRPr lang="ru-RU" sz="1600" dirty="0">
              <a:latin typeface="Arial Nova Light" panose="020B0304020202020204" pitchFamily="34" charset="0"/>
            </a:endParaRPr>
          </a:p>
          <a:p>
            <a:pPr marL="712788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Arial Nova Light" panose="020B0304020202020204" pitchFamily="34" charset="0"/>
              </a:rPr>
              <a:t>Объем прав </a:t>
            </a:r>
            <a:r>
              <a:rPr lang="ru-RU" sz="1600" dirty="0">
                <a:latin typeface="Arial Nova Light" panose="020B0304020202020204" pitchFamily="34" charset="0"/>
              </a:rPr>
              <a:t>патентообладателя</a:t>
            </a:r>
          </a:p>
          <a:p>
            <a:pPr marL="427038"/>
            <a:endParaRPr lang="ru-RU" sz="1600" dirty="0">
              <a:latin typeface="Arial Nova Light" panose="020B0304020202020204" pitchFamily="34" charset="0"/>
            </a:endParaRPr>
          </a:p>
          <a:p>
            <a:pPr marL="712788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Arial Nova Light" panose="020B0304020202020204" pitchFamily="34" charset="0"/>
              </a:rPr>
              <a:t>Интерес</a:t>
            </a:r>
            <a:r>
              <a:rPr lang="ru-RU" sz="1600" dirty="0">
                <a:latin typeface="Arial Nova Light" panose="020B0304020202020204" pitchFamily="34" charset="0"/>
              </a:rPr>
              <a:t> к использованию решения, описанного в патенте</a:t>
            </a:r>
          </a:p>
          <a:p>
            <a:pPr marL="427038"/>
            <a:endParaRPr lang="ru-RU" sz="1600" dirty="0">
              <a:latin typeface="Arial Nova Light" panose="020B0304020202020204" pitchFamily="34" charset="0"/>
            </a:endParaRPr>
          </a:p>
          <a:p>
            <a:pPr marL="712788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Arial Nova Light" panose="020B0304020202020204" pitchFamily="34" charset="0"/>
              </a:rPr>
              <a:t>Размер дохода</a:t>
            </a:r>
            <a:r>
              <a:rPr lang="ru-RU" sz="1600" dirty="0">
                <a:latin typeface="Arial Nova Light" panose="020B0304020202020204" pitchFamily="34" charset="0"/>
              </a:rPr>
              <a:t>, который может принести продажа лицензий/ отчуждение патента</a:t>
            </a:r>
          </a:p>
          <a:p>
            <a:pPr marL="427038"/>
            <a:endParaRPr lang="ru-RU" sz="1600" dirty="0">
              <a:latin typeface="Arial Nova Light" panose="020B0304020202020204" pitchFamily="34" charset="0"/>
            </a:endParaRPr>
          </a:p>
          <a:p>
            <a:pPr marL="712788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Arial Nova Light" panose="020B0304020202020204" pitchFamily="34" charset="0"/>
              </a:rPr>
              <a:t>Эффективность судебной защиты  </a:t>
            </a:r>
            <a:r>
              <a:rPr lang="ru-RU" sz="1600" dirty="0">
                <a:latin typeface="Arial Nova Light" panose="020B0304020202020204" pitchFamily="34" charset="0"/>
              </a:rPr>
              <a:t>при неправомерном использовании запатентованного решения</a:t>
            </a:r>
            <a:endParaRPr lang="ru-RU" dirty="0"/>
          </a:p>
        </p:txBody>
      </p:sp>
      <p:pic>
        <p:nvPicPr>
          <p:cNvPr id="4" name="Picture 2" descr="ÐÑÐ°Ñ, ÐÐ»Ð»ÑÑÑÑÐ°ÑÐ¸Ñ, ÐÐµÐ´Ð¸ÑÐ¸Ð½Ð°, ÐÐ°ÑÐ¸ÐºÐ°ÑÑÑÐ°">
            <a:extLst>
              <a:ext uri="{FF2B5EF4-FFF2-40B4-BE49-F238E27FC236}">
                <a16:creationId xmlns:a16="http://schemas.microsoft.com/office/drawing/2014/main" id="{1422649B-1A7E-40D6-897A-79F838F97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3" y="1958518"/>
            <a:ext cx="1150785" cy="29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A783DE-4EBC-4C87-81DB-4BED8165DF78}"/>
              </a:ext>
            </a:extLst>
          </p:cNvPr>
          <p:cNvSpPr/>
          <p:nvPr/>
        </p:nvSpPr>
        <p:spPr>
          <a:xfrm>
            <a:off x="4211782" y="10353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Nova Light" panose="020B0304020202020204" pitchFamily="34" charset="0"/>
              </a:rPr>
              <a:t>От того, насколько правильно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 Nova Light" panose="020B0304020202020204" pitchFamily="34" charset="0"/>
              </a:rPr>
              <a:t>выражена сущность изобретения В ФОРМУЛЕ, ЗАВИСИТ:</a:t>
            </a:r>
          </a:p>
        </p:txBody>
      </p:sp>
    </p:spTree>
    <p:extLst>
      <p:ext uri="{BB962C8B-B14F-4D97-AF65-F5344CB8AC3E}">
        <p14:creationId xmlns:p14="http://schemas.microsoft.com/office/powerpoint/2010/main" val="185669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668CDDB-DC4C-42FF-ABA7-BEF4ACDCA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Решения, охраняемые в качестве изобретений (полезных моделей)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6AE5C85-BBE2-4620-8515-3C518D87F9E1}"/>
              </a:ext>
            </a:extLst>
          </p:cNvPr>
          <p:cNvSpPr txBox="1">
            <a:spLocks/>
          </p:cNvSpPr>
          <p:nvPr/>
        </p:nvSpPr>
        <p:spPr>
          <a:xfrm>
            <a:off x="2102614" y="627017"/>
            <a:ext cx="5854969" cy="44956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14680">
              <a:lnSpc>
                <a:spcPct val="200000"/>
              </a:lnSpc>
              <a:spcBef>
                <a:spcPts val="0"/>
              </a:spcBef>
              <a:spcAft>
                <a:spcPts val="907"/>
              </a:spcAft>
              <a:buNone/>
            </a:pPr>
            <a:r>
              <a:rPr lang="ru-RU" sz="1814" b="1" dirty="0">
                <a:solidFill>
                  <a:srgbClr val="0070C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Патент на изобретение  </a:t>
            </a:r>
          </a:p>
          <a:p>
            <a:pPr lvl="1" algn="just" defTabSz="414680">
              <a:lnSpc>
                <a:spcPct val="120000"/>
              </a:lnSpc>
              <a:spcBef>
                <a:spcPts val="0"/>
              </a:spcBef>
              <a:spcAft>
                <a:spcPts val="907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Продукт</a:t>
            </a:r>
            <a:r>
              <a:rPr lang="ru-RU" sz="1600" dirty="0">
                <a:solidFill>
                  <a:srgbClr val="0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(устройство, блок или узел устройства, изделие, вещество, …)</a:t>
            </a:r>
          </a:p>
          <a:p>
            <a:pPr lvl="1" algn="just" defTabSz="414680">
              <a:lnSpc>
                <a:spcPct val="120000"/>
              </a:lnSpc>
              <a:spcBef>
                <a:spcPts val="0"/>
              </a:spcBef>
              <a:spcAft>
                <a:spcPts val="907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Способ</a:t>
            </a:r>
            <a:r>
              <a:rPr lang="ru-RU" sz="1600" dirty="0">
                <a:solidFill>
                  <a:srgbClr val="0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(способ изготовления изделия, способ получения вещества…) </a:t>
            </a:r>
          </a:p>
          <a:p>
            <a:pPr lvl="1" algn="just" defTabSz="414680">
              <a:lnSpc>
                <a:spcPct val="120000"/>
              </a:lnSpc>
              <a:spcBef>
                <a:spcPts val="0"/>
              </a:spcBef>
              <a:spcAft>
                <a:spcPts val="907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Применение</a:t>
            </a:r>
            <a:r>
              <a:rPr lang="ru-RU" sz="1600" dirty="0">
                <a:solidFill>
                  <a:srgbClr val="0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(применение изделия, вещества, способа по определенному назначению…)</a:t>
            </a:r>
          </a:p>
          <a:p>
            <a:pPr marL="0" indent="0" algn="just" defTabSz="414680">
              <a:lnSpc>
                <a:spcPct val="200000"/>
              </a:lnSpc>
              <a:spcBef>
                <a:spcPts val="0"/>
              </a:spcBef>
              <a:spcAft>
                <a:spcPts val="907"/>
              </a:spcAft>
              <a:buNone/>
            </a:pPr>
            <a:r>
              <a:rPr lang="ru-RU" sz="1814" b="1" dirty="0">
                <a:solidFill>
                  <a:srgbClr val="0070C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Патент на полезную модель </a:t>
            </a:r>
          </a:p>
          <a:p>
            <a:pPr lvl="1" algn="just" defTabSz="414680">
              <a:lnSpc>
                <a:spcPct val="200000"/>
              </a:lnSpc>
              <a:spcBef>
                <a:spcPts val="0"/>
              </a:spcBef>
              <a:spcAft>
                <a:spcPts val="907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00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Только устройство</a:t>
            </a:r>
            <a:endParaRPr lang="ru-RU" sz="1800" b="1" dirty="0">
              <a:solidFill>
                <a:srgbClr val="000000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ÐÑÐ°Ñ, ÐÐ»Ð»ÑÑÑÑÐ°ÑÐ¸Ñ, ÐÐµÐ´Ð¸ÑÐ¸Ð½Ð°, ÐÐ°ÑÐ¸ÐºÐ°ÑÑÑÐ°">
            <a:extLst>
              <a:ext uri="{FF2B5EF4-FFF2-40B4-BE49-F238E27FC236}">
                <a16:creationId xmlns:a16="http://schemas.microsoft.com/office/drawing/2014/main" id="{85393D45-465D-4815-B36D-CDF1DBBC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5" y="2549045"/>
            <a:ext cx="1150785" cy="29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FAD323-F80D-4F99-9C6B-2B07377D45D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166798">
            <a:off x="8699709" y="993828"/>
            <a:ext cx="1154174" cy="24371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4DC043-76E9-4AD8-B47E-E74C1B73405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65031">
            <a:off x="7345835" y="4082958"/>
            <a:ext cx="2846103" cy="1417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F13138-70C8-47D5-8DA6-951C80FB1C6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77395">
            <a:off x="9402401" y="2872624"/>
            <a:ext cx="2576956" cy="18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EFE7B60-2C75-4A7E-B946-5EC931A1D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Патентование. Кто может помочь?</a:t>
            </a:r>
            <a:endParaRPr lang="ru-RU" sz="2200" dirty="0">
              <a:latin typeface="Arial Nova Light" panose="020B03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73F6C7-5FB5-4176-B5B5-CA399D765E21}"/>
              </a:ext>
            </a:extLst>
          </p:cNvPr>
          <p:cNvSpPr/>
          <p:nvPr/>
        </p:nvSpPr>
        <p:spPr>
          <a:xfrm>
            <a:off x="3772394" y="1655117"/>
            <a:ext cx="749285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Технические специалисты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, имеющие образование в различных областях техники</a:t>
            </a:r>
          </a:p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Знание </a:t>
            </a:r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патентного законодательства</a:t>
            </a:r>
          </a:p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Отслеживание изменений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 законодательства и его практическое применение</a:t>
            </a:r>
          </a:p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Опыт патентования 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изобретений и полезных моделей в России и за рубежом</a:t>
            </a:r>
          </a:p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Знание, отслеживание и соблюдение </a:t>
            </a:r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регламентированных сроков 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подачи заявок и ведения делопроизводства</a:t>
            </a:r>
          </a:p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Знание особенностей 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патентного законодательства разных стран</a:t>
            </a:r>
          </a:p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420041" indent="-420041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патентных исследований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492A4F-F972-4176-83C8-E1C901469816}"/>
              </a:ext>
            </a:extLst>
          </p:cNvPr>
          <p:cNvSpPr/>
          <p:nvPr/>
        </p:nvSpPr>
        <p:spPr>
          <a:xfrm>
            <a:off x="3772394" y="1075154"/>
            <a:ext cx="6677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AD47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Патентные специалисты (патентоведы, патентные поверенные)</a:t>
            </a:r>
          </a:p>
        </p:txBody>
      </p:sp>
      <p:pic>
        <p:nvPicPr>
          <p:cNvPr id="1026" name="Picture 2" descr="Репортажи пользователей сайта Korrespondent.net - Подробнее о патентных  поиска | Korrespondent.net">
            <a:extLst>
              <a:ext uri="{FF2B5EF4-FFF2-40B4-BE49-F238E27FC236}">
                <a16:creationId xmlns:a16="http://schemas.microsoft.com/office/drawing/2014/main" id="{D65A3C48-8F26-4144-B2EF-E4B6FECE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981">
            <a:off x="603910" y="1790789"/>
            <a:ext cx="2552700" cy="17907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06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8DB4206-984F-41AD-A6FE-CFB593D7A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На что еще важно обратить внимание? Патентная чистота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A84D9-EAE9-485A-BD4F-BD022D78CB14}"/>
              </a:ext>
            </a:extLst>
          </p:cNvPr>
          <p:cNvSpPr txBox="1">
            <a:spLocks/>
          </p:cNvSpPr>
          <p:nvPr/>
        </p:nvSpPr>
        <p:spPr>
          <a:xfrm>
            <a:off x="4405746" y="1937962"/>
            <a:ext cx="6414980" cy="249119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2105" b="0" i="0">
                <a:solidFill>
                  <a:schemeClr val="tx1"/>
                </a:solidFill>
                <a:latin typeface="DIN Pro Regular"/>
                <a:ea typeface="+mn-ea"/>
                <a:cs typeface="DIN Pro Regular"/>
              </a:defRPr>
            </a:lvl1pPr>
            <a:lvl2pPr marL="401010" indent="0" algn="ctr">
              <a:buNone/>
              <a:defRPr sz="1754">
                <a:latin typeface="+mn-lt"/>
                <a:ea typeface="+mn-ea"/>
                <a:cs typeface="+mn-cs"/>
              </a:defRPr>
            </a:lvl2pPr>
            <a:lvl3pPr marL="802020" indent="0" algn="ctr">
              <a:buNone/>
              <a:defRPr sz="1579">
                <a:latin typeface="+mn-lt"/>
                <a:ea typeface="+mn-ea"/>
                <a:cs typeface="+mn-cs"/>
              </a:defRPr>
            </a:lvl3pPr>
            <a:lvl4pPr marL="1203030" indent="0" algn="ctr">
              <a:buNone/>
              <a:defRPr sz="1403">
                <a:latin typeface="+mn-lt"/>
                <a:ea typeface="+mn-ea"/>
                <a:cs typeface="+mn-cs"/>
              </a:defRPr>
            </a:lvl4pPr>
            <a:lvl5pPr marL="1604040" indent="0" algn="ctr">
              <a:buNone/>
              <a:defRPr sz="1403">
                <a:latin typeface="+mn-lt"/>
                <a:ea typeface="+mn-ea"/>
                <a:cs typeface="+mn-cs"/>
              </a:defRPr>
            </a:lvl5pPr>
            <a:lvl6pPr marL="2005051" indent="0" algn="ctr">
              <a:buNone/>
              <a:defRPr sz="1403">
                <a:latin typeface="+mn-lt"/>
                <a:ea typeface="+mn-ea"/>
                <a:cs typeface="+mn-cs"/>
              </a:defRPr>
            </a:lvl6pPr>
            <a:lvl7pPr marL="2406061" indent="0" algn="ctr">
              <a:buNone/>
              <a:defRPr sz="1403">
                <a:latin typeface="+mn-lt"/>
                <a:ea typeface="+mn-ea"/>
                <a:cs typeface="+mn-cs"/>
              </a:defRPr>
            </a:lvl7pPr>
            <a:lvl8pPr marL="2807071" indent="0" algn="ctr">
              <a:buNone/>
              <a:defRPr sz="1403">
                <a:latin typeface="+mn-lt"/>
                <a:ea typeface="+mn-ea"/>
                <a:cs typeface="+mn-cs"/>
              </a:defRPr>
            </a:lvl8pPr>
            <a:lvl9pPr marL="3208081" indent="0" algn="ctr">
              <a:buNone/>
              <a:defRPr sz="1403">
                <a:latin typeface="+mn-lt"/>
                <a:ea typeface="+mn-ea"/>
                <a:cs typeface="+mn-cs"/>
              </a:defRPr>
            </a:lvl9pPr>
          </a:lstStyle>
          <a:p>
            <a:pPr algn="just" defTabSz="829178"/>
            <a:r>
              <a:rPr lang="ru-RU" sz="1600" kern="0" dirty="0">
                <a:latin typeface="Arial Nova Light" panose="020B0304020202020204" pitchFamily="34" charset="0"/>
                <a:cs typeface="Arial" panose="020B0604020202020204" pitchFamily="34" charset="0"/>
              </a:rPr>
              <a:t>При выходе на рынок компании часто не обращают внимание на </a:t>
            </a:r>
          </a:p>
          <a:p>
            <a:pPr algn="just" defTabSz="829178"/>
            <a:r>
              <a:rPr lang="ru-RU" sz="1600" b="1" kern="0" dirty="0">
                <a:latin typeface="Arial Nova Light" panose="020B0304020202020204" pitchFamily="34" charset="0"/>
                <a:cs typeface="Arial" panose="020B0604020202020204" pitchFamily="34" charset="0"/>
              </a:rPr>
              <a:t>риск предъявления исков по патентам</a:t>
            </a:r>
            <a:r>
              <a:rPr lang="ru-RU" sz="1600" kern="0" dirty="0">
                <a:latin typeface="Arial Nova Light" panose="020B0304020202020204" pitchFamily="34" charset="0"/>
                <a:cs typeface="Arial" panose="020B0604020202020204" pitchFamily="34" charset="0"/>
              </a:rPr>
              <a:t>, принадлежащим третьим лицам. </a:t>
            </a:r>
          </a:p>
          <a:p>
            <a:pPr algn="just" defTabSz="829178"/>
            <a:endParaRPr lang="ru-RU" sz="1600" kern="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algn="just" defTabSz="829178"/>
            <a:r>
              <a:rPr lang="ru-RU" sz="1600" kern="0" dirty="0">
                <a:latin typeface="Arial Nova Light" panose="020B0304020202020204" pitchFamily="34" charset="0"/>
                <a:cs typeface="Arial" panose="020B0604020202020204" pitchFamily="34" charset="0"/>
              </a:rPr>
              <a:t>Наличие своего патента </a:t>
            </a:r>
            <a:r>
              <a:rPr lang="ru-RU" sz="1600" b="1" kern="0" dirty="0">
                <a:latin typeface="Arial Nova Light" panose="020B0304020202020204" pitchFamily="34" charset="0"/>
                <a:cs typeface="Arial" panose="020B0604020202020204" pitchFamily="34" charset="0"/>
              </a:rPr>
              <a:t>не решает эту проблему</a:t>
            </a:r>
            <a:r>
              <a:rPr lang="ru-RU" sz="1600" kern="0" dirty="0">
                <a:latin typeface="Arial Nova Light" panose="020B0304020202020204" pitchFamily="34" charset="0"/>
                <a:cs typeface="Arial" panose="020B0604020202020204" pitchFamily="34" charset="0"/>
              </a:rPr>
              <a:t>, поскольку он может быть зависимым от патентов третьих лиц. </a:t>
            </a:r>
          </a:p>
          <a:p>
            <a:pPr algn="just" defTabSz="829178"/>
            <a:endParaRPr lang="ru-RU" sz="1600" kern="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algn="just" defTabSz="829178"/>
            <a:r>
              <a:rPr lang="ru-RU" sz="1600" kern="0" dirty="0">
                <a:latin typeface="Arial Nova Light" panose="020B0304020202020204" pitchFamily="34" charset="0"/>
                <a:cs typeface="Arial" panose="020B0604020202020204" pitchFamily="34" charset="0"/>
              </a:rPr>
              <a:t>Необходимо проводить </a:t>
            </a:r>
            <a:r>
              <a:rPr lang="ru-RU" sz="1600" b="1" kern="0" dirty="0">
                <a:latin typeface="Arial Nova Light" panose="020B0304020202020204" pitchFamily="34" charset="0"/>
                <a:cs typeface="Arial" panose="020B0604020202020204" pitchFamily="34" charset="0"/>
              </a:rPr>
              <a:t>анализ патентной чистоты </a:t>
            </a:r>
            <a:r>
              <a:rPr lang="ru-RU" sz="1600" kern="0" dirty="0">
                <a:latin typeface="Arial Nova Light" panose="020B0304020202020204" pitchFamily="34" charset="0"/>
                <a:cs typeface="Arial" panose="020B0604020202020204" pitchFamily="34" charset="0"/>
              </a:rPr>
              <a:t>продукта компании, как перед выводом его на рынок, так и в процессе разработки.</a:t>
            </a:r>
          </a:p>
          <a:p>
            <a:pPr defTabSz="829178"/>
            <a:endParaRPr lang="ru-RU" sz="1909" kern="0" dirty="0">
              <a:solidFill>
                <a:prstClr val="black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5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E4743575-21CB-4773-847E-CEE92C106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t="871" r="18415" b="1"/>
          <a:stretch/>
        </p:blipFill>
        <p:spPr bwMode="auto">
          <a:xfrm>
            <a:off x="906558" y="1839173"/>
            <a:ext cx="2498057" cy="28233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9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1D7A66F-A901-4379-A974-90864ED461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Как избежать нарушения патентов третьих лиц?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7A8855C-F316-4863-AE4F-71CDFEF3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80" y="2185061"/>
            <a:ext cx="3503770" cy="262444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3CBEAB5-58B9-40ED-B078-6E2ADE9BD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782420"/>
              </p:ext>
            </p:extLst>
          </p:nvPr>
        </p:nvGraphicFramePr>
        <p:xfrm>
          <a:off x="1088614" y="1088817"/>
          <a:ext cx="6217920" cy="3990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051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6ABDE4D-B749-49BA-9858-E83F0D70D2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Вопросы патентования тесно связаны с вопросами выведения продукта на рынок</a:t>
            </a:r>
          </a:p>
        </p:txBody>
      </p:sp>
      <p:pic>
        <p:nvPicPr>
          <p:cNvPr id="4" name="Рисунок 3" descr="Врачи в масках - медицина, коронавирус, врачи">
            <a:extLst>
              <a:ext uri="{FF2B5EF4-FFF2-40B4-BE49-F238E27FC236}">
                <a16:creationId xmlns:a16="http://schemas.microsoft.com/office/drawing/2014/main" id="{7606DEA3-4794-4705-B65D-3C55E90ABEF6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48" y="1730249"/>
            <a:ext cx="5539241" cy="339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ÐÑÐ°Ñ, ÐÐ»Ð»ÑÑÑÑÐ°ÑÐ¸Ñ, ÐÐµÐ´Ð¸ÑÐ¸Ð½Ð°, ÐÐ°ÑÐ¸ÐºÐ°ÑÑÑÐ°">
            <a:extLst>
              <a:ext uri="{FF2B5EF4-FFF2-40B4-BE49-F238E27FC236}">
                <a16:creationId xmlns:a16="http://schemas.microsoft.com/office/drawing/2014/main" id="{D0AF0012-AB2A-4CF7-B1AB-DFF42E49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3" y="1958518"/>
            <a:ext cx="1150785" cy="29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/>
          </p:cNvSpPr>
          <p:nvPr/>
        </p:nvSpPr>
        <p:spPr>
          <a:xfrm>
            <a:off x="4311085" y="2262474"/>
            <a:ext cx="7167117" cy="211596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7" b="0" i="0" kern="1200">
                <a:solidFill>
                  <a:srgbClr val="545454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Центр интеллектуальной собственности «Сколково»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Юридические и патентные услуги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400" b="1" spc="-35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 Nova Light" panose="020B0304020202020204" pitchFamily="34" charset="0"/>
              </a:rPr>
              <a:t>Контакты:</a:t>
            </a:r>
          </a:p>
          <a:p>
            <a:r>
              <a:rPr lang="ru-RU" sz="1400" dirty="0">
                <a:latin typeface="Arial Nova Light" panose="020B0304020202020204" pitchFamily="34" charset="0"/>
              </a:rPr>
              <a:t>Москва, территория инновационного центра Сколково, ул. Луговая, дом 4, к. 2</a:t>
            </a:r>
          </a:p>
          <a:p>
            <a:r>
              <a:rPr lang="en-US" sz="1400" dirty="0">
                <a:latin typeface="Arial Nova Light" panose="020B0304020202020204" pitchFamily="34" charset="0"/>
              </a:rPr>
              <a:t>+ 7 495 956 00 33 (</a:t>
            </a:r>
            <a:r>
              <a:rPr lang="ru-RU" sz="1400" dirty="0">
                <a:latin typeface="Arial Nova Light" panose="020B0304020202020204" pitchFamily="34" charset="0"/>
              </a:rPr>
              <a:t>доб. 2405)</a:t>
            </a:r>
          </a:p>
          <a:p>
            <a:r>
              <a:rPr lang="en-US" sz="1400" dirty="0">
                <a:latin typeface="Arial Nova Light" panose="020B0304020202020204" pitchFamily="34" charset="0"/>
                <a:hlinkClick r:id="rId2"/>
              </a:rPr>
              <a:t>sklegal@sk.ru</a:t>
            </a:r>
            <a:r>
              <a:rPr lang="ru-RU" sz="1400" dirty="0">
                <a:latin typeface="Arial Nova Light" panose="020B0304020202020204" pitchFamily="34" charset="0"/>
              </a:rPr>
              <a:t> </a:t>
            </a:r>
            <a:endParaRPr lang="en-US" sz="1400" dirty="0">
              <a:latin typeface="Arial Nova Light" panose="020B0304020202020204" pitchFamily="34" charset="0"/>
            </a:endParaRPr>
          </a:p>
          <a:p>
            <a:r>
              <a:rPr lang="en-US" sz="1400" dirty="0">
                <a:latin typeface="Arial Nova Light" panose="020B0304020202020204" pitchFamily="34" charset="0"/>
                <a:hlinkClick r:id="rId3"/>
              </a:rPr>
              <a:t>https://sklegal.ru/</a:t>
            </a:r>
            <a:endParaRPr lang="en-US" sz="1400" dirty="0">
              <a:latin typeface="Arial Nova Light" panose="020B03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E1037E-C58F-480B-BCF5-2D53039BBE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25" t="32558" r="47238" b="22790"/>
          <a:stretch/>
        </p:blipFill>
        <p:spPr>
          <a:xfrm>
            <a:off x="583018" y="2153092"/>
            <a:ext cx="3126754" cy="2334729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5BFE9521-AE3F-4DF8-ACEB-DC2FA5FA88FC}"/>
              </a:ext>
            </a:extLst>
          </p:cNvPr>
          <p:cNvSpPr/>
          <p:nvPr/>
        </p:nvSpPr>
        <p:spPr>
          <a:xfrm flipH="1">
            <a:off x="3987569" y="2048983"/>
            <a:ext cx="45719" cy="2542946"/>
          </a:xfrm>
          <a:custGeom>
            <a:avLst/>
            <a:gdLst/>
            <a:ahLst/>
            <a:cxnLst/>
            <a:rect l="l" t="t" r="r" b="b"/>
            <a:pathLst>
              <a:path h="1630679">
                <a:moveTo>
                  <a:pt x="0" y="0"/>
                </a:moveTo>
                <a:lnTo>
                  <a:pt x="0" y="1630426"/>
                </a:lnTo>
              </a:path>
            </a:pathLst>
          </a:custGeom>
          <a:ln w="285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99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990B133-A013-4A8B-B2A9-98B0E9687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Пример. Изобретение: </a:t>
            </a:r>
            <a:r>
              <a:rPr lang="ru-RU" dirty="0">
                <a:solidFill>
                  <a:srgbClr val="0070C0"/>
                </a:solidFill>
              </a:rPr>
              <a:t>Применение жидкой </a:t>
            </a:r>
            <a:r>
              <a:rPr lang="ru-RU" dirty="0" err="1">
                <a:solidFill>
                  <a:srgbClr val="0070C0"/>
                </a:solidFill>
              </a:rPr>
              <a:t>эмболизирующей</a:t>
            </a:r>
            <a:r>
              <a:rPr lang="ru-RU" dirty="0">
                <a:solidFill>
                  <a:srgbClr val="0070C0"/>
                </a:solidFill>
              </a:rPr>
              <a:t> системы TRUFILL® N-BCA для лечения дистальной перфорации коронарной артерии в условиях </a:t>
            </a:r>
            <a:r>
              <a:rPr lang="ru-RU" dirty="0" err="1">
                <a:solidFill>
                  <a:srgbClr val="0070C0"/>
                </a:solidFill>
              </a:rPr>
              <a:t>гипокоагуляции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F8034-E7F1-4EE5-B6FC-1DB79FFB934A}"/>
              </a:ext>
            </a:extLst>
          </p:cNvPr>
          <p:cNvSpPr txBox="1"/>
          <p:nvPr/>
        </p:nvSpPr>
        <p:spPr>
          <a:xfrm>
            <a:off x="2933206" y="939593"/>
            <a:ext cx="8431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Arial Nova Light" panose="020B0304020202020204" pitchFamily="34" charset="0"/>
              </a:rPr>
              <a:t>Формула изобретения:</a:t>
            </a:r>
          </a:p>
          <a:p>
            <a:endParaRPr lang="ru-RU" sz="1600" dirty="0">
              <a:latin typeface="Arial Nova Light" panose="020B0304020202020204" pitchFamily="34" charset="0"/>
            </a:endParaRPr>
          </a:p>
          <a:p>
            <a:pPr algn="just"/>
            <a:r>
              <a:rPr lang="ru-RU" sz="1600" b="1" dirty="0">
                <a:latin typeface="Arial Nova Light" panose="020B0304020202020204" pitchFamily="34" charset="0"/>
              </a:rPr>
              <a:t>Применение</a:t>
            </a:r>
            <a:r>
              <a:rPr lang="ru-RU" sz="1600" dirty="0">
                <a:latin typeface="Arial Nova Light" panose="020B0304020202020204" pitchFamily="34" charset="0"/>
              </a:rPr>
              <a:t> жидкой </a:t>
            </a:r>
            <a:r>
              <a:rPr lang="ru-RU" sz="1600" dirty="0" err="1">
                <a:latin typeface="Arial Nova Light" panose="020B0304020202020204" pitchFamily="34" charset="0"/>
              </a:rPr>
              <a:t>эмболизирующей</a:t>
            </a:r>
            <a:r>
              <a:rPr lang="ru-RU" sz="1600" dirty="0">
                <a:latin typeface="Arial Nova Light" panose="020B0304020202020204" pitchFamily="34" charset="0"/>
              </a:rPr>
              <a:t> системы TRUFILL® n-ВСА для лечения дистальной перфорации коронарной артерии в условиях </a:t>
            </a:r>
            <a:r>
              <a:rPr lang="ru-RU" sz="1600" dirty="0" err="1">
                <a:latin typeface="Arial Nova Light" panose="020B0304020202020204" pitchFamily="34" charset="0"/>
              </a:rPr>
              <a:t>гипокоагуляции</a:t>
            </a:r>
            <a:r>
              <a:rPr lang="ru-RU" sz="1600" dirty="0">
                <a:latin typeface="Arial Nova Light" panose="020B0304020202020204" pitchFamily="34" charset="0"/>
              </a:rPr>
              <a:t> путем введения 1 мл раствора TRUFILL® n-ВСА, приготовленного с соблюдением соотношения </a:t>
            </a:r>
            <a:r>
              <a:rPr lang="ru-RU" sz="1600" dirty="0" err="1">
                <a:latin typeface="Arial Nova Light" panose="020B0304020202020204" pitchFamily="34" charset="0"/>
              </a:rPr>
              <a:t>этиодизированного</a:t>
            </a:r>
            <a:r>
              <a:rPr lang="ru-RU" sz="1600" dirty="0">
                <a:latin typeface="Arial Nova Light" panose="020B0304020202020204" pitchFamily="34" charset="0"/>
              </a:rPr>
              <a:t> масла и n-бутилового </a:t>
            </a:r>
            <a:r>
              <a:rPr lang="ru-RU" sz="1600" dirty="0" err="1">
                <a:latin typeface="Arial Nova Light" panose="020B0304020202020204" pitchFamily="34" charset="0"/>
              </a:rPr>
              <a:t>цианакрилата</a:t>
            </a:r>
            <a:r>
              <a:rPr lang="ru-RU" sz="1600" dirty="0">
                <a:latin typeface="Arial Nova Light" panose="020B0304020202020204" pitchFamily="34" charset="0"/>
              </a:rPr>
              <a:t> - 1/3, в сосуд диаметром менее 1,3 мм через малотравматичный </a:t>
            </a:r>
            <a:r>
              <a:rPr lang="ru-RU" sz="1600" dirty="0" err="1">
                <a:latin typeface="Arial Nova Light" panose="020B0304020202020204" pitchFamily="34" charset="0"/>
              </a:rPr>
              <a:t>суперселективный</a:t>
            </a:r>
            <a:r>
              <a:rPr lang="ru-RU" sz="1600" dirty="0">
                <a:latin typeface="Arial Nova Light" panose="020B0304020202020204" pitchFamily="34" charset="0"/>
              </a:rPr>
              <a:t> </a:t>
            </a:r>
            <a:r>
              <a:rPr lang="ru-RU" sz="1600" dirty="0" err="1">
                <a:latin typeface="Arial Nova Light" panose="020B0304020202020204" pitchFamily="34" charset="0"/>
              </a:rPr>
              <a:t>микрокатетер</a:t>
            </a:r>
            <a:r>
              <a:rPr lang="ru-RU" sz="1600" dirty="0">
                <a:latin typeface="Arial Nova Light" panose="020B0304020202020204" pitchFamily="34" charset="0"/>
              </a:rPr>
              <a:t> под рентгеноскопическим контролем.</a:t>
            </a:r>
            <a:endParaRPr lang="ru-RU" dirty="0">
              <a:latin typeface="Arial Nova Light" panose="020B03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1A358A3-3E8F-4AE8-8359-58A37EF9BA5D}"/>
              </a:ext>
            </a:extLst>
          </p:cNvPr>
          <p:cNvGrpSpPr/>
          <p:nvPr/>
        </p:nvGrpSpPr>
        <p:grpSpPr>
          <a:xfrm>
            <a:off x="414150" y="1183151"/>
            <a:ext cx="1986738" cy="2449197"/>
            <a:chOff x="8083004" y="1115458"/>
            <a:chExt cx="2323380" cy="286420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9C00D29-8337-47E2-8CEF-EC66B3F77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3004" y="2756244"/>
              <a:ext cx="592691" cy="117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0158F4-1922-4300-9616-064369A1D9D5}"/>
                </a:ext>
              </a:extLst>
            </p:cNvPr>
            <p:cNvSpPr txBox="1"/>
            <p:nvPr/>
          </p:nvSpPr>
          <p:spPr>
            <a:xfrm>
              <a:off x="8102128" y="1115458"/>
              <a:ext cx="2304256" cy="2864201"/>
            </a:xfrm>
            <a:prstGeom prst="rect">
              <a:avLst/>
            </a:prstGeom>
            <a:noFill/>
            <a:ln w="254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43747">
                <a:defRPr/>
              </a:pPr>
              <a:r>
                <a:rPr lang="ru-RU" sz="1600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ПАТЕНТ</a:t>
              </a:r>
            </a:p>
            <a:p>
              <a:pPr algn="ctr" defTabSz="443747"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на изобретение </a:t>
              </a:r>
            </a:p>
            <a:p>
              <a:pPr algn="ctr" defTabSz="443747">
                <a:defRPr/>
              </a:pPr>
              <a:r>
                <a:rPr lang="en-US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RU</a:t>
              </a: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2582534</a:t>
              </a:r>
            </a:p>
            <a:p>
              <a:pPr algn="ctr" defTabSz="443747">
                <a:defRPr/>
              </a:pP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</a:t>
              </a:r>
              <a:endParaRPr lang="en-US" sz="1368" b="1" dirty="0">
                <a:solidFill>
                  <a:srgbClr val="92D050"/>
                </a:solidFill>
                <a:latin typeface="Arial Nova Light" panose="020B0304020202020204" pitchFamily="34" charset="0"/>
                <a:cs typeface="Arial" panose="020B0604020202020204" pitchFamily="34" charset="0"/>
              </a:endParaRPr>
            </a:p>
            <a:p>
              <a:pPr algn="ctr" defTabSz="443747">
                <a:defRPr/>
              </a:pPr>
              <a:r>
                <a:rPr lang="ru-RU" sz="1197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патентообладатель</a:t>
              </a:r>
            </a:p>
            <a:p>
              <a:pPr algn="ctr" defTabSz="443747">
                <a:defRPr/>
              </a:pP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ГБОУ ВПО </a:t>
              </a:r>
              <a:r>
                <a:rPr lang="ru-RU" sz="1368" b="1" dirty="0" err="1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СтГМУ</a:t>
              </a: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Минздрава России (RU</a:t>
              </a:r>
              <a:r>
                <a:rPr lang="en-US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)</a:t>
              </a:r>
              <a:endParaRPr lang="ru-RU" sz="1368" b="1" dirty="0">
                <a:solidFill>
                  <a:srgbClr val="92D050"/>
                </a:solidFill>
                <a:latin typeface="Arial Nova Light" panose="020B0304020202020204" pitchFamily="34" charset="0"/>
                <a:cs typeface="Arial" panose="020B0604020202020204" pitchFamily="34" charset="0"/>
              </a:endParaRPr>
            </a:p>
            <a:p>
              <a:pPr algn="ctr" defTabSz="443747">
                <a:defRPr/>
              </a:pPr>
              <a:endParaRPr lang="ru-RU" sz="1368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  <a:p>
              <a:pPr algn="ctr" defTabSz="443747">
                <a:defRPr/>
              </a:pPr>
              <a:r>
                <a:rPr lang="ru-RU" sz="1270" dirty="0">
                  <a:solidFill>
                    <a:prstClr val="black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Дата выдачи</a:t>
              </a:r>
            </a:p>
            <a:p>
              <a:pPr algn="ctr" defTabSz="443747">
                <a:defRPr/>
              </a:pPr>
              <a:r>
                <a:rPr lang="ru-RU" sz="1270" dirty="0">
                  <a:solidFill>
                    <a:prstClr val="black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27.04.2016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2AA50B-67A7-48B2-B474-40CF92121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3429000"/>
            <a:ext cx="2038350" cy="2019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F27539-2C75-4A8E-A74D-883FED58E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778" y="3438525"/>
            <a:ext cx="20193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6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B2C15A0-4CAB-4C1E-929E-88EC288B69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/>
              <a:t>Пример. Изобретение: </a:t>
            </a:r>
            <a:r>
              <a:rPr lang="ru-RU" dirty="0" err="1">
                <a:solidFill>
                  <a:srgbClr val="0070C0"/>
                </a:solidFill>
              </a:rPr>
              <a:t>Биоразлагаемый</a:t>
            </a:r>
            <a:r>
              <a:rPr lang="ru-RU" dirty="0">
                <a:solidFill>
                  <a:srgbClr val="0070C0"/>
                </a:solidFill>
              </a:rPr>
              <a:t> эндоваскулярный </a:t>
            </a:r>
            <a:r>
              <a:rPr lang="ru-RU" dirty="0" err="1">
                <a:solidFill>
                  <a:srgbClr val="0070C0"/>
                </a:solidFill>
              </a:rPr>
              <a:t>стент</a:t>
            </a:r>
            <a:r>
              <a:rPr lang="ru-RU" dirty="0">
                <a:solidFill>
                  <a:srgbClr val="0070C0"/>
                </a:solidFill>
              </a:rPr>
              <a:t> с памятью формы и способ его изготовления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70A74-F414-480E-9104-C438EB26D714}"/>
              </a:ext>
            </a:extLst>
          </p:cNvPr>
          <p:cNvSpPr txBox="1"/>
          <p:nvPr/>
        </p:nvSpPr>
        <p:spPr>
          <a:xfrm>
            <a:off x="2612570" y="932036"/>
            <a:ext cx="957942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Arial Nova Light" panose="020B0304020202020204" pitchFamily="34" charset="0"/>
              </a:rPr>
              <a:t>Формула изобретения:</a:t>
            </a:r>
          </a:p>
          <a:p>
            <a:endParaRPr lang="ru-RU" sz="1400" dirty="0">
              <a:latin typeface="Arial Nova Light" panose="020B03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b="1" dirty="0" err="1">
                <a:latin typeface="Arial Nova Light" panose="020B0304020202020204" pitchFamily="34" charset="0"/>
              </a:rPr>
              <a:t>Биоразлагаемый</a:t>
            </a:r>
            <a:r>
              <a:rPr lang="ru-RU" sz="1400" b="1" dirty="0">
                <a:latin typeface="Arial Nova Light" panose="020B0304020202020204" pitchFamily="34" charset="0"/>
              </a:rPr>
              <a:t> </a:t>
            </a:r>
            <a:r>
              <a:rPr lang="ru-RU" sz="1400" b="1" dirty="0" err="1">
                <a:latin typeface="Arial Nova Light" panose="020B0304020202020204" pitchFamily="34" charset="0"/>
              </a:rPr>
              <a:t>саморасширяющийся</a:t>
            </a:r>
            <a:r>
              <a:rPr lang="ru-RU" sz="1400" b="1" dirty="0">
                <a:latin typeface="Arial Nova Light" panose="020B0304020202020204" pitchFamily="34" charset="0"/>
              </a:rPr>
              <a:t> </a:t>
            </a:r>
            <a:r>
              <a:rPr lang="ru-RU" sz="1400" b="1" dirty="0" err="1">
                <a:latin typeface="Arial Nova Light" panose="020B0304020202020204" pitchFamily="34" charset="0"/>
              </a:rPr>
              <a:t>стент</a:t>
            </a:r>
            <a:r>
              <a:rPr lang="ru-RU" sz="1400" dirty="0">
                <a:latin typeface="Arial Nova Light" panose="020B0304020202020204" pitchFamily="34" charset="0"/>
              </a:rPr>
              <a:t>, изготовленный из полимера, в котором страты образуют </a:t>
            </a:r>
            <a:r>
              <a:rPr lang="ru-RU" sz="1400" dirty="0" err="1">
                <a:latin typeface="Arial Nova Light" panose="020B0304020202020204" pitchFamily="34" charset="0"/>
              </a:rPr>
              <a:t>закрытоячеистую</a:t>
            </a:r>
            <a:r>
              <a:rPr lang="ru-RU" sz="1400" dirty="0">
                <a:latin typeface="Arial Nova Light" panose="020B0304020202020204" pitchFamily="34" charset="0"/>
              </a:rPr>
              <a:t> структуру и соотношение внутреннего диаметра </a:t>
            </a:r>
            <a:r>
              <a:rPr lang="ru-RU" sz="1400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 в состоянии до </a:t>
            </a:r>
            <a:r>
              <a:rPr lang="ru-RU" sz="1400" dirty="0" err="1">
                <a:latin typeface="Arial Nova Light" panose="020B0304020202020204" pitchFamily="34" charset="0"/>
              </a:rPr>
              <a:t>кримпинга</a:t>
            </a:r>
            <a:r>
              <a:rPr lang="ru-RU" sz="1400" dirty="0">
                <a:latin typeface="Arial Nova Light" panose="020B0304020202020204" pitchFamily="34" charset="0"/>
              </a:rPr>
              <a:t> и после </a:t>
            </a:r>
            <a:r>
              <a:rPr lang="ru-RU" sz="1400" dirty="0" err="1">
                <a:latin typeface="Arial Nova Light" panose="020B0304020202020204" pitchFamily="34" charset="0"/>
              </a:rPr>
              <a:t>кримпинга</a:t>
            </a:r>
            <a:r>
              <a:rPr lang="ru-RU" sz="1400" dirty="0">
                <a:latin typeface="Arial Nova Light" panose="020B0304020202020204" pitchFamily="34" charset="0"/>
              </a:rPr>
              <a:t> составляет от 3 до 5.</a:t>
            </a:r>
          </a:p>
          <a:p>
            <a:pPr marL="342900" indent="-342900">
              <a:buAutoNum type="arabicPeriod"/>
            </a:pPr>
            <a:r>
              <a:rPr lang="ru-RU" sz="1400" dirty="0" err="1">
                <a:latin typeface="Arial Nova Light" panose="020B0304020202020204" pitchFamily="34" charset="0"/>
              </a:rPr>
              <a:t>Стент</a:t>
            </a:r>
            <a:r>
              <a:rPr lang="ru-RU" sz="1400" dirty="0">
                <a:latin typeface="Arial Nova Light" panose="020B0304020202020204" pitchFamily="34" charset="0"/>
              </a:rPr>
              <a:t> по п. 1, наружный диаметр которого до </a:t>
            </a:r>
            <a:r>
              <a:rPr lang="ru-RU" sz="1400" dirty="0" err="1">
                <a:latin typeface="Arial Nova Light" panose="020B0304020202020204" pitchFamily="34" charset="0"/>
              </a:rPr>
              <a:t>кримпинга</a:t>
            </a:r>
            <a:r>
              <a:rPr lang="ru-RU" sz="1400" dirty="0">
                <a:latin typeface="Arial Nova Light" panose="020B0304020202020204" pitchFamily="34" charset="0"/>
              </a:rPr>
              <a:t> составляет от приблизительно 0,25 мм до приблизительно 40 мм, в зависимости от назначения </a:t>
            </a:r>
            <a:r>
              <a:rPr lang="ru-RU" sz="1400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 err="1">
                <a:latin typeface="Arial Nova Light" panose="020B0304020202020204" pitchFamily="34" charset="0"/>
              </a:rPr>
              <a:t>Стент</a:t>
            </a:r>
            <a:r>
              <a:rPr lang="ru-RU" sz="1400" dirty="0">
                <a:latin typeface="Arial Nova Light" panose="020B0304020202020204" pitchFamily="34" charset="0"/>
              </a:rPr>
              <a:t> по п. 1, длина которого составляет от 5 мм до 250 мм, в зависимости от назначения </a:t>
            </a:r>
            <a:r>
              <a:rPr lang="ru-RU" sz="1400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 err="1">
                <a:latin typeface="Arial Nova Light" panose="020B0304020202020204" pitchFamily="34" charset="0"/>
              </a:rPr>
              <a:t>Стент</a:t>
            </a:r>
            <a:r>
              <a:rPr lang="ru-RU" sz="1400" dirty="0">
                <a:latin typeface="Arial Nova Light" panose="020B0304020202020204" pitchFamily="34" charset="0"/>
              </a:rPr>
              <a:t> по п. 1, в котором средняя молекулярная масса полимера составляет от 20 до 600 </a:t>
            </a:r>
            <a:r>
              <a:rPr lang="ru-RU" sz="1400" dirty="0" err="1">
                <a:latin typeface="Arial Nova Light" panose="020B0304020202020204" pitchFamily="34" charset="0"/>
              </a:rPr>
              <a:t>кДа</a:t>
            </a:r>
            <a:r>
              <a:rPr lang="ru-RU" sz="1400" dirty="0">
                <a:latin typeface="Arial Nova Light" panose="020B0304020202020204" pitchFamily="34" charset="0"/>
              </a:rPr>
              <a:t>.</a:t>
            </a:r>
          </a:p>
          <a:p>
            <a:r>
              <a:rPr lang="ru-RU" sz="1400" dirty="0">
                <a:latin typeface="Arial Nova Light" panose="020B0304020202020204" pitchFamily="34" charset="0"/>
              </a:rPr>
              <a:t>…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400" dirty="0" err="1">
                <a:latin typeface="Arial Nova Light" panose="020B0304020202020204" pitchFamily="34" charset="0"/>
              </a:rPr>
              <a:t>Стент</a:t>
            </a:r>
            <a:r>
              <a:rPr lang="ru-RU" sz="1400" dirty="0">
                <a:latin typeface="Arial Nova Light" panose="020B0304020202020204" pitchFamily="34" charset="0"/>
              </a:rPr>
              <a:t> по п. 10, в котором полимер представляет собой сополимер L,L-</a:t>
            </a:r>
            <a:r>
              <a:rPr lang="ru-RU" sz="1400" dirty="0" err="1">
                <a:latin typeface="Arial Nova Light" panose="020B0304020202020204" pitchFamily="34" charset="0"/>
              </a:rPr>
              <a:t>лакдида</a:t>
            </a:r>
            <a:r>
              <a:rPr lang="ru-RU" sz="1400" dirty="0">
                <a:latin typeface="Arial Nova Light" panose="020B0304020202020204" pitchFamily="34" charset="0"/>
              </a:rPr>
              <a:t> и ε-</a:t>
            </a:r>
            <a:r>
              <a:rPr lang="ru-RU" sz="1400" dirty="0" err="1">
                <a:latin typeface="Arial Nova Light" panose="020B0304020202020204" pitchFamily="34" charset="0"/>
              </a:rPr>
              <a:t>капролактона</a:t>
            </a:r>
            <a:r>
              <a:rPr lang="ru-RU" sz="1400" dirty="0">
                <a:latin typeface="Arial Nova Light" panose="020B0304020202020204" pitchFamily="34" charset="0"/>
              </a:rPr>
              <a:t>.</a:t>
            </a:r>
          </a:p>
          <a:p>
            <a:r>
              <a:rPr lang="ru-RU" sz="1400" dirty="0">
                <a:latin typeface="Arial Nova Light" panose="020B0304020202020204" pitchFamily="34" charset="0"/>
              </a:rPr>
              <a:t>…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4C96395-B242-42D4-A35D-80B253A94836}"/>
              </a:ext>
            </a:extLst>
          </p:cNvPr>
          <p:cNvGrpSpPr/>
          <p:nvPr/>
        </p:nvGrpSpPr>
        <p:grpSpPr>
          <a:xfrm>
            <a:off x="410438" y="1217044"/>
            <a:ext cx="1970385" cy="2710229"/>
            <a:chOff x="8048319" y="821793"/>
            <a:chExt cx="2304256" cy="316946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BE06E0D-6AAB-4A7D-8F13-E1FAC2FD5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3004" y="2756244"/>
              <a:ext cx="592691" cy="117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A31649-BBD8-40C5-A351-0B042617011D}"/>
                </a:ext>
              </a:extLst>
            </p:cNvPr>
            <p:cNvSpPr txBox="1"/>
            <p:nvPr/>
          </p:nvSpPr>
          <p:spPr>
            <a:xfrm>
              <a:off x="8048319" y="821793"/>
              <a:ext cx="2304256" cy="3169462"/>
            </a:xfrm>
            <a:prstGeom prst="rect">
              <a:avLst/>
            </a:prstGeom>
            <a:noFill/>
            <a:ln w="254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43747">
                <a:defRPr/>
              </a:pPr>
              <a:r>
                <a:rPr lang="ru-RU" sz="1600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ПАТЕНТ</a:t>
              </a:r>
            </a:p>
            <a:p>
              <a:pPr algn="ctr" defTabSz="443747">
                <a:defRPr/>
              </a:pPr>
              <a:r>
                <a:rPr lang="ru-RU" sz="1368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на изобретение</a:t>
              </a:r>
            </a:p>
            <a:p>
              <a:pPr algn="ctr" defTabSz="443747">
                <a:defRPr/>
              </a:pPr>
              <a:r>
                <a:rPr lang="en-US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RU</a:t>
              </a: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2731318</a:t>
              </a:r>
            </a:p>
            <a:p>
              <a:pPr algn="ctr" defTabSz="443747">
                <a:defRPr/>
              </a:pPr>
              <a:r>
                <a:rPr lang="ru-RU" sz="1100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</a:t>
              </a:r>
              <a:endParaRPr lang="en-US" sz="1100" b="1" dirty="0">
                <a:solidFill>
                  <a:srgbClr val="92D050"/>
                </a:solidFill>
                <a:latin typeface="Arial Nova Light" panose="020B0304020202020204" pitchFamily="34" charset="0"/>
                <a:cs typeface="Arial" panose="020B0604020202020204" pitchFamily="34" charset="0"/>
              </a:endParaRPr>
            </a:p>
            <a:p>
              <a:pPr algn="ctr" defTabSz="443747">
                <a:defRPr/>
              </a:pPr>
              <a:r>
                <a:rPr lang="ru-RU" sz="1197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патентообладатель</a:t>
              </a: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443747">
                <a:defRPr/>
              </a:pPr>
              <a:r>
                <a:rPr lang="ru-RU" sz="1200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ООО</a:t>
              </a:r>
            </a:p>
            <a:p>
              <a:pPr algn="ctr" defTabSz="443747">
                <a:defRPr/>
              </a:pPr>
              <a:r>
                <a:rPr lang="ru-RU" sz="1200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""ИННОВАЦИОННАЯ КОМПАНИЯ</a:t>
              </a:r>
            </a:p>
            <a:p>
              <a:pPr algn="ctr" defTabSz="443747">
                <a:defRPr/>
              </a:pPr>
              <a:r>
                <a:rPr lang="ru-RU" sz="1200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"СОВРЕМЕННЫЕ ТЕХНОЛОГИИ" (RU</a:t>
              </a:r>
              <a:r>
                <a:rPr lang="en-US" sz="1200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)</a:t>
              </a:r>
              <a:endParaRPr lang="ru-RU" sz="1200" b="1" dirty="0">
                <a:solidFill>
                  <a:srgbClr val="92D050"/>
                </a:solidFill>
                <a:latin typeface="Arial Nova Light" panose="020B0304020202020204" pitchFamily="34" charset="0"/>
                <a:cs typeface="Arial" panose="020B0604020202020204" pitchFamily="34" charset="0"/>
              </a:endParaRPr>
            </a:p>
            <a:p>
              <a:pPr algn="ctr" defTabSz="443747">
                <a:defRPr/>
              </a:pPr>
              <a:endParaRPr lang="ru-RU" sz="1368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  <a:p>
              <a:pPr algn="ctr" defTabSz="443747">
                <a:defRPr/>
              </a:pPr>
              <a:r>
                <a:rPr lang="ru-RU" sz="1270" dirty="0">
                  <a:solidFill>
                    <a:prstClr val="black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Дата выдачи</a:t>
              </a:r>
            </a:p>
            <a:p>
              <a:pPr algn="ctr" defTabSz="443747">
                <a:defRPr/>
              </a:pPr>
              <a:r>
                <a:rPr lang="ru-RU" sz="1270" dirty="0">
                  <a:solidFill>
                    <a:prstClr val="black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01.09.2020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4F6B6F-E98F-42CC-BF2C-25099529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035" y="2832190"/>
            <a:ext cx="1414965" cy="2891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06C660-1216-47D6-9F03-8595020CD4EE}"/>
              </a:ext>
            </a:extLst>
          </p:cNvPr>
          <p:cNvSpPr txBox="1"/>
          <p:nvPr/>
        </p:nvSpPr>
        <p:spPr>
          <a:xfrm>
            <a:off x="2612571" y="3553424"/>
            <a:ext cx="79327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9"/>
            </a:pPr>
            <a:r>
              <a:rPr lang="ru-RU" sz="1400" b="1" dirty="0">
                <a:latin typeface="Arial Nova Light" panose="020B0304020202020204" pitchFamily="34" charset="0"/>
              </a:rPr>
              <a:t>Способ изготовления </a:t>
            </a:r>
            <a:r>
              <a:rPr lang="ru-RU" sz="1400" b="1" dirty="0" err="1">
                <a:latin typeface="Arial Nova Light" panose="020B0304020202020204" pitchFamily="34" charset="0"/>
              </a:rPr>
              <a:t>биоразлагаемого</a:t>
            </a:r>
            <a:r>
              <a:rPr lang="ru-RU" sz="1400" b="1" dirty="0">
                <a:latin typeface="Arial Nova Light" panose="020B0304020202020204" pitchFamily="34" charset="0"/>
              </a:rPr>
              <a:t> </a:t>
            </a:r>
            <a:r>
              <a:rPr lang="ru-RU" sz="1400" b="1" dirty="0" err="1">
                <a:latin typeface="Arial Nova Light" panose="020B0304020202020204" pitchFamily="34" charset="0"/>
              </a:rPr>
              <a:t>саморасширяющегося</a:t>
            </a:r>
            <a:r>
              <a:rPr lang="ru-RU" sz="1400" b="1" dirty="0">
                <a:latin typeface="Arial Nova Light" panose="020B0304020202020204" pitchFamily="34" charset="0"/>
              </a:rPr>
              <a:t> </a:t>
            </a:r>
            <a:r>
              <a:rPr lang="ru-RU" sz="1400" b="1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, включающий в себя следующие стадии: - </a:t>
            </a:r>
            <a:r>
              <a:rPr lang="ru-RU" sz="1400" dirty="0" err="1">
                <a:latin typeface="Arial Nova Light" panose="020B0304020202020204" pitchFamily="34" charset="0"/>
              </a:rPr>
              <a:t>экструдируют</a:t>
            </a:r>
            <a:r>
              <a:rPr lang="ru-RU" sz="1400" dirty="0">
                <a:latin typeface="Arial Nova Light" panose="020B0304020202020204" pitchFamily="34" charset="0"/>
              </a:rPr>
              <a:t> трубку из полимерного материала; - выполняют отжиг </a:t>
            </a:r>
            <a:r>
              <a:rPr lang="ru-RU" sz="1400" dirty="0" err="1">
                <a:latin typeface="Arial Nova Light" panose="020B0304020202020204" pitchFamily="34" charset="0"/>
              </a:rPr>
              <a:t>экструдированной</a:t>
            </a:r>
            <a:r>
              <a:rPr lang="ru-RU" sz="1400" dirty="0">
                <a:latin typeface="Arial Nova Light" panose="020B0304020202020204" pitchFamily="34" charset="0"/>
              </a:rPr>
              <a:t> полимерной трубки; - выполняют лазерную резку </a:t>
            </a:r>
            <a:r>
              <a:rPr lang="ru-RU" sz="1400" dirty="0" err="1">
                <a:latin typeface="Arial Nova Light" panose="020B0304020202020204" pitchFamily="34" charset="0"/>
              </a:rPr>
              <a:t>экструдированной</a:t>
            </a:r>
            <a:r>
              <a:rPr lang="ru-RU" sz="1400" dirty="0">
                <a:latin typeface="Arial Nova Light" panose="020B0304020202020204" pitchFamily="34" charset="0"/>
              </a:rPr>
              <a:t> полимерной трубки с получением заготовки </a:t>
            </a:r>
            <a:r>
              <a:rPr lang="ru-RU" sz="1400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, в которой страты образуют </a:t>
            </a:r>
            <a:r>
              <a:rPr lang="ru-RU" sz="1400" dirty="0" err="1">
                <a:latin typeface="Arial Nova Light" panose="020B0304020202020204" pitchFamily="34" charset="0"/>
              </a:rPr>
              <a:t>закрытоячеистую</a:t>
            </a:r>
            <a:r>
              <a:rPr lang="ru-RU" sz="1400" dirty="0">
                <a:latin typeface="Arial Nova Light" panose="020B0304020202020204" pitchFamily="34" charset="0"/>
              </a:rPr>
              <a:t> структуру; - выполняют нагревание заготовки </a:t>
            </a:r>
            <a:r>
              <a:rPr lang="ru-RU" sz="1400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 до температуры выше температуры стеклования полимерного материала и резкое обжатие равномерно по всей наружной поверхности с последующим быстрым охлаждением так, что соотношение внутреннего диаметра </a:t>
            </a:r>
            <a:r>
              <a:rPr lang="ru-RU" sz="1400" dirty="0" err="1">
                <a:latin typeface="Arial Nova Light" panose="020B0304020202020204" pitchFamily="34" charset="0"/>
              </a:rPr>
              <a:t>стента</a:t>
            </a:r>
            <a:r>
              <a:rPr lang="ru-RU" sz="1400" dirty="0">
                <a:latin typeface="Arial Nova Light" panose="020B0304020202020204" pitchFamily="34" charset="0"/>
              </a:rPr>
              <a:t> в состоянии до обжатия и после обжатия составляет от 3 до 5; - помещают охлажденный </a:t>
            </a:r>
            <a:r>
              <a:rPr lang="ru-RU" sz="1400" dirty="0" err="1">
                <a:latin typeface="Arial Nova Light" panose="020B0304020202020204" pitchFamily="34" charset="0"/>
              </a:rPr>
              <a:t>стент</a:t>
            </a:r>
            <a:r>
              <a:rPr lang="ru-RU" sz="1400" dirty="0">
                <a:latin typeface="Arial Nova Light" panose="020B0304020202020204" pitchFamily="34" charset="0"/>
              </a:rPr>
              <a:t> на/в средство доставки; - выполняют упаковку, маркировку и стерилизацию.</a:t>
            </a:r>
          </a:p>
          <a:p>
            <a:r>
              <a:rPr lang="ru-RU" sz="1400" dirty="0">
                <a:latin typeface="Arial Nova Light" panose="020B0304020202020204" pitchFamily="34" charset="0"/>
              </a:rPr>
              <a:t>…</a:t>
            </a: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FF82289-1636-4188-ACD0-29E5A515AE2F}"/>
              </a:ext>
            </a:extLst>
          </p:cNvPr>
          <p:cNvSpPr/>
          <p:nvPr/>
        </p:nvSpPr>
        <p:spPr>
          <a:xfrm>
            <a:off x="2612571" y="1389413"/>
            <a:ext cx="308759" cy="28500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81F0EE1-2B32-4C65-9512-5E17E8BF8EC5}"/>
              </a:ext>
            </a:extLst>
          </p:cNvPr>
          <p:cNvSpPr/>
          <p:nvPr/>
        </p:nvSpPr>
        <p:spPr>
          <a:xfrm>
            <a:off x="2695698" y="3565479"/>
            <a:ext cx="308759" cy="28500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9342DBA-C559-4A5E-80A5-00EDCD15D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200" dirty="0"/>
              <a:t>Пример. Полезная модель: </a:t>
            </a:r>
            <a:r>
              <a:rPr lang="ru-RU" dirty="0">
                <a:solidFill>
                  <a:srgbClr val="0070C0"/>
                </a:solidFill>
              </a:rPr>
              <a:t>Аортальный </a:t>
            </a:r>
            <a:r>
              <a:rPr lang="ru-RU" dirty="0" err="1">
                <a:solidFill>
                  <a:srgbClr val="0070C0"/>
                </a:solidFill>
              </a:rPr>
              <a:t>стент-графт</a:t>
            </a:r>
            <a:r>
              <a:rPr lang="ru-RU" dirty="0">
                <a:solidFill>
                  <a:srgbClr val="0070C0"/>
                </a:solidFill>
              </a:rPr>
              <a:t> для лечения аневризм брюшной аорты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E28F9DD-C918-41FD-AC70-9FCA52D411C3}"/>
              </a:ext>
            </a:extLst>
          </p:cNvPr>
          <p:cNvGrpSpPr/>
          <p:nvPr/>
        </p:nvGrpSpPr>
        <p:grpSpPr>
          <a:xfrm>
            <a:off x="414150" y="1183151"/>
            <a:ext cx="1986738" cy="2418419"/>
            <a:chOff x="8083004" y="1115458"/>
            <a:chExt cx="2323380" cy="2828208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24912CC-E6C1-44D4-8532-AC6B418CE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3004" y="2756244"/>
              <a:ext cx="592691" cy="117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81FD39-F6E7-4CB7-9EA7-5C1194A29A93}"/>
                </a:ext>
              </a:extLst>
            </p:cNvPr>
            <p:cNvSpPr txBox="1"/>
            <p:nvPr/>
          </p:nvSpPr>
          <p:spPr>
            <a:xfrm>
              <a:off x="8102128" y="1115458"/>
              <a:ext cx="2304256" cy="2828208"/>
            </a:xfrm>
            <a:prstGeom prst="rect">
              <a:avLst/>
            </a:prstGeom>
            <a:noFill/>
            <a:ln w="254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443747">
                <a:defRPr/>
              </a:pPr>
              <a:r>
                <a:rPr lang="ru-RU" sz="1600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ПАТЕНТ</a:t>
              </a:r>
            </a:p>
            <a:p>
              <a:pPr algn="ctr" defTabSz="443747">
                <a:defRPr/>
              </a:pPr>
              <a:r>
                <a:rPr lang="ru-RU" sz="1368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на полезную модель </a:t>
              </a:r>
              <a:r>
                <a:rPr lang="en-US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RU</a:t>
              </a: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185411</a:t>
              </a:r>
            </a:p>
            <a:p>
              <a:pPr algn="ctr" defTabSz="443747">
                <a:defRPr/>
              </a:pP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</a:t>
              </a:r>
              <a:endParaRPr lang="en-US" sz="1368" b="1" dirty="0">
                <a:solidFill>
                  <a:srgbClr val="92D050"/>
                </a:solidFill>
                <a:latin typeface="Arial Nova Light" panose="020B0304020202020204" pitchFamily="34" charset="0"/>
                <a:cs typeface="Arial" panose="020B0604020202020204" pitchFamily="34" charset="0"/>
              </a:endParaRPr>
            </a:p>
            <a:p>
              <a:pPr algn="ctr" defTabSz="443747">
                <a:defRPr/>
              </a:pPr>
              <a:r>
                <a:rPr lang="ru-RU" sz="1197" b="1" dirty="0">
                  <a:solidFill>
                    <a:srgbClr val="0070C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патентообладатель</a:t>
              </a: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443747">
                <a:defRPr/>
              </a:pP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ООО</a:t>
              </a:r>
            </a:p>
            <a:p>
              <a:pPr algn="ctr" defTabSz="443747">
                <a:defRPr/>
              </a:pPr>
              <a:r>
                <a:rPr lang="ru-RU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"КАТЛАБ ТЕКНОЛОДЖИЗ" (RU</a:t>
              </a:r>
              <a:r>
                <a:rPr lang="en-US" sz="1368" b="1" dirty="0">
                  <a:solidFill>
                    <a:srgbClr val="92D050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)</a:t>
              </a:r>
              <a:endParaRPr lang="ru-RU" sz="1368" b="1" dirty="0">
                <a:solidFill>
                  <a:srgbClr val="92D050"/>
                </a:solidFill>
                <a:latin typeface="Arial Nova Light" panose="020B0304020202020204" pitchFamily="34" charset="0"/>
                <a:cs typeface="Arial" panose="020B0604020202020204" pitchFamily="34" charset="0"/>
              </a:endParaRPr>
            </a:p>
            <a:p>
              <a:pPr algn="ctr" defTabSz="443747">
                <a:defRPr/>
              </a:pPr>
              <a:endParaRPr lang="ru-RU" sz="1368" dirty="0">
                <a:solidFill>
                  <a:prstClr val="black"/>
                </a:solidFill>
                <a:latin typeface="Arial Nova Light" panose="020B0304020202020204" pitchFamily="34" charset="0"/>
              </a:endParaRPr>
            </a:p>
            <a:p>
              <a:pPr algn="ctr" defTabSz="443747">
                <a:defRPr/>
              </a:pPr>
              <a:r>
                <a:rPr lang="ru-RU" sz="1270" dirty="0">
                  <a:solidFill>
                    <a:prstClr val="black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Дата выдачи</a:t>
              </a:r>
            </a:p>
            <a:p>
              <a:pPr algn="ctr" defTabSz="443747">
                <a:defRPr/>
              </a:pPr>
              <a:r>
                <a:rPr lang="ru-RU" sz="1270" dirty="0">
                  <a:solidFill>
                    <a:prstClr val="black"/>
                  </a:solidFill>
                  <a:latin typeface="Arial Nova Light" panose="020B0304020202020204" pitchFamily="34" charset="0"/>
                  <a:cs typeface="Arial" panose="020B0604020202020204" pitchFamily="34" charset="0"/>
                </a:rPr>
                <a:t>04.12.2018</a:t>
              </a: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B8145-D86C-4B49-BFF8-7E28E13FB7F0}"/>
              </a:ext>
            </a:extLst>
          </p:cNvPr>
          <p:cNvSpPr/>
          <p:nvPr/>
        </p:nvSpPr>
        <p:spPr>
          <a:xfrm>
            <a:off x="2774867" y="1019834"/>
            <a:ext cx="73072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latin typeface="Arial Nova Light" panose="020B0304020202020204" pitchFamily="34" charset="0"/>
              </a:rPr>
              <a:t>Формула полезной модели:</a:t>
            </a:r>
          </a:p>
          <a:p>
            <a:pPr algn="ctr"/>
            <a:endParaRPr lang="ru-RU" sz="1600" b="1" u="sng" dirty="0">
              <a:latin typeface="Arial Nova Light" panose="020B03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b="1" dirty="0">
                <a:latin typeface="Arial Nova Light" panose="020B0304020202020204" pitchFamily="34" charset="0"/>
              </a:rPr>
              <a:t>Аортальный </a:t>
            </a:r>
            <a:r>
              <a:rPr lang="ru-RU" sz="1600" b="1" dirty="0" err="1">
                <a:latin typeface="Arial Nova Light" panose="020B0304020202020204" pitchFamily="34" charset="0"/>
              </a:rPr>
              <a:t>стент-графт</a:t>
            </a:r>
            <a:r>
              <a:rPr lang="ru-RU" sz="1600" b="1" dirty="0">
                <a:latin typeface="Arial Nova Light" panose="020B0304020202020204" pitchFamily="34" charset="0"/>
              </a:rPr>
              <a:t> </a:t>
            </a:r>
            <a:r>
              <a:rPr lang="ru-RU" sz="1600" dirty="0">
                <a:latin typeface="Arial Nova Light" panose="020B0304020202020204" pitchFamily="34" charset="0"/>
              </a:rPr>
              <a:t>для лечения аневризм брюшной аорты, состоящий из </a:t>
            </a:r>
            <a:r>
              <a:rPr lang="ru-RU" sz="1600" dirty="0" err="1">
                <a:latin typeface="Arial Nova Light" panose="020B0304020202020204" pitchFamily="34" charset="0"/>
              </a:rPr>
              <a:t>бифуркационного</a:t>
            </a:r>
            <a:r>
              <a:rPr lang="ru-RU" sz="1600" dirty="0">
                <a:latin typeface="Arial Nova Light" panose="020B0304020202020204" pitchFamily="34" charset="0"/>
              </a:rPr>
              <a:t> сегмента и двух подвздошных сегментов трубчатой формы, каждый сегмент включает тканый материал - полиэстер, пришитый к металлическому каркасу, представляющему собой отдельные элементы-</a:t>
            </a:r>
            <a:r>
              <a:rPr lang="ru-RU" sz="1600" dirty="0" err="1">
                <a:latin typeface="Arial Nova Light" panose="020B0304020202020204" pitchFamily="34" charset="0"/>
              </a:rPr>
              <a:t>стенты</a:t>
            </a:r>
            <a:r>
              <a:rPr lang="ru-RU" sz="1600" dirty="0">
                <a:latin typeface="Arial Nova Light" panose="020B0304020202020204" pitchFamily="34" charset="0"/>
              </a:rPr>
              <a:t> </a:t>
            </a:r>
            <a:r>
              <a:rPr lang="ru-RU" sz="1600" dirty="0" err="1">
                <a:latin typeface="Arial Nova Light" panose="020B0304020202020204" pitchFamily="34" charset="0"/>
              </a:rPr>
              <a:t>синусоидной</a:t>
            </a:r>
            <a:r>
              <a:rPr lang="ru-RU" sz="1600" dirty="0">
                <a:latin typeface="Arial Nova Light" panose="020B0304020202020204" pitchFamily="34" charset="0"/>
              </a:rPr>
              <a:t> формы, и </a:t>
            </a:r>
            <a:r>
              <a:rPr lang="ru-RU" sz="1600" dirty="0" err="1">
                <a:latin typeface="Arial Nova Light" panose="020B0304020202020204" pitchFamily="34" charset="0"/>
              </a:rPr>
              <a:t>рентгеноконтрастные</a:t>
            </a:r>
            <a:r>
              <a:rPr lang="ru-RU" sz="1600" dirty="0">
                <a:latin typeface="Arial Nova Light" panose="020B0304020202020204" pitchFamily="34" charset="0"/>
              </a:rPr>
              <a:t> метки, </a:t>
            </a:r>
            <a:r>
              <a:rPr lang="ru-RU" sz="1600" b="1" dirty="0">
                <a:latin typeface="Arial Nova Light" panose="020B0304020202020204" pitchFamily="34" charset="0"/>
              </a:rPr>
              <a:t>отличающийся тем</a:t>
            </a:r>
            <a:r>
              <a:rPr lang="ru-RU" sz="1600" dirty="0">
                <a:latin typeface="Arial Nova Light" panose="020B0304020202020204" pitchFamily="34" charset="0"/>
              </a:rPr>
              <a:t>, что нити для фиксации тканого материала к </a:t>
            </a:r>
            <a:r>
              <a:rPr lang="ru-RU" sz="1600" dirty="0" err="1">
                <a:latin typeface="Arial Nova Light" panose="020B0304020202020204" pitchFamily="34" charset="0"/>
              </a:rPr>
              <a:t>стентам</a:t>
            </a:r>
            <a:r>
              <a:rPr lang="ru-RU" sz="1600" dirty="0">
                <a:latin typeface="Arial Nova Light" panose="020B0304020202020204" pitchFamily="34" charset="0"/>
              </a:rPr>
              <a:t> и фиксации </a:t>
            </a:r>
            <a:r>
              <a:rPr lang="ru-RU" sz="1600" dirty="0" err="1">
                <a:latin typeface="Arial Nova Light" panose="020B0304020202020204" pitchFamily="34" charset="0"/>
              </a:rPr>
              <a:t>рентгеноконтрастных</a:t>
            </a:r>
            <a:r>
              <a:rPr lang="ru-RU" sz="1600" dirty="0">
                <a:latin typeface="Arial Nova Light" panose="020B0304020202020204" pitchFamily="34" charset="0"/>
              </a:rPr>
              <a:t> меток пропитаны силиконом.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Arial Nova Light" panose="020B0304020202020204" pitchFamily="34" charset="0"/>
              </a:rPr>
              <a:t>Аортальный </a:t>
            </a:r>
            <a:r>
              <a:rPr lang="ru-RU" sz="1600" dirty="0" err="1">
                <a:latin typeface="Arial Nova Light" panose="020B0304020202020204" pitchFamily="34" charset="0"/>
              </a:rPr>
              <a:t>стент-графт</a:t>
            </a:r>
            <a:r>
              <a:rPr lang="ru-RU" sz="1600" dirty="0">
                <a:latin typeface="Arial Nova Light" panose="020B0304020202020204" pitchFamily="34" charset="0"/>
              </a:rPr>
              <a:t> по п. 1, отличающийся тем, что нити для фиксации выполнены из полиэстера и имеют плетеный дизайн.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Arial Nova Light" panose="020B0304020202020204" pitchFamily="34" charset="0"/>
              </a:rPr>
              <a:t>Аортальный </a:t>
            </a:r>
            <a:r>
              <a:rPr lang="ru-RU" sz="1600" dirty="0" err="1">
                <a:latin typeface="Arial Nova Light" panose="020B0304020202020204" pitchFamily="34" charset="0"/>
              </a:rPr>
              <a:t>стент-графт</a:t>
            </a:r>
            <a:r>
              <a:rPr lang="ru-RU" sz="1600" dirty="0">
                <a:latin typeface="Arial Nova Light" panose="020B0304020202020204" pitchFamily="34" charset="0"/>
              </a:rPr>
              <a:t> по п. 1, отличающийся тем, что толщина тканого материала - полиэстера 0,15 мм.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Arial Nova Light" panose="020B0304020202020204" pitchFamily="34" charset="0"/>
              </a:rPr>
              <a:t>Аортальный </a:t>
            </a:r>
            <a:r>
              <a:rPr lang="ru-RU" sz="1600" dirty="0" err="1">
                <a:latin typeface="Arial Nova Light" panose="020B0304020202020204" pitchFamily="34" charset="0"/>
              </a:rPr>
              <a:t>стент-графт</a:t>
            </a:r>
            <a:r>
              <a:rPr lang="ru-RU" sz="1600" dirty="0">
                <a:latin typeface="Arial Nova Light" panose="020B0304020202020204" pitchFamily="34" charset="0"/>
              </a:rPr>
              <a:t> по п. 1, отличающийся тем, что </a:t>
            </a:r>
            <a:r>
              <a:rPr lang="ru-RU" sz="1600" dirty="0" err="1">
                <a:latin typeface="Arial Nova Light" panose="020B0304020202020204" pitchFamily="34" charset="0"/>
              </a:rPr>
              <a:t>стенты</a:t>
            </a:r>
            <a:r>
              <a:rPr lang="ru-RU" sz="1600" dirty="0">
                <a:latin typeface="Arial Nova Light" panose="020B0304020202020204" pitchFamily="34" charset="0"/>
              </a:rPr>
              <a:t> выполнены из сплава </a:t>
            </a:r>
            <a:r>
              <a:rPr lang="ru-RU" sz="1600" dirty="0" err="1">
                <a:latin typeface="Arial Nova Light" panose="020B0304020202020204" pitchFamily="34" charset="0"/>
              </a:rPr>
              <a:t>никелида</a:t>
            </a:r>
            <a:r>
              <a:rPr lang="ru-RU" sz="1600" dirty="0">
                <a:latin typeface="Arial Nova Light" panose="020B0304020202020204" pitchFamily="34" charset="0"/>
              </a:rPr>
              <a:t> титана.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Arial Nova Light" panose="020B0304020202020204" pitchFamily="34" charset="0"/>
              </a:rPr>
              <a:t>Аортальный </a:t>
            </a:r>
            <a:r>
              <a:rPr lang="ru-RU" sz="1600" dirty="0" err="1">
                <a:latin typeface="Arial Nova Light" panose="020B0304020202020204" pitchFamily="34" charset="0"/>
              </a:rPr>
              <a:t>стент-графт</a:t>
            </a:r>
            <a:r>
              <a:rPr lang="ru-RU" sz="1600" dirty="0">
                <a:latin typeface="Arial Nova Light" panose="020B0304020202020204" pitchFamily="34" charset="0"/>
              </a:rPr>
              <a:t> по п. 1, отличающийся тем, что проксимальная часть </a:t>
            </a:r>
            <a:r>
              <a:rPr lang="ru-RU" sz="1600" dirty="0" err="1">
                <a:latin typeface="Arial Nova Light" panose="020B0304020202020204" pitchFamily="34" charset="0"/>
              </a:rPr>
              <a:t>бифуркационного</a:t>
            </a:r>
            <a:r>
              <a:rPr lang="ru-RU" sz="1600" dirty="0">
                <a:latin typeface="Arial Nova Light" panose="020B0304020202020204" pitchFamily="34" charset="0"/>
              </a:rPr>
              <a:t> сегмента содержит </a:t>
            </a:r>
            <a:r>
              <a:rPr lang="ru-RU" sz="1600" dirty="0" err="1">
                <a:latin typeface="Arial Nova Light" panose="020B0304020202020204" pitchFamily="34" charset="0"/>
              </a:rPr>
              <a:t>стенты</a:t>
            </a:r>
            <a:r>
              <a:rPr lang="ru-RU" sz="1600" dirty="0">
                <a:latin typeface="Arial Nova Light" panose="020B0304020202020204" pitchFamily="34" charset="0"/>
              </a:rPr>
              <a:t> М-образной формы.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A31AD0-E60F-4DEA-A217-8493F97D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400" y="1628775"/>
            <a:ext cx="933450" cy="360045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BE0B453-ECE7-4AAF-9E08-FB7ED9314D70}"/>
              </a:ext>
            </a:extLst>
          </p:cNvPr>
          <p:cNvCxnSpPr/>
          <p:nvPr/>
        </p:nvCxnSpPr>
        <p:spPr>
          <a:xfrm>
            <a:off x="7825839" y="3028207"/>
            <a:ext cx="193567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13A9A1F-624C-4F2B-81CD-E9FA1892289F}"/>
              </a:ext>
            </a:extLst>
          </p:cNvPr>
          <p:cNvCxnSpPr>
            <a:cxnSpLocks/>
          </p:cNvCxnSpPr>
          <p:nvPr/>
        </p:nvCxnSpPr>
        <p:spPr>
          <a:xfrm>
            <a:off x="3156857" y="3287486"/>
            <a:ext cx="66046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D854570-2C1E-4108-9547-AFEAAB201F25}"/>
              </a:ext>
            </a:extLst>
          </p:cNvPr>
          <p:cNvCxnSpPr>
            <a:cxnSpLocks/>
          </p:cNvCxnSpPr>
          <p:nvPr/>
        </p:nvCxnSpPr>
        <p:spPr>
          <a:xfrm>
            <a:off x="3156857" y="3534296"/>
            <a:ext cx="21276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668CDDB-DC4C-42FF-ABA7-BEF4ACDCA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Решения, НЕ охраняемые в качестве изобретений (полезных моделей)</a:t>
            </a:r>
          </a:p>
        </p:txBody>
      </p:sp>
      <p:pic>
        <p:nvPicPr>
          <p:cNvPr id="5" name="Picture 2" descr="ÐÑÐ°Ñ, ÐÐ»Ð»ÑÑÑÑÐ°ÑÐ¸Ñ, ÐÐµÐ´Ð¸ÑÐ¸Ð½Ð°, ÐÐ°ÑÐ¸ÐºÐ°ÑÑÑÐ°">
            <a:extLst>
              <a:ext uri="{FF2B5EF4-FFF2-40B4-BE49-F238E27FC236}">
                <a16:creationId xmlns:a16="http://schemas.microsoft.com/office/drawing/2014/main" id="{85393D45-465D-4815-B36D-CDF1DBBC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5" y="2549045"/>
            <a:ext cx="1150785" cy="29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732E28-50DC-49F8-B944-05BDC44A3D75}"/>
              </a:ext>
            </a:extLst>
          </p:cNvPr>
          <p:cNvSpPr txBox="1"/>
          <p:nvPr/>
        </p:nvSpPr>
        <p:spPr>
          <a:xfrm>
            <a:off x="2513498" y="1425039"/>
            <a:ext cx="47263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Arial Nova Light" panose="020B0304020202020204" pitchFamily="34" charset="0"/>
              </a:rPr>
              <a:t>Открытия</a:t>
            </a: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ru-RU" sz="1600" dirty="0">
              <a:latin typeface="Arial Nova Light" panose="020B03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Arial Nova Light" panose="020B0304020202020204" pitchFamily="34" charset="0"/>
              </a:rPr>
              <a:t>Научные теории и математические методы</a:t>
            </a: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ru-RU" sz="1600" dirty="0">
              <a:latin typeface="Arial Nova Light" panose="020B03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Arial Nova Light" panose="020B0304020202020204" pitchFamily="34" charset="0"/>
              </a:rPr>
              <a:t>Внешний вид изделий</a:t>
            </a: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ru-RU" sz="1600" dirty="0">
              <a:latin typeface="Arial Nova Light" panose="020B03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Arial Nova Light" panose="020B0304020202020204" pitchFamily="34" charset="0"/>
              </a:rPr>
              <a:t>Правила и методы игр, интеллектуальной и хозяйственной деятельности</a:t>
            </a: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ru-RU" sz="1600" dirty="0">
              <a:latin typeface="Arial Nova Light" panose="020B03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Arial Nova Light" panose="020B0304020202020204" pitchFamily="34" charset="0"/>
              </a:rPr>
              <a:t>Программы для ЭВМ</a:t>
            </a: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ru-RU" sz="1600" dirty="0">
              <a:latin typeface="Arial Nova Light" panose="020B0304020202020204" pitchFamily="34" charset="0"/>
            </a:endParaRP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Arial Nova Light" panose="020B0304020202020204" pitchFamily="34" charset="0"/>
              </a:rPr>
              <a:t>Решения, заключающиеся только в представлении информации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B71A97-EDA8-4F11-B010-4E5BCB9806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57" y="2440522"/>
            <a:ext cx="2901570" cy="14507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1E6547-56B2-4197-A444-A9A87C7FC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8" y="3852239"/>
            <a:ext cx="1553549" cy="14507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A7CCFF-F90A-4A9E-B381-42158E3464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952" y="1184815"/>
            <a:ext cx="2046343" cy="13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8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BA76D7A-F868-42A9-B871-597CF4D62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Требования к изобретениям (полезным моделям)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6A59A3A-59CA-4337-BCA8-2E66EA40D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983671"/>
              </p:ext>
            </p:extLst>
          </p:nvPr>
        </p:nvGraphicFramePr>
        <p:xfrm>
          <a:off x="4436772" y="894913"/>
          <a:ext cx="5824277" cy="387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ÐÑÐ°Ñ, ÐÐ»Ð»ÑÑÑÑÐ°ÑÐ¸Ñ, ÐÐµÐ´Ð¸ÑÐ¸Ð½Ð°, ÐÐ°ÑÐ¸ÐºÐ°ÑÑÑÐ°">
            <a:extLst>
              <a:ext uri="{FF2B5EF4-FFF2-40B4-BE49-F238E27FC236}">
                <a16:creationId xmlns:a16="http://schemas.microsoft.com/office/drawing/2014/main" id="{52FA8CC4-8919-4187-9CEA-F989F63C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669" y="2613949"/>
            <a:ext cx="1150785" cy="29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54E598-7FBB-48BB-8D81-3110891B800A}"/>
              </a:ext>
            </a:extLst>
          </p:cNvPr>
          <p:cNvSpPr/>
          <p:nvPr/>
        </p:nvSpPr>
        <p:spPr>
          <a:xfrm>
            <a:off x="601852" y="1859339"/>
            <a:ext cx="48845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AD47"/>
                </a:solidFill>
                <a:latin typeface="Arial Nova Light" panose="020B0304020202020204" pitchFamily="34" charset="0"/>
              </a:rPr>
              <a:t>ПРОМЫШЛЕННАЯ ПРИМЕНИМОСТЬ </a:t>
            </a:r>
          </a:p>
          <a:p>
            <a:pPr>
              <a:buClr>
                <a:srgbClr val="70AD47"/>
              </a:buClr>
            </a:pPr>
            <a:r>
              <a:rPr lang="ru-RU" sz="1600" dirty="0">
                <a:latin typeface="Arial Nova Light" panose="020B0304020202020204" pitchFamily="34" charset="0"/>
              </a:rPr>
              <a:t>может быть использовано в отраслях экономики или социальной сфере</a:t>
            </a:r>
          </a:p>
          <a:p>
            <a:pPr marL="285750" indent="-285750">
              <a:buClr>
                <a:srgbClr val="70AD47"/>
              </a:buClr>
              <a:buFont typeface="Wingdings" panose="05000000000000000000" pitchFamily="2" charset="2"/>
              <a:buChar char="ü"/>
            </a:pPr>
            <a:endParaRPr lang="ru-RU" sz="1600" dirty="0">
              <a:latin typeface="Arial Nova Light" panose="020B0304020202020204" pitchFamily="34" charset="0"/>
            </a:endParaRPr>
          </a:p>
          <a:p>
            <a:pPr marL="285750" indent="-285750"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AD47"/>
                </a:solidFill>
                <a:latin typeface="Arial Nova Light" panose="020B0304020202020204" pitchFamily="34" charset="0"/>
              </a:rPr>
              <a:t>НОВИЗНА</a:t>
            </a:r>
          </a:p>
          <a:p>
            <a:pPr>
              <a:buClr>
                <a:srgbClr val="70AD47"/>
              </a:buClr>
            </a:pPr>
            <a:r>
              <a:rPr lang="ru-RU" sz="1600" dirty="0">
                <a:latin typeface="Arial Nova Light" panose="020B0304020202020204" pitchFamily="34" charset="0"/>
              </a:rPr>
              <a:t>абсолютно новое: не известно из уровня техники (т.е. ни из каких публикаций)</a:t>
            </a:r>
          </a:p>
          <a:p>
            <a:pPr marL="285750" indent="-285750">
              <a:buClr>
                <a:srgbClr val="70AD47"/>
              </a:buClr>
              <a:buFont typeface="Wingdings" panose="05000000000000000000" pitchFamily="2" charset="2"/>
              <a:buChar char="ü"/>
            </a:pPr>
            <a:endParaRPr lang="ru-RU" sz="1600" dirty="0">
              <a:latin typeface="Arial Nova Light" panose="020B0304020202020204" pitchFamily="34" charset="0"/>
            </a:endParaRPr>
          </a:p>
          <a:p>
            <a:pPr marL="285750" indent="-285750">
              <a:buClr>
                <a:srgbClr val="70AD47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AD47"/>
                </a:solidFill>
                <a:latin typeface="Arial Nova Light" panose="020B0304020202020204" pitchFamily="34" charset="0"/>
              </a:rPr>
              <a:t>ИЗОБРЕТАТЕЛЬСКИЙ УРОВЕНЬ</a:t>
            </a:r>
          </a:p>
          <a:p>
            <a:pPr>
              <a:buClr>
                <a:srgbClr val="70AD47"/>
              </a:buClr>
            </a:pPr>
            <a:r>
              <a:rPr lang="ru-RU" sz="1600" dirty="0">
                <a:latin typeface="Arial Nova Light" panose="020B0304020202020204" pitchFamily="34" charset="0"/>
              </a:rPr>
              <a:t>неочевидность: для специалиста явным образом не следует из уровня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301183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992B62E-89C0-4210-A9BD-4BFF3DF87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Права изобретателей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B7BEC-C8C2-4B58-8967-838780AF60A8}"/>
              </a:ext>
            </a:extLst>
          </p:cNvPr>
          <p:cNvSpPr txBox="1"/>
          <p:nvPr/>
        </p:nvSpPr>
        <p:spPr>
          <a:xfrm>
            <a:off x="335361" y="1911005"/>
            <a:ext cx="4128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ova Light" panose="020B0304020202020204" pitchFamily="34" charset="0"/>
                <a:cs typeface="Arial" panose="020B0604020202020204" pitchFamily="34" charset="0"/>
              </a:rPr>
              <a:t>Право авторства </a:t>
            </a:r>
          </a:p>
          <a:p>
            <a:r>
              <a:rPr lang="ru-RU" dirty="0">
                <a:latin typeface="Arial Nova Light" panose="020B0304020202020204" pitchFamily="34" charset="0"/>
                <a:cs typeface="Arial" panose="020B0604020202020204" pitchFamily="34" charset="0"/>
              </a:rPr>
              <a:t>(личное неимущественное) </a:t>
            </a:r>
          </a:p>
          <a:p>
            <a:r>
              <a:rPr lang="ru-RU" b="1" dirty="0">
                <a:latin typeface="Arial Nova Light" panose="020B0304020202020204" pitchFamily="34" charset="0"/>
                <a:cs typeface="Arial" panose="020B0604020202020204" pitchFamily="34" charset="0"/>
              </a:rPr>
              <a:t>– право признаваться автором </a:t>
            </a:r>
            <a:r>
              <a:rPr lang="ru-RU" dirty="0">
                <a:latin typeface="Arial Nova Light" panose="020B0304020202020204" pitchFamily="34" charset="0"/>
                <a:cs typeface="Arial" panose="020B0604020202020204" pitchFamily="34" charset="0"/>
              </a:rPr>
              <a:t>(или соавтором) изобретения</a:t>
            </a:r>
          </a:p>
          <a:p>
            <a:endParaRPr lang="ru-RU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 Nova Light" panose="020B0304020202020204" pitchFamily="34" charset="0"/>
                <a:cs typeface="Arial" panose="020B0604020202020204" pitchFamily="34" charset="0"/>
              </a:rPr>
              <a:t>ЭТО ПРАВО НЕОТЧУЖДАЕМО И НЕПЕРЕДАВАЕМО</a:t>
            </a:r>
          </a:p>
        </p:txBody>
      </p:sp>
      <p:pic>
        <p:nvPicPr>
          <p:cNvPr id="4" name="Picture 2" descr="ÐÑÐ°Ñ, ÐÐ»Ð»ÑÑÑÑÐ°ÑÐ¸Ñ, ÐÐµÐ´Ð¸ÑÐ¸Ð½Ð°, ÐÐ°ÑÐ¸ÐºÐ°ÑÑÑÐ°">
            <a:extLst>
              <a:ext uri="{FF2B5EF4-FFF2-40B4-BE49-F238E27FC236}">
                <a16:creationId xmlns:a16="http://schemas.microsoft.com/office/drawing/2014/main" id="{0AD0ED17-488B-48FA-9DE9-72FAE4FD8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33" y="1492317"/>
            <a:ext cx="1150785" cy="29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493DA4B-F6EF-4094-85CD-3903923BBD17}"/>
              </a:ext>
            </a:extLst>
          </p:cNvPr>
          <p:cNvGrpSpPr/>
          <p:nvPr/>
        </p:nvGrpSpPr>
        <p:grpSpPr>
          <a:xfrm>
            <a:off x="7344139" y="1873152"/>
            <a:ext cx="3744416" cy="1302363"/>
            <a:chOff x="7344139" y="1873152"/>
            <a:chExt cx="3744416" cy="13023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DB2629-65FF-4E19-91A3-EFC6935B75C9}"/>
                </a:ext>
              </a:extLst>
            </p:cNvPr>
            <p:cNvSpPr txBox="1"/>
            <p:nvPr/>
          </p:nvSpPr>
          <p:spPr>
            <a:xfrm>
              <a:off x="7344139" y="1873152"/>
              <a:ext cx="3744416" cy="66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 Nova Light" panose="020B0304020202020204" pitchFamily="34" charset="0"/>
                  <a:cs typeface="Arial" panose="020B0604020202020204" pitchFamily="34" charset="0"/>
                </a:rPr>
                <a:t>Право на получение патента </a:t>
              </a:r>
            </a:p>
            <a:p>
              <a:pPr algn="ctr"/>
              <a:r>
                <a:rPr lang="ru-RU" dirty="0">
                  <a:latin typeface="Arial Nova Light" panose="020B0304020202020204" pitchFamily="34" charset="0"/>
                  <a:cs typeface="Arial" panose="020B0604020202020204" pitchFamily="34" charset="0"/>
                </a:rPr>
                <a:t>(исключительное право)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27D255-86FD-41C6-A11C-0925EC7519D8}"/>
                </a:ext>
              </a:extLst>
            </p:cNvPr>
            <p:cNvSpPr txBox="1"/>
            <p:nvPr/>
          </p:nvSpPr>
          <p:spPr>
            <a:xfrm>
              <a:off x="8880310" y="2713850"/>
              <a:ext cx="1022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CF0136F-2660-4106-BE9D-75127050DF51}"/>
              </a:ext>
            </a:extLst>
          </p:cNvPr>
          <p:cNvSpPr txBox="1"/>
          <p:nvPr/>
        </p:nvSpPr>
        <p:spPr>
          <a:xfrm>
            <a:off x="6900259" y="3393398"/>
            <a:ext cx="495638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Право на получение вознаграждения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(личное имущественное) </a:t>
            </a:r>
          </a:p>
        </p:txBody>
      </p:sp>
    </p:spTree>
    <p:extLst>
      <p:ext uri="{BB962C8B-B14F-4D97-AF65-F5344CB8AC3E}">
        <p14:creationId xmlns:p14="http://schemas.microsoft.com/office/powerpoint/2010/main" val="227444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4BDCAD6-A964-497A-8F75-13AFC37A1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Служебное изобретение. Взаимодействие с работодателем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2E2DB0-133C-4232-B58B-C261475DFF5A}"/>
              </a:ext>
            </a:extLst>
          </p:cNvPr>
          <p:cNvSpPr txBox="1"/>
          <p:nvPr/>
        </p:nvSpPr>
        <p:spPr>
          <a:xfrm>
            <a:off x="838200" y="1258784"/>
            <a:ext cx="793766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b="1" u="sng" dirty="0">
                <a:latin typeface="Arial Nova Light" panose="020B0304020202020204" pitchFamily="34" charset="0"/>
                <a:cs typeface="Arial" panose="020B0604020202020204" pitchFamily="34" charset="0"/>
              </a:rPr>
              <a:t>Письменно</a:t>
            </a:r>
            <a:r>
              <a:rPr lang="ru-RU" sz="1600" b="1" dirty="0"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уведомить работодателя о создании изобретения</a:t>
            </a:r>
          </a:p>
          <a:p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2. У работодателя есть </a:t>
            </a:r>
            <a:r>
              <a:rPr lang="ru-RU" sz="1600" b="1" u="sng" dirty="0">
                <a:latin typeface="Arial Nova Light" panose="020B0304020202020204" pitchFamily="34" charset="0"/>
                <a:cs typeface="Arial" panose="020B0604020202020204" pitchFamily="34" charset="0"/>
              </a:rPr>
              <a:t>6 месяцев на принятие решения</a:t>
            </a: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, как использовать созданное изобретение:</a:t>
            </a:r>
          </a:p>
          <a:p>
            <a:pPr marL="998538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подача заявки на выдачу патента,</a:t>
            </a:r>
          </a:p>
          <a:p>
            <a:pPr marL="998538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передача права на получение патента другому лицу</a:t>
            </a:r>
          </a:p>
          <a:p>
            <a:pPr marL="998538" indent="-285750"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сохранение информации о создании изобретения в тайне (секрет производства, ноу-хау)</a:t>
            </a:r>
          </a:p>
          <a:p>
            <a:pPr marL="712788">
              <a:tabLst>
                <a:tab pos="985838" algn="l"/>
              </a:tabLst>
            </a:pPr>
            <a:endParaRPr lang="ru-RU" sz="1600" dirty="0"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 Nova Light" panose="020B0304020202020204" pitchFamily="34" charset="0"/>
                <a:cs typeface="Arial" panose="020B0604020202020204" pitchFamily="34" charset="0"/>
              </a:rPr>
              <a:t>3. Если работодатель заинтересован в изобретении, изобретатель имеет право на </a:t>
            </a:r>
            <a:r>
              <a:rPr lang="ru-RU" sz="1600" b="1" u="sng" dirty="0">
                <a:latin typeface="Arial Nova Light" panose="020B0304020202020204" pitchFamily="34" charset="0"/>
                <a:cs typeface="Arial" panose="020B0604020202020204" pitchFamily="34" charset="0"/>
              </a:rPr>
              <a:t>получение вознаграждения</a:t>
            </a:r>
            <a:r>
              <a:rPr lang="ru-RU" sz="1600" b="1" u="sng" dirty="0">
                <a:latin typeface="Arial Nova Light" panose="020B0304020202020204" pitchFamily="34" charset="0"/>
              </a:rPr>
              <a:t> </a:t>
            </a:r>
          </a:p>
        </p:txBody>
      </p:sp>
      <p:pic>
        <p:nvPicPr>
          <p:cNvPr id="25" name="Picture 2" descr="ÐÑÐ°Ñ, ÐÐ»Ð»ÑÑÑÑÐ°ÑÐ¸Ñ, ÐÐµÐ´Ð¸ÑÐ¸Ð½Ð°, ÐÐ°ÑÐ¸ÐºÐ°ÑÑÑÐ°">
            <a:extLst>
              <a:ext uri="{FF2B5EF4-FFF2-40B4-BE49-F238E27FC236}">
                <a16:creationId xmlns:a16="http://schemas.microsoft.com/office/drawing/2014/main" id="{F0474663-CE37-4198-84F5-DEF90587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54" y="2092453"/>
            <a:ext cx="1150785" cy="29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3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20720</TotalTime>
  <Words>2037</Words>
  <Application>Microsoft Office PowerPoint</Application>
  <PresentationFormat>Широкоэкранный</PresentationFormat>
  <Paragraphs>283</Paragraphs>
  <Slides>24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Arial</vt:lpstr>
      <vt:lpstr>Arial Nova Light</vt:lpstr>
      <vt:lpstr>Calibri</vt:lpstr>
      <vt:lpstr>Calibri Light</vt:lpstr>
      <vt:lpstr>Century Gothic</vt:lpstr>
      <vt:lpstr>Courier New</vt:lpstr>
      <vt:lpstr>DIN Pro Regular</vt:lpstr>
      <vt:lpstr>Helvetica</vt:lpstr>
      <vt:lpstr>Helvetica Neue</vt:lpstr>
      <vt:lpstr>Times New Roman</vt:lpstr>
      <vt:lpstr>Wingdings</vt:lpstr>
      <vt:lpstr>Тема Office</vt:lpstr>
      <vt:lpstr>1_Тема Office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IT 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Zvereva Uliana</dc:creator>
  <cp:lastModifiedBy>Yashmolkina Maria</cp:lastModifiedBy>
  <cp:revision>520</cp:revision>
  <cp:lastPrinted>2018-09-24T10:52:24Z</cp:lastPrinted>
  <dcterms:created xsi:type="dcterms:W3CDTF">2018-04-19T08:01:30Z</dcterms:created>
  <dcterms:modified xsi:type="dcterms:W3CDTF">2021-10-14T16:24:30Z</dcterms:modified>
</cp:coreProperties>
</file>