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  <p:sldMasterId id="2147483754" r:id="rId5"/>
    <p:sldMasterId id="2147483778" r:id="rId6"/>
    <p:sldMasterId id="2147483790" r:id="rId7"/>
    <p:sldMasterId id="2147483802" r:id="rId8"/>
    <p:sldMasterId id="2147483814" r:id="rId9"/>
    <p:sldMasterId id="2147483842" r:id="rId10"/>
    <p:sldMasterId id="2147483844" r:id="rId11"/>
    <p:sldMasterId id="2147483856" r:id="rId12"/>
  </p:sldMasterIdLst>
  <p:notesMasterIdLst>
    <p:notesMasterId r:id="rId42"/>
  </p:notesMasterIdLst>
  <p:sldIdLst>
    <p:sldId id="2380" r:id="rId13"/>
    <p:sldId id="2383" r:id="rId14"/>
    <p:sldId id="1505" r:id="rId15"/>
    <p:sldId id="257" r:id="rId16"/>
    <p:sldId id="1522" r:id="rId17"/>
    <p:sldId id="1529" r:id="rId18"/>
    <p:sldId id="1509" r:id="rId19"/>
    <p:sldId id="2382" r:id="rId20"/>
    <p:sldId id="1507" r:id="rId21"/>
    <p:sldId id="1506" r:id="rId22"/>
    <p:sldId id="2375" r:id="rId23"/>
    <p:sldId id="1511" r:id="rId24"/>
    <p:sldId id="259" r:id="rId25"/>
    <p:sldId id="286" r:id="rId26"/>
    <p:sldId id="1510" r:id="rId27"/>
    <p:sldId id="1477" r:id="rId28"/>
    <p:sldId id="2220" r:id="rId29"/>
    <p:sldId id="2221" r:id="rId30"/>
    <p:sldId id="2230" r:id="rId31"/>
    <p:sldId id="256" r:id="rId32"/>
    <p:sldId id="2379" r:id="rId33"/>
    <p:sldId id="2378" r:id="rId34"/>
    <p:sldId id="2372" r:id="rId35"/>
    <p:sldId id="2373" r:id="rId36"/>
    <p:sldId id="2222" r:id="rId37"/>
    <p:sldId id="2390" r:id="rId38"/>
    <p:sldId id="2391" r:id="rId39"/>
    <p:sldId id="2381" r:id="rId40"/>
    <p:sldId id="239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TS" initials="JT" lastIdx="4" clrIdx="0">
    <p:extLst>
      <p:ext uri="{19B8F6BF-5375-455C-9EA6-DF929625EA0E}">
        <p15:presenceInfo xmlns:p15="http://schemas.microsoft.com/office/powerpoint/2012/main" userId="0ba98b80492654aa" providerId="Windows Live"/>
      </p:ext>
    </p:extLst>
  </p:cmAuthor>
  <p:cmAuthor id="2" name="Jason Tucker-Schwartz" initials="J" lastIdx="49" clrIdx="1">
    <p:extLst>
      <p:ext uri="{19B8F6BF-5375-455C-9EA6-DF929625EA0E}">
        <p15:presenceInfo xmlns:p15="http://schemas.microsoft.com/office/powerpoint/2012/main" userId="Jason Tucker-Schwartz" providerId="None"/>
      </p:ext>
    </p:extLst>
  </p:cmAuthor>
  <p:cmAuthor id="3" name="Eman Namati" initials="Em" lastIdx="20" clrIdx="2">
    <p:extLst>
      <p:ext uri="{19B8F6BF-5375-455C-9EA6-DF929625EA0E}">
        <p15:presenceInfo xmlns:p15="http://schemas.microsoft.com/office/powerpoint/2012/main" userId="S::eman@spectrawave.com::29afaacc-b2be-4c66-a1b3-81c42c013a5e" providerId="AD"/>
      </p:ext>
    </p:extLst>
  </p:cmAuthor>
  <p:cmAuthor id="4" name="Jason" initials="J" lastIdx="14" clrIdx="3">
    <p:extLst>
      <p:ext uri="{19B8F6BF-5375-455C-9EA6-DF929625EA0E}">
        <p15:presenceInfo xmlns:p15="http://schemas.microsoft.com/office/powerpoint/2012/main" userId="Ja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83"/>
    <a:srgbClr val="FFC72C"/>
    <a:srgbClr val="FAFAFA"/>
    <a:srgbClr val="FFFFFF"/>
    <a:srgbClr val="FFE9AB"/>
    <a:srgbClr val="FFEB54"/>
    <a:srgbClr val="0000FF"/>
    <a:srgbClr val="B2B2B2"/>
    <a:srgbClr val="0000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3742" autoAdjust="0"/>
  </p:normalViewPr>
  <p:slideViewPr>
    <p:cSldViewPr snapToGrid="0">
      <p:cViewPr varScale="1">
        <p:scale>
          <a:sx n="87" d="100"/>
          <a:sy n="87" d="100"/>
        </p:scale>
        <p:origin x="3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-2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lipitop\shared\Administration%20File\ADDRESS\Library\Bibliography\Bibliography%20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3200" b="1" kern="1200" dirty="0">
                <a:solidFill>
                  <a:srgbClr val="0A5D81"/>
                </a:solidFill>
                <a:latin typeface="+mj-lt"/>
                <a:ea typeface="+mj-ea"/>
                <a:cs typeface="+mj-cs"/>
              </a:defRPr>
            </a:pPr>
            <a:r>
              <a:rPr lang="en-US" sz="3200" b="1" kern="1200" dirty="0">
                <a:solidFill>
                  <a:srgbClr val="0A5D81"/>
                </a:solidFill>
                <a:latin typeface="+mj-lt"/>
                <a:ea typeface="+mj-ea"/>
                <a:cs typeface="+mj-cs"/>
              </a:rPr>
              <a:t>"Vulnerable Plaque” Citations per year</a:t>
            </a:r>
          </a:p>
          <a:p>
            <a:pPr>
              <a:defRPr lang="en-US" sz="3200" b="1" kern="1200" dirty="0">
                <a:solidFill>
                  <a:srgbClr val="0A5D81"/>
                </a:solidFill>
                <a:latin typeface="+mj-lt"/>
                <a:ea typeface="+mj-ea"/>
                <a:cs typeface="+mj-cs"/>
              </a:defRPr>
            </a:pPr>
            <a:r>
              <a:rPr lang="en-US" sz="3200" b="1" kern="1200" dirty="0">
                <a:solidFill>
                  <a:srgbClr val="0A5D81"/>
                </a:solidFill>
                <a:latin typeface="+mj-lt"/>
                <a:ea typeface="+mj-ea"/>
                <a:cs typeface="+mj-cs"/>
              </a:rPr>
              <a:t>(Google Scholar)</a:t>
            </a:r>
          </a:p>
        </c:rich>
      </c:tx>
      <c:layout>
        <c:manualLayout>
          <c:xMode val="edge"/>
          <c:yMode val="edge"/>
          <c:x val="0.10689341303321069"/>
          <c:y val="3.634854534266374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2839255036683528E-2"/>
          <c:y val="1.8215828724445493E-2"/>
          <c:w val="0.91591680636614081"/>
          <c:h val="0.92699157750461225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Vulnerable Plaque</c:v>
                </c:pt>
              </c:strCache>
            </c:strRef>
          </c:tx>
          <c:spPr>
            <a:ln w="88900">
              <a:solidFill>
                <a:schemeClr val="tx1"/>
              </a:solidFill>
            </a:ln>
          </c:spPr>
          <c:marker>
            <c:spPr>
              <a:solidFill>
                <a:srgbClr val="FFFF00"/>
              </a:solidFill>
              <a:ln w="25400"/>
            </c:spPr>
          </c:marker>
          <c:cat>
            <c:numRef>
              <c:f>Data!$A$2:$A$29</c:f>
              <c:numCache>
                <c:formatCode>General</c:formatCode>
                <c:ptCount val="28"/>
                <c:pt idx="0">
                  <c:v>1985</c:v>
                </c:pt>
                <c:pt idx="5">
                  <c:v>1990</c:v>
                </c:pt>
                <c:pt idx="10">
                  <c:v>1995</c:v>
                </c:pt>
                <c:pt idx="15">
                  <c:v>2000</c:v>
                </c:pt>
                <c:pt idx="20">
                  <c:v>2005</c:v>
                </c:pt>
                <c:pt idx="25">
                  <c:v>2010</c:v>
                </c:pt>
                <c:pt idx="27">
                  <c:v>2012</c:v>
                </c:pt>
              </c:numCache>
            </c:numRef>
          </c:cat>
          <c:val>
            <c:numRef>
              <c:f>Data!$B$2:$B$29</c:f>
              <c:numCache>
                <c:formatCode>General</c:formatCode>
                <c:ptCount val="28"/>
                <c:pt idx="0">
                  <c:v>0</c:v>
                </c:pt>
                <c:pt idx="2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8</c:v>
                </c:pt>
                <c:pt idx="8">
                  <c:v>4</c:v>
                </c:pt>
                <c:pt idx="9">
                  <c:v>4</c:v>
                </c:pt>
                <c:pt idx="10">
                  <c:v>19</c:v>
                </c:pt>
                <c:pt idx="11">
                  <c:v>19</c:v>
                </c:pt>
                <c:pt idx="12">
                  <c:v>38</c:v>
                </c:pt>
                <c:pt idx="13">
                  <c:v>66</c:v>
                </c:pt>
                <c:pt idx="14">
                  <c:v>107</c:v>
                </c:pt>
                <c:pt idx="15">
                  <c:v>154</c:v>
                </c:pt>
                <c:pt idx="16">
                  <c:v>345</c:v>
                </c:pt>
                <c:pt idx="17">
                  <c:v>510</c:v>
                </c:pt>
                <c:pt idx="18">
                  <c:v>620</c:v>
                </c:pt>
                <c:pt idx="19">
                  <c:v>911</c:v>
                </c:pt>
                <c:pt idx="20">
                  <c:v>1030</c:v>
                </c:pt>
                <c:pt idx="21">
                  <c:v>1390</c:v>
                </c:pt>
                <c:pt idx="22">
                  <c:v>1490</c:v>
                </c:pt>
                <c:pt idx="23">
                  <c:v>1410</c:v>
                </c:pt>
                <c:pt idx="24">
                  <c:v>1400</c:v>
                </c:pt>
                <c:pt idx="25">
                  <c:v>1610</c:v>
                </c:pt>
                <c:pt idx="26">
                  <c:v>1500</c:v>
                </c:pt>
                <c:pt idx="27">
                  <c:v>1580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07-4116-A3F4-61BC5D1F5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147968"/>
        <c:axId val="80149888"/>
      </c:lineChart>
      <c:catAx>
        <c:axId val="8014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0149888"/>
        <c:crosses val="autoZero"/>
        <c:auto val="1"/>
        <c:lblAlgn val="ctr"/>
        <c:lblOffset val="100"/>
        <c:noMultiLvlLbl val="0"/>
      </c:catAx>
      <c:valAx>
        <c:axId val="80149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80147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631683688962"/>
          <c:y val="0.33041674516223746"/>
          <c:w val="0.81592854547588167"/>
          <c:h val="0.5695703058786925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NC-MACE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69-4E01-ACA4-1D5D72FED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752240"/>
        <c:axId val="793758896"/>
      </c:scatterChart>
      <c:valAx>
        <c:axId val="793752240"/>
        <c:scaling>
          <c:orientation val="minMax"/>
          <c:max val="4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758896"/>
        <c:crosses val="autoZero"/>
        <c:crossBetween val="midCat"/>
      </c:valAx>
      <c:valAx>
        <c:axId val="793758896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752240"/>
        <c:crosses val="autoZero"/>
        <c:crossBetween val="midCat"/>
        <c:majorUnit val="2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631683688962"/>
          <c:y val="0.33041674516223746"/>
          <c:w val="0.81592854547588167"/>
          <c:h val="0.5695703058786925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NC-MACE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CE-4045-94ED-4BBA7012C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752240"/>
        <c:axId val="793758896"/>
      </c:scatterChart>
      <c:valAx>
        <c:axId val="793752240"/>
        <c:scaling>
          <c:orientation val="minMax"/>
          <c:max val="4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758896"/>
        <c:crosses val="autoZero"/>
        <c:crossBetween val="midCat"/>
      </c:valAx>
      <c:valAx>
        <c:axId val="793758896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752240"/>
        <c:crosses val="autoZero"/>
        <c:crossBetween val="midCat"/>
        <c:majorUnit val="2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0.39578</cdr:x>
      <cdr:y>0.33925</cdr:y>
    </cdr:from>
    <cdr:to>
      <cdr:x>0.52771</cdr:x>
      <cdr:y>0.41195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29000" y="2133600"/>
          <a:ext cx="1143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0.6462</cdr:x>
      <cdr:y>0.72383</cdr:y>
    </cdr:from>
    <cdr:to>
      <cdr:x>1</cdr:x>
      <cdr:y>0.78441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598562" y="4552268"/>
          <a:ext cx="3065274" cy="38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b="1" dirty="0">
              <a:solidFill>
                <a:sysClr val="window" lastClr="FFFFFF"/>
              </a:solidFill>
            </a:rPr>
            <a:t>1989-2018   --27,000 manuscripts concerning vulnerable plaque</a:t>
          </a:r>
          <a:endParaRPr lang="en-US" sz="1100" b="1" dirty="0">
            <a:solidFill>
              <a:sysClr val="window" lastClr="FFFFFF"/>
            </a:solidFill>
          </a:endParaRPr>
        </a:p>
      </cdr:txBody>
    </cdr:sp>
  </cdr:relSizeAnchor>
  <cdr:relSizeAnchor xmlns:cdr="http://schemas.openxmlformats.org/drawingml/2006/chartDrawing">
    <cdr:from>
      <cdr:x>0.23747</cdr:x>
      <cdr:y>0.521</cdr:y>
    </cdr:from>
    <cdr:to>
      <cdr:x>0.43976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57400" y="3276600"/>
          <a:ext cx="1752600" cy="3012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0.22453</cdr:x>
      <cdr:y>0.82482</cdr:y>
    </cdr:from>
    <cdr:to>
      <cdr:x>0.23959</cdr:x>
      <cdr:y>0.91649</cdr:y>
    </cdr:to>
    <cdr:sp macro="" textlink="">
      <cdr:nvSpPr>
        <cdr:cNvPr id="7" name="Down Arrow 6"/>
        <cdr:cNvSpPr/>
      </cdr:nvSpPr>
      <cdr:spPr>
        <a:xfrm xmlns:a="http://schemas.openxmlformats.org/drawingml/2006/main">
          <a:off x="1945258" y="5187379"/>
          <a:ext cx="130534" cy="576505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0.62247</cdr:x>
      <cdr:y>0.5242</cdr:y>
    </cdr:from>
    <cdr:to>
      <cdr:x>0.63408</cdr:x>
      <cdr:y>0.64742</cdr:y>
    </cdr:to>
    <cdr:sp macro="" textlink="">
      <cdr:nvSpPr>
        <cdr:cNvPr id="8" name="Down Arrow 7"/>
        <cdr:cNvSpPr/>
      </cdr:nvSpPr>
      <cdr:spPr>
        <a:xfrm xmlns:a="http://schemas.openxmlformats.org/drawingml/2006/main">
          <a:off x="5392950" y="3296728"/>
          <a:ext cx="100640" cy="774941"/>
        </a:xfrm>
        <a:prstGeom xmlns:a="http://schemas.openxmlformats.org/drawingml/2006/main" prst="downArrow">
          <a:avLst>
            <a:gd name="adj1" fmla="val 65096"/>
            <a:gd name="adj2" fmla="val 50000"/>
          </a:avLst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0.41977</cdr:x>
      <cdr:y>0.37536</cdr:y>
    </cdr:from>
    <cdr:to>
      <cdr:x>0.67533</cdr:x>
      <cdr:y>0.52127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B3A6C4C5-F378-4244-9E8D-E57F9B91517E}"/>
            </a:ext>
          </a:extLst>
        </cdr:cNvPr>
        <cdr:cNvSpPr txBox="1"/>
      </cdr:nvSpPr>
      <cdr:spPr>
        <a:xfrm xmlns:a="http://schemas.openxmlformats.org/drawingml/2006/main">
          <a:off x="3636831" y="2236231"/>
          <a:ext cx="2214130" cy="869260"/>
        </a:xfrm>
        <a:prstGeom xmlns:a="http://schemas.openxmlformats.org/drawingml/2006/main" prst="rect">
          <a:avLst/>
        </a:prstGeom>
        <a:ln xmlns:a="http://schemas.openxmlformats.org/drawingml/2006/main" w="9525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tx1"/>
              </a:solidFill>
            </a:rPr>
            <a:t>Increasing use of IVUS and OCT imaging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612CA-4698-44C6-93D2-DE4D2E40580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C9271-2D28-4783-ABCF-CDE202A6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0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01E44-D2C2-2C42-8A34-CAE8570138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3b140cde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e3b140cde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DE28-90DB-4312-93D9-8B662D36EE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8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1" name="Google Shape;115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2" name="Google Shape;1152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800" b="0" i="0" u="none" strike="noStrike" cap="none"/>
              <a:t>Ruptured plaques and TCFA, the structures suspected to be the most dangerous, occupied &lt; 3% of the length of the arteried  -- a focal process.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31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01E44-D2C2-2C42-8A34-CAE8570138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4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01E44-D2C2-2C42-8A34-CAE8570138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01E44-D2C2-2C42-8A34-CAE8570138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0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C9271-2D28-4783-ABCF-CDE202A698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80EE-3946-4BA3-8199-A1AF84EA0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CA8C4-73B9-4FB8-8AD6-E63B6E4D5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6FDF3-9C8C-485C-96E4-BB9C3FC3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72534-676F-4AC8-BD5F-C598FC3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2F971-5971-4980-BB8C-3AD3EB53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1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18C5-4FE0-4DE6-AF2F-3123EBD9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8DC2B-BFD8-4302-8685-33DEA5D91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D0FA5-7438-4596-8DD3-B80CD5494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4ED8C-B322-4400-A3E8-FE8FDAB4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B811C-7B62-4179-A391-F9C0D47D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4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EA88D-2BB0-46D4-8430-8D4F91488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6D05C-CF90-4746-BB6C-11E17DD65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2D3B3-17E5-4118-8D37-427BE67A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8A7E2-37B6-4DEA-B83F-6219B887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E0C0-5ED6-46C6-9662-C79A4784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6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E2536-F5BA-405D-A0D7-8CC980D69643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  <a:endParaRPr lang="en-US" sz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7B22A6-07E6-48B3-8776-7D35C7C90E03}"/>
              </a:ext>
            </a:extLst>
          </p:cNvPr>
          <p:cNvSpPr/>
          <p:nvPr userDrawn="1"/>
        </p:nvSpPr>
        <p:spPr>
          <a:xfrm>
            <a:off x="-20320" y="4805680"/>
            <a:ext cx="12232640" cy="2052320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8FC4B-179B-4C68-BD7A-52136B508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2120"/>
          <a:stretch/>
        </p:blipFill>
        <p:spPr>
          <a:xfrm>
            <a:off x="7509731" y="2617128"/>
            <a:ext cx="4692429" cy="42408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5A8DF3-3193-404F-BC60-5795B90A7DA4}"/>
              </a:ext>
            </a:extLst>
          </p:cNvPr>
          <p:cNvSpPr/>
          <p:nvPr userDrawn="1"/>
        </p:nvSpPr>
        <p:spPr>
          <a:xfrm>
            <a:off x="9344297" y="121920"/>
            <a:ext cx="2743200" cy="69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F8FE-5F8A-4320-994D-7492E807E96C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3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82BF-C9FF-41B9-A7DF-B85E780F5ABE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EA26-A0C1-4DE2-8EF3-3E7F249C2030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5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ED440-4B5E-4116-918F-0150F172EFE0}" type="datetime1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0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FB24-8762-4C89-96AF-D15AEA7849DA}" type="datetime1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04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692A-DCA5-4438-AF8A-2E115C3BA51F}" type="datetime1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1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7DD2-08C3-4353-A9CE-1364A95690EF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3FC3-1E27-44FF-963D-610CA252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BA250-D4D4-4907-A70F-B16C808C9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28AF4-1538-4D59-8EC6-CDF1DD02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0960-982B-4B76-8D46-42085F49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CDDBF-EEFB-4022-BE91-99DC705F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9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0C8-405B-474B-AF6C-B88AE56BD050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8EAA-F8F8-4E6D-A2FB-C5AA15C12EB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10597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8EAA-F8F8-4E6D-A2FB-C5AA15C12EB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8924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E2536-F5BA-405D-A0D7-8CC980D69643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  <a:endParaRPr lang="en-US" sz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F435E-CC95-4DD7-942F-413C1DEFCC88}"/>
              </a:ext>
            </a:extLst>
          </p:cNvPr>
          <p:cNvSpPr/>
          <p:nvPr userDrawn="1"/>
        </p:nvSpPr>
        <p:spPr>
          <a:xfrm>
            <a:off x="-20320" y="4805680"/>
            <a:ext cx="12232640" cy="2052320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9F5705-06A5-49AC-AB62-4FCA97974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2120"/>
          <a:stretch/>
        </p:blipFill>
        <p:spPr>
          <a:xfrm>
            <a:off x="7509731" y="2617128"/>
            <a:ext cx="4692429" cy="42408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94E111-9B2F-49F3-8A53-DD1D70F300D7}"/>
              </a:ext>
            </a:extLst>
          </p:cNvPr>
          <p:cNvSpPr/>
          <p:nvPr userDrawn="1"/>
        </p:nvSpPr>
        <p:spPr>
          <a:xfrm>
            <a:off x="9344297" y="121920"/>
            <a:ext cx="2743200" cy="69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71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F8FE-5F8A-4320-994D-7492E807E96C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2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82BF-C9FF-41B9-A7DF-B85E780F5ABE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87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EA26-A0C1-4DE2-8EF3-3E7F249C2030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5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ED440-4B5E-4116-918F-0150F172EFE0}" type="datetime1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6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FB24-8762-4C89-96AF-D15AEA7849DA}" type="datetime1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23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692A-DCA5-4438-AF8A-2E115C3BA51F}" type="datetime1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9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E59-2F65-4E22-A906-E69C24FB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5C58-6C76-4057-A138-017A8F29A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32187-1827-4B58-8D9E-3E4948A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4253A-64EA-409C-B777-BC986FE62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F9791-F742-4809-B075-9170CB80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44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7DD2-08C3-4353-A9CE-1364A95690EF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8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0C8-405B-474B-AF6C-B88AE56BD050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1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8EAA-F8F8-4E6D-A2FB-C5AA15C12EB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65521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8EAA-F8F8-4E6D-A2FB-C5AA15C12EB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58272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8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8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40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3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64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43B0-3E45-40EA-8983-FE9912B0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75F55-0356-4A5A-B446-FE5E1FE1F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46A39-11F5-481B-A87E-FFA77292A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E071D-1C3D-43F2-B2EC-DCFD23132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99837-B07C-4100-BEE5-E178164F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36F49-B818-4B08-A8C5-67307228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34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93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04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41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9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08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FC4DE-AC10-48DF-A1E4-4AA0F57F0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95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7F75E-84AD-4F1F-B54F-DA7A0F4495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3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86047-D62C-4CB6-8756-79CC25459E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1FD09-CFF0-4D2A-98E2-4286471DF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32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1C4E5-B13E-4FB1-A326-37CEEDC11D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9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2AF9-5D33-4B8D-8858-7EAE2228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F9E19-BD10-4B83-852D-2E96BF6C5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55A-C574-44EE-9E1A-F7600CBF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F4A6E-A098-4AB4-B040-6FFF788EF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6C8A3-CD81-4548-9DFE-E3BCBFE7D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24A7F4-ECC2-4A57-9225-71C41688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87FB0-0BDB-4FA1-BE4B-37EA6E53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D26E62-329F-4198-A99B-8194215B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36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6433-EF79-4980-804E-EB0E0F224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59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AF2A4-F810-492E-85C7-4B55ADAF7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87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C8B42-FB0C-45D1-8299-E8E87A36FD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32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5D210-A29F-4D16-A664-63144DD72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75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958AF-6F06-449E-9C65-33A8678B6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38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43CF7-E7E9-48A1-9222-F5584C60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45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B2DF-FD5F-6B4C-91A0-2865379BB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43" y="3759095"/>
            <a:ext cx="9144000" cy="893948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0A5D8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1C946-FCCB-2D40-BDAA-4CB7A6EA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FB4E66-3E46-E54C-B653-B945F0F00635}"/>
              </a:ext>
            </a:extLst>
          </p:cNvPr>
          <p:cNvSpPr/>
          <p:nvPr userDrawn="1"/>
        </p:nvSpPr>
        <p:spPr>
          <a:xfrm>
            <a:off x="-20320" y="4805680"/>
            <a:ext cx="12232640" cy="2052320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0CEDE-A627-D943-BFAE-BC422FB2D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2120"/>
          <a:stretch/>
        </p:blipFill>
        <p:spPr>
          <a:xfrm>
            <a:off x="7509731" y="2617128"/>
            <a:ext cx="4692429" cy="424087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8F4688F-4642-E14B-A6A5-D0EAE4E5D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43" y="498140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641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24E4-5C97-8641-8B0F-EDAF0646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4320-55A7-B04D-83F1-7E34FE44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EA94D-EC0C-074A-A146-7C55AC28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691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A02F2A-5381-6946-BDCF-F34FBDBCACDD}"/>
              </a:ext>
            </a:extLst>
          </p:cNvPr>
          <p:cNvSpPr/>
          <p:nvPr userDrawn="1"/>
        </p:nvSpPr>
        <p:spPr>
          <a:xfrm>
            <a:off x="136634" y="6279937"/>
            <a:ext cx="8048516" cy="1554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16EA3-0A04-DD4D-AA1F-685912A85A2D}"/>
              </a:ext>
            </a:extLst>
          </p:cNvPr>
          <p:cNvSpPr/>
          <p:nvPr userDrawn="1"/>
        </p:nvSpPr>
        <p:spPr>
          <a:xfrm>
            <a:off x="136633" y="6453047"/>
            <a:ext cx="8048517" cy="300990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C6C1D-2779-1C43-993C-562553084F7C}"/>
              </a:ext>
            </a:extLst>
          </p:cNvPr>
          <p:cNvSpPr/>
          <p:nvPr userDrawn="1"/>
        </p:nvSpPr>
        <p:spPr>
          <a:xfrm>
            <a:off x="8185150" y="6453047"/>
            <a:ext cx="3840480" cy="300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46C5E7-2A0C-B744-B203-D6990437F7BA}"/>
              </a:ext>
            </a:extLst>
          </p:cNvPr>
          <p:cNvSpPr/>
          <p:nvPr userDrawn="1"/>
        </p:nvSpPr>
        <p:spPr>
          <a:xfrm>
            <a:off x="8185760" y="6279937"/>
            <a:ext cx="3840480" cy="154210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F861FA-61EE-014D-AA28-AC7C1588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07" r="5174"/>
          <a:stretch/>
        </p:blipFill>
        <p:spPr>
          <a:xfrm>
            <a:off x="7793073" y="6121736"/>
            <a:ext cx="63398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5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7E61-EAC7-9943-A236-899EE21B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3AD4C-FFEE-B24C-9125-E0D47E1E6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1F4B-4D55-5A42-811F-E570B03F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8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B2DF-FD5F-6B4C-91A0-2865379BB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43" y="3759095"/>
            <a:ext cx="9144000" cy="893948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0A5D8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1C946-FCCB-2D40-BDAA-4CB7A6EA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FB4E66-3E46-E54C-B653-B945F0F00635}"/>
              </a:ext>
            </a:extLst>
          </p:cNvPr>
          <p:cNvSpPr/>
          <p:nvPr userDrawn="1"/>
        </p:nvSpPr>
        <p:spPr>
          <a:xfrm>
            <a:off x="-20320" y="4805680"/>
            <a:ext cx="12232640" cy="2052320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0CEDE-A627-D943-BFAE-BC422FB2D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2120"/>
          <a:stretch/>
        </p:blipFill>
        <p:spPr>
          <a:xfrm>
            <a:off x="7509731" y="2617128"/>
            <a:ext cx="4692429" cy="424087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8F4688F-4642-E14B-A6A5-D0EAE4E5D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43" y="498140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89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593C9-91C4-4485-BA4C-36610814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21766-0E9F-49F4-9E3B-30FD8864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B09A-097B-4E79-869C-80570701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7A3A5-1000-4EB0-8516-129690AB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0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09BF-43DC-6142-A2F0-B16644D0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D168-2EC4-CA46-A766-8F80CE1DB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0C863-97DF-AE4C-9DBD-F92F062D7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BE177-64D4-8D43-8C34-EB98B6BC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CD1E21-6A13-8945-9B8A-440CFE8E1674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327E2-C6DF-0344-A47D-DA82A07C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2E333-50E7-3642-91A4-F9FAAD7F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96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225B-F68A-614B-AB87-841B3DB4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33BCE-B412-FB4C-BCCB-85ED324C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C9A17-1366-9D48-B0DA-ABA18C519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8FCD8-37E3-314D-B46D-9722D52D8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F9D32-A66F-0C4F-80F7-281BC1BECE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6DE437-B168-C34A-9796-211B8D17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1A96C-7F4A-4446-875B-DB8631D102B8}" type="datetime1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9FE0F-8FF5-7742-855F-89605BE1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A6EC5-40EE-E94F-AAE6-AD6E236E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80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CA11-9FBC-204E-B4E3-955C7642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49AAF-2938-924F-AA7D-784AD297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3E54C-1D40-F440-81A2-AC5B4F96E70F}" type="datetime1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C3F0C-1A11-674C-B556-5C7E562E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3E94-2310-8747-926E-3FF87393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A7E85-6146-A146-8394-2E2CAE74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4C183-8195-A448-A9B7-1E5F133524AF}" type="datetime1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68CA1-2538-5E42-BEBA-3EBFA646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993B6-8E6D-1C44-8A6E-057C331D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5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716F-ADC4-2740-98D6-09D37F97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E435-0BAB-604E-B090-A26B4FA58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F5DFE-7D6F-1743-BB52-4F0763D78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3A812-C04B-F549-8525-28A9FABE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8C9A50-120B-9143-9FA4-4DB76E98343F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6E949-4092-DF4C-A564-70DA54298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8C7CE-F6E4-9B47-B9A6-2C5F33BB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1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01D7-36D3-2845-BCA9-24C24A34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1A8E9-31C6-3649-9E78-9DB321382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B8320-EFF8-8346-A1D4-016FC0F4A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254D-4402-734E-B3FF-FB386BC2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C94A8-164C-4F41-B0F2-6D1159E431FF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480C-24EF-4C43-B877-2A141F36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19DF1-055E-D946-86AD-970EE2C3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54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23B0-0F4B-B143-B7F9-D4AF6C62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94F89-9486-534C-9A38-E95C42401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EBF3F-5DB8-BE42-A3D2-4EEF6662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09BFB-DB67-7D4A-9200-23D584164104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C93C-8592-3240-B20C-FC528B01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6E0F-27EA-B84A-9572-B25E18B4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6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C9582-36F1-CF44-852E-42FA68E40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B8D5E-742B-0D4A-9D74-69E9A52C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5258E-AA49-B344-A9B1-E541136A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79E6F-C8C9-344E-A417-2E223A54C988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B2D3F-10A2-5D41-AD2C-9B97A7D3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655D1-8A6F-284C-A3CA-6CFD1E5F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EDD69-2221-E341-B2E5-8C3DC8563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0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2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o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7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611B6C-6650-46D3-89FF-A0D1CC99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3CC9E-9398-4A10-8C7D-08129883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5E236-E8D3-42A1-A46D-A2BCC012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98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62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4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 rot="5400000">
            <a:off x="7239000" y="2057400"/>
            <a:ext cx="5486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 rot="5400000">
            <a:off x="1955800" y="-431800"/>
            <a:ext cx="5486400" cy="7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o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9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 rot="5400000">
            <a:off x="4038600" y="-1143000"/>
            <a:ext cx="411480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o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599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68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o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36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  <a:defRPr sz="2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o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  <a:defRPr sz="2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o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1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o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o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9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D9B4-AEEB-48CA-AC55-54CA377F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73D18-377F-4EE9-A6B0-C831F28B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37994-C2E6-40D7-AD6E-4342D17BA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E00BE-44D3-4F5F-9D78-70B870F4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F60D3-2E57-40E2-A141-1087C07B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AEC90-BC83-41C6-9DD6-163FAE7F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829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9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8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5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3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7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5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4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7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4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7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15F3-AF38-4B67-9F6F-D6EC0685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EA596-1972-4B6D-8A2B-8D2324365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4AB74-2F57-4804-8998-2DB6F8D5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2B296-279F-401B-822A-997FF453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5AE67-DD4B-4760-B7E5-628B6EAE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7EE39-5ADC-40F5-9F94-769BDC3A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6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3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tif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84B39-FEE3-4931-A07B-004A448E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252AC-DE59-4EE8-A023-FC2476662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F2919-43FE-48DD-B384-ECB034A7E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C54F4-A0AC-4E28-94DE-2CBF54CE1AA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44D41-72ED-42BE-BF16-6B3E80D01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4F665-9D92-43C6-AFB1-EEC4D597B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91405-6EE0-4A61-8FDD-88A465BD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1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8EAA-F8F8-4E6D-A2FB-C5AA15C12EB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– SpectraWAVE Inc.</a:t>
            </a:r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E506D-CA1C-4E7C-817E-6F6DDB0FF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0D808-9861-4288-B435-F67EE7A45300}"/>
              </a:ext>
            </a:extLst>
          </p:cNvPr>
          <p:cNvSpPr/>
          <p:nvPr userDrawn="1"/>
        </p:nvSpPr>
        <p:spPr>
          <a:xfrm>
            <a:off x="136634" y="6277556"/>
            <a:ext cx="8049126" cy="1542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E074F3-3FFB-484E-A914-7118E6D7FC86}"/>
              </a:ext>
            </a:extLst>
          </p:cNvPr>
          <p:cNvSpPr/>
          <p:nvPr userDrawn="1"/>
        </p:nvSpPr>
        <p:spPr>
          <a:xfrm>
            <a:off x="136633" y="6446044"/>
            <a:ext cx="8042961" cy="307993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FB869-04B3-4147-B4BD-37FE7AECBE94}"/>
              </a:ext>
            </a:extLst>
          </p:cNvPr>
          <p:cNvSpPr/>
          <p:nvPr userDrawn="1"/>
        </p:nvSpPr>
        <p:spPr>
          <a:xfrm>
            <a:off x="8179594" y="6443027"/>
            <a:ext cx="3846036" cy="3110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3F7C14-21FB-4062-8379-B70047955416}"/>
              </a:ext>
            </a:extLst>
          </p:cNvPr>
          <p:cNvSpPr/>
          <p:nvPr userDrawn="1"/>
        </p:nvSpPr>
        <p:spPr>
          <a:xfrm>
            <a:off x="8185150" y="6277555"/>
            <a:ext cx="3841090" cy="151829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9D9F3C-1450-4424-8772-980D9AC4E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7207" r="5174"/>
          <a:stretch/>
        </p:blipFill>
        <p:spPr>
          <a:xfrm>
            <a:off x="7874036" y="6116974"/>
            <a:ext cx="633987" cy="640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9456ED-2227-44AD-B9CF-4423B85B2E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58990" y="26787"/>
            <a:ext cx="1802674" cy="2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14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8EAA-F8F8-4E6D-A2FB-C5AA15C12EB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– SpectraWAVE Inc.</a:t>
            </a:r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E506D-CA1C-4E7C-817E-6F6DDB0FF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61C64-39F6-4CCE-AB39-9CE071551A58}"/>
              </a:ext>
            </a:extLst>
          </p:cNvPr>
          <p:cNvSpPr/>
          <p:nvPr userDrawn="1"/>
        </p:nvSpPr>
        <p:spPr>
          <a:xfrm>
            <a:off x="136634" y="6277556"/>
            <a:ext cx="8049126" cy="1542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21CD72-D401-42F5-B405-7E860BAEC58E}"/>
              </a:ext>
            </a:extLst>
          </p:cNvPr>
          <p:cNvSpPr/>
          <p:nvPr userDrawn="1"/>
        </p:nvSpPr>
        <p:spPr>
          <a:xfrm>
            <a:off x="136633" y="6446044"/>
            <a:ext cx="8042961" cy="307993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7DA50A-787D-4881-B1E0-48E1B0E20080}"/>
              </a:ext>
            </a:extLst>
          </p:cNvPr>
          <p:cNvSpPr/>
          <p:nvPr userDrawn="1"/>
        </p:nvSpPr>
        <p:spPr>
          <a:xfrm>
            <a:off x="8179594" y="6443027"/>
            <a:ext cx="3846036" cy="3110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2275EA-A07F-4BEB-A015-7D64666422AA}"/>
              </a:ext>
            </a:extLst>
          </p:cNvPr>
          <p:cNvSpPr/>
          <p:nvPr userDrawn="1"/>
        </p:nvSpPr>
        <p:spPr>
          <a:xfrm>
            <a:off x="8185150" y="6277555"/>
            <a:ext cx="3841090" cy="151829"/>
          </a:xfrm>
          <a:prstGeom prst="rect">
            <a:avLst/>
          </a:prstGeom>
          <a:solidFill>
            <a:srgbClr val="0A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A5083-FD7D-422F-BE5E-3F4168C8D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7207" r="5174"/>
          <a:stretch/>
        </p:blipFill>
        <p:spPr>
          <a:xfrm>
            <a:off x="7874036" y="6116974"/>
            <a:ext cx="633987" cy="640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9BFA76-32AF-4E68-BCD0-2282AF40A9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58990" y="26787"/>
            <a:ext cx="1802674" cy="2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1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E788A-13C3-479F-82FD-6C33E20D2C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C9AC3-5CC5-4025-A7B1-E2268304F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76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0CA4B6-00DF-4A55-8A5E-1A8FD0FD5D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5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0CA71-912B-6E48-9BCF-72C7C98F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734AE-100E-124F-A96D-38F1C999F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4BB429-90BD-E24F-90CA-FC708A34B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87EDD69-2221-E341-B2E5-8C3DC85633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0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o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76432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08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14">
            <a:alphaModFix/>
          </a:blip>
          <a:srcRect b="98923"/>
          <a:stretch/>
        </p:blipFill>
        <p:spPr>
          <a:xfrm>
            <a:off x="0" y="-36944"/>
            <a:ext cx="12192000" cy="7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14">
            <a:alphaModFix/>
          </a:blip>
          <a:srcRect b="98923"/>
          <a:stretch/>
        </p:blipFill>
        <p:spPr>
          <a:xfrm>
            <a:off x="0" y="-36944"/>
            <a:ext cx="12192000" cy="7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14">
            <a:alphaModFix/>
          </a:blip>
          <a:srcRect b="98923"/>
          <a:stretch/>
        </p:blipFill>
        <p:spPr>
          <a:xfrm>
            <a:off x="0" y="-71117"/>
            <a:ext cx="12192000" cy="73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804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tif"/><Relationship Id="rId5" Type="http://schemas.openxmlformats.org/officeDocument/2006/relationships/image" Target="../media/image50.tif"/><Relationship Id="rId4" Type="http://schemas.openxmlformats.org/officeDocument/2006/relationships/image" Target="../media/image49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DD6D67-87C8-48D0-9BAC-8A0A0C992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414" y="388757"/>
            <a:ext cx="9144000" cy="547729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Skolkovo, Russia </a:t>
            </a:r>
          </a:p>
          <a:p>
            <a:r>
              <a:rPr lang="en-US" dirty="0"/>
              <a:t>October 15, 2021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Dr. James Muller</a:t>
            </a:r>
          </a:p>
          <a:p>
            <a:r>
              <a:rPr lang="en-US" dirty="0" err="1"/>
              <a:t>CMO</a:t>
            </a:r>
            <a:r>
              <a:rPr lang="en-US" dirty="0"/>
              <a:t>, </a:t>
            </a:r>
            <a:r>
              <a:rPr lang="en-US" dirty="0" err="1"/>
              <a:t>SpectraWAVE</a:t>
            </a:r>
            <a:r>
              <a:rPr lang="en-US" dirty="0"/>
              <a:t>, Inc.</a:t>
            </a:r>
          </a:p>
          <a:p>
            <a:r>
              <a:rPr lang="en-US" dirty="0"/>
              <a:t>Cardiologist, Brigham and Women’s Hospital</a:t>
            </a:r>
          </a:p>
          <a:p>
            <a:r>
              <a:rPr lang="en-US" dirty="0"/>
              <a:t>Harvard Medical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BC313-6CEF-4B20-8B79-07AA53CDC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4FFCC7-82C2-4E7C-9062-E0F2C453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6" y="209550"/>
            <a:ext cx="2000174" cy="23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44B05E6E-C691-48E0-AACE-B9B45E43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864" y="2651959"/>
            <a:ext cx="10100394" cy="8457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Успех в обнаружении уязвимых бляшек и уязвимых пациентов: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Значение для клинической помощи и исследований</a:t>
            </a:r>
            <a:r>
              <a:rPr kumimoji="0" lang="ru-RU" altLang="en-US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81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age001">
            <a:extLst>
              <a:ext uri="{FF2B5EF4-FFF2-40B4-BE49-F238E27FC236}">
                <a16:creationId xmlns:a16="http://schemas.microsoft.com/office/drawing/2014/main" id="{7E9950B2-5356-4D41-AD10-D569F731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737" t="12334" r="21573" b="10278"/>
          <a:stretch>
            <a:fillRect/>
          </a:stretch>
        </p:blipFill>
        <p:spPr bwMode="auto">
          <a:xfrm>
            <a:off x="6400800" y="3694465"/>
            <a:ext cx="1762928" cy="201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\\lipitop\LabDataStorage\CDEV3val\H098\Images\Histology\RCA1\Movat\CDEV3_H098_R1_10-01_RM_125.tif">
            <a:extLst>
              <a:ext uri="{FF2B5EF4-FFF2-40B4-BE49-F238E27FC236}">
                <a16:creationId xmlns:a16="http://schemas.microsoft.com/office/drawing/2014/main" id="{79255F42-255C-4B75-AF26-A43B6AF7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3250" t="6000" r="18375" b="11500"/>
          <a:stretch>
            <a:fillRect/>
          </a:stretch>
        </p:blipFill>
        <p:spPr bwMode="auto">
          <a:xfrm>
            <a:off x="4249959" y="3673277"/>
            <a:ext cx="1846041" cy="1956726"/>
          </a:xfrm>
          <a:prstGeom prst="rect">
            <a:avLst/>
          </a:prstGeom>
          <a:noFill/>
        </p:spPr>
      </p:pic>
      <p:pic>
        <p:nvPicPr>
          <p:cNvPr id="4" name="Picture 6" descr="\\lipitop\LabDataStorage\CDEV3val\H098\Images\Histology\RCA1\Movat\CDEV3_H098_R1_18-01_RM_125.tif">
            <a:extLst>
              <a:ext uri="{FF2B5EF4-FFF2-40B4-BE49-F238E27FC236}">
                <a16:creationId xmlns:a16="http://schemas.microsoft.com/office/drawing/2014/main" id="{24AC74EB-9E61-4F2E-A31B-D411DA14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6625" t="13500" r="25125" b="12000"/>
          <a:stretch>
            <a:fillRect/>
          </a:stretch>
        </p:blipFill>
        <p:spPr bwMode="auto">
          <a:xfrm>
            <a:off x="8444392" y="3673277"/>
            <a:ext cx="1995008" cy="1981200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D54D287-A356-43FB-BBB5-04FD475D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25" t="7681" r="30724" b="63368"/>
          <a:stretch>
            <a:fillRect/>
          </a:stretch>
        </p:blipFill>
        <p:spPr bwMode="auto">
          <a:xfrm>
            <a:off x="2362200" y="1172133"/>
            <a:ext cx="7088158" cy="193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\\lipitop\LabDataStorage\CDEV3val\H098\Images\Histology\RCA1\Movat\CDEV3_H098_R1_20-01_RM_125.tif">
            <a:extLst>
              <a:ext uri="{FF2B5EF4-FFF2-40B4-BE49-F238E27FC236}">
                <a16:creationId xmlns:a16="http://schemas.microsoft.com/office/drawing/2014/main" id="{BCBABEE7-8C77-48F4-96C5-704381C7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6250" t="16000" r="23250" b="18500"/>
          <a:stretch>
            <a:fillRect/>
          </a:stretch>
        </p:blipFill>
        <p:spPr bwMode="auto">
          <a:xfrm>
            <a:off x="1816004" y="3673277"/>
            <a:ext cx="2036654" cy="1981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34250-805F-49B7-A529-CB84AFBC5E5C}"/>
              </a:ext>
            </a:extLst>
          </p:cNvPr>
          <p:cNvSpPr txBox="1"/>
          <p:nvPr/>
        </p:nvSpPr>
        <p:spPr>
          <a:xfrm>
            <a:off x="2116264" y="5665866"/>
            <a:ext cx="121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-111" charset="-128"/>
                <a:cs typeface="+mn-cs"/>
              </a:rPr>
              <a:t>40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C7023-EFCA-41DF-A74A-BC57A7B6E91F}"/>
              </a:ext>
            </a:extLst>
          </p:cNvPr>
          <p:cNvSpPr txBox="1"/>
          <p:nvPr/>
        </p:nvSpPr>
        <p:spPr>
          <a:xfrm>
            <a:off x="4326064" y="5665866"/>
            <a:ext cx="121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-111" charset="-128"/>
                <a:cs typeface="+mn-cs"/>
              </a:rPr>
              <a:t>36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FBBB-13CB-48A4-81EF-236BF00011CA}"/>
              </a:ext>
            </a:extLst>
          </p:cNvPr>
          <p:cNvSpPr txBox="1"/>
          <p:nvPr/>
        </p:nvSpPr>
        <p:spPr>
          <a:xfrm>
            <a:off x="6535864" y="5742066"/>
            <a:ext cx="121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-111" charset="-128"/>
                <a:cs typeface="+mn-cs"/>
              </a:rPr>
              <a:t>26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B3D82-6EAB-441F-9C4C-D89EF10EB2F3}"/>
              </a:ext>
            </a:extLst>
          </p:cNvPr>
          <p:cNvSpPr txBox="1"/>
          <p:nvPr/>
        </p:nvSpPr>
        <p:spPr>
          <a:xfrm>
            <a:off x="8744804" y="5665867"/>
            <a:ext cx="111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-111" charset="-128"/>
                <a:cs typeface="+mn-cs"/>
              </a:rPr>
              <a:t>20 mm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C280A4-2A55-4E22-B40F-7089A446CF73}"/>
              </a:ext>
            </a:extLst>
          </p:cNvPr>
          <p:cNvCxnSpPr/>
          <p:nvPr/>
        </p:nvCxnSpPr>
        <p:spPr>
          <a:xfrm rot="16200000" flipH="1">
            <a:off x="8511540" y="3279273"/>
            <a:ext cx="50292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A66ABD-BFA4-4859-B130-D7B6EC8C6354}"/>
              </a:ext>
            </a:extLst>
          </p:cNvPr>
          <p:cNvCxnSpPr>
            <a:cxnSpLocks/>
          </p:cNvCxnSpPr>
          <p:nvPr/>
        </p:nvCxnSpPr>
        <p:spPr>
          <a:xfrm>
            <a:off x="7315994" y="3104013"/>
            <a:ext cx="0" cy="5029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CBE8E4-5556-4664-BF99-94B17F9A9D85}"/>
              </a:ext>
            </a:extLst>
          </p:cNvPr>
          <p:cNvCxnSpPr>
            <a:cxnSpLocks/>
          </p:cNvCxnSpPr>
          <p:nvPr/>
        </p:nvCxnSpPr>
        <p:spPr>
          <a:xfrm flipH="1">
            <a:off x="5334000" y="3104013"/>
            <a:ext cx="1588" cy="5334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CF52FD-B9BD-4E1D-AF8C-BECCD0C0D53E}"/>
              </a:ext>
            </a:extLst>
          </p:cNvPr>
          <p:cNvCxnSpPr/>
          <p:nvPr/>
        </p:nvCxnSpPr>
        <p:spPr>
          <a:xfrm rot="10800000" flipV="1">
            <a:off x="3429000" y="3104013"/>
            <a:ext cx="762000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7DF007-817C-44F1-B1E7-5BE2825A4296}"/>
              </a:ext>
            </a:extLst>
          </p:cNvPr>
          <p:cNvSpPr txBox="1"/>
          <p:nvPr/>
        </p:nvSpPr>
        <p:spPr>
          <a:xfrm>
            <a:off x="289147" y="158295"/>
            <a:ext cx="11414611" cy="1079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A5D8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Comparison of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Chemogram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with Coronary Autopsy Histology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050CC33-5DFD-47DA-9C1E-CF6B4516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7002" y="6443940"/>
            <a:ext cx="3778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2833D-D2C3-4240-8D04-F158CE79E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-111" charset="-128"/>
              <a:cs typeface="+mn-cs"/>
            </a:endParaRPr>
          </a:p>
        </p:txBody>
      </p:sp>
      <p:pic>
        <p:nvPicPr>
          <p:cNvPr id="17" name="Picture 4" descr="\\lipitop\LabDataStorage\CDEV3val\H098\Images\Histology\RCA1\Movat\CDEV3_H098_R1_10-01_RM_125.tif">
            <a:extLst>
              <a:ext uri="{FF2B5EF4-FFF2-40B4-BE49-F238E27FC236}">
                <a16:creationId xmlns:a16="http://schemas.microsoft.com/office/drawing/2014/main" id="{03F96095-4826-4A83-8A53-991C4D01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3250" t="6000" r="18375" b="11500"/>
          <a:stretch>
            <a:fillRect/>
          </a:stretch>
        </p:blipFill>
        <p:spPr bwMode="auto">
          <a:xfrm>
            <a:off x="4230909" y="3663752"/>
            <a:ext cx="1846041" cy="1956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14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0C55-5C47-464E-A974-0B45216F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F9809-C504-4EC2-9EF5-CEDCF640935E}"/>
              </a:ext>
            </a:extLst>
          </p:cNvPr>
          <p:cNvSpPr txBox="1"/>
          <p:nvPr/>
        </p:nvSpPr>
        <p:spPr>
          <a:xfrm>
            <a:off x="3047386" y="3244334"/>
            <a:ext cx="609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3C7BFE-1608-43BE-B54A-9904EBDC4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50025"/>
          <a:stretch/>
        </p:blipFill>
        <p:spPr>
          <a:xfrm>
            <a:off x="2141704" y="0"/>
            <a:ext cx="1005029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42D77D-F98F-490F-A199-1BD3A59D2E65}"/>
              </a:ext>
            </a:extLst>
          </p:cNvPr>
          <p:cNvSpPr txBox="1"/>
          <p:nvPr/>
        </p:nvSpPr>
        <p:spPr>
          <a:xfrm>
            <a:off x="265785" y="2135579"/>
            <a:ext cx="13447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Zachin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Christie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Raber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Coronary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Intervention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DB063-3FCC-4D81-A2E5-828C8A7BD9B8}"/>
              </a:ext>
            </a:extLst>
          </p:cNvPr>
          <p:cNvSpPr txBox="1"/>
          <p:nvPr/>
        </p:nvSpPr>
        <p:spPr>
          <a:xfrm>
            <a:off x="5853659" y="3244334"/>
            <a:ext cx="2960557" cy="3546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FE193-86E1-43B3-B370-59AB4247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822" y="3102859"/>
            <a:ext cx="3282178" cy="39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26471C97-20B9-4234-BA96-D37EBEC6FD8D}"/>
              </a:ext>
            </a:extLst>
          </p:cNvPr>
          <p:cNvSpPr/>
          <p:nvPr/>
        </p:nvSpPr>
        <p:spPr>
          <a:xfrm rot="20169817">
            <a:off x="7600341" y="5673652"/>
            <a:ext cx="877520" cy="47602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09C4469-8E95-4223-B755-716BA28F6A73}"/>
              </a:ext>
            </a:extLst>
          </p:cNvPr>
          <p:cNvSpPr/>
          <p:nvPr/>
        </p:nvSpPr>
        <p:spPr>
          <a:xfrm rot="1722300">
            <a:off x="7671504" y="5807963"/>
            <a:ext cx="887506" cy="26850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A06A81-BEAA-48B7-B905-71DA792E98EF}"/>
              </a:ext>
            </a:extLst>
          </p:cNvPr>
          <p:cNvSpPr/>
          <p:nvPr/>
        </p:nvSpPr>
        <p:spPr>
          <a:xfrm>
            <a:off x="-47065" y="6004112"/>
            <a:ext cx="7900147" cy="2793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3A1F11-B298-4FB4-AA24-8F4D72C2CB14}"/>
              </a:ext>
            </a:extLst>
          </p:cNvPr>
          <p:cNvSpPr/>
          <p:nvPr/>
        </p:nvSpPr>
        <p:spPr>
          <a:xfrm>
            <a:off x="-47065" y="-10889"/>
            <a:ext cx="12192000" cy="60982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A7CF181-D0D3-4729-A515-F4145731C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28001" r="27771" b="42545"/>
          <a:stretch/>
        </p:blipFill>
        <p:spPr bwMode="auto">
          <a:xfrm>
            <a:off x="1553738" y="0"/>
            <a:ext cx="6752063" cy="18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94C73-E879-42CD-8A51-08C51E1C2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8"/>
          <a:stretch/>
        </p:blipFill>
        <p:spPr bwMode="auto">
          <a:xfrm rot="5400000">
            <a:off x="6742951" y="2173195"/>
            <a:ext cx="41925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1C59154-B497-42A9-9C7F-F129DA9DF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28658" r="68990" b="11480"/>
          <a:stretch/>
        </p:blipFill>
        <p:spPr bwMode="auto">
          <a:xfrm>
            <a:off x="1524000" y="1905742"/>
            <a:ext cx="3288093" cy="431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292D5CF-F2F7-4A2F-BA43-FE59875DE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25132" r="61507" b="19638"/>
          <a:stretch/>
        </p:blipFill>
        <p:spPr bwMode="auto">
          <a:xfrm>
            <a:off x="4419600" y="1894856"/>
            <a:ext cx="3352800" cy="432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FB04F-2CEA-4A3C-8589-E39AFD2BE1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 t="26533" r="20221" b="33489"/>
          <a:stretch/>
        </p:blipFill>
        <p:spPr>
          <a:xfrm>
            <a:off x="8305800" y="1"/>
            <a:ext cx="2362200" cy="190574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888FA3-B655-4A6B-8D33-08B555EF5887}"/>
              </a:ext>
            </a:extLst>
          </p:cNvPr>
          <p:cNvCxnSpPr/>
          <p:nvPr/>
        </p:nvCxnSpPr>
        <p:spPr>
          <a:xfrm>
            <a:off x="5486400" y="2438400"/>
            <a:ext cx="2286000" cy="1066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8A3E43-C7BC-4DDC-89EA-7977D6059A70}"/>
              </a:ext>
            </a:extLst>
          </p:cNvPr>
          <p:cNvCxnSpPr/>
          <p:nvPr/>
        </p:nvCxnSpPr>
        <p:spPr>
          <a:xfrm>
            <a:off x="5105400" y="2971800"/>
            <a:ext cx="2667000" cy="126818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11B86A34-445D-49B0-9AD7-46E3A312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1" r="33811" b="20930"/>
          <a:stretch>
            <a:fillRect/>
          </a:stretch>
        </p:blipFill>
        <p:spPr bwMode="auto">
          <a:xfrm rot="7504693">
            <a:off x="4026709" y="2415366"/>
            <a:ext cx="1585615" cy="30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2D5FB2A-F4AF-445E-888E-6F17EBD6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7" t="2791" r="7245" b="20930"/>
          <a:stretch>
            <a:fillRect/>
          </a:stretch>
        </p:blipFill>
        <p:spPr bwMode="auto">
          <a:xfrm rot="5400000">
            <a:off x="3370546" y="4097054"/>
            <a:ext cx="209810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C58D9E9-9075-495F-AA9B-3970D991D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7" t="2791" r="7245" b="20930"/>
          <a:stretch>
            <a:fillRect/>
          </a:stretch>
        </p:blipFill>
        <p:spPr bwMode="auto">
          <a:xfrm rot="11197148">
            <a:off x="5115975" y="1872507"/>
            <a:ext cx="209810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7EC570-367D-459F-8F56-3CCCF44F3345}"/>
              </a:ext>
            </a:extLst>
          </p:cNvPr>
          <p:cNvSpPr txBox="1"/>
          <p:nvPr/>
        </p:nvSpPr>
        <p:spPr>
          <a:xfrm>
            <a:off x="1707243" y="5788950"/>
            <a:ext cx="404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Dr. Ryan Madder, TCT 2012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423F35-CF9E-45A9-9B5B-BFF8F7BAD1A1}"/>
              </a:ext>
            </a:extLst>
          </p:cNvPr>
          <p:cNvSpPr/>
          <p:nvPr/>
        </p:nvSpPr>
        <p:spPr>
          <a:xfrm>
            <a:off x="8346145" y="6087356"/>
            <a:ext cx="3974201" cy="196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9"/>
          <p:cNvSpPr txBox="1"/>
          <p:nvPr/>
        </p:nvSpPr>
        <p:spPr>
          <a:xfrm>
            <a:off x="1752600" y="3962400"/>
            <a:ext cx="8915400" cy="243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Myth of the “Vulnerable Plaque”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Transitioning From a Focus on Individual Lesions 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Atherosclerotic Disease Burden for Coronary Artery Disease Risk Assessment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Armin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Arbab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-Zadeh, MD, PHD,* Valentin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Fuster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MD, PHD: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JACC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2015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99"/>
          <p:cNvSpPr txBox="1"/>
          <p:nvPr/>
        </p:nvSpPr>
        <p:spPr>
          <a:xfrm>
            <a:off x="1828801" y="304800"/>
            <a:ext cx="7177087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Vulnerable Plaque Hype-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pothesis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defTabSz="914400">
              <a:buClr>
                <a:srgbClr val="FFFFFF"/>
              </a:buClr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Steve Nissen, MD, CRT Meeting, 2010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Requiem for the ‘vulnerable plaque’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lang="en-US" sz="3600" kern="0" dirty="0">
              <a:solidFill>
                <a:srgbClr val="FFFF0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Peter Libby and Gerard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Pasterkamp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EHJ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March 2015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71CD02-5F93-4389-B2BB-3F601A0F2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771" y="2841740"/>
            <a:ext cx="4690002" cy="41486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Реквием по уязвимой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plaque</a:t>
            </a:r>
            <a:r>
              <a:rPr kumimoji="0" lang="ru-RU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CF869-C554-48B6-8459-12BEA8F7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05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26" descr="http://static.tvtropes.org/pmwiki/pub/images/3wolfmoon_7785.jpg"/>
          <p:cNvSpPr txBox="1"/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126" descr="http://static.tvtropes.org/pmwiki/pub/images/3wolfmoon_7785.jpg"/>
          <p:cNvSpPr txBox="1"/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6" name="Google Shape;1156;p126" descr="C:\Users\jmuller\Desktop\3wolfmoon_778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0"/>
            <a:ext cx="4902200" cy="60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26"/>
          <p:cNvSpPr txBox="1"/>
          <p:nvPr/>
        </p:nvSpPr>
        <p:spPr>
          <a:xfrm>
            <a:off x="3607527" y="5269055"/>
            <a:ext cx="4878387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Soon, the Data will Speak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017725-DD40-4368-9A5E-1A82E7DDFC58}"/>
              </a:ext>
            </a:extLst>
          </p:cNvPr>
          <p:cNvSpPr txBox="1"/>
          <p:nvPr/>
        </p:nvSpPr>
        <p:spPr>
          <a:xfrm>
            <a:off x="4406943" y="5503783"/>
            <a:ext cx="29963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az-Cyrl-AZ" dirty="0">
                <a:solidFill>
                  <a:schemeClr val="bg1"/>
                </a:solidFill>
              </a:rPr>
            </a:br>
            <a:r>
              <a:rPr lang="az-Cyrl-AZ" sz="3200" b="1" i="0" dirty="0">
                <a:solidFill>
                  <a:schemeClr val="bg1"/>
                </a:solidFill>
                <a:effectLst/>
                <a:latin typeface="Google Sans"/>
              </a:rPr>
              <a:t>время покажет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Google Sans"/>
              </a:rPr>
              <a:t>,</a:t>
            </a:r>
          </a:p>
          <a:p>
            <a:r>
              <a:rPr lang="az-Cyrl-AZ" sz="3200" b="1" i="0" dirty="0">
                <a:solidFill>
                  <a:schemeClr val="bg1"/>
                </a:solidFill>
                <a:effectLst/>
                <a:latin typeface="Google Sans"/>
              </a:rPr>
              <a:t> первый канал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062BDBA-CBB4-4E7E-8AB1-51A6C3DE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2833D-D2C3-4240-8D04-F158CE79E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13ECE-0D52-4F21-B148-F4D2885409E5}"/>
              </a:ext>
            </a:extLst>
          </p:cNvPr>
          <p:cNvSpPr txBox="1"/>
          <p:nvPr/>
        </p:nvSpPr>
        <p:spPr>
          <a:xfrm>
            <a:off x="1752600" y="2530734"/>
            <a:ext cx="1761829" cy="31700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1563 PCI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ACS or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NIRS-IVUS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or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vessels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ight Arrow 5">
            <a:extLst>
              <a:ext uri="{FF2B5EF4-FFF2-40B4-BE49-F238E27FC236}">
                <a16:creationId xmlns:a16="http://schemas.microsoft.com/office/drawing/2014/main" id="{89423F7D-C9DC-4777-A687-D16458E1F380}"/>
              </a:ext>
            </a:extLst>
          </p:cNvPr>
          <p:cNvSpPr/>
          <p:nvPr/>
        </p:nvSpPr>
        <p:spPr>
          <a:xfrm>
            <a:off x="3657600" y="2936081"/>
            <a:ext cx="978408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ight Arrow 7">
            <a:extLst>
              <a:ext uri="{FF2B5EF4-FFF2-40B4-BE49-F238E27FC236}">
                <a16:creationId xmlns:a16="http://schemas.microsoft.com/office/drawing/2014/main" id="{0EBACD49-61F2-4A18-AA18-A791C92CA0E2}"/>
              </a:ext>
            </a:extLst>
          </p:cNvPr>
          <p:cNvSpPr/>
          <p:nvPr/>
        </p:nvSpPr>
        <p:spPr>
          <a:xfrm>
            <a:off x="3581400" y="5374481"/>
            <a:ext cx="978408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9">
            <a:extLst>
              <a:ext uri="{FF2B5EF4-FFF2-40B4-BE49-F238E27FC236}">
                <a16:creationId xmlns:a16="http://schemas.microsoft.com/office/drawing/2014/main" id="{9CF8B56F-27A8-40EF-B92B-AAF4942E5558}"/>
              </a:ext>
            </a:extLst>
          </p:cNvPr>
          <p:cNvSpPr/>
          <p:nvPr/>
        </p:nvSpPr>
        <p:spPr>
          <a:xfrm>
            <a:off x="6858000" y="3200400"/>
            <a:ext cx="978408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0E213-DEF7-42F5-8A55-62DB9FD0E4DA}"/>
              </a:ext>
            </a:extLst>
          </p:cNvPr>
          <p:cNvSpPr txBox="1"/>
          <p:nvPr/>
        </p:nvSpPr>
        <p:spPr>
          <a:xfrm>
            <a:off x="8077200" y="2337852"/>
            <a:ext cx="2362200" cy="37856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year MACE from a new lesion at patient and coronary segment level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F23348-236F-42AC-BE88-DB663F2EE0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43" t="7680" r="41280" b="63360"/>
          <a:stretch>
            <a:fillRect/>
          </a:stretch>
        </p:blipFill>
        <p:spPr bwMode="auto">
          <a:xfrm>
            <a:off x="4809829" y="2750048"/>
            <a:ext cx="1736282" cy="60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D799BB-95DA-4B65-B92B-C19AD1F78617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400" t="7680" r="16225" b="63360"/>
          <a:stretch>
            <a:fillRect/>
          </a:stretch>
        </p:blipFill>
        <p:spPr bwMode="auto">
          <a:xfrm>
            <a:off x="4919514" y="5284694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A6BC2EC-EB6F-42E4-A06E-A2FF5713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28413" r="72000" b="50233"/>
          <a:stretch/>
        </p:blipFill>
        <p:spPr bwMode="auto">
          <a:xfrm>
            <a:off x="8458200" y="2490252"/>
            <a:ext cx="1447800" cy="7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A50365-8BC2-40FB-A433-61D65B1B9759}"/>
              </a:ext>
            </a:extLst>
          </p:cNvPr>
          <p:cNvSpPr txBox="1">
            <a:spLocks/>
          </p:cNvSpPr>
          <p:nvPr/>
        </p:nvSpPr>
        <p:spPr bwMode="auto">
          <a:xfrm>
            <a:off x="446961" y="157652"/>
            <a:ext cx="11494027" cy="1577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A5D8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Lipid-rich Plaque (LRP) Study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Dr. Ron Waksman, PI; PI, Europe, Dr. Carlo Di Mario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A5D8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6D8DEA04-CA24-40FA-A41B-DA7C0E0C3BB3}"/>
              </a:ext>
            </a:extLst>
          </p:cNvPr>
          <p:cNvGrpSpPr>
            <a:grpSpLocks/>
          </p:cNvGrpSpPr>
          <p:nvPr/>
        </p:nvGrpSpPr>
        <p:grpSpPr bwMode="auto">
          <a:xfrm>
            <a:off x="8458200" y="3429000"/>
            <a:ext cx="1371600" cy="1143000"/>
            <a:chOff x="1410" y="1280"/>
            <a:chExt cx="3120" cy="2128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57135FFE-6EA5-4EBA-AA1A-6D088B7ED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10" y="1280"/>
              <a:ext cx="3120" cy="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1E355B32-1154-4FD8-B1F6-E9660464F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1344"/>
              <a:ext cx="2928" cy="1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81B1DA2-08CE-4256-8868-36E690EB1D65}"/>
              </a:ext>
            </a:extLst>
          </p:cNvPr>
          <p:cNvSpPr txBox="1"/>
          <p:nvPr/>
        </p:nvSpPr>
        <p:spPr>
          <a:xfrm>
            <a:off x="8268510" y="1583850"/>
            <a:ext cx="2043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Presented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TCT Sept, 2018</a:t>
            </a:r>
          </a:p>
        </p:txBody>
      </p:sp>
    </p:spTree>
    <p:extLst>
      <p:ext uri="{BB962C8B-B14F-4D97-AF65-F5344CB8AC3E}">
        <p14:creationId xmlns:p14="http://schemas.microsoft.com/office/powerpoint/2010/main" val="62044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4F811-016A-4A7A-B3CE-4E247F0DC3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/>
          <a:stretch/>
        </p:blipFill>
        <p:spPr>
          <a:xfrm>
            <a:off x="2615259" y="1100667"/>
            <a:ext cx="6985976" cy="513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5B41A-EAD2-47AD-9650-4F0F1FD6B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/>
          <a:stretch/>
        </p:blipFill>
        <p:spPr>
          <a:xfrm>
            <a:off x="2539999" y="1037143"/>
            <a:ext cx="7122076" cy="5218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B68F07-AC91-425C-92D4-7BF433E04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/>
          <a:stretch/>
        </p:blipFill>
        <p:spPr>
          <a:xfrm>
            <a:off x="2577629" y="1037143"/>
            <a:ext cx="7089476" cy="5229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8" y="155575"/>
            <a:ext cx="11815482" cy="7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A5D81"/>
                </a:solidFill>
              </a:rPr>
              <a:t>Plaque NC-MACE Incidence in LRP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9071" y="1829942"/>
            <a:ext cx="164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1C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3.7%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9639" y="4023833"/>
            <a:ext cx="164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B3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0.8%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5081" y="1428805"/>
            <a:ext cx="19473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E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en-US" sz="1867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E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logrank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E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&lt;0.001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25447" y="3149801"/>
            <a:ext cx="419570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E4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Cumulative NC-MACE Incidence</a:t>
            </a:r>
          </a:p>
        </p:txBody>
      </p:sp>
    </p:spTree>
    <p:extLst>
      <p:ext uri="{BB962C8B-B14F-4D97-AF65-F5344CB8AC3E}">
        <p14:creationId xmlns:p14="http://schemas.microsoft.com/office/powerpoint/2010/main" val="17297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DA01-A698-4AF3-B95D-5BE7B0B2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07" y="1483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b="1" dirty="0"/>
              <a:t>PROSPECT II Trial, </a:t>
            </a:r>
            <a:r>
              <a:rPr lang="en-US" sz="3100" b="1" dirty="0" err="1"/>
              <a:t>NIRS</a:t>
            </a:r>
            <a:r>
              <a:rPr lang="en-US" sz="3100" b="1" dirty="0"/>
              <a:t> Predicts MACE, </a:t>
            </a:r>
            <a:r>
              <a:rPr lang="en-US" sz="3100" b="1" dirty="0" err="1"/>
              <a:t>Erlinge</a:t>
            </a:r>
            <a:r>
              <a:rPr lang="en-US" sz="3100" b="1" dirty="0"/>
              <a:t> et al, Lancet, 2020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979B-28AE-44CA-B295-5168F6B1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7EDD69-2221-E341-B2E5-8C3DC856337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1" name="Rectangle: Rounded Corners 45">
            <a:extLst>
              <a:ext uri="{FF2B5EF4-FFF2-40B4-BE49-F238E27FC236}">
                <a16:creationId xmlns:a16="http://schemas.microsoft.com/office/drawing/2014/main" id="{7060CEEB-0775-4447-8DD1-4F30941F35C2}"/>
              </a:ext>
            </a:extLst>
          </p:cNvPr>
          <p:cNvSpPr/>
          <p:nvPr/>
        </p:nvSpPr>
        <p:spPr>
          <a:xfrm flipH="1">
            <a:off x="590595" y="1392325"/>
            <a:ext cx="11172824" cy="4686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aseline="30000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47CFCB-9AE8-4FDC-850A-02AF63E8EC3C}"/>
              </a:ext>
            </a:extLst>
          </p:cNvPr>
          <p:cNvSpPr txBox="1"/>
          <p:nvPr/>
        </p:nvSpPr>
        <p:spPr>
          <a:xfrm>
            <a:off x="6798271" y="2619944"/>
            <a:ext cx="4803133" cy="22467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898 Scandinavian patients with recent 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NIRS</a:t>
            </a:r>
            <a:r>
              <a:rPr lang="en-US" sz="2800" dirty="0"/>
              <a:t> predictive of NC-MACE with OR 7.5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7F395E-D2A1-43B2-A2FD-13C0AD7F2CE0}"/>
              </a:ext>
            </a:extLst>
          </p:cNvPr>
          <p:cNvGrpSpPr/>
          <p:nvPr/>
        </p:nvGrpSpPr>
        <p:grpSpPr>
          <a:xfrm>
            <a:off x="743386" y="4983920"/>
            <a:ext cx="1166631" cy="701820"/>
            <a:chOff x="80470" y="5188829"/>
            <a:chExt cx="1166631" cy="701820"/>
          </a:xfrm>
        </p:grpSpPr>
        <p:sp>
          <p:nvSpPr>
            <p:cNvPr id="87" name="Rectangle 51">
              <a:extLst>
                <a:ext uri="{FF2B5EF4-FFF2-40B4-BE49-F238E27FC236}">
                  <a16:creationId xmlns:a16="http://schemas.microsoft.com/office/drawing/2014/main" id="{1231EA04-C8BF-4950-A3E8-CFA1EC0B9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4" y="5448009"/>
              <a:ext cx="520976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≥324.7</a:t>
              </a:r>
              <a:endParaRPr kumimoji="0" lang="en-US" alt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88" name="Rectangle 52">
              <a:extLst>
                <a:ext uri="{FF2B5EF4-FFF2-40B4-BE49-F238E27FC236}">
                  <a16:creationId xmlns:a16="http://schemas.microsoft.com/office/drawing/2014/main" id="{154895E0-87C3-4201-9B4E-17C3BB872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0" y="5685528"/>
              <a:ext cx="525785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&lt;324.7</a:t>
              </a:r>
              <a:endParaRPr kumimoji="0" lang="en-US" alt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89" name="Rectangle 10">
              <a:extLst>
                <a:ext uri="{FF2B5EF4-FFF2-40B4-BE49-F238E27FC236}">
                  <a16:creationId xmlns:a16="http://schemas.microsoft.com/office/drawing/2014/main" id="{A53EA6CC-B97D-47DB-98FE-758058353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27" y="5188829"/>
              <a:ext cx="1160574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33" b="0" i="1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Number at risk</a:t>
              </a:r>
              <a:r>
                <a:rPr kumimoji="0" lang="en-US" altLang="en-US" sz="1333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:</a:t>
              </a:r>
              <a:endParaRPr kumimoji="0" lang="en-US" alt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9B204F-41A5-475F-9DD2-13785AFE9862}"/>
              </a:ext>
            </a:extLst>
          </p:cNvPr>
          <p:cNvGrpSpPr/>
          <p:nvPr/>
        </p:nvGrpSpPr>
        <p:grpSpPr>
          <a:xfrm>
            <a:off x="757193" y="655060"/>
            <a:ext cx="5178860" cy="5030680"/>
            <a:chOff x="933571" y="974194"/>
            <a:chExt cx="5178860" cy="503068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F009912-C2C0-458A-8CB7-5B72B8171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834" r="9558"/>
            <a:stretch/>
          </p:blipFill>
          <p:spPr>
            <a:xfrm>
              <a:off x="1709067" y="3837160"/>
              <a:ext cx="4036632" cy="1092870"/>
            </a:xfrm>
            <a:prstGeom prst="rect">
              <a:avLst/>
            </a:prstGeom>
          </p:spPr>
        </p:pic>
        <p:graphicFrame>
          <p:nvGraphicFramePr>
            <p:cNvPr id="82" name="Chart 81">
              <a:extLst>
                <a:ext uri="{FF2B5EF4-FFF2-40B4-BE49-F238E27FC236}">
                  <a16:creationId xmlns:a16="http://schemas.microsoft.com/office/drawing/2014/main" id="{A7853296-05AA-4690-A029-1ABC31F600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1801847"/>
                </p:ext>
              </p:extLst>
            </p:nvPr>
          </p:nvGraphicFramePr>
          <p:xfrm>
            <a:off x="1152857" y="974194"/>
            <a:ext cx="4959574" cy="4448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378927E-2B1C-451F-B753-EA911A105373}"/>
                </a:ext>
              </a:extLst>
            </p:cNvPr>
            <p:cNvSpPr txBox="1"/>
            <p:nvPr/>
          </p:nvSpPr>
          <p:spPr>
            <a:xfrm>
              <a:off x="1863224" y="2164539"/>
              <a:ext cx="38744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a typeface="Roboto" panose="02000000000000000000" pitchFamily="2" charset="0"/>
                </a:rPr>
                <a:t>MaxLCBI</a:t>
              </a:r>
              <a:r>
                <a:rPr lang="en-US" sz="2400" b="1" baseline="-25000" dirty="0">
                  <a:solidFill>
                    <a:srgbClr val="FF0000"/>
                  </a:solidFill>
                  <a:ea typeface="Roboto" panose="02000000000000000000" pitchFamily="2" charset="0"/>
                </a:rPr>
                <a:t>4mm</a:t>
              </a:r>
              <a:r>
                <a:rPr lang="en-US" sz="2400" b="1" dirty="0">
                  <a:solidFill>
                    <a:srgbClr val="FF0000"/>
                  </a:solidFill>
                  <a:ea typeface="Roboto" panose="02000000000000000000" pitchFamily="2" charset="0"/>
                </a:rPr>
                <a:t>&gt;324.7</a:t>
              </a:r>
            </a:p>
            <a:p>
              <a:r>
                <a:rPr lang="en-US" sz="2400" b="1" dirty="0">
                  <a:solidFill>
                    <a:srgbClr val="0000FF"/>
                  </a:solidFill>
                  <a:ea typeface="Roboto" panose="02000000000000000000" pitchFamily="2" charset="0"/>
                </a:rPr>
                <a:t>MaxLCBI</a:t>
              </a:r>
              <a:r>
                <a:rPr lang="en-US" sz="2400" b="1" baseline="-25000" dirty="0">
                  <a:solidFill>
                    <a:srgbClr val="0000FF"/>
                  </a:solidFill>
                  <a:ea typeface="Roboto" panose="02000000000000000000" pitchFamily="2" charset="0"/>
                </a:rPr>
                <a:t>4mm</a:t>
              </a:r>
              <a:r>
                <a:rPr lang="en-US" sz="2400" b="1" dirty="0">
                  <a:solidFill>
                    <a:srgbClr val="0000FF"/>
                  </a:solidFill>
                  <a:ea typeface="Roboto" panose="02000000000000000000" pitchFamily="2" charset="0"/>
                </a:rPr>
                <a:t>&lt;324.7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A01A557-248C-46DF-B6E8-A7ADF2E9694C}"/>
                </a:ext>
              </a:extLst>
            </p:cNvPr>
            <p:cNvSpPr txBox="1"/>
            <p:nvPr/>
          </p:nvSpPr>
          <p:spPr>
            <a:xfrm rot="16200000">
              <a:off x="-282021" y="3543169"/>
              <a:ext cx="27697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a typeface="Roboto" panose="02000000000000000000" pitchFamily="2" charset="0"/>
                </a:rPr>
                <a:t>NC-MACE (%)</a:t>
              </a:r>
              <a:endParaRPr lang="en-US" sz="16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E7393D7-3CB0-46C7-B092-68C10916487A}"/>
                </a:ext>
              </a:extLst>
            </p:cNvPr>
            <p:cNvSpPr txBox="1"/>
            <p:nvPr/>
          </p:nvSpPr>
          <p:spPr>
            <a:xfrm>
              <a:off x="2342514" y="5214520"/>
              <a:ext cx="27697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a typeface="Roboto" panose="02000000000000000000" pitchFamily="2" charset="0"/>
                </a:rPr>
                <a:t>Years</a:t>
              </a:r>
              <a:endParaRPr lang="en-US" sz="16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BC64556-241F-40C0-9687-ADDED372DEAB}"/>
                </a:ext>
              </a:extLst>
            </p:cNvPr>
            <p:cNvSpPr txBox="1"/>
            <p:nvPr/>
          </p:nvSpPr>
          <p:spPr>
            <a:xfrm>
              <a:off x="1929008" y="3198311"/>
              <a:ext cx="3654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ヒラギノ角ゴ Pro W3" pitchFamily="84" charset="-128"/>
                  <a:cs typeface="+mn-cs"/>
                </a:rPr>
                <a:t>OR 7.47 95% CI </a:t>
              </a:r>
              <a:r>
                <a:rPr lang="en-US" sz="2000" dirty="0">
                  <a:latin typeface="+mj-lt"/>
                  <a:ea typeface="ヒラギノ角ゴ Pro W3" pitchFamily="84" charset="-128"/>
                </a:rPr>
                <a:t>3.93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ヒラギノ角ゴ Pro W3" pitchFamily="84" charset="-128"/>
                  <a:cs typeface="+mn-cs"/>
                </a:rPr>
                <a:t>-14.20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8CD521-F6F9-46D8-B2D8-70AF3A89CE58}"/>
                </a:ext>
              </a:extLst>
            </p:cNvPr>
            <p:cNvGrpSpPr/>
            <p:nvPr/>
          </p:nvGrpSpPr>
          <p:grpSpPr>
            <a:xfrm>
              <a:off x="1548365" y="5562234"/>
              <a:ext cx="4385710" cy="442640"/>
              <a:chOff x="1518889" y="5495677"/>
              <a:chExt cx="5126936" cy="442640"/>
            </a:xfrm>
          </p:grpSpPr>
          <p:sp>
            <p:nvSpPr>
              <p:cNvPr id="90" name="Rectangle 9">
                <a:extLst>
                  <a:ext uri="{FF2B5EF4-FFF2-40B4-BE49-F238E27FC236}">
                    <a16:creationId xmlns:a16="http://schemas.microsoft.com/office/drawing/2014/main" id="{9D08FFB3-FFBD-4A19-A303-67938CA15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221" y="5495677"/>
                <a:ext cx="283732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851</a:t>
                </a:r>
                <a:endPara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1" name="Rectangle 11">
                <a:extLst>
                  <a:ext uri="{FF2B5EF4-FFF2-40B4-BE49-F238E27FC236}">
                    <a16:creationId xmlns:a16="http://schemas.microsoft.com/office/drawing/2014/main" id="{E0E7E814-24D8-4D8C-B05D-319EB9119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190" y="5495677"/>
                <a:ext cx="283732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837</a:t>
                </a:r>
                <a:endPara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2" name="Rectangle 12">
                <a:extLst>
                  <a:ext uri="{FF2B5EF4-FFF2-40B4-BE49-F238E27FC236}">
                    <a16:creationId xmlns:a16="http://schemas.microsoft.com/office/drawing/2014/main" id="{AB3915BC-9B93-44E3-BE7F-45C5FEF9E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5431" y="5495677"/>
                <a:ext cx="283732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830</a:t>
                </a:r>
                <a:endPara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3" name="Rectangle 13">
                <a:extLst>
                  <a:ext uri="{FF2B5EF4-FFF2-40B4-BE49-F238E27FC236}">
                    <a16:creationId xmlns:a16="http://schemas.microsoft.com/office/drawing/2014/main" id="{3B81AD52-E0D4-4B88-93F8-A4FB9C14A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1266" y="5495677"/>
                <a:ext cx="283732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621</a:t>
                </a:r>
                <a:endPara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4" name="Rectangle 14">
                <a:extLst>
                  <a:ext uri="{FF2B5EF4-FFF2-40B4-BE49-F238E27FC236}">
                    <a16:creationId xmlns:a16="http://schemas.microsoft.com/office/drawing/2014/main" id="{64893C16-23F8-4D93-B6C2-2BE7DA6D6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0758" y="5495677"/>
                <a:ext cx="283732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359</a:t>
                </a:r>
                <a:endPara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5" name="Rectangle 16">
                <a:extLst>
                  <a:ext uri="{FF2B5EF4-FFF2-40B4-BE49-F238E27FC236}">
                    <a16:creationId xmlns:a16="http://schemas.microsoft.com/office/drawing/2014/main" id="{D8CFA9F6-6000-41F0-89D9-69B2E7DF4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889" y="5733196"/>
                <a:ext cx="426399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2,649</a:t>
                </a:r>
                <a:endParaRPr kumimoji="0" lang="en-US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6" name="Rectangle 17">
                <a:extLst>
                  <a:ext uri="{FF2B5EF4-FFF2-40B4-BE49-F238E27FC236}">
                    <a16:creationId xmlns:a16="http://schemas.microsoft.com/office/drawing/2014/main" id="{67C8970F-584D-43D3-8A0A-908F5D272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858" y="5733196"/>
                <a:ext cx="426399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2,623</a:t>
                </a:r>
                <a:endParaRPr kumimoji="0" lang="en-US" alt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7" name="Rectangle 18">
                <a:extLst>
                  <a:ext uri="{FF2B5EF4-FFF2-40B4-BE49-F238E27FC236}">
                    <a16:creationId xmlns:a16="http://schemas.microsoft.com/office/drawing/2014/main" id="{DB790E4A-3D42-4EAD-B53B-F154A267B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4100" y="5733196"/>
                <a:ext cx="426399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2,610</a:t>
                </a:r>
                <a:endParaRPr kumimoji="0" lang="en-US" alt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8" name="Rectangle 19">
                <a:extLst>
                  <a:ext uri="{FF2B5EF4-FFF2-40B4-BE49-F238E27FC236}">
                    <a16:creationId xmlns:a16="http://schemas.microsoft.com/office/drawing/2014/main" id="{8FEB1438-BFBF-4C70-ACA6-E072A453B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9934" y="5733196"/>
                <a:ext cx="426399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1,976</a:t>
                </a:r>
                <a:endParaRPr kumimoji="0" lang="en-US" alt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  <p:sp>
            <p:nvSpPr>
              <p:cNvPr id="99" name="Rectangle 20">
                <a:extLst>
                  <a:ext uri="{FF2B5EF4-FFF2-40B4-BE49-F238E27FC236}">
                    <a16:creationId xmlns:a16="http://schemas.microsoft.com/office/drawing/2014/main" id="{EE055295-B200-414A-A759-D0B727F72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426" y="5733196"/>
                <a:ext cx="426399" cy="20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ヒラギノ角ゴ Pro W3"/>
                    <a:cs typeface="Arial" pitchFamily="34" charset="0"/>
                  </a:rPr>
                  <a:t>1,092</a:t>
                </a:r>
                <a:endParaRPr kumimoji="0" lang="en-US" alt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41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DA01-A698-4AF3-B95D-5BE7B0B2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07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b="1" dirty="0"/>
              <a:t>PROSPECT II Trial, </a:t>
            </a:r>
            <a:r>
              <a:rPr lang="en-US" sz="3100" b="1" dirty="0" err="1"/>
              <a:t>NIRS</a:t>
            </a:r>
            <a:r>
              <a:rPr lang="en-US" sz="3100" b="1" dirty="0"/>
              <a:t> + Plaque Burden Predicts MACE </a:t>
            </a:r>
            <a:br>
              <a:rPr lang="en-US" sz="3100" b="1" dirty="0"/>
            </a:br>
            <a:r>
              <a:rPr lang="en-US" sz="3100" b="1" dirty="0" err="1"/>
              <a:t>Erlinge</a:t>
            </a:r>
            <a:r>
              <a:rPr lang="en-US" sz="3100" b="1" dirty="0"/>
              <a:t> et al, Lancet 2020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979B-28AE-44CA-B295-5168F6B1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7EDD69-2221-E341-B2E5-8C3DC856337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1" name="Rectangle: Rounded Corners 45">
            <a:extLst>
              <a:ext uri="{FF2B5EF4-FFF2-40B4-BE49-F238E27FC236}">
                <a16:creationId xmlns:a16="http://schemas.microsoft.com/office/drawing/2014/main" id="{7060CEEB-0775-4447-8DD1-4F30941F35C2}"/>
              </a:ext>
            </a:extLst>
          </p:cNvPr>
          <p:cNvSpPr/>
          <p:nvPr/>
        </p:nvSpPr>
        <p:spPr>
          <a:xfrm flipH="1">
            <a:off x="590595" y="1392325"/>
            <a:ext cx="11172824" cy="4686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aseline="30000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47CFCB-9AE8-4FDC-850A-02AF63E8EC3C}"/>
              </a:ext>
            </a:extLst>
          </p:cNvPr>
          <p:cNvSpPr txBox="1"/>
          <p:nvPr/>
        </p:nvSpPr>
        <p:spPr>
          <a:xfrm>
            <a:off x="6798271" y="2619944"/>
            <a:ext cx="4803133" cy="22467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898 Scandinavian patients with recent MI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NIRS</a:t>
            </a:r>
            <a:r>
              <a:rPr lang="en-US" sz="2800" dirty="0"/>
              <a:t> + PB predictive of NC-MACE with OR 36.7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30D9F6-E1D6-4249-B0A8-10051ADE9351}"/>
              </a:ext>
            </a:extLst>
          </p:cNvPr>
          <p:cNvGrpSpPr/>
          <p:nvPr/>
        </p:nvGrpSpPr>
        <p:grpSpPr>
          <a:xfrm>
            <a:off x="1483714" y="770274"/>
            <a:ext cx="5162421" cy="4418767"/>
            <a:chOff x="813395" y="743786"/>
            <a:chExt cx="5162421" cy="44187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1D2F608-CDC9-4F54-9FE5-B22632F4B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84" r="13290" b="8774"/>
            <a:stretch/>
          </p:blipFill>
          <p:spPr>
            <a:xfrm>
              <a:off x="1626210" y="1557586"/>
              <a:ext cx="4022115" cy="2981923"/>
            </a:xfrm>
            <a:prstGeom prst="rect">
              <a:avLst/>
            </a:prstGeom>
          </p:spPr>
        </p:pic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F7406A65-24DD-4339-B915-C9201BCFC2B1}"/>
                </a:ext>
              </a:extLst>
            </p:cNvPr>
            <p:cNvGraphicFramePr/>
            <p:nvPr/>
          </p:nvGraphicFramePr>
          <p:xfrm>
            <a:off x="1016242" y="743786"/>
            <a:ext cx="4959574" cy="42058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8A7D46-C110-400D-8715-0ABA4EBF4772}"/>
                </a:ext>
              </a:extLst>
            </p:cNvPr>
            <p:cNvSpPr txBox="1"/>
            <p:nvPr/>
          </p:nvSpPr>
          <p:spPr>
            <a:xfrm rot="16200000">
              <a:off x="-402197" y="3085220"/>
              <a:ext cx="27697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a typeface="Roboto" panose="02000000000000000000" pitchFamily="2" charset="0"/>
                </a:rPr>
                <a:t>NC-MACE (%)</a:t>
              </a:r>
              <a:endParaRPr lang="en-US" sz="16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022B73-994D-4E94-B63D-CB6525163922}"/>
                </a:ext>
              </a:extLst>
            </p:cNvPr>
            <p:cNvSpPr txBox="1"/>
            <p:nvPr/>
          </p:nvSpPr>
          <p:spPr>
            <a:xfrm>
              <a:off x="2228619" y="4823999"/>
              <a:ext cx="27697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a typeface="Roboto" panose="02000000000000000000" pitchFamily="2" charset="0"/>
                </a:rPr>
                <a:t>Years</a:t>
              </a:r>
              <a:endParaRPr lang="en-US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2DD9CE-0520-4BD1-821E-96D923CBDB6F}"/>
                </a:ext>
              </a:extLst>
            </p:cNvPr>
            <p:cNvSpPr txBox="1"/>
            <p:nvPr/>
          </p:nvSpPr>
          <p:spPr>
            <a:xfrm>
              <a:off x="1877927" y="2393811"/>
              <a:ext cx="3654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ヒラギノ角ゴ Pro W3" pitchFamily="84" charset="-128"/>
                  <a:cs typeface="+mn-cs"/>
                </a:rPr>
                <a:t>OR 36.73 95% CI </a:t>
              </a:r>
              <a:r>
                <a:rPr lang="en-US" sz="2000" dirty="0">
                  <a:latin typeface="+mj-lt"/>
                  <a:ea typeface="ヒラギノ角ゴ Pro W3" pitchFamily="84" charset="-128"/>
                </a:rPr>
                <a:t>13.59-99.28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ヒラギノ角ゴ Pro W3" pitchFamily="84" charset="-128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B8FBC48-4B63-4CE9-9736-18EF7E588694}"/>
              </a:ext>
            </a:extLst>
          </p:cNvPr>
          <p:cNvSpPr txBox="1"/>
          <p:nvPr/>
        </p:nvSpPr>
        <p:spPr>
          <a:xfrm>
            <a:off x="2471387" y="1549715"/>
            <a:ext cx="4885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Roboto" panose="02000000000000000000" pitchFamily="2" charset="0"/>
              </a:rPr>
              <a:t>MaxLCBI</a:t>
            </a:r>
            <a:r>
              <a:rPr lang="en-US" sz="2400" b="1" baseline="-25000" dirty="0">
                <a:solidFill>
                  <a:srgbClr val="FF0000"/>
                </a:solidFill>
                <a:ea typeface="Roboto" panose="02000000000000000000" pitchFamily="2" charset="0"/>
              </a:rPr>
              <a:t>4mm</a:t>
            </a:r>
            <a:r>
              <a:rPr lang="en-US" sz="2400" b="1" dirty="0">
                <a:solidFill>
                  <a:srgbClr val="FF0000"/>
                </a:solidFill>
                <a:ea typeface="Roboto" panose="02000000000000000000" pitchFamily="2" charset="0"/>
              </a:rPr>
              <a:t>&gt;324.7, PB&gt;70%</a:t>
            </a:r>
          </a:p>
          <a:p>
            <a:r>
              <a:rPr lang="en-US" sz="2400" b="1" dirty="0">
                <a:solidFill>
                  <a:srgbClr val="0000FF"/>
                </a:solidFill>
                <a:ea typeface="Roboto" panose="02000000000000000000" pitchFamily="2" charset="0"/>
              </a:rPr>
              <a:t>MaxLCBI</a:t>
            </a:r>
            <a:r>
              <a:rPr lang="en-US" sz="2400" b="1" baseline="-25000" dirty="0">
                <a:solidFill>
                  <a:srgbClr val="0000FF"/>
                </a:solidFill>
                <a:ea typeface="Roboto" panose="02000000000000000000" pitchFamily="2" charset="0"/>
              </a:rPr>
              <a:t>4mm</a:t>
            </a:r>
            <a:r>
              <a:rPr lang="en-US" sz="2400" b="1" dirty="0">
                <a:solidFill>
                  <a:srgbClr val="0000FF"/>
                </a:solidFill>
                <a:ea typeface="Roboto" panose="02000000000000000000" pitchFamily="2" charset="0"/>
              </a:rPr>
              <a:t>&lt;324.7, PB&lt;70%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094DB9-2BA9-4DF0-B7DF-100332110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38" y="4933843"/>
            <a:ext cx="8159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33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Number at risk</a:t>
            </a:r>
            <a:r>
              <a:rPr kumimoji="0" lang="en-US" altLang="en-US" sz="9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:</a:t>
            </a:r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47" name="Rectangle 51">
            <a:extLst>
              <a:ext uri="{FF2B5EF4-FFF2-40B4-BE49-F238E27FC236}">
                <a16:creationId xmlns:a16="http://schemas.microsoft.com/office/drawing/2014/main" id="{915206D3-0E04-40B7-B1E4-0B2E40EC0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39" y="5130883"/>
            <a:ext cx="1087702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PB ≥70% maxLCBI</a:t>
            </a:r>
            <a:r>
              <a:rPr kumimoji="0" lang="en-US" altLang="en-US" sz="933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4mm</a:t>
            </a:r>
            <a:r>
              <a: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 ≥324.7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0F3D1E-A7B6-4B1E-B9E4-D86D8035EBD0}"/>
              </a:ext>
            </a:extLst>
          </p:cNvPr>
          <p:cNvGrpSpPr/>
          <p:nvPr/>
        </p:nvGrpSpPr>
        <p:grpSpPr>
          <a:xfrm>
            <a:off x="2171700" y="5130883"/>
            <a:ext cx="4219575" cy="528776"/>
            <a:chOff x="3013351" y="5130883"/>
            <a:chExt cx="7286047" cy="52877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F21768C-7570-400A-8EBE-268286F60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47" y="5130883"/>
              <a:ext cx="201979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374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71EEBA-6D0B-447C-A4AF-74EAC2FE9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260" y="5130883"/>
              <a:ext cx="201979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368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B72FE2-F6C9-4667-8D32-E2F475A97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976" y="5130883"/>
              <a:ext cx="201979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362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D463E1-05A0-4146-9A01-A317C85BC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7509" y="5130883"/>
              <a:ext cx="201979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271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546EFD-EC25-4C91-9CBB-3F87D9B6A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7419" y="5130883"/>
              <a:ext cx="201979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162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021A164-76F0-403A-BADE-7941BF873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351" y="5516094"/>
              <a:ext cx="302968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2,258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2C9918A-931A-401E-9518-EB6BF2823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765" y="5516094"/>
              <a:ext cx="302968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2,240</a:t>
              </a:r>
              <a:endPara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E5B7483-8027-4CF3-ACF5-8EFD2F3AD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7480" y="5516094"/>
              <a:ext cx="302968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2,229</a:t>
              </a:r>
              <a:endPara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63142C0-8F78-44C8-BB44-3E13569A4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7014" y="5516094"/>
              <a:ext cx="302968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1,683</a:t>
              </a:r>
              <a:endPara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7278706-77DB-4172-A246-56318EAA5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7419" y="5516094"/>
              <a:ext cx="201979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ヒラギノ角ゴ Pro W3"/>
                  <a:cs typeface="Arial" pitchFamily="34" charset="0"/>
                </a:rPr>
                <a:t>924</a:t>
              </a:r>
              <a:endPara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</p:grpSp>
      <p:sp>
        <p:nvSpPr>
          <p:cNvPr id="65" name="Rectangle 51">
            <a:extLst>
              <a:ext uri="{FF2B5EF4-FFF2-40B4-BE49-F238E27FC236}">
                <a16:creationId xmlns:a16="http://schemas.microsoft.com/office/drawing/2014/main" id="{C3BBC36A-844F-4096-8E79-84FABBD33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62" y="5478684"/>
            <a:ext cx="1135611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PB &lt;70% maxLCBI</a:t>
            </a:r>
            <a:r>
              <a:rPr kumimoji="0" lang="en-US" altLang="en-US" sz="933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4mm</a:t>
            </a:r>
            <a:r>
              <a: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 &lt;324.7</a:t>
            </a:r>
            <a:endParaRPr kumimoji="0" lang="en-US" altLang="en-US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DA01-A698-4AF3-B95D-5BE7B0B2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1950" y="1789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          </a:t>
            </a:r>
            <a:r>
              <a:rPr lang="en-US" sz="3600" b="1" dirty="0" err="1"/>
              <a:t>TCFA</a:t>
            </a:r>
            <a:r>
              <a:rPr lang="en-US" sz="3600" b="1" dirty="0"/>
              <a:t> by OCT Predicts Future ACS</a:t>
            </a:r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979B-28AE-44CA-B295-5168F6B1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7EDD69-2221-E341-B2E5-8C3DC856337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29675-800C-4E20-9D32-8F69FE386E79}"/>
              </a:ext>
            </a:extLst>
          </p:cNvPr>
          <p:cNvSpPr txBox="1"/>
          <p:nvPr/>
        </p:nvSpPr>
        <p:spPr>
          <a:xfrm>
            <a:off x="7089418" y="484384"/>
            <a:ext cx="6834873" cy="9079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ea typeface="Roboto" panose="02000000000000000000" pitchFamily="2" charset="0"/>
              </a:rPr>
              <a:t>   Kubo et al, EHJ CI, 2021</a:t>
            </a:r>
          </a:p>
          <a:p>
            <a:pPr marL="342900" indent="-342900">
              <a:buAutoNum type="arabicPeriod"/>
            </a:pPr>
            <a:endParaRPr lang="en-US" sz="700" i="1" dirty="0">
              <a:ea typeface="Roboto" panose="02000000000000000000" pitchFamily="2" charset="0"/>
            </a:endParaRPr>
          </a:p>
          <a:p>
            <a:endParaRPr lang="en-US" sz="700" i="1" dirty="0">
              <a:ea typeface="Roboto" panose="02000000000000000000" pitchFamily="2" charset="0"/>
            </a:endParaRPr>
          </a:p>
          <a:p>
            <a:endParaRPr lang="en-US" sz="700" i="1" dirty="0">
              <a:ea typeface="Roboto" panose="02000000000000000000" pitchFamily="2" charset="0"/>
            </a:endParaRPr>
          </a:p>
        </p:txBody>
      </p:sp>
      <p:sp>
        <p:nvSpPr>
          <p:cNvPr id="31" name="Rectangle: Rounded Corners 45">
            <a:extLst>
              <a:ext uri="{FF2B5EF4-FFF2-40B4-BE49-F238E27FC236}">
                <a16:creationId xmlns:a16="http://schemas.microsoft.com/office/drawing/2014/main" id="{7060CEEB-0775-4447-8DD1-4F30941F35C2}"/>
              </a:ext>
            </a:extLst>
          </p:cNvPr>
          <p:cNvSpPr/>
          <p:nvPr/>
        </p:nvSpPr>
        <p:spPr>
          <a:xfrm flipH="1">
            <a:off x="590595" y="1392325"/>
            <a:ext cx="11172824" cy="4686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aseline="30000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47CFCB-9AE8-4FDC-850A-02AF63E8EC3C}"/>
              </a:ext>
            </a:extLst>
          </p:cNvPr>
          <p:cNvSpPr txBox="1"/>
          <p:nvPr/>
        </p:nvSpPr>
        <p:spPr>
          <a:xfrm>
            <a:off x="6798271" y="2466056"/>
            <a:ext cx="4803133" cy="25545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1378 patients with low to intermediate stenosis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 </a:t>
            </a:r>
            <a:r>
              <a:rPr lang="en-US" sz="2000" dirty="0" err="1"/>
              <a:t>Yr</a:t>
            </a:r>
            <a:r>
              <a:rPr lang="en-US" sz="2000" dirty="0"/>
              <a:t> median follow up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72 ACS in OCT-imaged vessels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Non-lipidic 100% NPV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HR&gt;10 for OCT LRP, TCFA, combination</a:t>
            </a:r>
            <a:r>
              <a:rPr lang="en-US" sz="2000" i="1" dirty="0"/>
              <a:t>.”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6E324D-2F6C-4F90-A5F9-F7F9B849B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4"/>
          <a:stretch/>
        </p:blipFill>
        <p:spPr>
          <a:xfrm>
            <a:off x="1124515" y="1939636"/>
            <a:ext cx="5294758" cy="38889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031CC5-8BD5-4679-A371-11577CE27521}"/>
              </a:ext>
            </a:extLst>
          </p:cNvPr>
          <p:cNvSpPr txBox="1"/>
          <p:nvPr/>
        </p:nvSpPr>
        <p:spPr>
          <a:xfrm>
            <a:off x="2654001" y="1504463"/>
            <a:ext cx="2970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Roboto" panose="02000000000000000000" pitchFamily="2" charset="0"/>
              </a:rPr>
              <a:t>Present     </a:t>
            </a:r>
            <a:r>
              <a:rPr lang="en-US" sz="2400" b="1" dirty="0">
                <a:solidFill>
                  <a:srgbClr val="0000FF"/>
                </a:solidFill>
                <a:ea typeface="Roboto" panose="02000000000000000000" pitchFamily="2" charset="0"/>
              </a:rPr>
              <a:t>Absent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1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396A2-DCF7-4B1C-95A4-82B55FE85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318" y="1959368"/>
            <a:ext cx="7815493" cy="430066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Stenting complications </a:t>
            </a:r>
          </a:p>
          <a:p>
            <a:pPr marL="0" indent="0">
              <a:buNone/>
            </a:pPr>
            <a:r>
              <a:rPr lang="en-US" sz="5100" dirty="0"/>
              <a:t>   continue to occur </a:t>
            </a:r>
          </a:p>
          <a:p>
            <a:endParaRPr lang="en-US" sz="5100" dirty="0"/>
          </a:p>
          <a:p>
            <a:endParaRPr lang="en-US" sz="5100" dirty="0"/>
          </a:p>
          <a:p>
            <a:r>
              <a:rPr lang="en-US" sz="5100" i="1" dirty="0"/>
              <a:t>Patients  experience events</a:t>
            </a:r>
          </a:p>
          <a:p>
            <a:pPr marL="0" indent="0">
              <a:buNone/>
            </a:pPr>
            <a:r>
              <a:rPr lang="en-US" sz="5100" i="1" dirty="0"/>
              <a:t> from new lesions </a:t>
            </a:r>
            <a:r>
              <a:rPr lang="en-US" sz="5100" i="1" baseline="30000" dirty="0"/>
              <a:t>(2)</a:t>
            </a:r>
          </a:p>
          <a:p>
            <a:pPr marL="0" indent="0">
              <a:buNone/>
            </a:pPr>
            <a:endParaRPr lang="en-US" sz="2600" baseline="30000" dirty="0"/>
          </a:p>
          <a:p>
            <a:pPr marL="0" indent="0">
              <a:buNone/>
            </a:pPr>
            <a:endParaRPr lang="en-US" sz="5100" baseline="30000" dirty="0"/>
          </a:p>
          <a:p>
            <a:pPr marL="0" indent="0">
              <a:buNone/>
            </a:pPr>
            <a:endParaRPr lang="en-US" sz="5100" baseline="30000" dirty="0"/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3300" dirty="0"/>
              <a:t>www.who.int/mediacentre/factsheets/fs310/en/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3300" dirty="0"/>
              <a:t>Prospect Study, NEJM, Stone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620E8-DC61-45F3-BB63-BDBD1FBC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EDD69-2221-E341-B2E5-8C3DC8563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E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B1547-2882-44AD-B9BE-CFD10A85E357}"/>
              </a:ext>
            </a:extLst>
          </p:cNvPr>
          <p:cNvSpPr/>
          <p:nvPr/>
        </p:nvSpPr>
        <p:spPr>
          <a:xfrm>
            <a:off x="7080142" y="1167096"/>
            <a:ext cx="3291840" cy="438912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5D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ADD3966-DDF3-4D6D-ABDD-D2858CB7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4000" y="1513616"/>
            <a:ext cx="3169203" cy="288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838D71-322B-4A55-9264-CEDE2619B307}"/>
              </a:ext>
            </a:extLst>
          </p:cNvPr>
          <p:cNvSpPr/>
          <p:nvPr/>
        </p:nvSpPr>
        <p:spPr>
          <a:xfrm>
            <a:off x="7480128" y="4399067"/>
            <a:ext cx="2452689" cy="939231"/>
          </a:xfrm>
          <a:prstGeom prst="rect">
            <a:avLst/>
          </a:prstGeom>
        </p:spPr>
        <p:txBody>
          <a:bodyPr wrap="square" lIns="0" tIns="1828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Autopsy Specimen of Coronary Plaque Causing a Fatal Heart Attack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EFA59C-4F86-4EDB-AC99-16EDA14C84E1}"/>
              </a:ext>
            </a:extLst>
          </p:cNvPr>
          <p:cNvSpPr txBox="1">
            <a:spLocks/>
          </p:cNvSpPr>
          <p:nvPr/>
        </p:nvSpPr>
        <p:spPr>
          <a:xfrm>
            <a:off x="508318" y="243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A5D8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Coronary Heart Disease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CC6577-E3AD-4648-9417-C1BE7CE37044}"/>
              </a:ext>
            </a:extLst>
          </p:cNvPr>
          <p:cNvSpPr txBox="1"/>
          <p:nvPr/>
        </p:nvSpPr>
        <p:spPr>
          <a:xfrm>
            <a:off x="508318" y="1213510"/>
            <a:ext cx="549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Leading Cause of Death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972B7-79C9-4497-A434-3371F840B59C}"/>
              </a:ext>
            </a:extLst>
          </p:cNvPr>
          <p:cNvSpPr txBox="1"/>
          <p:nvPr/>
        </p:nvSpPr>
        <p:spPr>
          <a:xfrm>
            <a:off x="10571014" y="2207443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 Cap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A37742-1473-4F8C-8EFA-FCB95BFC6FC9}"/>
              </a:ext>
            </a:extLst>
          </p:cNvPr>
          <p:cNvCxnSpPr/>
          <p:nvPr/>
        </p:nvCxnSpPr>
        <p:spPr>
          <a:xfrm flipH="1">
            <a:off x="9170126" y="2504482"/>
            <a:ext cx="1410788" cy="4518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698D9E4-3933-473E-8B81-513EABE282E6}"/>
              </a:ext>
            </a:extLst>
          </p:cNvPr>
          <p:cNvPicPr/>
          <p:nvPr/>
        </p:nvPicPr>
        <p:blipFill rotWithShape="1">
          <a:blip r:embed="rId2"/>
          <a:srcRect r="2053" b="18364"/>
          <a:stretch/>
        </p:blipFill>
        <p:spPr>
          <a:xfrm>
            <a:off x="-103240" y="708660"/>
            <a:ext cx="4172320" cy="3036492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D0CDDC9-2FE3-40DA-9B38-7B6282BD3B5E}"/>
              </a:ext>
            </a:extLst>
          </p:cNvPr>
          <p:cNvPicPr/>
          <p:nvPr/>
        </p:nvPicPr>
        <p:blipFill rotWithShape="1">
          <a:blip r:embed="rId3"/>
          <a:srcRect t="17231" r="3820" b="6746"/>
          <a:stretch/>
        </p:blipFill>
        <p:spPr>
          <a:xfrm>
            <a:off x="4713340" y="881836"/>
            <a:ext cx="4023360" cy="2651760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D80A89D-CF07-4403-828B-55A6D6F2815D}"/>
              </a:ext>
            </a:extLst>
          </p:cNvPr>
          <p:cNvPicPr/>
          <p:nvPr/>
        </p:nvPicPr>
        <p:blipFill rotWithShape="1">
          <a:blip r:embed="rId4"/>
          <a:srcRect l="12811" t="14262" r="3886" b="14264"/>
          <a:stretch/>
        </p:blipFill>
        <p:spPr>
          <a:xfrm>
            <a:off x="9069465" y="853440"/>
            <a:ext cx="2560320" cy="2624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17EA8-D28D-4FE9-BAFD-E782BDCC13F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18016" r="4217" b="-1538"/>
          <a:stretch/>
        </p:blipFill>
        <p:spPr bwMode="auto">
          <a:xfrm>
            <a:off x="141340" y="3771900"/>
            <a:ext cx="4572000" cy="2640252"/>
          </a:xfrm>
          <a:prstGeom prst="rect">
            <a:avLst/>
          </a:prstGeom>
          <a:noFill/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AC7D7B28-46D0-4CF7-A542-A064B3465488}"/>
              </a:ext>
            </a:extLst>
          </p:cNvPr>
          <p:cNvPicPr/>
          <p:nvPr/>
        </p:nvPicPr>
        <p:blipFill rotWithShape="1">
          <a:blip r:embed="rId6"/>
          <a:srcRect l="-1" t="6224" r="4075" b="52918"/>
          <a:stretch/>
        </p:blipFill>
        <p:spPr>
          <a:xfrm>
            <a:off x="8472792" y="4084320"/>
            <a:ext cx="3383280" cy="2286457"/>
          </a:xfrm>
          <a:prstGeom prst="rect">
            <a:avLst/>
          </a:prstGeom>
        </p:spPr>
      </p:pic>
      <p:pic>
        <p:nvPicPr>
          <p:cNvPr id="10" name="New picture">
            <a:extLst>
              <a:ext uri="{FF2B5EF4-FFF2-40B4-BE49-F238E27FC236}">
                <a16:creationId xmlns:a16="http://schemas.microsoft.com/office/drawing/2014/main" id="{B9341770-1907-4B44-89E1-0D2B4B316E70}"/>
              </a:ext>
            </a:extLst>
          </p:cNvPr>
          <p:cNvPicPr/>
          <p:nvPr/>
        </p:nvPicPr>
        <p:blipFill rotWithShape="1">
          <a:blip r:embed="rId7"/>
          <a:srcRect l="52555" t="19208" r="2827" b="57105"/>
          <a:stretch/>
        </p:blipFill>
        <p:spPr>
          <a:xfrm>
            <a:off x="5286182" y="4084320"/>
            <a:ext cx="3002905" cy="2218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9A113E-29A4-4AC9-A99A-CDDCB8829268}"/>
              </a:ext>
            </a:extLst>
          </p:cNvPr>
          <p:cNvSpPr txBox="1"/>
          <p:nvPr/>
        </p:nvSpPr>
        <p:spPr>
          <a:xfrm>
            <a:off x="498066" y="69009"/>
            <a:ext cx="11464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 Positive Vulnerable Plaque Detection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1A313-9F1D-4A32-A0F9-02761BAB39C1}"/>
              </a:ext>
            </a:extLst>
          </p:cNvPr>
          <p:cNvSpPr txBox="1"/>
          <p:nvPr/>
        </p:nvSpPr>
        <p:spPr>
          <a:xfrm>
            <a:off x="245148" y="3477717"/>
            <a:ext cx="11717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 ONE, Stone et al,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2011                                 VIVA, Calvert et al,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CV Imaging 2011 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LRP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Waksman et al, Lancet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A3A19-B1A1-474A-86AB-4597EE7D548A}"/>
              </a:ext>
            </a:extLst>
          </p:cNvPr>
          <p:cNvSpPr txBox="1"/>
          <p:nvPr/>
        </p:nvSpPr>
        <p:spPr>
          <a:xfrm>
            <a:off x="411480" y="6438900"/>
            <a:ext cx="119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 Two,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Erlinge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Lancet 2021.                          COMBINE OCT-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Kedhi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Eur H.J. 2021.     Kubo et al, Eur H. J. CV Imaging, 2021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7199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CD16-0590-4A34-848B-3E6DBB6E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1192FD-9230-401F-94DE-8D0B5BCD4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4931" y="0"/>
            <a:ext cx="12365320" cy="6858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02E16-B86B-4FC3-98AC-C960ADEE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F3068-C949-4AAA-9B58-0C823409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5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21BE3-CC26-447F-9EA7-58A6535B6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118" y="0"/>
            <a:ext cx="8656882" cy="69673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E81C-723D-42A5-822F-B87DA3AC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F8FE-5F8A-4320-994D-7492E807E96C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58F75-B1F1-4C40-8308-2BD42FC0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65B0D-D3C6-4BB8-9466-9A635E25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752706-04B4-47B4-982E-609E5C8628D9}"/>
              </a:ext>
            </a:extLst>
          </p:cNvPr>
          <p:cNvSpPr txBox="1"/>
          <p:nvPr/>
        </p:nvSpPr>
        <p:spPr>
          <a:xfrm>
            <a:off x="659566" y="136525"/>
            <a:ext cx="26382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Tip of prototype catheter</a:t>
            </a:r>
          </a:p>
          <a:p>
            <a:r>
              <a:rPr lang="en-US" sz="3600" dirty="0"/>
              <a:t>created by </a:t>
            </a:r>
            <a:r>
              <a:rPr lang="en-US" sz="3600" dirty="0" err="1"/>
              <a:t>Tearney</a:t>
            </a:r>
            <a:r>
              <a:rPr lang="en-US" sz="3600" dirty="0"/>
              <a:t> lab</a:t>
            </a:r>
            <a:r>
              <a:rPr lang="en-US" sz="2400" b="0" i="0" u="none" strike="noStrike" baseline="0" dirty="0">
                <a:latin typeface="MinionPro-Regular"/>
              </a:rPr>
              <a:t> </a:t>
            </a:r>
            <a:endParaRPr lang="en-US" sz="2400" dirty="0">
              <a:latin typeface="MinionPro-Regular"/>
            </a:endParaRPr>
          </a:p>
          <a:p>
            <a:r>
              <a:rPr lang="en-US" sz="2400" b="0" i="0" u="none" strike="noStrike" baseline="0" dirty="0" err="1">
                <a:latin typeface="MinionPro-Regular"/>
              </a:rPr>
              <a:t>Fard</a:t>
            </a:r>
            <a:r>
              <a:rPr lang="en-US" sz="2400" b="0" i="0" u="none" strike="noStrike" baseline="0" dirty="0">
                <a:latin typeface="MinionPro-Regular"/>
              </a:rPr>
              <a:t> AM et al. </a:t>
            </a:r>
            <a:r>
              <a:rPr lang="en-US" sz="2400" b="0" i="0" u="none" strike="noStrike" baseline="0" dirty="0" err="1">
                <a:latin typeface="MinionPro-It"/>
              </a:rPr>
              <a:t>Opt</a:t>
            </a:r>
            <a:r>
              <a:rPr lang="en-US" sz="2400" b="0" i="0" u="none" strike="noStrike" baseline="0" dirty="0">
                <a:latin typeface="MinionPro-It"/>
              </a:rPr>
              <a:t> Express</a:t>
            </a:r>
            <a:r>
              <a:rPr lang="en-US" sz="2400" b="0" i="0" u="none" strike="noStrike" baseline="0" dirty="0">
                <a:latin typeface="MinionPro-Regular"/>
              </a:rPr>
              <a:t>. 2013</a:t>
            </a:r>
          </a:p>
          <a:p>
            <a:endParaRPr lang="en-US" sz="2400" b="0" i="0" u="none" strike="noStrike" baseline="0" dirty="0">
              <a:latin typeface="MinionPro-Regular"/>
            </a:endParaRPr>
          </a:p>
          <a:p>
            <a:endParaRPr lang="en-US" sz="2400" dirty="0">
              <a:latin typeface="MinionPro-Regular"/>
            </a:endParaRPr>
          </a:p>
          <a:p>
            <a:endParaRPr lang="en-US" sz="2400" b="0" i="0" u="none" strike="noStrike" baseline="0" dirty="0">
              <a:latin typeface="MinionPro-Regular"/>
            </a:endParaRPr>
          </a:p>
          <a:p>
            <a:r>
              <a:rPr lang="en-US" sz="2400" b="0" i="0" u="none" strike="noStrike" baseline="0" dirty="0">
                <a:latin typeface="MinionPro-Regular"/>
              </a:rPr>
              <a:t>In 2017, Drs. </a:t>
            </a:r>
            <a:r>
              <a:rPr lang="en-US" sz="2400" b="0" i="0" u="none" strike="noStrike" baseline="0" dirty="0" err="1">
                <a:latin typeface="MinionPro-Regular"/>
              </a:rPr>
              <a:t>Tearney</a:t>
            </a:r>
            <a:r>
              <a:rPr lang="en-US" sz="2400" b="0" i="0" u="none" strike="noStrike" baseline="0" dirty="0">
                <a:latin typeface="MinionPro-Regular"/>
              </a:rPr>
              <a:t>, Stone and Muller founded </a:t>
            </a:r>
            <a:r>
              <a:rPr lang="en-US" sz="2400" b="0" i="0" u="none" strike="noStrike" baseline="0" dirty="0" err="1">
                <a:latin typeface="MinionPro-Regular"/>
              </a:rPr>
              <a:t>SpectraWAVE</a:t>
            </a:r>
            <a:r>
              <a:rPr lang="en-US" sz="2400" b="0" i="0" u="none" strike="noStrike" baseline="0" dirty="0">
                <a:latin typeface="MinionPro-Regular"/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2552612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BD3A4-9292-48F2-AB98-65FFBD06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43"/>
            <a:ext cx="10515600" cy="914400"/>
          </a:xfrm>
        </p:spPr>
        <p:txBody>
          <a:bodyPr>
            <a:normAutofit/>
          </a:bodyPr>
          <a:lstStyle/>
          <a:p>
            <a:r>
              <a:rPr lang="en-US" b="1" dirty="0"/>
              <a:t>Single and Multimodality Catheter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AD2C-EAD6-4F11-9BB1-1A652A6D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23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E3EB3B-00E7-4225-A8DF-6056B51E8813}"/>
              </a:ext>
            </a:extLst>
          </p:cNvPr>
          <p:cNvGrpSpPr/>
          <p:nvPr/>
        </p:nvGrpSpPr>
        <p:grpSpPr>
          <a:xfrm>
            <a:off x="1300510" y="1148251"/>
            <a:ext cx="4416039" cy="2420607"/>
            <a:chOff x="1930790" y="1600252"/>
            <a:chExt cx="3608310" cy="1977859"/>
          </a:xfrm>
        </p:grpSpPr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E8CE64D2-ECFE-4754-B647-61835E29D883}"/>
                </a:ext>
              </a:extLst>
            </p:cNvPr>
            <p:cNvSpPr/>
            <p:nvPr/>
          </p:nvSpPr>
          <p:spPr>
            <a:xfrm rot="16200000" flipV="1">
              <a:off x="3568647" y="1597356"/>
              <a:ext cx="1957255" cy="1983650"/>
            </a:xfrm>
            <a:prstGeom prst="rtTriangle">
              <a:avLst/>
            </a:prstGeom>
            <a:solidFill>
              <a:schemeClr val="tx1"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0DE6B6C-542B-4609-BFA3-D6B97BEE4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0790" y="1600252"/>
              <a:ext cx="1983651" cy="1977859"/>
            </a:xfrm>
            <a:prstGeom prst="rect">
              <a:avLst/>
            </a:prstGeom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E7F3A2-57AB-4BB5-8354-EF35C706D0FC}"/>
              </a:ext>
            </a:extLst>
          </p:cNvPr>
          <p:cNvGrpSpPr/>
          <p:nvPr/>
        </p:nvGrpSpPr>
        <p:grpSpPr>
          <a:xfrm>
            <a:off x="1288306" y="3678130"/>
            <a:ext cx="4183335" cy="2427696"/>
            <a:chOff x="1917259" y="3856068"/>
            <a:chExt cx="3418170" cy="1983651"/>
          </a:xfrm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32E07FEA-EC12-4062-A47C-532E15BD8929}"/>
                </a:ext>
              </a:extLst>
            </p:cNvPr>
            <p:cNvSpPr/>
            <p:nvPr/>
          </p:nvSpPr>
          <p:spPr>
            <a:xfrm rot="5400000">
              <a:off x="3530610" y="4034900"/>
              <a:ext cx="1833184" cy="1776454"/>
            </a:xfrm>
            <a:prstGeom prst="rtTriangle">
              <a:avLst/>
            </a:prstGeom>
            <a:solidFill>
              <a:schemeClr val="tx1"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71DF24C-19E1-4CE7-8242-438193BF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 flipV="1">
              <a:off x="1917259" y="3856068"/>
              <a:ext cx="1983651" cy="1983651"/>
            </a:xfrm>
            <a:prstGeom prst="rect">
              <a:avLst/>
            </a:prstGeom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957B30D-B0DF-4173-BF89-95B418DA0D3F}"/>
              </a:ext>
            </a:extLst>
          </p:cNvPr>
          <p:cNvGrpSpPr/>
          <p:nvPr/>
        </p:nvGrpSpPr>
        <p:grpSpPr>
          <a:xfrm>
            <a:off x="6517143" y="3743520"/>
            <a:ext cx="4272085" cy="2428424"/>
            <a:chOff x="7050178" y="3880442"/>
            <a:chExt cx="3490687" cy="1984246"/>
          </a:xfrm>
        </p:grpSpPr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21869A06-3ED6-4D6A-85D6-DA4AD5B33A25}"/>
                </a:ext>
              </a:extLst>
            </p:cNvPr>
            <p:cNvSpPr/>
            <p:nvPr/>
          </p:nvSpPr>
          <p:spPr>
            <a:xfrm rot="16200000" flipH="1">
              <a:off x="7020677" y="4036223"/>
              <a:ext cx="1835454" cy="1776451"/>
            </a:xfrm>
            <a:prstGeom prst="rtTriangle">
              <a:avLst/>
            </a:prstGeom>
            <a:solidFill>
              <a:schemeClr val="tx1"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A432F077-7D13-4B89-AC2F-ADF922AD7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 flipH="1" flipV="1">
              <a:off x="8556619" y="3880442"/>
              <a:ext cx="1984246" cy="1984246"/>
            </a:xfrm>
            <a:prstGeom prst="rect">
              <a:avLst/>
            </a:prstGeom>
            <a:noFill/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3E7E49-CB61-4E29-B0F9-AC1F31E7B448}"/>
              </a:ext>
            </a:extLst>
          </p:cNvPr>
          <p:cNvGrpSpPr/>
          <p:nvPr/>
        </p:nvGrpSpPr>
        <p:grpSpPr>
          <a:xfrm>
            <a:off x="6562062" y="1156151"/>
            <a:ext cx="4228137" cy="2440934"/>
            <a:chOff x="6965465" y="1614176"/>
            <a:chExt cx="3454777" cy="1994468"/>
          </a:xfrm>
        </p:grpSpPr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0EB5E939-6398-4F89-9E12-1F7A6F729F23}"/>
                </a:ext>
              </a:extLst>
            </p:cNvPr>
            <p:cNvSpPr/>
            <p:nvPr/>
          </p:nvSpPr>
          <p:spPr>
            <a:xfrm rot="5400000" flipH="1" flipV="1">
              <a:off x="6904165" y="1712689"/>
              <a:ext cx="1957255" cy="1834655"/>
            </a:xfrm>
            <a:prstGeom prst="rtTriangle">
              <a:avLst/>
            </a:prstGeom>
            <a:solidFill>
              <a:schemeClr val="tx1"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7A1F02DE-90D9-4491-8DA0-FC130AF0B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35201" y="1614176"/>
              <a:ext cx="1985041" cy="1985041"/>
            </a:xfrm>
            <a:prstGeom prst="rect">
              <a:avLst/>
            </a:prstGeom>
            <a:noFill/>
            <a:ln w="762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D629EC-31BD-4E76-AC9F-45CD7EB047FE}"/>
              </a:ext>
            </a:extLst>
          </p:cNvPr>
          <p:cNvGrpSpPr/>
          <p:nvPr/>
        </p:nvGrpSpPr>
        <p:grpSpPr>
          <a:xfrm>
            <a:off x="4045105" y="2029314"/>
            <a:ext cx="3487895" cy="3475499"/>
            <a:chOff x="4234675" y="2040873"/>
            <a:chExt cx="3487895" cy="34754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61FF21C-2E66-4074-833B-4C19F327528F}"/>
                </a:ext>
              </a:extLst>
            </p:cNvPr>
            <p:cNvSpPr/>
            <p:nvPr/>
          </p:nvSpPr>
          <p:spPr>
            <a:xfrm>
              <a:off x="4996257" y="3873839"/>
              <a:ext cx="1060704" cy="1060704"/>
            </a:xfrm>
            <a:prstGeom prst="roundRect">
              <a:avLst/>
            </a:prstGeom>
            <a:solidFill>
              <a:srgbClr val="FAFAFA"/>
            </a:solidFill>
            <a:ln w="57150">
              <a:solidFill>
                <a:schemeClr val="tx1">
                  <a:alpha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IVUS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EE04FEB-F92D-410F-BB42-0129699026F8}"/>
                </a:ext>
              </a:extLst>
            </p:cNvPr>
            <p:cNvSpPr/>
            <p:nvPr/>
          </p:nvSpPr>
          <p:spPr>
            <a:xfrm>
              <a:off x="4996257" y="2505898"/>
              <a:ext cx="1060704" cy="1060704"/>
            </a:xfrm>
            <a:prstGeom prst="roundRect">
              <a:avLst/>
            </a:prstGeom>
            <a:solidFill>
              <a:srgbClr val="FAFAFA"/>
            </a:solidFill>
            <a:ln w="57150">
              <a:solidFill>
                <a:schemeClr val="tx1">
                  <a:alpha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OCT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2B5038B-7E5B-4231-AFD3-6C0D66CB3832}"/>
                </a:ext>
              </a:extLst>
            </p:cNvPr>
            <p:cNvSpPr/>
            <p:nvPr/>
          </p:nvSpPr>
          <p:spPr>
            <a:xfrm>
              <a:off x="6350188" y="3864175"/>
              <a:ext cx="1060704" cy="1060704"/>
            </a:xfrm>
            <a:prstGeom prst="roundRect">
              <a:avLst/>
            </a:prstGeom>
            <a:solidFill>
              <a:srgbClr val="FAFAFA"/>
            </a:solidFill>
            <a:ln w="57150">
              <a:solidFill>
                <a:schemeClr val="tx1">
                  <a:alpha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IVUS-NIRS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28BB85F-C1B6-4A55-A9D5-06597BA4F651}"/>
                </a:ext>
              </a:extLst>
            </p:cNvPr>
            <p:cNvGrpSpPr/>
            <p:nvPr/>
          </p:nvGrpSpPr>
          <p:grpSpPr>
            <a:xfrm>
              <a:off x="4234675" y="2461084"/>
              <a:ext cx="3487895" cy="3055288"/>
              <a:chOff x="6706988" y="3075709"/>
              <a:chExt cx="2508320" cy="2286919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7E68C77-A06D-448D-8BC2-97845927B6C9}"/>
                  </a:ext>
                </a:extLst>
              </p:cNvPr>
              <p:cNvSpPr/>
              <p:nvPr/>
            </p:nvSpPr>
            <p:spPr>
              <a:xfrm rot="16200000">
                <a:off x="6376522" y="3911476"/>
                <a:ext cx="926537" cy="26560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en-US" b="1" dirty="0">
                    <a:ea typeface="Roboto" panose="02000000000000000000" pitchFamily="2" charset="0"/>
                  </a:rPr>
                  <a:t>Resolution</a:t>
                </a:r>
                <a:endParaRPr lang="en-US" sz="1200" b="1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6804970-1306-4315-8CCC-23799B908946}"/>
                  </a:ext>
                </a:extLst>
              </p:cNvPr>
              <p:cNvSpPr/>
              <p:nvPr/>
            </p:nvSpPr>
            <p:spPr>
              <a:xfrm>
                <a:off x="7357292" y="5086179"/>
                <a:ext cx="1512704" cy="27644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b="1" dirty="0">
                    <a:ea typeface="Roboto" panose="02000000000000000000" pitchFamily="2" charset="0"/>
                  </a:rPr>
                  <a:t>Plaque Composition</a:t>
                </a:r>
                <a:endParaRPr lang="en-US" sz="1200" b="1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E65C7A5-287E-4B82-9550-3F436251BBFC}"/>
                  </a:ext>
                </a:extLst>
              </p:cNvPr>
              <p:cNvCxnSpPr/>
              <p:nvPr/>
            </p:nvCxnSpPr>
            <p:spPr>
              <a:xfrm flipV="1">
                <a:off x="7038109" y="3075709"/>
                <a:ext cx="0" cy="2029691"/>
              </a:xfrm>
              <a:prstGeom prst="straightConnector1">
                <a:avLst/>
              </a:prstGeom>
              <a:ln w="57150">
                <a:solidFill>
                  <a:srgbClr val="000000">
                    <a:alpha val="40000"/>
                  </a:srgbClr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F6363B9-5528-4CD7-ADDA-0E9494A23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8109" y="5105400"/>
                <a:ext cx="2177199" cy="0"/>
              </a:xfrm>
              <a:prstGeom prst="straightConnector1">
                <a:avLst/>
              </a:prstGeom>
              <a:ln w="57150">
                <a:solidFill>
                  <a:srgbClr val="000000">
                    <a:alpha val="40000"/>
                  </a:srgbClr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F7A3D6C-FF4E-40DA-B020-A601CF8D9265}"/>
                </a:ext>
              </a:extLst>
            </p:cNvPr>
            <p:cNvSpPr/>
            <p:nvPr/>
          </p:nvSpPr>
          <p:spPr>
            <a:xfrm>
              <a:off x="6003635" y="2040873"/>
              <a:ext cx="184730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endParaRPr lang="en-US" sz="14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644219-A04E-4E0B-B9AD-BA9EBD6BE88D}"/>
              </a:ext>
            </a:extLst>
          </p:cNvPr>
          <p:cNvGrpSpPr/>
          <p:nvPr/>
        </p:nvGrpSpPr>
        <p:grpSpPr>
          <a:xfrm>
            <a:off x="10420350" y="3276600"/>
            <a:ext cx="1709131" cy="2034540"/>
            <a:chOff x="10420350" y="3276600"/>
            <a:chExt cx="1709131" cy="203454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F6296E-4FDA-4B08-875D-C2A62BC3A9B5}"/>
                </a:ext>
              </a:extLst>
            </p:cNvPr>
            <p:cNvSpPr txBox="1"/>
            <p:nvPr/>
          </p:nvSpPr>
          <p:spPr>
            <a:xfrm>
              <a:off x="11029258" y="3435801"/>
              <a:ext cx="11002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Lipid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510ADB0-7A84-4370-A68C-E7D743FECC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20350" y="3276600"/>
              <a:ext cx="762000" cy="401530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2EED9AD-6A47-434C-8230-7CDC5F17E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0380" y="3678130"/>
              <a:ext cx="521970" cy="1633010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BEC9791-79E7-4EF7-89D2-F1F2551DDE63}"/>
              </a:ext>
            </a:extLst>
          </p:cNvPr>
          <p:cNvSpPr/>
          <p:nvPr/>
        </p:nvSpPr>
        <p:spPr>
          <a:xfrm>
            <a:off x="6168538" y="2503766"/>
            <a:ext cx="1060704" cy="1060704"/>
          </a:xfrm>
          <a:prstGeom prst="roundRect">
            <a:avLst/>
          </a:prstGeom>
          <a:solidFill>
            <a:srgbClr val="FAFAFA"/>
          </a:solidFill>
          <a:ln w="57150">
            <a:solidFill>
              <a:schemeClr val="tx1">
                <a:alpha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OCT-NIRS</a:t>
            </a:r>
          </a:p>
        </p:txBody>
      </p:sp>
    </p:spTree>
    <p:extLst>
      <p:ext uri="{BB962C8B-B14F-4D97-AF65-F5344CB8AC3E}">
        <p14:creationId xmlns:p14="http://schemas.microsoft.com/office/powerpoint/2010/main" val="35342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wipe/>
      </p:transition>
    </mc:Choice>
    <mc:Fallback xmlns="">
      <p:transition spd="slow" advTm="6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2A447C-D32C-450B-A1DC-C711BD03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017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SpectraWAVE</a:t>
            </a:r>
            <a:r>
              <a:rPr lang="en-US" dirty="0"/>
              <a:t> System OCT-</a:t>
            </a:r>
            <a:r>
              <a:rPr lang="en-US" dirty="0" err="1"/>
              <a:t>NIRS</a:t>
            </a:r>
            <a:r>
              <a:rPr lang="en-US" dirty="0"/>
              <a:t> System</a:t>
            </a:r>
            <a:br>
              <a:rPr lang="en-US" dirty="0"/>
            </a:b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D2202-1CBF-41B1-B38F-3B957C59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24</a:t>
            </a:fld>
            <a:endParaRPr lang="en-US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43CE65-A2D6-4BA4-BA2A-934CC40D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5" t="6489" r="35569" b="4623"/>
          <a:stretch/>
        </p:blipFill>
        <p:spPr>
          <a:xfrm>
            <a:off x="2209800" y="1424379"/>
            <a:ext cx="2467283" cy="4732483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0889A65-370D-4499-86CF-087D9A92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926" y="1778319"/>
            <a:ext cx="3632666" cy="3632666"/>
          </a:xfrm>
          <a:prstGeom prst="rect">
            <a:avLst/>
          </a:prstGeom>
          <a:noFill/>
          <a:ln w="76200">
            <a:noFill/>
          </a:ln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5">
            <a:extLst>
              <a:ext uri="{FF2B5EF4-FFF2-40B4-BE49-F238E27FC236}">
                <a16:creationId xmlns:a16="http://schemas.microsoft.com/office/drawing/2014/main" id="{7F4CA5C1-A211-4862-A8DD-726E629D7A67}"/>
              </a:ext>
            </a:extLst>
          </p:cNvPr>
          <p:cNvSpPr/>
          <p:nvPr/>
        </p:nvSpPr>
        <p:spPr>
          <a:xfrm flipH="1">
            <a:off x="590595" y="1392325"/>
            <a:ext cx="11172824" cy="4686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aseline="30000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52C754-2084-4D4F-AFD6-2B45ED18F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3" y="1870023"/>
            <a:ext cx="6206218" cy="3746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81DA01-A698-4AF3-B95D-5BE7B0B2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30" y="2263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The PROSPECT–ABSORB Study of </a:t>
            </a:r>
            <a:br>
              <a:rPr lang="en-US" sz="4000" b="1" dirty="0"/>
            </a:br>
            <a:r>
              <a:rPr lang="en-US" sz="4000" b="1" dirty="0"/>
              <a:t>Local Treatment of Vulnerable Plaque</a:t>
            </a:r>
            <a:br>
              <a:rPr lang="en-US" sz="3400" dirty="0"/>
            </a:br>
            <a:endParaRPr lang="en-US" sz="34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90F98-DE63-4437-9222-0E4A6EB4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C84E-08F3-4E31-A89B-65EA2B4B550D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3C49C-F0B1-4CEB-AB74-D72E4A8E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SpectraWAVE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979B-28AE-44CA-B295-5168F6B1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7EDD69-2221-E341-B2E5-8C3DC856337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1FA67-570A-4A2D-A07E-A4088A85784D}"/>
              </a:ext>
            </a:extLst>
          </p:cNvPr>
          <p:cNvSpPr txBox="1"/>
          <p:nvPr/>
        </p:nvSpPr>
        <p:spPr>
          <a:xfrm>
            <a:off x="56378" y="6163908"/>
            <a:ext cx="7572202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ea typeface="Roboto" panose="02000000000000000000" pitchFamily="2" charset="0"/>
              </a:rPr>
              <a:t>    PROSPECT ABSORB  Stone et al., JACC 2020</a:t>
            </a:r>
          </a:p>
          <a:p>
            <a:pPr marL="342900" indent="-342900">
              <a:buFontTx/>
              <a:buAutoNum type="arabicPeriod"/>
            </a:pPr>
            <a:endParaRPr lang="en-US" sz="700" i="1" dirty="0">
              <a:ea typeface="Roboto" panose="02000000000000000000" pitchFamily="2" charset="0"/>
            </a:endParaRPr>
          </a:p>
          <a:p>
            <a:pPr marL="342900" indent="-342900">
              <a:buFontTx/>
              <a:buAutoNum type="arabicPeriod"/>
            </a:pPr>
            <a:endParaRPr lang="en-US" sz="700" i="1" dirty="0">
              <a:ea typeface="Roboto" panose="02000000000000000000" pitchFamily="2" charset="0"/>
            </a:endParaRPr>
          </a:p>
          <a:p>
            <a:endParaRPr lang="en-US" sz="700" i="1" dirty="0"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76A13-5397-4E3E-B1A7-D5393C14A7ED}"/>
              </a:ext>
            </a:extLst>
          </p:cNvPr>
          <p:cNvSpPr txBox="1"/>
          <p:nvPr/>
        </p:nvSpPr>
        <p:spPr>
          <a:xfrm>
            <a:off x="6798271" y="2219835"/>
            <a:ext cx="4803133" cy="30469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182 Scandinavian patients </a:t>
            </a:r>
            <a:r>
              <a:rPr lang="en-US" sz="2400" dirty="0" err="1"/>
              <a:t>withnon</a:t>
            </a:r>
            <a:r>
              <a:rPr lang="en-US" sz="2400" dirty="0"/>
              <a:t>-stenotic, non-culprit lesions(&gt;65% PB) randomized to BVS or GDMT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BVS treatment of vulnerable plaques tended to reduce adverse outcomes (OR 0.38)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0EB8B1-2F8E-4643-821F-39D104CC3F38}"/>
              </a:ext>
            </a:extLst>
          </p:cNvPr>
          <p:cNvCxnSpPr/>
          <p:nvPr/>
        </p:nvCxnSpPr>
        <p:spPr>
          <a:xfrm>
            <a:off x="6750646" y="2699060"/>
            <a:ext cx="0" cy="1282890"/>
          </a:xfrm>
          <a:prstGeom prst="straightConnector1">
            <a:avLst/>
          </a:prstGeom>
          <a:ln w="76200">
            <a:gradFill>
              <a:gsLst>
                <a:gs pos="0">
                  <a:srgbClr val="FF0000"/>
                </a:gs>
                <a:gs pos="100000">
                  <a:srgbClr val="0000F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149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76393-6370-42E6-B957-5908D8066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9" y="1878719"/>
            <a:ext cx="11624377" cy="4351338"/>
          </a:xfrm>
        </p:spPr>
        <p:txBody>
          <a:bodyPr/>
          <a:lstStyle/>
          <a:p>
            <a:br>
              <a:rPr lang="ru-RU" sz="3600" dirty="0"/>
            </a:br>
            <a:r>
              <a:rPr lang="ru-RU" sz="3600" dirty="0">
                <a:solidFill>
                  <a:srgbClr val="202124"/>
                </a:solidFill>
                <a:latin typeface="Google Sans"/>
              </a:rPr>
              <a:t>Кардиолог из Огайо приговорен к 20 годам тюремного заключения за завышение счетов Medicare на 5,7 миллиона долларов за ненужные процедуры</a:t>
            </a:r>
            <a:endParaRPr lang="en-US" sz="3600" dirty="0">
              <a:solidFill>
                <a:srgbClr val="202124"/>
              </a:solidFill>
              <a:latin typeface="Google Sans"/>
            </a:endParaRPr>
          </a:p>
          <a:p>
            <a:pPr marL="0" indent="0">
              <a:buNone/>
            </a:pPr>
            <a:endParaRPr lang="en-US" sz="3600" dirty="0">
              <a:solidFill>
                <a:srgbClr val="171E24"/>
              </a:solidFill>
              <a:latin typeface="Georgia" panose="02040502050405020303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71E2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Dr. X received his medical education in London, England.</a:t>
            </a:r>
          </a:p>
          <a:p>
            <a:pPr marL="0" indent="0">
              <a:buNone/>
            </a:pPr>
            <a:endParaRPr lang="en-US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en-US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A4D2A4E-30C0-4464-A25F-BA29DDFD1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7938" y="325700"/>
            <a:ext cx="7394653" cy="10919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Предупреждение о стентировании 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</a:br>
            <a:r>
              <a:rPr kumimoji="0" lang="ru-RU" altLang="en-US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нестенотических «уязвимых» бляшек</a:t>
            </a:r>
            <a:r>
              <a:rPr kumimoji="0" lang="ru-RU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1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6A781-E9EF-4C91-8C79-8D4CCDD93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30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Local therapy for prevention of coronary events is being tested in the PREVENT Trial being led by Dr. </a:t>
            </a:r>
            <a:r>
              <a:rPr lang="en-US" dirty="0" err="1"/>
              <a:t>S.J</a:t>
            </a:r>
            <a:r>
              <a:rPr lang="en-US" dirty="0"/>
              <a:t>. Park and Dr. Gregg Stone.</a:t>
            </a:r>
          </a:p>
          <a:p>
            <a:pPr marL="800100" lvl="1" indent="-342900"/>
            <a:r>
              <a:rPr lang="en-US" dirty="0"/>
              <a:t>Vulnerable plaques are identified by </a:t>
            </a:r>
            <a:r>
              <a:rPr lang="en-US" dirty="0" err="1"/>
              <a:t>IVUS</a:t>
            </a:r>
            <a:r>
              <a:rPr lang="en-US" dirty="0"/>
              <a:t>, OCT or </a:t>
            </a:r>
            <a:r>
              <a:rPr lang="en-US" dirty="0" err="1"/>
              <a:t>NIRS-IVUS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 Approximately 1500 patients have been randomized to stenting or no stenting.</a:t>
            </a:r>
          </a:p>
          <a:p>
            <a:pPr lvl="1"/>
            <a:r>
              <a:rPr lang="en-US" dirty="0"/>
              <a:t>Results expected in late 2022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Prati</a:t>
            </a:r>
            <a:r>
              <a:rPr lang="en-US" dirty="0"/>
              <a:t> will conduct a randomized trial of OCT-guided treatment of intermediate stenoses.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Kedhi</a:t>
            </a:r>
            <a:r>
              <a:rPr lang="en-US" dirty="0"/>
              <a:t> will conduct an  OCT study of stenting of vulnerable plaques</a:t>
            </a:r>
          </a:p>
          <a:p>
            <a:pPr marL="0" indent="0">
              <a:buNone/>
            </a:pPr>
            <a:r>
              <a:rPr lang="en-US" dirty="0"/>
              <a:t>    funded by Abbott.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Cryotherapy and </a:t>
            </a:r>
            <a:r>
              <a:rPr lang="en-US" dirty="0" err="1"/>
              <a:t>DCB</a:t>
            </a:r>
            <a:r>
              <a:rPr lang="en-US" dirty="0"/>
              <a:t> might also be useful local treatments.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8AE240F-4A28-439F-B296-03B6AA1B3A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2568" y="373231"/>
            <a:ext cx="7133235" cy="10919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Рандомизированные исследования 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</a:br>
            <a:r>
              <a:rPr kumimoji="0" lang="ru-RU" altLang="en-US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стентирования уязвимых бляшек</a:t>
            </a:r>
            <a:r>
              <a:rPr kumimoji="0" lang="ru-RU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38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E200-F86C-4F01-B470-A1CA3B4C4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130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				</a:t>
            </a:r>
            <a:r>
              <a:rPr lang="en-US" sz="4300" b="1" dirty="0"/>
              <a:t>	</a:t>
            </a:r>
            <a:r>
              <a:rPr lang="ru-RU" sz="4300" b="1" dirty="0"/>
              <a:t>Будущее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4000" dirty="0"/>
              <a:t>Используйте визуализацию OCT-NIRS для выявления бляшек с более высоким риском, чем стенты, баллоны с лекарственным покрытием</a:t>
            </a:r>
            <a:r>
              <a:rPr lang="en-US" sz="4000" dirty="0"/>
              <a:t>, </a:t>
            </a:r>
            <a:r>
              <a:rPr lang="ru-RU" sz="4000" dirty="0"/>
              <a:t>или криотерапия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E7708-3107-4EC0-A585-6DB79827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F8FE-5F8A-4320-994D-7492E807E96C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4AE86-1961-4E1D-817C-208CAE6F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E506D-CA1C-4E7C-817E-6F6DDB0FFF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92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3b140cde8_1_0"/>
          <p:cNvSpPr txBox="1"/>
          <p:nvPr/>
        </p:nvSpPr>
        <p:spPr>
          <a:xfrm>
            <a:off x="205317" y="155575"/>
            <a:ext cx="118617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26;ge3b140cde8_1_0"/>
          <p:cNvSpPr/>
          <p:nvPr/>
        </p:nvSpPr>
        <p:spPr>
          <a:xfrm>
            <a:off x="4343400" y="6454775"/>
            <a:ext cx="35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Braunwald E. </a:t>
            </a: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JACC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2006;47;C101-C103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e3b140cde8_1_0"/>
          <p:cNvSpPr txBox="1"/>
          <p:nvPr/>
        </p:nvSpPr>
        <p:spPr>
          <a:xfrm>
            <a:off x="1348066" y="1345566"/>
            <a:ext cx="1412100" cy="4605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Framingham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Risk Score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28;ge3b140cde8_1_0"/>
          <p:cNvSpPr txBox="1"/>
          <p:nvPr/>
        </p:nvSpPr>
        <p:spPr>
          <a:xfrm>
            <a:off x="2719667" y="1785304"/>
            <a:ext cx="1310700" cy="4605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Low: &lt;0.5%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e3b140cde8_1_0"/>
          <p:cNvSpPr txBox="1"/>
          <p:nvPr/>
        </p:nvSpPr>
        <p:spPr>
          <a:xfrm>
            <a:off x="2719667" y="2369504"/>
            <a:ext cx="1310700" cy="4605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Inter: 0.5-2%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e3b140cde8_1_0"/>
          <p:cNvSpPr txBox="1"/>
          <p:nvPr/>
        </p:nvSpPr>
        <p:spPr>
          <a:xfrm>
            <a:off x="6116600" y="3615691"/>
            <a:ext cx="1108200" cy="4605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High: &gt;2%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e3b140cde8_1_0"/>
          <p:cNvSpPr txBox="1"/>
          <p:nvPr/>
        </p:nvSpPr>
        <p:spPr>
          <a:xfrm>
            <a:off x="4537036" y="1785304"/>
            <a:ext cx="2867400" cy="460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Lifestyle Change, Follow-Up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ge3b140cde8_1_0"/>
          <p:cNvSpPr txBox="1"/>
          <p:nvPr/>
        </p:nvSpPr>
        <p:spPr>
          <a:xfrm>
            <a:off x="4537036" y="2369504"/>
            <a:ext cx="1850400" cy="460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RX Risk Factors,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Additional Tests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ge3b140cde8_1_0"/>
          <p:cNvSpPr txBox="1"/>
          <p:nvPr/>
        </p:nvSpPr>
        <p:spPr>
          <a:xfrm>
            <a:off x="4537037" y="2953704"/>
            <a:ext cx="4265700" cy="460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Intense Global Risk Reduction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ge3b140cde8_1_0"/>
          <p:cNvSpPr txBox="1"/>
          <p:nvPr/>
        </p:nvSpPr>
        <p:spPr>
          <a:xfrm>
            <a:off x="3573107" y="3995103"/>
            <a:ext cx="1441800" cy="46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Noninvasive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 VP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ge3b140cde8_1_0"/>
          <p:cNvSpPr txBox="1"/>
          <p:nvPr/>
        </p:nvSpPr>
        <p:spPr>
          <a:xfrm>
            <a:off x="6116600" y="4374516"/>
            <a:ext cx="1154700" cy="4605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Very High: &gt;15%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e3b140cde8_1_0"/>
          <p:cNvSpPr txBox="1"/>
          <p:nvPr/>
        </p:nvSpPr>
        <p:spPr>
          <a:xfrm>
            <a:off x="6116600" y="5085716"/>
            <a:ext cx="1108200" cy="462000"/>
          </a:xfrm>
          <a:prstGeom prst="rect">
            <a:avLst/>
          </a:prstGeom>
          <a:solidFill>
            <a:srgbClr val="BF26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Invasive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 VP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ge3b140cde8_1_0"/>
          <p:cNvSpPr txBox="1"/>
          <p:nvPr/>
        </p:nvSpPr>
        <p:spPr>
          <a:xfrm>
            <a:off x="7499312" y="5542916"/>
            <a:ext cx="1108200" cy="4620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Very High: 25%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e3b140cde8_1_0"/>
          <p:cNvSpPr txBox="1"/>
          <p:nvPr/>
        </p:nvSpPr>
        <p:spPr>
          <a:xfrm>
            <a:off x="8997912" y="5542916"/>
            <a:ext cx="850626" cy="462000"/>
          </a:xfrm>
          <a:prstGeom prst="rect">
            <a:avLst/>
          </a:prstGeom>
          <a:solidFill>
            <a:srgbClr val="BF26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Local Rx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ge3b140cde8_1_0"/>
          <p:cNvSpPr txBox="1"/>
          <p:nvPr/>
        </p:nvSpPr>
        <p:spPr>
          <a:xfrm>
            <a:off x="2719667" y="2953704"/>
            <a:ext cx="1310700" cy="4605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High: &gt;2%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ge3b140cde8_1_0"/>
          <p:cNvCxnSpPr>
            <a:stCxn id="127" idx="2"/>
            <a:endCxn id="128" idx="1"/>
          </p:cNvCxnSpPr>
          <p:nvPr/>
        </p:nvCxnSpPr>
        <p:spPr>
          <a:xfrm rot="-5400000" flipH="1">
            <a:off x="2282266" y="1577916"/>
            <a:ext cx="209400" cy="665700"/>
          </a:xfrm>
          <a:prstGeom prst="bentConnector2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1" name="Google Shape;141;ge3b140cde8_1_0"/>
          <p:cNvCxnSpPr>
            <a:stCxn id="127" idx="2"/>
            <a:endCxn id="129" idx="1"/>
          </p:cNvCxnSpPr>
          <p:nvPr/>
        </p:nvCxnSpPr>
        <p:spPr>
          <a:xfrm rot="-5400000" flipH="1">
            <a:off x="1990066" y="1870116"/>
            <a:ext cx="793800" cy="665700"/>
          </a:xfrm>
          <a:prstGeom prst="bentConnector2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2" name="Google Shape;142;ge3b140cde8_1_0"/>
          <p:cNvCxnSpPr>
            <a:stCxn id="127" idx="2"/>
            <a:endCxn id="139" idx="1"/>
          </p:cNvCxnSpPr>
          <p:nvPr/>
        </p:nvCxnSpPr>
        <p:spPr>
          <a:xfrm rot="-5400000" flipH="1">
            <a:off x="1698016" y="2162166"/>
            <a:ext cx="1377900" cy="665700"/>
          </a:xfrm>
          <a:prstGeom prst="bentConnector2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3" name="Google Shape;143;ge3b140cde8_1_0"/>
          <p:cNvCxnSpPr>
            <a:stCxn id="128" idx="3"/>
            <a:endCxn id="131" idx="1"/>
          </p:cNvCxnSpPr>
          <p:nvPr/>
        </p:nvCxnSpPr>
        <p:spPr>
          <a:xfrm>
            <a:off x="4030367" y="2015554"/>
            <a:ext cx="506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4" name="Google Shape;144;ge3b140cde8_1_0"/>
          <p:cNvCxnSpPr>
            <a:stCxn id="129" idx="3"/>
            <a:endCxn id="132" idx="1"/>
          </p:cNvCxnSpPr>
          <p:nvPr/>
        </p:nvCxnSpPr>
        <p:spPr>
          <a:xfrm>
            <a:off x="4030367" y="2599754"/>
            <a:ext cx="506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" name="Google Shape;145;ge3b140cde8_1_0"/>
          <p:cNvCxnSpPr>
            <a:stCxn id="139" idx="3"/>
            <a:endCxn id="133" idx="1"/>
          </p:cNvCxnSpPr>
          <p:nvPr/>
        </p:nvCxnSpPr>
        <p:spPr>
          <a:xfrm>
            <a:off x="4030367" y="3183954"/>
            <a:ext cx="506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" name="Google Shape;146;ge3b140cde8_1_0"/>
          <p:cNvCxnSpPr/>
          <p:nvPr/>
        </p:nvCxnSpPr>
        <p:spPr>
          <a:xfrm>
            <a:off x="4738649" y="3414079"/>
            <a:ext cx="0" cy="581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ge3b140cde8_1_0"/>
          <p:cNvCxnSpPr>
            <a:stCxn id="130" idx="0"/>
            <a:endCxn id="133" idx="2"/>
          </p:cNvCxnSpPr>
          <p:nvPr/>
        </p:nvCxnSpPr>
        <p:spPr>
          <a:xfrm rot="10800000">
            <a:off x="6669800" y="3414091"/>
            <a:ext cx="900" cy="201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ge3b140cde8_1_0"/>
          <p:cNvCxnSpPr>
            <a:stCxn id="130" idx="2"/>
            <a:endCxn id="135" idx="0"/>
          </p:cNvCxnSpPr>
          <p:nvPr/>
        </p:nvCxnSpPr>
        <p:spPr>
          <a:xfrm>
            <a:off x="6670700" y="4076191"/>
            <a:ext cx="23400" cy="298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9" name="Google Shape;149;ge3b140cde8_1_0"/>
          <p:cNvCxnSpPr>
            <a:stCxn id="135" idx="2"/>
            <a:endCxn id="136" idx="0"/>
          </p:cNvCxnSpPr>
          <p:nvPr/>
        </p:nvCxnSpPr>
        <p:spPr>
          <a:xfrm flipH="1">
            <a:off x="6670850" y="4835016"/>
            <a:ext cx="23100" cy="250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ge3b140cde8_1_0"/>
          <p:cNvCxnSpPr>
            <a:stCxn id="134" idx="3"/>
          </p:cNvCxnSpPr>
          <p:nvPr/>
        </p:nvCxnSpPr>
        <p:spPr>
          <a:xfrm>
            <a:off x="5014907" y="4226103"/>
            <a:ext cx="1650900" cy="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ge3b140cde8_1_0"/>
          <p:cNvCxnSpPr>
            <a:endCxn id="137" idx="0"/>
          </p:cNvCxnSpPr>
          <p:nvPr/>
        </p:nvCxnSpPr>
        <p:spPr>
          <a:xfrm>
            <a:off x="8053412" y="3414116"/>
            <a:ext cx="0" cy="2128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2" name="Google Shape;152;ge3b140cde8_1_0"/>
          <p:cNvCxnSpPr>
            <a:cxnSpLocks/>
            <a:stCxn id="137" idx="3"/>
            <a:endCxn id="138" idx="1"/>
          </p:cNvCxnSpPr>
          <p:nvPr/>
        </p:nvCxnSpPr>
        <p:spPr>
          <a:xfrm>
            <a:off x="8607512" y="5773916"/>
            <a:ext cx="390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3" name="Google Shape;153;ge3b140cde8_1_0"/>
          <p:cNvCxnSpPr>
            <a:stCxn id="136" idx="3"/>
          </p:cNvCxnSpPr>
          <p:nvPr/>
        </p:nvCxnSpPr>
        <p:spPr>
          <a:xfrm>
            <a:off x="7224800" y="5316716"/>
            <a:ext cx="8286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ge3b140cde8_1_0"/>
          <p:cNvCxnSpPr>
            <a:stCxn id="133" idx="0"/>
          </p:cNvCxnSpPr>
          <p:nvPr/>
        </p:nvCxnSpPr>
        <p:spPr>
          <a:xfrm rot="10800000">
            <a:off x="6669887" y="2245704"/>
            <a:ext cx="0" cy="708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55" name="Google Shape;155;ge3b140cde8_1_0"/>
          <p:cNvSpPr/>
          <p:nvPr/>
        </p:nvSpPr>
        <p:spPr>
          <a:xfrm>
            <a:off x="6008650" y="4956786"/>
            <a:ext cx="1328700" cy="711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e3b140cde8_1_0"/>
          <p:cNvSpPr/>
          <p:nvPr/>
        </p:nvSpPr>
        <p:spPr>
          <a:xfrm>
            <a:off x="5351811" y="5671020"/>
            <a:ext cx="255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NIRS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IVUS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NIRS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OCT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ge3b140cde8_1_0"/>
          <p:cNvSpPr/>
          <p:nvPr/>
        </p:nvSpPr>
        <p:spPr>
          <a:xfrm>
            <a:off x="8869080" y="5413986"/>
            <a:ext cx="1328700" cy="711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e3b140cde8_1_0"/>
          <p:cNvSpPr/>
          <p:nvPr/>
        </p:nvSpPr>
        <p:spPr>
          <a:xfrm>
            <a:off x="8165962" y="4827116"/>
            <a:ext cx="367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?STENT,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DCB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Cryo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2C9F3-3BAE-4437-925C-FACC4B69CCE6}"/>
              </a:ext>
            </a:extLst>
          </p:cNvPr>
          <p:cNvSpPr txBox="1"/>
          <p:nvPr/>
        </p:nvSpPr>
        <p:spPr>
          <a:xfrm>
            <a:off x="1357101" y="3313765"/>
            <a:ext cx="168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Genetic and Proteomic Screen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F9D7FA-DCD7-4CE2-AE89-D0CA46090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5" y="374735"/>
            <a:ext cx="10638796" cy="8457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Модифицированный алгоритм Браунвальда для скрининга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и лечения уязвимых бляшек с целью первичной профилактики</a:t>
            </a:r>
            <a:r>
              <a:rPr kumimoji="0" lang="ru-RU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11E7E-506A-40A2-9811-B538FC8909AB}"/>
              </a:ext>
            </a:extLst>
          </p:cNvPr>
          <p:cNvSpPr txBox="1"/>
          <p:nvPr/>
        </p:nvSpPr>
        <p:spPr>
          <a:xfrm>
            <a:off x="536594" y="5716369"/>
            <a:ext cx="309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of Dr. Gregg 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48CE624-459E-493A-953C-3BD176B8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429"/>
            <a:ext cx="10515600" cy="11833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A5D81"/>
                </a:solidFill>
              </a:rPr>
              <a:t>What Causes Events With an LDL of 30 mg/dL?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15B2B1-636D-44E0-A227-A33EA93B6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7" t="1513" r="3072" b="39194"/>
          <a:stretch/>
        </p:blipFill>
        <p:spPr>
          <a:xfrm>
            <a:off x="641463" y="1715161"/>
            <a:ext cx="5262529" cy="3929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103156-F69C-4C33-A180-C5198C983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22" y="1715161"/>
            <a:ext cx="4101888" cy="4029295"/>
          </a:xfrm>
          <a:prstGeom prst="rect">
            <a:avLst/>
          </a:prstGeom>
        </p:spPr>
      </p:pic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95298019-BCBE-46D7-A54C-45C01D0919F2}"/>
              </a:ext>
            </a:extLst>
          </p:cNvPr>
          <p:cNvSpPr/>
          <p:nvPr/>
        </p:nvSpPr>
        <p:spPr bwMode="auto">
          <a:xfrm>
            <a:off x="4054928" y="4081925"/>
            <a:ext cx="2650671" cy="234261"/>
          </a:xfrm>
          <a:prstGeom prst="notched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1A3E23-5CA7-48B9-81DD-478DA28E7EFE}"/>
              </a:ext>
            </a:extLst>
          </p:cNvPr>
          <p:cNvSpPr txBox="1"/>
          <p:nvPr/>
        </p:nvSpPr>
        <p:spPr>
          <a:xfrm>
            <a:off x="1230918" y="5938939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Sabatine et al, NEJM, 2017; 376:1713-1722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13E797E-7AC6-443C-B987-533FE2FB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8A9FC3C-DD42-4F63-AA03-7FE0B9CB1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679" y="136705"/>
            <a:ext cx="7345922" cy="8457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Будет ли бляшка, которую они не стентировали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вызвать новый сердечный приступ?</a:t>
            </a:r>
            <a:r>
              <a:rPr kumimoji="0" lang="ru-RU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9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0767A-609F-4BB5-A134-95715E699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4" r="26751"/>
          <a:stretch/>
        </p:blipFill>
        <p:spPr>
          <a:xfrm>
            <a:off x="8085513" y="2158253"/>
            <a:ext cx="3108960" cy="3709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A9528-8778-4E8A-8742-DC1EF307E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1" t="13694" r="40356" b="8218"/>
          <a:stretch/>
        </p:blipFill>
        <p:spPr>
          <a:xfrm>
            <a:off x="3870036" y="2158253"/>
            <a:ext cx="3291840" cy="3729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9BBE4-CF4B-44C5-9F6D-A741A34AC912}"/>
              </a:ext>
            </a:extLst>
          </p:cNvPr>
          <p:cNvSpPr txBox="1"/>
          <p:nvPr/>
        </p:nvSpPr>
        <p:spPr>
          <a:xfrm>
            <a:off x="5194993" y="1604255"/>
            <a:ext cx="129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A549A-4EFB-4C77-9EC2-F3A2FA4FB05D}"/>
              </a:ext>
            </a:extLst>
          </p:cNvPr>
          <p:cNvSpPr txBox="1"/>
          <p:nvPr/>
        </p:nvSpPr>
        <p:spPr>
          <a:xfrm>
            <a:off x="583879" y="2118374"/>
            <a:ext cx="25762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HLD, HBP,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Atorvastatin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 mg aspirin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LDL 40 mg/dL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5A531-4650-4C88-9531-E29B0D6ACF89}"/>
              </a:ext>
            </a:extLst>
          </p:cNvPr>
          <p:cNvSpPr txBox="1"/>
          <p:nvPr/>
        </p:nvSpPr>
        <p:spPr>
          <a:xfrm>
            <a:off x="663281" y="471270"/>
            <a:ext cx="669927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A5D8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A5D8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DD48B0-5CE8-425D-8BDC-845443EFA240}"/>
              </a:ext>
            </a:extLst>
          </p:cNvPr>
          <p:cNvSpPr/>
          <p:nvPr/>
        </p:nvSpPr>
        <p:spPr bwMode="auto">
          <a:xfrm>
            <a:off x="7172642" y="3687244"/>
            <a:ext cx="912872" cy="4846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D37C6-DC2B-4C67-AD98-074372D480CC}"/>
              </a:ext>
            </a:extLst>
          </p:cNvPr>
          <p:cNvSpPr txBox="1"/>
          <p:nvPr/>
        </p:nvSpPr>
        <p:spPr>
          <a:xfrm>
            <a:off x="9264073" y="163503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6DC7C-A960-44F6-A18B-04962C3B99DF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171FA-DA2B-4EA0-A403-98B25603C93D}"/>
              </a:ext>
            </a:extLst>
          </p:cNvPr>
          <p:cNvSpPr txBox="1"/>
          <p:nvPr/>
        </p:nvSpPr>
        <p:spPr>
          <a:xfrm>
            <a:off x="9109344" y="5857768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STEMI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CC560E-2643-41FE-B036-358AD22E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66" y="655198"/>
            <a:ext cx="9716506" cy="59952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4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Профилактика новых коронарных событий</a:t>
            </a:r>
            <a:r>
              <a:rPr kumimoji="0" lang="ru-RU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REQ"/>
          <p:cNvPicPr>
            <a:picLocks noChangeAspect="1" noChangeArrowheads="1"/>
          </p:cNvPicPr>
          <p:nvPr/>
        </p:nvPicPr>
        <p:blipFill rotWithShape="1">
          <a:blip r:embed="rId3" cstate="print"/>
          <a:srcRect l="1" t="68" r="48485" b="6390"/>
          <a:stretch/>
        </p:blipFill>
        <p:spPr bwMode="auto">
          <a:xfrm>
            <a:off x="353190" y="1234999"/>
            <a:ext cx="2604868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41AD84-C72A-4E0F-BECC-340747C8A82D}"/>
              </a:ext>
            </a:extLst>
          </p:cNvPr>
          <p:cNvSpPr txBox="1"/>
          <p:nvPr/>
        </p:nvSpPr>
        <p:spPr>
          <a:xfrm>
            <a:off x="279285" y="6212004"/>
            <a:ext cx="12972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Muller et al, NEJM 1985       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Mittleman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et al, NEJM 1993               Muller, Stone,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Tofler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Circulation 1989         Waksman et al, TCT, 2018                   </a:t>
            </a:r>
          </a:p>
        </p:txBody>
      </p:sp>
      <p:pic>
        <p:nvPicPr>
          <p:cNvPr id="4" name="Picture 3" descr="VPPoldslides4">
            <a:extLst>
              <a:ext uri="{FF2B5EF4-FFF2-40B4-BE49-F238E27FC236}">
                <a16:creationId xmlns:a16="http://schemas.microsoft.com/office/drawing/2014/main" id="{B194A1BD-03AB-412B-B63A-E7C1937A7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1" t="1" r="31280" b="19898"/>
          <a:stretch/>
        </p:blipFill>
        <p:spPr bwMode="auto">
          <a:xfrm>
            <a:off x="3252499" y="1315329"/>
            <a:ext cx="3108960" cy="4480560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245F3A-A8B0-4D5E-8F8C-8E0FB833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9960" y="2004645"/>
            <a:ext cx="2340610" cy="377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97409D1-F554-449B-8CE6-C4143C2B5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</a:blip>
          <a:srcRect l="70973" t="13993" r="8054" b="35475"/>
          <a:stretch>
            <a:fillRect/>
          </a:stretch>
        </p:blipFill>
        <p:spPr bwMode="auto">
          <a:xfrm>
            <a:off x="9790146" y="4258501"/>
            <a:ext cx="2029077" cy="143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5C09AEA-DAB1-481D-A191-7A9AD880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75546" y="2082018"/>
            <a:ext cx="2180160" cy="2011681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84942-B926-43AC-BD0C-D01C9116558A}"/>
              </a:ext>
            </a:extLst>
          </p:cNvPr>
          <p:cNvSpPr txBox="1"/>
          <p:nvPr/>
        </p:nvSpPr>
        <p:spPr>
          <a:xfrm>
            <a:off x="655113" y="544288"/>
            <a:ext cx="222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Circadian Variation of MI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6E72BC6-A226-4A34-87BA-13A1381904E7}"/>
              </a:ext>
            </a:extLst>
          </p:cNvPr>
          <p:cNvSpPr/>
          <p:nvPr/>
        </p:nvSpPr>
        <p:spPr>
          <a:xfrm>
            <a:off x="3118460" y="976028"/>
            <a:ext cx="523696" cy="36687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A23FE-0C93-4C00-B682-56909349D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511" y="835132"/>
            <a:ext cx="554784" cy="43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E5CB96-B4B2-4F5A-93E2-B24376EF6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128" y="882474"/>
            <a:ext cx="554784" cy="432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7160F0-4A82-434C-A070-A6F4F4B7BE6C}"/>
              </a:ext>
            </a:extLst>
          </p:cNvPr>
          <p:cNvSpPr txBox="1"/>
          <p:nvPr/>
        </p:nvSpPr>
        <p:spPr>
          <a:xfrm>
            <a:off x="3895178" y="883251"/>
            <a:ext cx="247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Triggering of MI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8EBC6-BD4E-4BD0-833A-C895E3EA09B5}"/>
              </a:ext>
            </a:extLst>
          </p:cNvPr>
          <p:cNvSpPr txBox="1"/>
          <p:nvPr/>
        </p:nvSpPr>
        <p:spPr>
          <a:xfrm>
            <a:off x="7231320" y="498736"/>
            <a:ext cx="1703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Vulnerable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Plaque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Concept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EDD3B2-FC6D-4CC1-A4A7-40E3208CD9BD}"/>
              </a:ext>
            </a:extLst>
          </p:cNvPr>
          <p:cNvSpPr txBox="1"/>
          <p:nvPr/>
        </p:nvSpPr>
        <p:spPr>
          <a:xfrm>
            <a:off x="10143468" y="327876"/>
            <a:ext cx="1703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Vulnerable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Plaque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Detection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by NIRS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EA1D503-8B91-48D2-8696-1AF3E98C09AE}"/>
              </a:ext>
            </a:extLst>
          </p:cNvPr>
          <p:cNvSpPr/>
          <p:nvPr/>
        </p:nvSpPr>
        <p:spPr>
          <a:xfrm rot="20299203">
            <a:off x="10245257" y="2873100"/>
            <a:ext cx="134813" cy="175456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88000-7218-48A6-866C-266B2301DB77}"/>
              </a:ext>
            </a:extLst>
          </p:cNvPr>
          <p:cNvSpPr txBox="1"/>
          <p:nvPr/>
        </p:nvSpPr>
        <p:spPr>
          <a:xfrm>
            <a:off x="439630" y="1315328"/>
            <a:ext cx="295271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4255C-7F60-4013-BD23-E6AD2783C859}"/>
              </a:ext>
            </a:extLst>
          </p:cNvPr>
          <p:cNvSpPr txBox="1"/>
          <p:nvPr/>
        </p:nvSpPr>
        <p:spPr>
          <a:xfrm>
            <a:off x="3252499" y="1526345"/>
            <a:ext cx="3453936" cy="8338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8F2E2F1-9B6F-465C-9C99-B23D43A709DF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41139"/>
          <a:ext cx="8663836" cy="5957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47E9BB-1C3C-48D3-A7AD-01933D246B91}"/>
              </a:ext>
            </a:extLst>
          </p:cNvPr>
          <p:cNvSpPr txBox="1"/>
          <p:nvPr/>
        </p:nvSpPr>
        <p:spPr>
          <a:xfrm>
            <a:off x="2594958" y="4394484"/>
            <a:ext cx="38078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Vulnerable Plaque Concept Introduced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1989,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J.Muller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P. Stone.</a:t>
            </a:r>
          </a:p>
        </p:txBody>
      </p:sp>
    </p:spTree>
    <p:extLst>
      <p:ext uri="{BB962C8B-B14F-4D97-AF65-F5344CB8AC3E}">
        <p14:creationId xmlns:p14="http://schemas.microsoft.com/office/powerpoint/2010/main" val="47068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age001">
            <a:extLst>
              <a:ext uri="{FF2B5EF4-FFF2-40B4-BE49-F238E27FC236}">
                <a16:creationId xmlns:a16="http://schemas.microsoft.com/office/drawing/2014/main" id="{E031CF48-1527-44D9-8F5F-595FB7B9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737" t="12334" r="21573" b="10278"/>
          <a:stretch>
            <a:fillRect/>
          </a:stretch>
        </p:blipFill>
        <p:spPr bwMode="auto">
          <a:xfrm>
            <a:off x="3612631" y="0"/>
            <a:ext cx="6067842" cy="691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E68FF-907E-47DB-A03F-F626EE88D3C1}"/>
              </a:ext>
            </a:extLst>
          </p:cNvPr>
          <p:cNvSpPr txBox="1"/>
          <p:nvPr/>
        </p:nvSpPr>
        <p:spPr>
          <a:xfrm>
            <a:off x="277318" y="1041816"/>
            <a:ext cx="2900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az-Cyrl-AZ" sz="6600" dirty="0"/>
            </a:br>
            <a:r>
              <a:rPr lang="az-Cyrl-AZ" sz="6600" b="0" i="0" dirty="0">
                <a:effectLst/>
                <a:latin typeface="Google Sans"/>
              </a:rPr>
              <a:t>ответ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443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BFC2280-E139-4BA3-9C0E-23347A8906B3}"/>
              </a:ext>
            </a:extLst>
          </p:cNvPr>
          <p:cNvSpPr>
            <a:spLocks/>
          </p:cNvSpPr>
          <p:nvPr/>
        </p:nvSpPr>
        <p:spPr bwMode="auto">
          <a:xfrm>
            <a:off x="3614739" y="1457325"/>
            <a:ext cx="5614987" cy="3708400"/>
          </a:xfrm>
          <a:custGeom>
            <a:avLst/>
            <a:gdLst>
              <a:gd name="T0" fmla="*/ 0 w 3537"/>
              <a:gd name="T1" fmla="*/ 2336 h 2336"/>
              <a:gd name="T2" fmla="*/ 3537 w 3537"/>
              <a:gd name="T3" fmla="*/ 2336 h 2336"/>
              <a:gd name="T4" fmla="*/ 3537 w 3537"/>
              <a:gd name="T5" fmla="*/ 0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37" h="2336">
                <a:moveTo>
                  <a:pt x="0" y="2336"/>
                </a:moveTo>
                <a:lnTo>
                  <a:pt x="3537" y="2336"/>
                </a:lnTo>
                <a:lnTo>
                  <a:pt x="3537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E3F4500-B8BF-4BA9-8137-C9FC823F0F75}"/>
              </a:ext>
            </a:extLst>
          </p:cNvPr>
          <p:cNvSpPr>
            <a:spLocks/>
          </p:cNvSpPr>
          <p:nvPr/>
        </p:nvSpPr>
        <p:spPr bwMode="auto">
          <a:xfrm>
            <a:off x="3614739" y="1457325"/>
            <a:ext cx="5614987" cy="3708400"/>
          </a:xfrm>
          <a:custGeom>
            <a:avLst/>
            <a:gdLst>
              <a:gd name="T0" fmla="*/ 3537 w 3537"/>
              <a:gd name="T1" fmla="*/ 0 h 2336"/>
              <a:gd name="T2" fmla="*/ 0 w 3537"/>
              <a:gd name="T3" fmla="*/ 0 h 2336"/>
              <a:gd name="T4" fmla="*/ 0 w 3537"/>
              <a:gd name="T5" fmla="*/ 2336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37" h="2336">
                <a:moveTo>
                  <a:pt x="3537" y="0"/>
                </a:moveTo>
                <a:lnTo>
                  <a:pt x="0" y="0"/>
                </a:lnTo>
                <a:lnTo>
                  <a:pt x="0" y="2336"/>
                </a:lnTo>
              </a:path>
            </a:pathLst>
          </a:cu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C9940E-C253-412B-9488-5AFFB5DCF51A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51 h 1951"/>
              <a:gd name="T2" fmla="*/ 110 w 3537"/>
              <a:gd name="T3" fmla="*/ 1935 h 1951"/>
              <a:gd name="T4" fmla="*/ 168 w 3537"/>
              <a:gd name="T5" fmla="*/ 1852 h 1951"/>
              <a:gd name="T6" fmla="*/ 226 w 3537"/>
              <a:gd name="T7" fmla="*/ 1706 h 1951"/>
              <a:gd name="T8" fmla="*/ 283 w 3537"/>
              <a:gd name="T9" fmla="*/ 1607 h 1951"/>
              <a:gd name="T10" fmla="*/ 341 w 3537"/>
              <a:gd name="T11" fmla="*/ 1414 h 1951"/>
              <a:gd name="T12" fmla="*/ 398 w 3537"/>
              <a:gd name="T13" fmla="*/ 1294 h 1951"/>
              <a:gd name="T14" fmla="*/ 456 w 3537"/>
              <a:gd name="T15" fmla="*/ 1383 h 1951"/>
              <a:gd name="T16" fmla="*/ 518 w 3537"/>
              <a:gd name="T17" fmla="*/ 1465 h 1951"/>
              <a:gd name="T18" fmla="*/ 576 w 3537"/>
              <a:gd name="T19" fmla="*/ 1576 h 1951"/>
              <a:gd name="T20" fmla="*/ 633 w 3537"/>
              <a:gd name="T21" fmla="*/ 1680 h 1951"/>
              <a:gd name="T22" fmla="*/ 691 w 3537"/>
              <a:gd name="T23" fmla="*/ 1758 h 1951"/>
              <a:gd name="T24" fmla="*/ 749 w 3537"/>
              <a:gd name="T25" fmla="*/ 1816 h 1951"/>
              <a:gd name="T26" fmla="*/ 806 w 3537"/>
              <a:gd name="T27" fmla="*/ 1852 h 1951"/>
              <a:gd name="T28" fmla="*/ 864 w 3537"/>
              <a:gd name="T29" fmla="*/ 1872 h 1951"/>
              <a:gd name="T30" fmla="*/ 926 w 3537"/>
              <a:gd name="T31" fmla="*/ 1889 h 1951"/>
              <a:gd name="T32" fmla="*/ 984 w 3537"/>
              <a:gd name="T33" fmla="*/ 1883 h 1951"/>
              <a:gd name="T34" fmla="*/ 1041 w 3537"/>
              <a:gd name="T35" fmla="*/ 1811 h 1951"/>
              <a:gd name="T36" fmla="*/ 1099 w 3537"/>
              <a:gd name="T37" fmla="*/ 1638 h 1951"/>
              <a:gd name="T38" fmla="*/ 1157 w 3537"/>
              <a:gd name="T39" fmla="*/ 1465 h 1951"/>
              <a:gd name="T40" fmla="*/ 1214 w 3537"/>
              <a:gd name="T41" fmla="*/ 1419 h 1951"/>
              <a:gd name="T42" fmla="*/ 1272 w 3537"/>
              <a:gd name="T43" fmla="*/ 1435 h 1951"/>
              <a:gd name="T44" fmla="*/ 1329 w 3537"/>
              <a:gd name="T45" fmla="*/ 1470 h 1951"/>
              <a:gd name="T46" fmla="*/ 1392 w 3537"/>
              <a:gd name="T47" fmla="*/ 1440 h 1951"/>
              <a:gd name="T48" fmla="*/ 1449 w 3537"/>
              <a:gd name="T49" fmla="*/ 1388 h 1951"/>
              <a:gd name="T50" fmla="*/ 1508 w 3537"/>
              <a:gd name="T51" fmla="*/ 1351 h 1951"/>
              <a:gd name="T52" fmla="*/ 1564 w 3537"/>
              <a:gd name="T53" fmla="*/ 1330 h 1951"/>
              <a:gd name="T54" fmla="*/ 1622 w 3537"/>
              <a:gd name="T55" fmla="*/ 1335 h 1951"/>
              <a:gd name="T56" fmla="*/ 1680 w 3537"/>
              <a:gd name="T57" fmla="*/ 1371 h 1951"/>
              <a:gd name="T58" fmla="*/ 1737 w 3537"/>
              <a:gd name="T59" fmla="*/ 1440 h 1951"/>
              <a:gd name="T60" fmla="*/ 1800 w 3537"/>
              <a:gd name="T61" fmla="*/ 1507 h 1951"/>
              <a:gd name="T62" fmla="*/ 1857 w 3537"/>
              <a:gd name="T63" fmla="*/ 1581 h 1951"/>
              <a:gd name="T64" fmla="*/ 1916 w 3537"/>
              <a:gd name="T65" fmla="*/ 1617 h 1951"/>
              <a:gd name="T66" fmla="*/ 1972 w 3537"/>
              <a:gd name="T67" fmla="*/ 1597 h 1951"/>
              <a:gd name="T68" fmla="*/ 2030 w 3537"/>
              <a:gd name="T69" fmla="*/ 1576 h 1951"/>
              <a:gd name="T70" fmla="*/ 2088 w 3537"/>
              <a:gd name="T71" fmla="*/ 1612 h 1951"/>
              <a:gd name="T72" fmla="*/ 2145 w 3537"/>
              <a:gd name="T73" fmla="*/ 1643 h 1951"/>
              <a:gd name="T74" fmla="*/ 2208 w 3537"/>
              <a:gd name="T75" fmla="*/ 1633 h 1951"/>
              <a:gd name="T76" fmla="*/ 2265 w 3537"/>
              <a:gd name="T77" fmla="*/ 1628 h 1951"/>
              <a:gd name="T78" fmla="*/ 2324 w 3537"/>
              <a:gd name="T79" fmla="*/ 1617 h 1951"/>
              <a:gd name="T80" fmla="*/ 2380 w 3537"/>
              <a:gd name="T81" fmla="*/ 1487 h 1951"/>
              <a:gd name="T82" fmla="*/ 2438 w 3537"/>
              <a:gd name="T83" fmla="*/ 902 h 1951"/>
              <a:gd name="T84" fmla="*/ 2495 w 3537"/>
              <a:gd name="T85" fmla="*/ 323 h 1951"/>
              <a:gd name="T86" fmla="*/ 2553 w 3537"/>
              <a:gd name="T87" fmla="*/ 41 h 1951"/>
              <a:gd name="T88" fmla="*/ 2611 w 3537"/>
              <a:gd name="T89" fmla="*/ 188 h 1951"/>
              <a:gd name="T90" fmla="*/ 2673 w 3537"/>
              <a:gd name="T91" fmla="*/ 271 h 1951"/>
              <a:gd name="T92" fmla="*/ 2732 w 3537"/>
              <a:gd name="T93" fmla="*/ 312 h 1951"/>
              <a:gd name="T94" fmla="*/ 2788 w 3537"/>
              <a:gd name="T95" fmla="*/ 521 h 1951"/>
              <a:gd name="T96" fmla="*/ 2846 w 3537"/>
              <a:gd name="T97" fmla="*/ 788 h 1951"/>
              <a:gd name="T98" fmla="*/ 2904 w 3537"/>
              <a:gd name="T99" fmla="*/ 860 h 1951"/>
              <a:gd name="T100" fmla="*/ 2961 w 3537"/>
              <a:gd name="T101" fmla="*/ 809 h 1951"/>
              <a:gd name="T102" fmla="*/ 3019 w 3537"/>
              <a:gd name="T103" fmla="*/ 803 h 1951"/>
              <a:gd name="T104" fmla="*/ 3082 w 3537"/>
              <a:gd name="T105" fmla="*/ 871 h 1951"/>
              <a:gd name="T106" fmla="*/ 3140 w 3537"/>
              <a:gd name="T107" fmla="*/ 949 h 1951"/>
              <a:gd name="T108" fmla="*/ 3196 w 3537"/>
              <a:gd name="T109" fmla="*/ 1022 h 1951"/>
              <a:gd name="T110" fmla="*/ 3254 w 3537"/>
              <a:gd name="T111" fmla="*/ 1048 h 1951"/>
              <a:gd name="T112" fmla="*/ 3312 w 3537"/>
              <a:gd name="T113" fmla="*/ 1069 h 1951"/>
              <a:gd name="T114" fmla="*/ 3369 w 3537"/>
              <a:gd name="T115" fmla="*/ 1085 h 1951"/>
              <a:gd name="T116" fmla="*/ 3426 w 3537"/>
              <a:gd name="T117" fmla="*/ 1090 h 1951"/>
              <a:gd name="T118" fmla="*/ 3484 w 3537"/>
              <a:gd name="T119" fmla="*/ 1106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51"/>
                </a:lnTo>
                <a:lnTo>
                  <a:pt x="17" y="1951"/>
                </a:lnTo>
                <a:lnTo>
                  <a:pt x="27" y="1951"/>
                </a:lnTo>
                <a:lnTo>
                  <a:pt x="33" y="1951"/>
                </a:lnTo>
                <a:lnTo>
                  <a:pt x="43" y="1951"/>
                </a:lnTo>
                <a:lnTo>
                  <a:pt x="53" y="1951"/>
                </a:lnTo>
                <a:lnTo>
                  <a:pt x="59" y="1946"/>
                </a:lnTo>
                <a:lnTo>
                  <a:pt x="69" y="1946"/>
                </a:lnTo>
                <a:lnTo>
                  <a:pt x="74" y="1946"/>
                </a:lnTo>
                <a:lnTo>
                  <a:pt x="85" y="1946"/>
                </a:lnTo>
                <a:lnTo>
                  <a:pt x="90" y="1940"/>
                </a:lnTo>
                <a:lnTo>
                  <a:pt x="100" y="1935"/>
                </a:lnTo>
                <a:lnTo>
                  <a:pt x="110" y="1935"/>
                </a:lnTo>
                <a:lnTo>
                  <a:pt x="115" y="1930"/>
                </a:lnTo>
                <a:lnTo>
                  <a:pt x="126" y="1920"/>
                </a:lnTo>
                <a:lnTo>
                  <a:pt x="132" y="1909"/>
                </a:lnTo>
                <a:lnTo>
                  <a:pt x="142" y="1899"/>
                </a:lnTo>
                <a:lnTo>
                  <a:pt x="152" y="1889"/>
                </a:lnTo>
                <a:lnTo>
                  <a:pt x="158" y="1872"/>
                </a:lnTo>
                <a:lnTo>
                  <a:pt x="168" y="1852"/>
                </a:lnTo>
                <a:lnTo>
                  <a:pt x="173" y="1831"/>
                </a:lnTo>
                <a:lnTo>
                  <a:pt x="184" y="1811"/>
                </a:lnTo>
                <a:lnTo>
                  <a:pt x="194" y="1790"/>
                </a:lnTo>
                <a:lnTo>
                  <a:pt x="199" y="1768"/>
                </a:lnTo>
                <a:lnTo>
                  <a:pt x="210" y="1747"/>
                </a:lnTo>
                <a:lnTo>
                  <a:pt x="215" y="1727"/>
                </a:lnTo>
                <a:lnTo>
                  <a:pt x="226" y="1706"/>
                </a:lnTo>
                <a:lnTo>
                  <a:pt x="237" y="1690"/>
                </a:lnTo>
                <a:lnTo>
                  <a:pt x="242" y="1674"/>
                </a:lnTo>
                <a:lnTo>
                  <a:pt x="252" y="1663"/>
                </a:lnTo>
                <a:lnTo>
                  <a:pt x="257" y="1649"/>
                </a:lnTo>
                <a:lnTo>
                  <a:pt x="268" y="1638"/>
                </a:lnTo>
                <a:lnTo>
                  <a:pt x="273" y="1623"/>
                </a:lnTo>
                <a:lnTo>
                  <a:pt x="283" y="1607"/>
                </a:lnTo>
                <a:lnTo>
                  <a:pt x="294" y="1592"/>
                </a:lnTo>
                <a:lnTo>
                  <a:pt x="299" y="1570"/>
                </a:lnTo>
                <a:lnTo>
                  <a:pt x="309" y="1549"/>
                </a:lnTo>
                <a:lnTo>
                  <a:pt x="314" y="1523"/>
                </a:lnTo>
                <a:lnTo>
                  <a:pt x="324" y="1492"/>
                </a:lnTo>
                <a:lnTo>
                  <a:pt x="336" y="1455"/>
                </a:lnTo>
                <a:lnTo>
                  <a:pt x="341" y="1414"/>
                </a:lnTo>
                <a:lnTo>
                  <a:pt x="351" y="1378"/>
                </a:lnTo>
                <a:lnTo>
                  <a:pt x="356" y="1340"/>
                </a:lnTo>
                <a:lnTo>
                  <a:pt x="367" y="1309"/>
                </a:lnTo>
                <a:lnTo>
                  <a:pt x="377" y="1288"/>
                </a:lnTo>
                <a:lnTo>
                  <a:pt x="382" y="1278"/>
                </a:lnTo>
                <a:lnTo>
                  <a:pt x="393" y="1283"/>
                </a:lnTo>
                <a:lnTo>
                  <a:pt x="398" y="1294"/>
                </a:lnTo>
                <a:lnTo>
                  <a:pt x="408" y="1309"/>
                </a:lnTo>
                <a:lnTo>
                  <a:pt x="419" y="1325"/>
                </a:lnTo>
                <a:lnTo>
                  <a:pt x="424" y="1340"/>
                </a:lnTo>
                <a:lnTo>
                  <a:pt x="435" y="1356"/>
                </a:lnTo>
                <a:lnTo>
                  <a:pt x="441" y="1366"/>
                </a:lnTo>
                <a:lnTo>
                  <a:pt x="451" y="1371"/>
                </a:lnTo>
                <a:lnTo>
                  <a:pt x="456" y="1383"/>
                </a:lnTo>
                <a:lnTo>
                  <a:pt x="467" y="1388"/>
                </a:lnTo>
                <a:lnTo>
                  <a:pt x="477" y="1393"/>
                </a:lnTo>
                <a:lnTo>
                  <a:pt x="482" y="1404"/>
                </a:lnTo>
                <a:lnTo>
                  <a:pt x="493" y="1419"/>
                </a:lnTo>
                <a:lnTo>
                  <a:pt x="498" y="1435"/>
                </a:lnTo>
                <a:lnTo>
                  <a:pt x="508" y="1450"/>
                </a:lnTo>
                <a:lnTo>
                  <a:pt x="518" y="1465"/>
                </a:lnTo>
                <a:lnTo>
                  <a:pt x="523" y="1482"/>
                </a:lnTo>
                <a:lnTo>
                  <a:pt x="534" y="1497"/>
                </a:lnTo>
                <a:lnTo>
                  <a:pt x="540" y="1518"/>
                </a:lnTo>
                <a:lnTo>
                  <a:pt x="550" y="1533"/>
                </a:lnTo>
                <a:lnTo>
                  <a:pt x="560" y="1549"/>
                </a:lnTo>
                <a:lnTo>
                  <a:pt x="566" y="1565"/>
                </a:lnTo>
                <a:lnTo>
                  <a:pt x="576" y="1576"/>
                </a:lnTo>
                <a:lnTo>
                  <a:pt x="581" y="1592"/>
                </a:lnTo>
                <a:lnTo>
                  <a:pt x="592" y="1607"/>
                </a:lnTo>
                <a:lnTo>
                  <a:pt x="602" y="1623"/>
                </a:lnTo>
                <a:lnTo>
                  <a:pt x="607" y="1638"/>
                </a:lnTo>
                <a:lnTo>
                  <a:pt x="618" y="1654"/>
                </a:lnTo>
                <a:lnTo>
                  <a:pt x="623" y="1668"/>
                </a:lnTo>
                <a:lnTo>
                  <a:pt x="633" y="1680"/>
                </a:lnTo>
                <a:lnTo>
                  <a:pt x="639" y="1695"/>
                </a:lnTo>
                <a:lnTo>
                  <a:pt x="650" y="1706"/>
                </a:lnTo>
                <a:lnTo>
                  <a:pt x="660" y="1716"/>
                </a:lnTo>
                <a:lnTo>
                  <a:pt x="665" y="1727"/>
                </a:lnTo>
                <a:lnTo>
                  <a:pt x="676" y="1737"/>
                </a:lnTo>
                <a:lnTo>
                  <a:pt x="681" y="1747"/>
                </a:lnTo>
                <a:lnTo>
                  <a:pt x="691" y="1758"/>
                </a:lnTo>
                <a:lnTo>
                  <a:pt x="702" y="1763"/>
                </a:lnTo>
                <a:lnTo>
                  <a:pt x="707" y="1773"/>
                </a:lnTo>
                <a:lnTo>
                  <a:pt x="717" y="1785"/>
                </a:lnTo>
                <a:lnTo>
                  <a:pt x="722" y="1790"/>
                </a:lnTo>
                <a:lnTo>
                  <a:pt x="732" y="1800"/>
                </a:lnTo>
                <a:lnTo>
                  <a:pt x="744" y="1805"/>
                </a:lnTo>
                <a:lnTo>
                  <a:pt x="749" y="1816"/>
                </a:lnTo>
                <a:lnTo>
                  <a:pt x="759" y="1821"/>
                </a:lnTo>
                <a:lnTo>
                  <a:pt x="764" y="1826"/>
                </a:lnTo>
                <a:lnTo>
                  <a:pt x="775" y="1831"/>
                </a:lnTo>
                <a:lnTo>
                  <a:pt x="785" y="1837"/>
                </a:lnTo>
                <a:lnTo>
                  <a:pt x="790" y="1842"/>
                </a:lnTo>
                <a:lnTo>
                  <a:pt x="801" y="1847"/>
                </a:lnTo>
                <a:lnTo>
                  <a:pt x="806" y="1852"/>
                </a:lnTo>
                <a:lnTo>
                  <a:pt x="816" y="1856"/>
                </a:lnTo>
                <a:lnTo>
                  <a:pt x="822" y="1856"/>
                </a:lnTo>
                <a:lnTo>
                  <a:pt x="832" y="1862"/>
                </a:lnTo>
                <a:lnTo>
                  <a:pt x="842" y="1867"/>
                </a:lnTo>
                <a:lnTo>
                  <a:pt x="849" y="1867"/>
                </a:lnTo>
                <a:lnTo>
                  <a:pt x="859" y="1872"/>
                </a:lnTo>
                <a:lnTo>
                  <a:pt x="864" y="1872"/>
                </a:lnTo>
                <a:lnTo>
                  <a:pt x="875" y="1872"/>
                </a:lnTo>
                <a:lnTo>
                  <a:pt x="885" y="1877"/>
                </a:lnTo>
                <a:lnTo>
                  <a:pt x="890" y="1877"/>
                </a:lnTo>
                <a:lnTo>
                  <a:pt x="901" y="1883"/>
                </a:lnTo>
                <a:lnTo>
                  <a:pt x="906" y="1883"/>
                </a:lnTo>
                <a:lnTo>
                  <a:pt x="915" y="1883"/>
                </a:lnTo>
                <a:lnTo>
                  <a:pt x="926" y="1889"/>
                </a:lnTo>
                <a:lnTo>
                  <a:pt x="931" y="1889"/>
                </a:lnTo>
                <a:lnTo>
                  <a:pt x="941" y="1889"/>
                </a:lnTo>
                <a:lnTo>
                  <a:pt x="948" y="1889"/>
                </a:lnTo>
                <a:lnTo>
                  <a:pt x="958" y="1889"/>
                </a:lnTo>
                <a:lnTo>
                  <a:pt x="968" y="1889"/>
                </a:lnTo>
                <a:lnTo>
                  <a:pt x="974" y="1883"/>
                </a:lnTo>
                <a:lnTo>
                  <a:pt x="984" y="1883"/>
                </a:lnTo>
                <a:lnTo>
                  <a:pt x="989" y="1877"/>
                </a:lnTo>
                <a:lnTo>
                  <a:pt x="1000" y="1877"/>
                </a:lnTo>
                <a:lnTo>
                  <a:pt x="1005" y="1867"/>
                </a:lnTo>
                <a:lnTo>
                  <a:pt x="1015" y="1856"/>
                </a:lnTo>
                <a:lnTo>
                  <a:pt x="1026" y="1847"/>
                </a:lnTo>
                <a:lnTo>
                  <a:pt x="1031" y="1831"/>
                </a:lnTo>
                <a:lnTo>
                  <a:pt x="1041" y="1811"/>
                </a:lnTo>
                <a:lnTo>
                  <a:pt x="1046" y="1785"/>
                </a:lnTo>
                <a:lnTo>
                  <a:pt x="1058" y="1758"/>
                </a:lnTo>
                <a:lnTo>
                  <a:pt x="1068" y="1732"/>
                </a:lnTo>
                <a:lnTo>
                  <a:pt x="1073" y="1706"/>
                </a:lnTo>
                <a:lnTo>
                  <a:pt x="1084" y="1680"/>
                </a:lnTo>
                <a:lnTo>
                  <a:pt x="1089" y="1658"/>
                </a:lnTo>
                <a:lnTo>
                  <a:pt x="1099" y="1638"/>
                </a:lnTo>
                <a:lnTo>
                  <a:pt x="1110" y="1617"/>
                </a:lnTo>
                <a:lnTo>
                  <a:pt x="1115" y="1597"/>
                </a:lnTo>
                <a:lnTo>
                  <a:pt x="1125" y="1570"/>
                </a:lnTo>
                <a:lnTo>
                  <a:pt x="1130" y="1544"/>
                </a:lnTo>
                <a:lnTo>
                  <a:pt x="1140" y="1513"/>
                </a:lnTo>
                <a:lnTo>
                  <a:pt x="1151" y="1487"/>
                </a:lnTo>
                <a:lnTo>
                  <a:pt x="1157" y="1465"/>
                </a:lnTo>
                <a:lnTo>
                  <a:pt x="1167" y="1445"/>
                </a:lnTo>
                <a:lnTo>
                  <a:pt x="1172" y="1435"/>
                </a:lnTo>
                <a:lnTo>
                  <a:pt x="1183" y="1424"/>
                </a:lnTo>
                <a:lnTo>
                  <a:pt x="1188" y="1419"/>
                </a:lnTo>
                <a:lnTo>
                  <a:pt x="1198" y="1414"/>
                </a:lnTo>
                <a:lnTo>
                  <a:pt x="1209" y="1414"/>
                </a:lnTo>
                <a:lnTo>
                  <a:pt x="1214" y="1419"/>
                </a:lnTo>
                <a:lnTo>
                  <a:pt x="1224" y="1424"/>
                </a:lnTo>
                <a:lnTo>
                  <a:pt x="1230" y="1429"/>
                </a:lnTo>
                <a:lnTo>
                  <a:pt x="1240" y="1435"/>
                </a:lnTo>
                <a:lnTo>
                  <a:pt x="1250" y="1440"/>
                </a:lnTo>
                <a:lnTo>
                  <a:pt x="1256" y="1440"/>
                </a:lnTo>
                <a:lnTo>
                  <a:pt x="1267" y="1435"/>
                </a:lnTo>
                <a:lnTo>
                  <a:pt x="1272" y="1435"/>
                </a:lnTo>
                <a:lnTo>
                  <a:pt x="1283" y="1435"/>
                </a:lnTo>
                <a:lnTo>
                  <a:pt x="1293" y="1440"/>
                </a:lnTo>
                <a:lnTo>
                  <a:pt x="1298" y="1445"/>
                </a:lnTo>
                <a:lnTo>
                  <a:pt x="1309" y="1450"/>
                </a:lnTo>
                <a:lnTo>
                  <a:pt x="1314" y="1460"/>
                </a:lnTo>
                <a:lnTo>
                  <a:pt x="1323" y="1465"/>
                </a:lnTo>
                <a:lnTo>
                  <a:pt x="1329" y="1470"/>
                </a:lnTo>
                <a:lnTo>
                  <a:pt x="1339" y="1470"/>
                </a:lnTo>
                <a:lnTo>
                  <a:pt x="1349" y="1476"/>
                </a:lnTo>
                <a:lnTo>
                  <a:pt x="1355" y="1470"/>
                </a:lnTo>
                <a:lnTo>
                  <a:pt x="1366" y="1465"/>
                </a:lnTo>
                <a:lnTo>
                  <a:pt x="1371" y="1455"/>
                </a:lnTo>
                <a:lnTo>
                  <a:pt x="1382" y="1450"/>
                </a:lnTo>
                <a:lnTo>
                  <a:pt x="1392" y="1440"/>
                </a:lnTo>
                <a:lnTo>
                  <a:pt x="1397" y="1435"/>
                </a:lnTo>
                <a:lnTo>
                  <a:pt x="1408" y="1424"/>
                </a:lnTo>
                <a:lnTo>
                  <a:pt x="1413" y="1419"/>
                </a:lnTo>
                <a:lnTo>
                  <a:pt x="1423" y="1414"/>
                </a:lnTo>
                <a:lnTo>
                  <a:pt x="1434" y="1404"/>
                </a:lnTo>
                <a:lnTo>
                  <a:pt x="1439" y="1398"/>
                </a:lnTo>
                <a:lnTo>
                  <a:pt x="1449" y="1388"/>
                </a:lnTo>
                <a:lnTo>
                  <a:pt x="1455" y="1383"/>
                </a:lnTo>
                <a:lnTo>
                  <a:pt x="1466" y="1378"/>
                </a:lnTo>
                <a:lnTo>
                  <a:pt x="1476" y="1371"/>
                </a:lnTo>
                <a:lnTo>
                  <a:pt x="1482" y="1361"/>
                </a:lnTo>
                <a:lnTo>
                  <a:pt x="1492" y="1356"/>
                </a:lnTo>
                <a:lnTo>
                  <a:pt x="1497" y="1351"/>
                </a:lnTo>
                <a:lnTo>
                  <a:pt x="1508" y="1351"/>
                </a:lnTo>
                <a:lnTo>
                  <a:pt x="1513" y="1345"/>
                </a:lnTo>
                <a:lnTo>
                  <a:pt x="1522" y="1340"/>
                </a:lnTo>
                <a:lnTo>
                  <a:pt x="1533" y="1335"/>
                </a:lnTo>
                <a:lnTo>
                  <a:pt x="1538" y="1335"/>
                </a:lnTo>
                <a:lnTo>
                  <a:pt x="1548" y="1335"/>
                </a:lnTo>
                <a:lnTo>
                  <a:pt x="1554" y="1330"/>
                </a:lnTo>
                <a:lnTo>
                  <a:pt x="1564" y="1330"/>
                </a:lnTo>
                <a:lnTo>
                  <a:pt x="1575" y="1330"/>
                </a:lnTo>
                <a:lnTo>
                  <a:pt x="1581" y="1330"/>
                </a:lnTo>
                <a:lnTo>
                  <a:pt x="1591" y="1330"/>
                </a:lnTo>
                <a:lnTo>
                  <a:pt x="1596" y="1330"/>
                </a:lnTo>
                <a:lnTo>
                  <a:pt x="1607" y="1330"/>
                </a:lnTo>
                <a:lnTo>
                  <a:pt x="1617" y="1330"/>
                </a:lnTo>
                <a:lnTo>
                  <a:pt x="1622" y="1335"/>
                </a:lnTo>
                <a:lnTo>
                  <a:pt x="1633" y="1335"/>
                </a:lnTo>
                <a:lnTo>
                  <a:pt x="1638" y="1335"/>
                </a:lnTo>
                <a:lnTo>
                  <a:pt x="1648" y="1340"/>
                </a:lnTo>
                <a:lnTo>
                  <a:pt x="1659" y="1345"/>
                </a:lnTo>
                <a:lnTo>
                  <a:pt x="1664" y="1351"/>
                </a:lnTo>
                <a:lnTo>
                  <a:pt x="1675" y="1361"/>
                </a:lnTo>
                <a:lnTo>
                  <a:pt x="1680" y="1371"/>
                </a:lnTo>
                <a:lnTo>
                  <a:pt x="1691" y="1378"/>
                </a:lnTo>
                <a:lnTo>
                  <a:pt x="1696" y="1388"/>
                </a:lnTo>
                <a:lnTo>
                  <a:pt x="1706" y="1398"/>
                </a:lnTo>
                <a:lnTo>
                  <a:pt x="1717" y="1409"/>
                </a:lnTo>
                <a:lnTo>
                  <a:pt x="1722" y="1419"/>
                </a:lnTo>
                <a:lnTo>
                  <a:pt x="1732" y="1429"/>
                </a:lnTo>
                <a:lnTo>
                  <a:pt x="1737" y="1440"/>
                </a:lnTo>
                <a:lnTo>
                  <a:pt x="1747" y="1450"/>
                </a:lnTo>
                <a:lnTo>
                  <a:pt x="1758" y="1460"/>
                </a:lnTo>
                <a:lnTo>
                  <a:pt x="1763" y="1470"/>
                </a:lnTo>
                <a:lnTo>
                  <a:pt x="1773" y="1476"/>
                </a:lnTo>
                <a:lnTo>
                  <a:pt x="1779" y="1487"/>
                </a:lnTo>
                <a:lnTo>
                  <a:pt x="1790" y="1497"/>
                </a:lnTo>
                <a:lnTo>
                  <a:pt x="1800" y="1507"/>
                </a:lnTo>
                <a:lnTo>
                  <a:pt x="1805" y="1518"/>
                </a:lnTo>
                <a:lnTo>
                  <a:pt x="1816" y="1528"/>
                </a:lnTo>
                <a:lnTo>
                  <a:pt x="1821" y="1539"/>
                </a:lnTo>
                <a:lnTo>
                  <a:pt x="1831" y="1549"/>
                </a:lnTo>
                <a:lnTo>
                  <a:pt x="1842" y="1559"/>
                </a:lnTo>
                <a:lnTo>
                  <a:pt x="1847" y="1570"/>
                </a:lnTo>
                <a:lnTo>
                  <a:pt x="1857" y="1581"/>
                </a:lnTo>
                <a:lnTo>
                  <a:pt x="1863" y="1592"/>
                </a:lnTo>
                <a:lnTo>
                  <a:pt x="1873" y="1597"/>
                </a:lnTo>
                <a:lnTo>
                  <a:pt x="1879" y="1607"/>
                </a:lnTo>
                <a:lnTo>
                  <a:pt x="1890" y="1612"/>
                </a:lnTo>
                <a:lnTo>
                  <a:pt x="1900" y="1612"/>
                </a:lnTo>
                <a:lnTo>
                  <a:pt x="1905" y="1617"/>
                </a:lnTo>
                <a:lnTo>
                  <a:pt x="1916" y="1617"/>
                </a:lnTo>
                <a:lnTo>
                  <a:pt x="1921" y="1617"/>
                </a:lnTo>
                <a:lnTo>
                  <a:pt x="1930" y="1612"/>
                </a:lnTo>
                <a:lnTo>
                  <a:pt x="1941" y="1612"/>
                </a:lnTo>
                <a:lnTo>
                  <a:pt x="1946" y="1607"/>
                </a:lnTo>
                <a:lnTo>
                  <a:pt x="1956" y="1602"/>
                </a:lnTo>
                <a:lnTo>
                  <a:pt x="1962" y="1602"/>
                </a:lnTo>
                <a:lnTo>
                  <a:pt x="1972" y="1597"/>
                </a:lnTo>
                <a:lnTo>
                  <a:pt x="1983" y="1597"/>
                </a:lnTo>
                <a:lnTo>
                  <a:pt x="1989" y="1592"/>
                </a:lnTo>
                <a:lnTo>
                  <a:pt x="1999" y="1586"/>
                </a:lnTo>
                <a:lnTo>
                  <a:pt x="2004" y="1581"/>
                </a:lnTo>
                <a:lnTo>
                  <a:pt x="2015" y="1581"/>
                </a:lnTo>
                <a:lnTo>
                  <a:pt x="2025" y="1576"/>
                </a:lnTo>
                <a:lnTo>
                  <a:pt x="2030" y="1576"/>
                </a:lnTo>
                <a:lnTo>
                  <a:pt x="2041" y="1576"/>
                </a:lnTo>
                <a:lnTo>
                  <a:pt x="2046" y="1581"/>
                </a:lnTo>
                <a:lnTo>
                  <a:pt x="2056" y="1586"/>
                </a:lnTo>
                <a:lnTo>
                  <a:pt x="2061" y="1592"/>
                </a:lnTo>
                <a:lnTo>
                  <a:pt x="2072" y="1597"/>
                </a:lnTo>
                <a:lnTo>
                  <a:pt x="2082" y="1602"/>
                </a:lnTo>
                <a:lnTo>
                  <a:pt x="2088" y="1612"/>
                </a:lnTo>
                <a:lnTo>
                  <a:pt x="2099" y="1617"/>
                </a:lnTo>
                <a:lnTo>
                  <a:pt x="2104" y="1628"/>
                </a:lnTo>
                <a:lnTo>
                  <a:pt x="2114" y="1633"/>
                </a:lnTo>
                <a:lnTo>
                  <a:pt x="2125" y="1638"/>
                </a:lnTo>
                <a:lnTo>
                  <a:pt x="2129" y="1638"/>
                </a:lnTo>
                <a:lnTo>
                  <a:pt x="2140" y="1643"/>
                </a:lnTo>
                <a:lnTo>
                  <a:pt x="2145" y="1643"/>
                </a:lnTo>
                <a:lnTo>
                  <a:pt x="2155" y="1643"/>
                </a:lnTo>
                <a:lnTo>
                  <a:pt x="2166" y="1638"/>
                </a:lnTo>
                <a:lnTo>
                  <a:pt x="2171" y="1638"/>
                </a:lnTo>
                <a:lnTo>
                  <a:pt x="2181" y="1638"/>
                </a:lnTo>
                <a:lnTo>
                  <a:pt x="2186" y="1633"/>
                </a:lnTo>
                <a:lnTo>
                  <a:pt x="2198" y="1633"/>
                </a:lnTo>
                <a:lnTo>
                  <a:pt x="2208" y="1633"/>
                </a:lnTo>
                <a:lnTo>
                  <a:pt x="2213" y="1633"/>
                </a:lnTo>
                <a:lnTo>
                  <a:pt x="2224" y="1633"/>
                </a:lnTo>
                <a:lnTo>
                  <a:pt x="2229" y="1633"/>
                </a:lnTo>
                <a:lnTo>
                  <a:pt x="2239" y="1633"/>
                </a:lnTo>
                <a:lnTo>
                  <a:pt x="2245" y="1633"/>
                </a:lnTo>
                <a:lnTo>
                  <a:pt x="2255" y="1633"/>
                </a:lnTo>
                <a:lnTo>
                  <a:pt x="2265" y="1628"/>
                </a:lnTo>
                <a:lnTo>
                  <a:pt x="2271" y="1633"/>
                </a:lnTo>
                <a:lnTo>
                  <a:pt x="2281" y="1628"/>
                </a:lnTo>
                <a:lnTo>
                  <a:pt x="2286" y="1628"/>
                </a:lnTo>
                <a:lnTo>
                  <a:pt x="2298" y="1628"/>
                </a:lnTo>
                <a:lnTo>
                  <a:pt x="2308" y="1628"/>
                </a:lnTo>
                <a:lnTo>
                  <a:pt x="2313" y="1623"/>
                </a:lnTo>
                <a:lnTo>
                  <a:pt x="2324" y="1617"/>
                </a:lnTo>
                <a:lnTo>
                  <a:pt x="2329" y="1612"/>
                </a:lnTo>
                <a:lnTo>
                  <a:pt x="2338" y="1602"/>
                </a:lnTo>
                <a:lnTo>
                  <a:pt x="2349" y="1592"/>
                </a:lnTo>
                <a:lnTo>
                  <a:pt x="2354" y="1576"/>
                </a:lnTo>
                <a:lnTo>
                  <a:pt x="2364" y="1554"/>
                </a:lnTo>
                <a:lnTo>
                  <a:pt x="2370" y="1523"/>
                </a:lnTo>
                <a:lnTo>
                  <a:pt x="2380" y="1487"/>
                </a:lnTo>
                <a:lnTo>
                  <a:pt x="2385" y="1435"/>
                </a:lnTo>
                <a:lnTo>
                  <a:pt x="2397" y="1366"/>
                </a:lnTo>
                <a:lnTo>
                  <a:pt x="2407" y="1288"/>
                </a:lnTo>
                <a:lnTo>
                  <a:pt x="2412" y="1200"/>
                </a:lnTo>
                <a:lnTo>
                  <a:pt x="2423" y="1100"/>
                </a:lnTo>
                <a:lnTo>
                  <a:pt x="2428" y="1007"/>
                </a:lnTo>
                <a:lnTo>
                  <a:pt x="2438" y="902"/>
                </a:lnTo>
                <a:lnTo>
                  <a:pt x="2449" y="793"/>
                </a:lnTo>
                <a:lnTo>
                  <a:pt x="2454" y="688"/>
                </a:lnTo>
                <a:lnTo>
                  <a:pt x="2464" y="589"/>
                </a:lnTo>
                <a:lnTo>
                  <a:pt x="2469" y="495"/>
                </a:lnTo>
                <a:lnTo>
                  <a:pt x="2480" y="427"/>
                </a:lnTo>
                <a:lnTo>
                  <a:pt x="2490" y="370"/>
                </a:lnTo>
                <a:lnTo>
                  <a:pt x="2495" y="323"/>
                </a:lnTo>
                <a:lnTo>
                  <a:pt x="2507" y="286"/>
                </a:lnTo>
                <a:lnTo>
                  <a:pt x="2512" y="245"/>
                </a:lnTo>
                <a:lnTo>
                  <a:pt x="2522" y="208"/>
                </a:lnTo>
                <a:lnTo>
                  <a:pt x="2533" y="172"/>
                </a:lnTo>
                <a:lnTo>
                  <a:pt x="2537" y="129"/>
                </a:lnTo>
                <a:lnTo>
                  <a:pt x="2548" y="83"/>
                </a:lnTo>
                <a:lnTo>
                  <a:pt x="2553" y="41"/>
                </a:lnTo>
                <a:lnTo>
                  <a:pt x="2563" y="10"/>
                </a:lnTo>
                <a:lnTo>
                  <a:pt x="2568" y="0"/>
                </a:lnTo>
                <a:lnTo>
                  <a:pt x="2579" y="15"/>
                </a:lnTo>
                <a:lnTo>
                  <a:pt x="2589" y="45"/>
                </a:lnTo>
                <a:lnTo>
                  <a:pt x="2594" y="88"/>
                </a:lnTo>
                <a:lnTo>
                  <a:pt x="2606" y="135"/>
                </a:lnTo>
                <a:lnTo>
                  <a:pt x="2611" y="188"/>
                </a:lnTo>
                <a:lnTo>
                  <a:pt x="2621" y="234"/>
                </a:lnTo>
                <a:lnTo>
                  <a:pt x="2632" y="271"/>
                </a:lnTo>
                <a:lnTo>
                  <a:pt x="2637" y="297"/>
                </a:lnTo>
                <a:lnTo>
                  <a:pt x="2647" y="312"/>
                </a:lnTo>
                <a:lnTo>
                  <a:pt x="2653" y="312"/>
                </a:lnTo>
                <a:lnTo>
                  <a:pt x="2663" y="297"/>
                </a:lnTo>
                <a:lnTo>
                  <a:pt x="2673" y="271"/>
                </a:lnTo>
                <a:lnTo>
                  <a:pt x="2679" y="245"/>
                </a:lnTo>
                <a:lnTo>
                  <a:pt x="2689" y="219"/>
                </a:lnTo>
                <a:lnTo>
                  <a:pt x="2694" y="203"/>
                </a:lnTo>
                <a:lnTo>
                  <a:pt x="2705" y="198"/>
                </a:lnTo>
                <a:lnTo>
                  <a:pt x="2716" y="213"/>
                </a:lnTo>
                <a:lnTo>
                  <a:pt x="2721" y="254"/>
                </a:lnTo>
                <a:lnTo>
                  <a:pt x="2732" y="312"/>
                </a:lnTo>
                <a:lnTo>
                  <a:pt x="2736" y="376"/>
                </a:lnTo>
                <a:lnTo>
                  <a:pt x="2746" y="422"/>
                </a:lnTo>
                <a:lnTo>
                  <a:pt x="2752" y="443"/>
                </a:lnTo>
                <a:lnTo>
                  <a:pt x="2762" y="447"/>
                </a:lnTo>
                <a:lnTo>
                  <a:pt x="2772" y="458"/>
                </a:lnTo>
                <a:lnTo>
                  <a:pt x="2778" y="485"/>
                </a:lnTo>
                <a:lnTo>
                  <a:pt x="2788" y="521"/>
                </a:lnTo>
                <a:lnTo>
                  <a:pt x="2793" y="574"/>
                </a:lnTo>
                <a:lnTo>
                  <a:pt x="2804" y="626"/>
                </a:lnTo>
                <a:lnTo>
                  <a:pt x="2815" y="667"/>
                </a:lnTo>
                <a:lnTo>
                  <a:pt x="2820" y="704"/>
                </a:lnTo>
                <a:lnTo>
                  <a:pt x="2831" y="735"/>
                </a:lnTo>
                <a:lnTo>
                  <a:pt x="2836" y="761"/>
                </a:lnTo>
                <a:lnTo>
                  <a:pt x="2846" y="788"/>
                </a:lnTo>
                <a:lnTo>
                  <a:pt x="2857" y="803"/>
                </a:lnTo>
                <a:lnTo>
                  <a:pt x="2862" y="819"/>
                </a:lnTo>
                <a:lnTo>
                  <a:pt x="2872" y="829"/>
                </a:lnTo>
                <a:lnTo>
                  <a:pt x="2878" y="840"/>
                </a:lnTo>
                <a:lnTo>
                  <a:pt x="2888" y="845"/>
                </a:lnTo>
                <a:lnTo>
                  <a:pt x="2898" y="854"/>
                </a:lnTo>
                <a:lnTo>
                  <a:pt x="2904" y="860"/>
                </a:lnTo>
                <a:lnTo>
                  <a:pt x="2915" y="860"/>
                </a:lnTo>
                <a:lnTo>
                  <a:pt x="2920" y="860"/>
                </a:lnTo>
                <a:lnTo>
                  <a:pt x="2931" y="854"/>
                </a:lnTo>
                <a:lnTo>
                  <a:pt x="2936" y="850"/>
                </a:lnTo>
                <a:lnTo>
                  <a:pt x="2945" y="834"/>
                </a:lnTo>
                <a:lnTo>
                  <a:pt x="2956" y="824"/>
                </a:lnTo>
                <a:lnTo>
                  <a:pt x="2961" y="809"/>
                </a:lnTo>
                <a:lnTo>
                  <a:pt x="2971" y="803"/>
                </a:lnTo>
                <a:lnTo>
                  <a:pt x="2976" y="798"/>
                </a:lnTo>
                <a:lnTo>
                  <a:pt x="2987" y="793"/>
                </a:lnTo>
                <a:lnTo>
                  <a:pt x="2997" y="793"/>
                </a:lnTo>
                <a:lnTo>
                  <a:pt x="3002" y="793"/>
                </a:lnTo>
                <a:lnTo>
                  <a:pt x="3013" y="798"/>
                </a:lnTo>
                <a:lnTo>
                  <a:pt x="3019" y="803"/>
                </a:lnTo>
                <a:lnTo>
                  <a:pt x="3030" y="809"/>
                </a:lnTo>
                <a:lnTo>
                  <a:pt x="3040" y="814"/>
                </a:lnTo>
                <a:lnTo>
                  <a:pt x="3045" y="824"/>
                </a:lnTo>
                <a:lnTo>
                  <a:pt x="3056" y="834"/>
                </a:lnTo>
                <a:lnTo>
                  <a:pt x="3061" y="845"/>
                </a:lnTo>
                <a:lnTo>
                  <a:pt x="3071" y="860"/>
                </a:lnTo>
                <a:lnTo>
                  <a:pt x="3082" y="871"/>
                </a:lnTo>
                <a:lnTo>
                  <a:pt x="3087" y="886"/>
                </a:lnTo>
                <a:lnTo>
                  <a:pt x="3097" y="897"/>
                </a:lnTo>
                <a:lnTo>
                  <a:pt x="3102" y="912"/>
                </a:lnTo>
                <a:lnTo>
                  <a:pt x="3113" y="923"/>
                </a:lnTo>
                <a:lnTo>
                  <a:pt x="3118" y="928"/>
                </a:lnTo>
                <a:lnTo>
                  <a:pt x="3129" y="938"/>
                </a:lnTo>
                <a:lnTo>
                  <a:pt x="3140" y="949"/>
                </a:lnTo>
                <a:lnTo>
                  <a:pt x="3144" y="959"/>
                </a:lnTo>
                <a:lnTo>
                  <a:pt x="3155" y="971"/>
                </a:lnTo>
                <a:lnTo>
                  <a:pt x="3160" y="981"/>
                </a:lnTo>
                <a:lnTo>
                  <a:pt x="3170" y="986"/>
                </a:lnTo>
                <a:lnTo>
                  <a:pt x="3181" y="996"/>
                </a:lnTo>
                <a:lnTo>
                  <a:pt x="3186" y="1007"/>
                </a:lnTo>
                <a:lnTo>
                  <a:pt x="3196" y="1022"/>
                </a:lnTo>
                <a:lnTo>
                  <a:pt x="3201" y="1028"/>
                </a:lnTo>
                <a:lnTo>
                  <a:pt x="3212" y="1033"/>
                </a:lnTo>
                <a:lnTo>
                  <a:pt x="3222" y="1038"/>
                </a:lnTo>
                <a:lnTo>
                  <a:pt x="3228" y="1038"/>
                </a:lnTo>
                <a:lnTo>
                  <a:pt x="3239" y="1043"/>
                </a:lnTo>
                <a:lnTo>
                  <a:pt x="3244" y="1043"/>
                </a:lnTo>
                <a:lnTo>
                  <a:pt x="3254" y="1048"/>
                </a:lnTo>
                <a:lnTo>
                  <a:pt x="3265" y="1048"/>
                </a:lnTo>
                <a:lnTo>
                  <a:pt x="3270" y="1053"/>
                </a:lnTo>
                <a:lnTo>
                  <a:pt x="3280" y="1058"/>
                </a:lnTo>
                <a:lnTo>
                  <a:pt x="3286" y="1058"/>
                </a:lnTo>
                <a:lnTo>
                  <a:pt x="3296" y="1063"/>
                </a:lnTo>
                <a:lnTo>
                  <a:pt x="3301" y="1063"/>
                </a:lnTo>
                <a:lnTo>
                  <a:pt x="3312" y="1069"/>
                </a:lnTo>
                <a:lnTo>
                  <a:pt x="3322" y="1074"/>
                </a:lnTo>
                <a:lnTo>
                  <a:pt x="3328" y="1080"/>
                </a:lnTo>
                <a:lnTo>
                  <a:pt x="3339" y="1080"/>
                </a:lnTo>
                <a:lnTo>
                  <a:pt x="3343" y="1085"/>
                </a:lnTo>
                <a:lnTo>
                  <a:pt x="3353" y="1085"/>
                </a:lnTo>
                <a:lnTo>
                  <a:pt x="3364" y="1085"/>
                </a:lnTo>
                <a:lnTo>
                  <a:pt x="3369" y="1085"/>
                </a:lnTo>
                <a:lnTo>
                  <a:pt x="3379" y="1085"/>
                </a:lnTo>
                <a:lnTo>
                  <a:pt x="3385" y="1085"/>
                </a:lnTo>
                <a:lnTo>
                  <a:pt x="3395" y="1090"/>
                </a:lnTo>
                <a:lnTo>
                  <a:pt x="3405" y="1090"/>
                </a:lnTo>
                <a:lnTo>
                  <a:pt x="3411" y="1090"/>
                </a:lnTo>
                <a:lnTo>
                  <a:pt x="3421" y="1090"/>
                </a:lnTo>
                <a:lnTo>
                  <a:pt x="3426" y="1090"/>
                </a:lnTo>
                <a:lnTo>
                  <a:pt x="3438" y="1090"/>
                </a:lnTo>
                <a:lnTo>
                  <a:pt x="3448" y="1095"/>
                </a:lnTo>
                <a:lnTo>
                  <a:pt x="3453" y="1095"/>
                </a:lnTo>
                <a:lnTo>
                  <a:pt x="3464" y="1095"/>
                </a:lnTo>
                <a:lnTo>
                  <a:pt x="3469" y="1100"/>
                </a:lnTo>
                <a:lnTo>
                  <a:pt x="3479" y="1106"/>
                </a:lnTo>
                <a:lnTo>
                  <a:pt x="3484" y="1106"/>
                </a:lnTo>
                <a:lnTo>
                  <a:pt x="3495" y="1111"/>
                </a:lnTo>
                <a:lnTo>
                  <a:pt x="3505" y="1111"/>
                </a:lnTo>
                <a:lnTo>
                  <a:pt x="3510" y="1111"/>
                </a:lnTo>
                <a:lnTo>
                  <a:pt x="3521" y="1116"/>
                </a:lnTo>
                <a:lnTo>
                  <a:pt x="3526" y="1116"/>
                </a:lnTo>
                <a:lnTo>
                  <a:pt x="3537" y="1116"/>
                </a:lnTo>
              </a:path>
            </a:pathLst>
          </a:custGeom>
          <a:noFill/>
          <a:ln w="9525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AF70CD-8053-4AB9-9CD2-D5A18BFFC3F2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46 h 1951"/>
              <a:gd name="T2" fmla="*/ 110 w 3537"/>
              <a:gd name="T3" fmla="*/ 1925 h 1951"/>
              <a:gd name="T4" fmla="*/ 168 w 3537"/>
              <a:gd name="T5" fmla="*/ 1826 h 1951"/>
              <a:gd name="T6" fmla="*/ 226 w 3537"/>
              <a:gd name="T7" fmla="*/ 1643 h 1951"/>
              <a:gd name="T8" fmla="*/ 283 w 3537"/>
              <a:gd name="T9" fmla="*/ 1497 h 1951"/>
              <a:gd name="T10" fmla="*/ 341 w 3537"/>
              <a:gd name="T11" fmla="*/ 1361 h 1951"/>
              <a:gd name="T12" fmla="*/ 398 w 3537"/>
              <a:gd name="T13" fmla="*/ 1242 h 1951"/>
              <a:gd name="T14" fmla="*/ 456 w 3537"/>
              <a:gd name="T15" fmla="*/ 1267 h 1951"/>
              <a:gd name="T16" fmla="*/ 518 w 3537"/>
              <a:gd name="T17" fmla="*/ 1419 h 1951"/>
              <a:gd name="T18" fmla="*/ 576 w 3537"/>
              <a:gd name="T19" fmla="*/ 1607 h 1951"/>
              <a:gd name="T20" fmla="*/ 633 w 3537"/>
              <a:gd name="T21" fmla="*/ 1721 h 1951"/>
              <a:gd name="T22" fmla="*/ 691 w 3537"/>
              <a:gd name="T23" fmla="*/ 1800 h 1951"/>
              <a:gd name="T24" fmla="*/ 749 w 3537"/>
              <a:gd name="T25" fmla="*/ 1842 h 1951"/>
              <a:gd name="T26" fmla="*/ 806 w 3537"/>
              <a:gd name="T27" fmla="*/ 1867 h 1951"/>
              <a:gd name="T28" fmla="*/ 864 w 3537"/>
              <a:gd name="T29" fmla="*/ 1883 h 1951"/>
              <a:gd name="T30" fmla="*/ 926 w 3537"/>
              <a:gd name="T31" fmla="*/ 1889 h 1951"/>
              <a:gd name="T32" fmla="*/ 984 w 3537"/>
              <a:gd name="T33" fmla="*/ 1883 h 1951"/>
              <a:gd name="T34" fmla="*/ 1041 w 3537"/>
              <a:gd name="T35" fmla="*/ 1821 h 1951"/>
              <a:gd name="T36" fmla="*/ 1099 w 3537"/>
              <a:gd name="T37" fmla="*/ 1649 h 1951"/>
              <a:gd name="T38" fmla="*/ 1157 w 3537"/>
              <a:gd name="T39" fmla="*/ 1455 h 1951"/>
              <a:gd name="T40" fmla="*/ 1214 w 3537"/>
              <a:gd name="T41" fmla="*/ 1366 h 1951"/>
              <a:gd name="T42" fmla="*/ 1272 w 3537"/>
              <a:gd name="T43" fmla="*/ 1383 h 1951"/>
              <a:gd name="T44" fmla="*/ 1329 w 3537"/>
              <a:gd name="T45" fmla="*/ 1424 h 1951"/>
              <a:gd name="T46" fmla="*/ 1392 w 3537"/>
              <a:gd name="T47" fmla="*/ 1470 h 1951"/>
              <a:gd name="T48" fmla="*/ 1449 w 3537"/>
              <a:gd name="T49" fmla="*/ 1539 h 1951"/>
              <a:gd name="T50" fmla="*/ 1508 w 3537"/>
              <a:gd name="T51" fmla="*/ 1607 h 1951"/>
              <a:gd name="T52" fmla="*/ 1564 w 3537"/>
              <a:gd name="T53" fmla="*/ 1658 h 1951"/>
              <a:gd name="T54" fmla="*/ 1622 w 3537"/>
              <a:gd name="T55" fmla="*/ 1701 h 1951"/>
              <a:gd name="T56" fmla="*/ 1680 w 3537"/>
              <a:gd name="T57" fmla="*/ 1732 h 1951"/>
              <a:gd name="T58" fmla="*/ 1737 w 3537"/>
              <a:gd name="T59" fmla="*/ 1768 h 1951"/>
              <a:gd name="T60" fmla="*/ 1800 w 3537"/>
              <a:gd name="T61" fmla="*/ 1790 h 1951"/>
              <a:gd name="T62" fmla="*/ 1857 w 3537"/>
              <a:gd name="T63" fmla="*/ 1816 h 1951"/>
              <a:gd name="T64" fmla="*/ 1916 w 3537"/>
              <a:gd name="T65" fmla="*/ 1816 h 1951"/>
              <a:gd name="T66" fmla="*/ 1972 w 3537"/>
              <a:gd name="T67" fmla="*/ 1805 h 1951"/>
              <a:gd name="T68" fmla="*/ 2030 w 3537"/>
              <a:gd name="T69" fmla="*/ 1805 h 1951"/>
              <a:gd name="T70" fmla="*/ 2088 w 3537"/>
              <a:gd name="T71" fmla="*/ 1785 h 1951"/>
              <a:gd name="T72" fmla="*/ 2145 w 3537"/>
              <a:gd name="T73" fmla="*/ 1742 h 1951"/>
              <a:gd name="T74" fmla="*/ 2208 w 3537"/>
              <a:gd name="T75" fmla="*/ 1685 h 1951"/>
              <a:gd name="T76" fmla="*/ 2265 w 3537"/>
              <a:gd name="T77" fmla="*/ 1623 h 1951"/>
              <a:gd name="T78" fmla="*/ 2324 w 3537"/>
              <a:gd name="T79" fmla="*/ 1492 h 1951"/>
              <a:gd name="T80" fmla="*/ 2380 w 3537"/>
              <a:gd name="T81" fmla="*/ 1383 h 1951"/>
              <a:gd name="T82" fmla="*/ 2438 w 3537"/>
              <a:gd name="T83" fmla="*/ 876 h 1951"/>
              <a:gd name="T84" fmla="*/ 2495 w 3537"/>
              <a:gd name="T85" fmla="*/ 307 h 1951"/>
              <a:gd name="T86" fmla="*/ 2553 w 3537"/>
              <a:gd name="T87" fmla="*/ 5 h 1951"/>
              <a:gd name="T88" fmla="*/ 2611 w 3537"/>
              <a:gd name="T89" fmla="*/ 145 h 1951"/>
              <a:gd name="T90" fmla="*/ 2673 w 3537"/>
              <a:gd name="T91" fmla="*/ 302 h 1951"/>
              <a:gd name="T92" fmla="*/ 2732 w 3537"/>
              <a:gd name="T93" fmla="*/ 349 h 1951"/>
              <a:gd name="T94" fmla="*/ 2788 w 3537"/>
              <a:gd name="T95" fmla="*/ 464 h 1951"/>
              <a:gd name="T96" fmla="*/ 2846 w 3537"/>
              <a:gd name="T97" fmla="*/ 651 h 1951"/>
              <a:gd name="T98" fmla="*/ 2904 w 3537"/>
              <a:gd name="T99" fmla="*/ 756 h 1951"/>
              <a:gd name="T100" fmla="*/ 2961 w 3537"/>
              <a:gd name="T101" fmla="*/ 772 h 1951"/>
              <a:gd name="T102" fmla="*/ 3019 w 3537"/>
              <a:gd name="T103" fmla="*/ 824 h 1951"/>
              <a:gd name="T104" fmla="*/ 3082 w 3537"/>
              <a:gd name="T105" fmla="*/ 866 h 1951"/>
              <a:gd name="T106" fmla="*/ 3140 w 3537"/>
              <a:gd name="T107" fmla="*/ 928 h 1951"/>
              <a:gd name="T108" fmla="*/ 3196 w 3537"/>
              <a:gd name="T109" fmla="*/ 986 h 1951"/>
              <a:gd name="T110" fmla="*/ 3254 w 3537"/>
              <a:gd name="T111" fmla="*/ 1022 h 1951"/>
              <a:gd name="T112" fmla="*/ 3312 w 3537"/>
              <a:gd name="T113" fmla="*/ 1038 h 1951"/>
              <a:gd name="T114" fmla="*/ 3369 w 3537"/>
              <a:gd name="T115" fmla="*/ 1048 h 1951"/>
              <a:gd name="T116" fmla="*/ 3426 w 3537"/>
              <a:gd name="T117" fmla="*/ 1053 h 1951"/>
              <a:gd name="T118" fmla="*/ 3484 w 3537"/>
              <a:gd name="T119" fmla="*/ 1038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51"/>
                </a:lnTo>
                <a:lnTo>
                  <a:pt x="17" y="1946"/>
                </a:lnTo>
                <a:lnTo>
                  <a:pt x="27" y="1946"/>
                </a:lnTo>
                <a:lnTo>
                  <a:pt x="33" y="1946"/>
                </a:lnTo>
                <a:lnTo>
                  <a:pt x="43" y="1946"/>
                </a:lnTo>
                <a:lnTo>
                  <a:pt x="53" y="1946"/>
                </a:lnTo>
                <a:lnTo>
                  <a:pt x="59" y="1940"/>
                </a:lnTo>
                <a:lnTo>
                  <a:pt x="69" y="1940"/>
                </a:lnTo>
                <a:lnTo>
                  <a:pt x="74" y="1940"/>
                </a:lnTo>
                <a:lnTo>
                  <a:pt x="85" y="1935"/>
                </a:lnTo>
                <a:lnTo>
                  <a:pt x="90" y="1930"/>
                </a:lnTo>
                <a:lnTo>
                  <a:pt x="100" y="1930"/>
                </a:lnTo>
                <a:lnTo>
                  <a:pt x="110" y="1925"/>
                </a:lnTo>
                <a:lnTo>
                  <a:pt x="115" y="1915"/>
                </a:lnTo>
                <a:lnTo>
                  <a:pt x="126" y="1909"/>
                </a:lnTo>
                <a:lnTo>
                  <a:pt x="132" y="1894"/>
                </a:lnTo>
                <a:lnTo>
                  <a:pt x="142" y="1883"/>
                </a:lnTo>
                <a:lnTo>
                  <a:pt x="152" y="1867"/>
                </a:lnTo>
                <a:lnTo>
                  <a:pt x="158" y="1847"/>
                </a:lnTo>
                <a:lnTo>
                  <a:pt x="168" y="1826"/>
                </a:lnTo>
                <a:lnTo>
                  <a:pt x="173" y="1805"/>
                </a:lnTo>
                <a:lnTo>
                  <a:pt x="184" y="1779"/>
                </a:lnTo>
                <a:lnTo>
                  <a:pt x="194" y="1753"/>
                </a:lnTo>
                <a:lnTo>
                  <a:pt x="199" y="1727"/>
                </a:lnTo>
                <a:lnTo>
                  <a:pt x="210" y="1701"/>
                </a:lnTo>
                <a:lnTo>
                  <a:pt x="215" y="1674"/>
                </a:lnTo>
                <a:lnTo>
                  <a:pt x="226" y="1643"/>
                </a:lnTo>
                <a:lnTo>
                  <a:pt x="237" y="1617"/>
                </a:lnTo>
                <a:lnTo>
                  <a:pt x="242" y="1592"/>
                </a:lnTo>
                <a:lnTo>
                  <a:pt x="252" y="1565"/>
                </a:lnTo>
                <a:lnTo>
                  <a:pt x="257" y="1544"/>
                </a:lnTo>
                <a:lnTo>
                  <a:pt x="268" y="1523"/>
                </a:lnTo>
                <a:lnTo>
                  <a:pt x="273" y="1507"/>
                </a:lnTo>
                <a:lnTo>
                  <a:pt x="283" y="1497"/>
                </a:lnTo>
                <a:lnTo>
                  <a:pt x="294" y="1487"/>
                </a:lnTo>
                <a:lnTo>
                  <a:pt x="299" y="1482"/>
                </a:lnTo>
                <a:lnTo>
                  <a:pt x="309" y="1465"/>
                </a:lnTo>
                <a:lnTo>
                  <a:pt x="314" y="1450"/>
                </a:lnTo>
                <a:lnTo>
                  <a:pt x="324" y="1424"/>
                </a:lnTo>
                <a:lnTo>
                  <a:pt x="336" y="1393"/>
                </a:lnTo>
                <a:lnTo>
                  <a:pt x="341" y="1361"/>
                </a:lnTo>
                <a:lnTo>
                  <a:pt x="351" y="1330"/>
                </a:lnTo>
                <a:lnTo>
                  <a:pt x="356" y="1304"/>
                </a:lnTo>
                <a:lnTo>
                  <a:pt x="367" y="1278"/>
                </a:lnTo>
                <a:lnTo>
                  <a:pt x="377" y="1261"/>
                </a:lnTo>
                <a:lnTo>
                  <a:pt x="382" y="1252"/>
                </a:lnTo>
                <a:lnTo>
                  <a:pt x="393" y="1242"/>
                </a:lnTo>
                <a:lnTo>
                  <a:pt x="398" y="1242"/>
                </a:lnTo>
                <a:lnTo>
                  <a:pt x="408" y="1242"/>
                </a:lnTo>
                <a:lnTo>
                  <a:pt x="419" y="1247"/>
                </a:lnTo>
                <a:lnTo>
                  <a:pt x="424" y="1247"/>
                </a:lnTo>
                <a:lnTo>
                  <a:pt x="435" y="1252"/>
                </a:lnTo>
                <a:lnTo>
                  <a:pt x="441" y="1252"/>
                </a:lnTo>
                <a:lnTo>
                  <a:pt x="451" y="1256"/>
                </a:lnTo>
                <a:lnTo>
                  <a:pt x="456" y="1267"/>
                </a:lnTo>
                <a:lnTo>
                  <a:pt x="467" y="1278"/>
                </a:lnTo>
                <a:lnTo>
                  <a:pt x="477" y="1294"/>
                </a:lnTo>
                <a:lnTo>
                  <a:pt x="482" y="1309"/>
                </a:lnTo>
                <a:lnTo>
                  <a:pt x="493" y="1335"/>
                </a:lnTo>
                <a:lnTo>
                  <a:pt x="498" y="1361"/>
                </a:lnTo>
                <a:lnTo>
                  <a:pt x="508" y="1388"/>
                </a:lnTo>
                <a:lnTo>
                  <a:pt x="518" y="1419"/>
                </a:lnTo>
                <a:lnTo>
                  <a:pt x="523" y="1445"/>
                </a:lnTo>
                <a:lnTo>
                  <a:pt x="534" y="1476"/>
                </a:lnTo>
                <a:lnTo>
                  <a:pt x="540" y="1507"/>
                </a:lnTo>
                <a:lnTo>
                  <a:pt x="550" y="1533"/>
                </a:lnTo>
                <a:lnTo>
                  <a:pt x="560" y="1559"/>
                </a:lnTo>
                <a:lnTo>
                  <a:pt x="566" y="1581"/>
                </a:lnTo>
                <a:lnTo>
                  <a:pt x="576" y="1607"/>
                </a:lnTo>
                <a:lnTo>
                  <a:pt x="581" y="1628"/>
                </a:lnTo>
                <a:lnTo>
                  <a:pt x="592" y="1643"/>
                </a:lnTo>
                <a:lnTo>
                  <a:pt x="602" y="1663"/>
                </a:lnTo>
                <a:lnTo>
                  <a:pt x="607" y="1680"/>
                </a:lnTo>
                <a:lnTo>
                  <a:pt x="618" y="1695"/>
                </a:lnTo>
                <a:lnTo>
                  <a:pt x="623" y="1711"/>
                </a:lnTo>
                <a:lnTo>
                  <a:pt x="633" y="1721"/>
                </a:lnTo>
                <a:lnTo>
                  <a:pt x="639" y="1737"/>
                </a:lnTo>
                <a:lnTo>
                  <a:pt x="650" y="1747"/>
                </a:lnTo>
                <a:lnTo>
                  <a:pt x="660" y="1758"/>
                </a:lnTo>
                <a:lnTo>
                  <a:pt x="665" y="1768"/>
                </a:lnTo>
                <a:lnTo>
                  <a:pt x="676" y="1779"/>
                </a:lnTo>
                <a:lnTo>
                  <a:pt x="681" y="1790"/>
                </a:lnTo>
                <a:lnTo>
                  <a:pt x="691" y="1800"/>
                </a:lnTo>
                <a:lnTo>
                  <a:pt x="702" y="1805"/>
                </a:lnTo>
                <a:lnTo>
                  <a:pt x="707" y="1816"/>
                </a:lnTo>
                <a:lnTo>
                  <a:pt x="717" y="1821"/>
                </a:lnTo>
                <a:lnTo>
                  <a:pt x="722" y="1826"/>
                </a:lnTo>
                <a:lnTo>
                  <a:pt x="732" y="1831"/>
                </a:lnTo>
                <a:lnTo>
                  <a:pt x="744" y="1842"/>
                </a:lnTo>
                <a:lnTo>
                  <a:pt x="749" y="1842"/>
                </a:lnTo>
                <a:lnTo>
                  <a:pt x="759" y="1847"/>
                </a:lnTo>
                <a:lnTo>
                  <a:pt x="764" y="1852"/>
                </a:lnTo>
                <a:lnTo>
                  <a:pt x="775" y="1856"/>
                </a:lnTo>
                <a:lnTo>
                  <a:pt x="785" y="1856"/>
                </a:lnTo>
                <a:lnTo>
                  <a:pt x="790" y="1862"/>
                </a:lnTo>
                <a:lnTo>
                  <a:pt x="801" y="1867"/>
                </a:lnTo>
                <a:lnTo>
                  <a:pt x="806" y="1867"/>
                </a:lnTo>
                <a:lnTo>
                  <a:pt x="816" y="1872"/>
                </a:lnTo>
                <a:lnTo>
                  <a:pt x="822" y="1872"/>
                </a:lnTo>
                <a:lnTo>
                  <a:pt x="832" y="1872"/>
                </a:lnTo>
                <a:lnTo>
                  <a:pt x="842" y="1877"/>
                </a:lnTo>
                <a:lnTo>
                  <a:pt x="849" y="1877"/>
                </a:lnTo>
                <a:lnTo>
                  <a:pt x="859" y="1883"/>
                </a:lnTo>
                <a:lnTo>
                  <a:pt x="864" y="1883"/>
                </a:lnTo>
                <a:lnTo>
                  <a:pt x="875" y="1883"/>
                </a:lnTo>
                <a:lnTo>
                  <a:pt x="885" y="1889"/>
                </a:lnTo>
                <a:lnTo>
                  <a:pt x="890" y="1889"/>
                </a:lnTo>
                <a:lnTo>
                  <a:pt x="901" y="1889"/>
                </a:lnTo>
                <a:lnTo>
                  <a:pt x="906" y="1889"/>
                </a:lnTo>
                <a:lnTo>
                  <a:pt x="915" y="1889"/>
                </a:lnTo>
                <a:lnTo>
                  <a:pt x="926" y="1889"/>
                </a:lnTo>
                <a:lnTo>
                  <a:pt x="931" y="1889"/>
                </a:lnTo>
                <a:lnTo>
                  <a:pt x="941" y="1889"/>
                </a:lnTo>
                <a:lnTo>
                  <a:pt x="948" y="1889"/>
                </a:lnTo>
                <a:lnTo>
                  <a:pt x="958" y="1889"/>
                </a:lnTo>
                <a:lnTo>
                  <a:pt x="968" y="1883"/>
                </a:lnTo>
                <a:lnTo>
                  <a:pt x="974" y="1883"/>
                </a:lnTo>
                <a:lnTo>
                  <a:pt x="984" y="1883"/>
                </a:lnTo>
                <a:lnTo>
                  <a:pt x="989" y="1877"/>
                </a:lnTo>
                <a:lnTo>
                  <a:pt x="1000" y="1877"/>
                </a:lnTo>
                <a:lnTo>
                  <a:pt x="1005" y="1872"/>
                </a:lnTo>
                <a:lnTo>
                  <a:pt x="1015" y="1862"/>
                </a:lnTo>
                <a:lnTo>
                  <a:pt x="1026" y="1852"/>
                </a:lnTo>
                <a:lnTo>
                  <a:pt x="1031" y="1842"/>
                </a:lnTo>
                <a:lnTo>
                  <a:pt x="1041" y="1821"/>
                </a:lnTo>
                <a:lnTo>
                  <a:pt x="1046" y="1795"/>
                </a:lnTo>
                <a:lnTo>
                  <a:pt x="1058" y="1773"/>
                </a:lnTo>
                <a:lnTo>
                  <a:pt x="1068" y="1742"/>
                </a:lnTo>
                <a:lnTo>
                  <a:pt x="1073" y="1716"/>
                </a:lnTo>
                <a:lnTo>
                  <a:pt x="1084" y="1695"/>
                </a:lnTo>
                <a:lnTo>
                  <a:pt x="1089" y="1668"/>
                </a:lnTo>
                <a:lnTo>
                  <a:pt x="1099" y="1649"/>
                </a:lnTo>
                <a:lnTo>
                  <a:pt x="1110" y="1628"/>
                </a:lnTo>
                <a:lnTo>
                  <a:pt x="1115" y="1602"/>
                </a:lnTo>
                <a:lnTo>
                  <a:pt x="1125" y="1576"/>
                </a:lnTo>
                <a:lnTo>
                  <a:pt x="1130" y="1544"/>
                </a:lnTo>
                <a:lnTo>
                  <a:pt x="1140" y="1513"/>
                </a:lnTo>
                <a:lnTo>
                  <a:pt x="1151" y="1482"/>
                </a:lnTo>
                <a:lnTo>
                  <a:pt x="1157" y="1455"/>
                </a:lnTo>
                <a:lnTo>
                  <a:pt x="1167" y="1429"/>
                </a:lnTo>
                <a:lnTo>
                  <a:pt x="1172" y="1414"/>
                </a:lnTo>
                <a:lnTo>
                  <a:pt x="1183" y="1393"/>
                </a:lnTo>
                <a:lnTo>
                  <a:pt x="1188" y="1383"/>
                </a:lnTo>
                <a:lnTo>
                  <a:pt x="1198" y="1371"/>
                </a:lnTo>
                <a:lnTo>
                  <a:pt x="1209" y="1366"/>
                </a:lnTo>
                <a:lnTo>
                  <a:pt x="1214" y="1366"/>
                </a:lnTo>
                <a:lnTo>
                  <a:pt x="1224" y="1371"/>
                </a:lnTo>
                <a:lnTo>
                  <a:pt x="1230" y="1378"/>
                </a:lnTo>
                <a:lnTo>
                  <a:pt x="1240" y="1383"/>
                </a:lnTo>
                <a:lnTo>
                  <a:pt x="1250" y="1388"/>
                </a:lnTo>
                <a:lnTo>
                  <a:pt x="1256" y="1388"/>
                </a:lnTo>
                <a:lnTo>
                  <a:pt x="1267" y="1383"/>
                </a:lnTo>
                <a:lnTo>
                  <a:pt x="1272" y="1383"/>
                </a:lnTo>
                <a:lnTo>
                  <a:pt x="1283" y="1383"/>
                </a:lnTo>
                <a:lnTo>
                  <a:pt x="1293" y="1383"/>
                </a:lnTo>
                <a:lnTo>
                  <a:pt x="1298" y="1388"/>
                </a:lnTo>
                <a:lnTo>
                  <a:pt x="1309" y="1393"/>
                </a:lnTo>
                <a:lnTo>
                  <a:pt x="1314" y="1404"/>
                </a:lnTo>
                <a:lnTo>
                  <a:pt x="1323" y="1414"/>
                </a:lnTo>
                <a:lnTo>
                  <a:pt x="1329" y="1424"/>
                </a:lnTo>
                <a:lnTo>
                  <a:pt x="1339" y="1435"/>
                </a:lnTo>
                <a:lnTo>
                  <a:pt x="1349" y="1440"/>
                </a:lnTo>
                <a:lnTo>
                  <a:pt x="1355" y="1445"/>
                </a:lnTo>
                <a:lnTo>
                  <a:pt x="1366" y="1450"/>
                </a:lnTo>
                <a:lnTo>
                  <a:pt x="1371" y="1455"/>
                </a:lnTo>
                <a:lnTo>
                  <a:pt x="1382" y="1460"/>
                </a:lnTo>
                <a:lnTo>
                  <a:pt x="1392" y="1470"/>
                </a:lnTo>
                <a:lnTo>
                  <a:pt x="1397" y="1476"/>
                </a:lnTo>
                <a:lnTo>
                  <a:pt x="1408" y="1487"/>
                </a:lnTo>
                <a:lnTo>
                  <a:pt x="1413" y="1497"/>
                </a:lnTo>
                <a:lnTo>
                  <a:pt x="1423" y="1507"/>
                </a:lnTo>
                <a:lnTo>
                  <a:pt x="1434" y="1518"/>
                </a:lnTo>
                <a:lnTo>
                  <a:pt x="1439" y="1528"/>
                </a:lnTo>
                <a:lnTo>
                  <a:pt x="1449" y="1539"/>
                </a:lnTo>
                <a:lnTo>
                  <a:pt x="1455" y="1549"/>
                </a:lnTo>
                <a:lnTo>
                  <a:pt x="1466" y="1559"/>
                </a:lnTo>
                <a:lnTo>
                  <a:pt x="1476" y="1570"/>
                </a:lnTo>
                <a:lnTo>
                  <a:pt x="1482" y="1581"/>
                </a:lnTo>
                <a:lnTo>
                  <a:pt x="1492" y="1592"/>
                </a:lnTo>
                <a:lnTo>
                  <a:pt x="1497" y="1597"/>
                </a:lnTo>
                <a:lnTo>
                  <a:pt x="1508" y="1607"/>
                </a:lnTo>
                <a:lnTo>
                  <a:pt x="1513" y="1612"/>
                </a:lnTo>
                <a:lnTo>
                  <a:pt x="1522" y="1623"/>
                </a:lnTo>
                <a:lnTo>
                  <a:pt x="1533" y="1628"/>
                </a:lnTo>
                <a:lnTo>
                  <a:pt x="1538" y="1633"/>
                </a:lnTo>
                <a:lnTo>
                  <a:pt x="1548" y="1643"/>
                </a:lnTo>
                <a:lnTo>
                  <a:pt x="1554" y="1649"/>
                </a:lnTo>
                <a:lnTo>
                  <a:pt x="1564" y="1658"/>
                </a:lnTo>
                <a:lnTo>
                  <a:pt x="1575" y="1663"/>
                </a:lnTo>
                <a:lnTo>
                  <a:pt x="1581" y="1668"/>
                </a:lnTo>
                <a:lnTo>
                  <a:pt x="1591" y="1674"/>
                </a:lnTo>
                <a:lnTo>
                  <a:pt x="1596" y="1685"/>
                </a:lnTo>
                <a:lnTo>
                  <a:pt x="1607" y="1690"/>
                </a:lnTo>
                <a:lnTo>
                  <a:pt x="1617" y="1695"/>
                </a:lnTo>
                <a:lnTo>
                  <a:pt x="1622" y="1701"/>
                </a:lnTo>
                <a:lnTo>
                  <a:pt x="1633" y="1701"/>
                </a:lnTo>
                <a:lnTo>
                  <a:pt x="1638" y="1706"/>
                </a:lnTo>
                <a:lnTo>
                  <a:pt x="1648" y="1711"/>
                </a:lnTo>
                <a:lnTo>
                  <a:pt x="1659" y="1716"/>
                </a:lnTo>
                <a:lnTo>
                  <a:pt x="1664" y="1721"/>
                </a:lnTo>
                <a:lnTo>
                  <a:pt x="1675" y="1727"/>
                </a:lnTo>
                <a:lnTo>
                  <a:pt x="1680" y="1732"/>
                </a:lnTo>
                <a:lnTo>
                  <a:pt x="1691" y="1737"/>
                </a:lnTo>
                <a:lnTo>
                  <a:pt x="1696" y="1742"/>
                </a:lnTo>
                <a:lnTo>
                  <a:pt x="1706" y="1747"/>
                </a:lnTo>
                <a:lnTo>
                  <a:pt x="1717" y="1753"/>
                </a:lnTo>
                <a:lnTo>
                  <a:pt x="1722" y="1758"/>
                </a:lnTo>
                <a:lnTo>
                  <a:pt x="1732" y="1763"/>
                </a:lnTo>
                <a:lnTo>
                  <a:pt x="1737" y="1768"/>
                </a:lnTo>
                <a:lnTo>
                  <a:pt x="1747" y="1773"/>
                </a:lnTo>
                <a:lnTo>
                  <a:pt x="1758" y="1779"/>
                </a:lnTo>
                <a:lnTo>
                  <a:pt x="1763" y="1779"/>
                </a:lnTo>
                <a:lnTo>
                  <a:pt x="1773" y="1785"/>
                </a:lnTo>
                <a:lnTo>
                  <a:pt x="1779" y="1785"/>
                </a:lnTo>
                <a:lnTo>
                  <a:pt x="1790" y="1790"/>
                </a:lnTo>
                <a:lnTo>
                  <a:pt x="1800" y="1790"/>
                </a:lnTo>
                <a:lnTo>
                  <a:pt x="1805" y="1795"/>
                </a:lnTo>
                <a:lnTo>
                  <a:pt x="1816" y="1800"/>
                </a:lnTo>
                <a:lnTo>
                  <a:pt x="1821" y="1800"/>
                </a:lnTo>
                <a:lnTo>
                  <a:pt x="1831" y="1805"/>
                </a:lnTo>
                <a:lnTo>
                  <a:pt x="1842" y="1811"/>
                </a:lnTo>
                <a:lnTo>
                  <a:pt x="1847" y="1811"/>
                </a:lnTo>
                <a:lnTo>
                  <a:pt x="1857" y="1816"/>
                </a:lnTo>
                <a:lnTo>
                  <a:pt x="1863" y="1816"/>
                </a:lnTo>
                <a:lnTo>
                  <a:pt x="1873" y="1816"/>
                </a:lnTo>
                <a:lnTo>
                  <a:pt x="1879" y="1821"/>
                </a:lnTo>
                <a:lnTo>
                  <a:pt x="1890" y="1821"/>
                </a:lnTo>
                <a:lnTo>
                  <a:pt x="1900" y="1821"/>
                </a:lnTo>
                <a:lnTo>
                  <a:pt x="1905" y="1821"/>
                </a:lnTo>
                <a:lnTo>
                  <a:pt x="1916" y="1816"/>
                </a:lnTo>
                <a:lnTo>
                  <a:pt x="1921" y="1816"/>
                </a:lnTo>
                <a:lnTo>
                  <a:pt x="1930" y="1816"/>
                </a:lnTo>
                <a:lnTo>
                  <a:pt x="1941" y="1811"/>
                </a:lnTo>
                <a:lnTo>
                  <a:pt x="1946" y="1805"/>
                </a:lnTo>
                <a:lnTo>
                  <a:pt x="1956" y="1805"/>
                </a:lnTo>
                <a:lnTo>
                  <a:pt x="1962" y="1805"/>
                </a:lnTo>
                <a:lnTo>
                  <a:pt x="1972" y="1805"/>
                </a:lnTo>
                <a:lnTo>
                  <a:pt x="1983" y="1805"/>
                </a:lnTo>
                <a:lnTo>
                  <a:pt x="1989" y="1805"/>
                </a:lnTo>
                <a:lnTo>
                  <a:pt x="1999" y="1811"/>
                </a:lnTo>
                <a:lnTo>
                  <a:pt x="2004" y="1811"/>
                </a:lnTo>
                <a:lnTo>
                  <a:pt x="2015" y="1811"/>
                </a:lnTo>
                <a:lnTo>
                  <a:pt x="2025" y="1811"/>
                </a:lnTo>
                <a:lnTo>
                  <a:pt x="2030" y="1805"/>
                </a:lnTo>
                <a:lnTo>
                  <a:pt x="2041" y="1805"/>
                </a:lnTo>
                <a:lnTo>
                  <a:pt x="2046" y="1805"/>
                </a:lnTo>
                <a:lnTo>
                  <a:pt x="2056" y="1800"/>
                </a:lnTo>
                <a:lnTo>
                  <a:pt x="2061" y="1795"/>
                </a:lnTo>
                <a:lnTo>
                  <a:pt x="2072" y="1795"/>
                </a:lnTo>
                <a:lnTo>
                  <a:pt x="2082" y="1790"/>
                </a:lnTo>
                <a:lnTo>
                  <a:pt x="2088" y="1785"/>
                </a:lnTo>
                <a:lnTo>
                  <a:pt x="2099" y="1779"/>
                </a:lnTo>
                <a:lnTo>
                  <a:pt x="2104" y="1773"/>
                </a:lnTo>
                <a:lnTo>
                  <a:pt x="2114" y="1763"/>
                </a:lnTo>
                <a:lnTo>
                  <a:pt x="2125" y="1758"/>
                </a:lnTo>
                <a:lnTo>
                  <a:pt x="2129" y="1753"/>
                </a:lnTo>
                <a:lnTo>
                  <a:pt x="2140" y="1747"/>
                </a:lnTo>
                <a:lnTo>
                  <a:pt x="2145" y="1742"/>
                </a:lnTo>
                <a:lnTo>
                  <a:pt x="2155" y="1737"/>
                </a:lnTo>
                <a:lnTo>
                  <a:pt x="2166" y="1732"/>
                </a:lnTo>
                <a:lnTo>
                  <a:pt x="2171" y="1721"/>
                </a:lnTo>
                <a:lnTo>
                  <a:pt x="2181" y="1716"/>
                </a:lnTo>
                <a:lnTo>
                  <a:pt x="2186" y="1706"/>
                </a:lnTo>
                <a:lnTo>
                  <a:pt x="2198" y="1695"/>
                </a:lnTo>
                <a:lnTo>
                  <a:pt x="2208" y="1685"/>
                </a:lnTo>
                <a:lnTo>
                  <a:pt x="2213" y="1680"/>
                </a:lnTo>
                <a:lnTo>
                  <a:pt x="2224" y="1668"/>
                </a:lnTo>
                <a:lnTo>
                  <a:pt x="2229" y="1663"/>
                </a:lnTo>
                <a:lnTo>
                  <a:pt x="2239" y="1658"/>
                </a:lnTo>
                <a:lnTo>
                  <a:pt x="2245" y="1649"/>
                </a:lnTo>
                <a:lnTo>
                  <a:pt x="2255" y="1638"/>
                </a:lnTo>
                <a:lnTo>
                  <a:pt x="2265" y="1623"/>
                </a:lnTo>
                <a:lnTo>
                  <a:pt x="2271" y="1607"/>
                </a:lnTo>
                <a:lnTo>
                  <a:pt x="2281" y="1592"/>
                </a:lnTo>
                <a:lnTo>
                  <a:pt x="2286" y="1581"/>
                </a:lnTo>
                <a:lnTo>
                  <a:pt x="2298" y="1565"/>
                </a:lnTo>
                <a:lnTo>
                  <a:pt x="2308" y="1544"/>
                </a:lnTo>
                <a:lnTo>
                  <a:pt x="2313" y="1518"/>
                </a:lnTo>
                <a:lnTo>
                  <a:pt x="2324" y="1492"/>
                </a:lnTo>
                <a:lnTo>
                  <a:pt x="2329" y="1465"/>
                </a:lnTo>
                <a:lnTo>
                  <a:pt x="2338" y="1445"/>
                </a:lnTo>
                <a:lnTo>
                  <a:pt x="2349" y="1429"/>
                </a:lnTo>
                <a:lnTo>
                  <a:pt x="2354" y="1424"/>
                </a:lnTo>
                <a:lnTo>
                  <a:pt x="2364" y="1414"/>
                </a:lnTo>
                <a:lnTo>
                  <a:pt x="2370" y="1404"/>
                </a:lnTo>
                <a:lnTo>
                  <a:pt x="2380" y="1383"/>
                </a:lnTo>
                <a:lnTo>
                  <a:pt x="2385" y="1345"/>
                </a:lnTo>
                <a:lnTo>
                  <a:pt x="2397" y="1299"/>
                </a:lnTo>
                <a:lnTo>
                  <a:pt x="2407" y="1231"/>
                </a:lnTo>
                <a:lnTo>
                  <a:pt x="2412" y="1152"/>
                </a:lnTo>
                <a:lnTo>
                  <a:pt x="2423" y="1063"/>
                </a:lnTo>
                <a:lnTo>
                  <a:pt x="2428" y="971"/>
                </a:lnTo>
                <a:lnTo>
                  <a:pt x="2438" y="876"/>
                </a:lnTo>
                <a:lnTo>
                  <a:pt x="2449" y="783"/>
                </a:lnTo>
                <a:lnTo>
                  <a:pt x="2454" y="693"/>
                </a:lnTo>
                <a:lnTo>
                  <a:pt x="2464" y="605"/>
                </a:lnTo>
                <a:lnTo>
                  <a:pt x="2469" y="521"/>
                </a:lnTo>
                <a:lnTo>
                  <a:pt x="2480" y="443"/>
                </a:lnTo>
                <a:lnTo>
                  <a:pt x="2490" y="370"/>
                </a:lnTo>
                <a:lnTo>
                  <a:pt x="2495" y="307"/>
                </a:lnTo>
                <a:lnTo>
                  <a:pt x="2507" y="245"/>
                </a:lnTo>
                <a:lnTo>
                  <a:pt x="2512" y="188"/>
                </a:lnTo>
                <a:lnTo>
                  <a:pt x="2522" y="140"/>
                </a:lnTo>
                <a:lnTo>
                  <a:pt x="2533" y="93"/>
                </a:lnTo>
                <a:lnTo>
                  <a:pt x="2537" y="51"/>
                </a:lnTo>
                <a:lnTo>
                  <a:pt x="2548" y="20"/>
                </a:lnTo>
                <a:lnTo>
                  <a:pt x="2553" y="5"/>
                </a:lnTo>
                <a:lnTo>
                  <a:pt x="2563" y="0"/>
                </a:lnTo>
                <a:lnTo>
                  <a:pt x="2568" y="10"/>
                </a:lnTo>
                <a:lnTo>
                  <a:pt x="2579" y="26"/>
                </a:lnTo>
                <a:lnTo>
                  <a:pt x="2589" y="45"/>
                </a:lnTo>
                <a:lnTo>
                  <a:pt x="2594" y="78"/>
                </a:lnTo>
                <a:lnTo>
                  <a:pt x="2606" y="109"/>
                </a:lnTo>
                <a:lnTo>
                  <a:pt x="2611" y="145"/>
                </a:lnTo>
                <a:lnTo>
                  <a:pt x="2621" y="188"/>
                </a:lnTo>
                <a:lnTo>
                  <a:pt x="2632" y="224"/>
                </a:lnTo>
                <a:lnTo>
                  <a:pt x="2637" y="254"/>
                </a:lnTo>
                <a:lnTo>
                  <a:pt x="2647" y="281"/>
                </a:lnTo>
                <a:lnTo>
                  <a:pt x="2653" y="297"/>
                </a:lnTo>
                <a:lnTo>
                  <a:pt x="2663" y="302"/>
                </a:lnTo>
                <a:lnTo>
                  <a:pt x="2673" y="302"/>
                </a:lnTo>
                <a:lnTo>
                  <a:pt x="2679" y="302"/>
                </a:lnTo>
                <a:lnTo>
                  <a:pt x="2689" y="302"/>
                </a:lnTo>
                <a:lnTo>
                  <a:pt x="2694" y="307"/>
                </a:lnTo>
                <a:lnTo>
                  <a:pt x="2705" y="312"/>
                </a:lnTo>
                <a:lnTo>
                  <a:pt x="2716" y="323"/>
                </a:lnTo>
                <a:lnTo>
                  <a:pt x="2721" y="333"/>
                </a:lnTo>
                <a:lnTo>
                  <a:pt x="2732" y="349"/>
                </a:lnTo>
                <a:lnTo>
                  <a:pt x="2736" y="360"/>
                </a:lnTo>
                <a:lnTo>
                  <a:pt x="2746" y="365"/>
                </a:lnTo>
                <a:lnTo>
                  <a:pt x="2752" y="376"/>
                </a:lnTo>
                <a:lnTo>
                  <a:pt x="2762" y="386"/>
                </a:lnTo>
                <a:lnTo>
                  <a:pt x="2772" y="407"/>
                </a:lnTo>
                <a:lnTo>
                  <a:pt x="2778" y="433"/>
                </a:lnTo>
                <a:lnTo>
                  <a:pt x="2788" y="464"/>
                </a:lnTo>
                <a:lnTo>
                  <a:pt x="2793" y="495"/>
                </a:lnTo>
                <a:lnTo>
                  <a:pt x="2804" y="526"/>
                </a:lnTo>
                <a:lnTo>
                  <a:pt x="2815" y="557"/>
                </a:lnTo>
                <a:lnTo>
                  <a:pt x="2820" y="584"/>
                </a:lnTo>
                <a:lnTo>
                  <a:pt x="2831" y="610"/>
                </a:lnTo>
                <a:lnTo>
                  <a:pt x="2836" y="631"/>
                </a:lnTo>
                <a:lnTo>
                  <a:pt x="2846" y="651"/>
                </a:lnTo>
                <a:lnTo>
                  <a:pt x="2857" y="673"/>
                </a:lnTo>
                <a:lnTo>
                  <a:pt x="2862" y="688"/>
                </a:lnTo>
                <a:lnTo>
                  <a:pt x="2872" y="704"/>
                </a:lnTo>
                <a:lnTo>
                  <a:pt x="2878" y="719"/>
                </a:lnTo>
                <a:lnTo>
                  <a:pt x="2888" y="730"/>
                </a:lnTo>
                <a:lnTo>
                  <a:pt x="2898" y="745"/>
                </a:lnTo>
                <a:lnTo>
                  <a:pt x="2904" y="756"/>
                </a:lnTo>
                <a:lnTo>
                  <a:pt x="2915" y="767"/>
                </a:lnTo>
                <a:lnTo>
                  <a:pt x="2920" y="777"/>
                </a:lnTo>
                <a:lnTo>
                  <a:pt x="2931" y="777"/>
                </a:lnTo>
                <a:lnTo>
                  <a:pt x="2936" y="777"/>
                </a:lnTo>
                <a:lnTo>
                  <a:pt x="2945" y="777"/>
                </a:lnTo>
                <a:lnTo>
                  <a:pt x="2956" y="772"/>
                </a:lnTo>
                <a:lnTo>
                  <a:pt x="2961" y="772"/>
                </a:lnTo>
                <a:lnTo>
                  <a:pt x="2971" y="772"/>
                </a:lnTo>
                <a:lnTo>
                  <a:pt x="2976" y="777"/>
                </a:lnTo>
                <a:lnTo>
                  <a:pt x="2987" y="788"/>
                </a:lnTo>
                <a:lnTo>
                  <a:pt x="2997" y="798"/>
                </a:lnTo>
                <a:lnTo>
                  <a:pt x="3002" y="809"/>
                </a:lnTo>
                <a:lnTo>
                  <a:pt x="3013" y="814"/>
                </a:lnTo>
                <a:lnTo>
                  <a:pt x="3019" y="824"/>
                </a:lnTo>
                <a:lnTo>
                  <a:pt x="3030" y="829"/>
                </a:lnTo>
                <a:lnTo>
                  <a:pt x="3040" y="834"/>
                </a:lnTo>
                <a:lnTo>
                  <a:pt x="3045" y="840"/>
                </a:lnTo>
                <a:lnTo>
                  <a:pt x="3056" y="845"/>
                </a:lnTo>
                <a:lnTo>
                  <a:pt x="3061" y="850"/>
                </a:lnTo>
                <a:lnTo>
                  <a:pt x="3071" y="860"/>
                </a:lnTo>
                <a:lnTo>
                  <a:pt x="3082" y="866"/>
                </a:lnTo>
                <a:lnTo>
                  <a:pt x="3087" y="876"/>
                </a:lnTo>
                <a:lnTo>
                  <a:pt x="3097" y="886"/>
                </a:lnTo>
                <a:lnTo>
                  <a:pt x="3102" y="897"/>
                </a:lnTo>
                <a:lnTo>
                  <a:pt x="3113" y="902"/>
                </a:lnTo>
                <a:lnTo>
                  <a:pt x="3118" y="912"/>
                </a:lnTo>
                <a:lnTo>
                  <a:pt x="3129" y="918"/>
                </a:lnTo>
                <a:lnTo>
                  <a:pt x="3140" y="928"/>
                </a:lnTo>
                <a:lnTo>
                  <a:pt x="3144" y="933"/>
                </a:lnTo>
                <a:lnTo>
                  <a:pt x="3155" y="944"/>
                </a:lnTo>
                <a:lnTo>
                  <a:pt x="3160" y="949"/>
                </a:lnTo>
                <a:lnTo>
                  <a:pt x="3170" y="959"/>
                </a:lnTo>
                <a:lnTo>
                  <a:pt x="3181" y="964"/>
                </a:lnTo>
                <a:lnTo>
                  <a:pt x="3186" y="976"/>
                </a:lnTo>
                <a:lnTo>
                  <a:pt x="3196" y="986"/>
                </a:lnTo>
                <a:lnTo>
                  <a:pt x="3201" y="996"/>
                </a:lnTo>
                <a:lnTo>
                  <a:pt x="3212" y="1002"/>
                </a:lnTo>
                <a:lnTo>
                  <a:pt x="3222" y="1007"/>
                </a:lnTo>
                <a:lnTo>
                  <a:pt x="3228" y="1012"/>
                </a:lnTo>
                <a:lnTo>
                  <a:pt x="3239" y="1012"/>
                </a:lnTo>
                <a:lnTo>
                  <a:pt x="3244" y="1017"/>
                </a:lnTo>
                <a:lnTo>
                  <a:pt x="3254" y="1022"/>
                </a:lnTo>
                <a:lnTo>
                  <a:pt x="3265" y="1022"/>
                </a:lnTo>
                <a:lnTo>
                  <a:pt x="3270" y="1028"/>
                </a:lnTo>
                <a:lnTo>
                  <a:pt x="3280" y="1028"/>
                </a:lnTo>
                <a:lnTo>
                  <a:pt x="3286" y="1028"/>
                </a:lnTo>
                <a:lnTo>
                  <a:pt x="3296" y="1033"/>
                </a:lnTo>
                <a:lnTo>
                  <a:pt x="3301" y="1033"/>
                </a:lnTo>
                <a:lnTo>
                  <a:pt x="3312" y="1038"/>
                </a:lnTo>
                <a:lnTo>
                  <a:pt x="3322" y="1038"/>
                </a:lnTo>
                <a:lnTo>
                  <a:pt x="3328" y="1038"/>
                </a:lnTo>
                <a:lnTo>
                  <a:pt x="3339" y="1043"/>
                </a:lnTo>
                <a:lnTo>
                  <a:pt x="3343" y="1043"/>
                </a:lnTo>
                <a:lnTo>
                  <a:pt x="3353" y="1043"/>
                </a:lnTo>
                <a:lnTo>
                  <a:pt x="3364" y="1043"/>
                </a:lnTo>
                <a:lnTo>
                  <a:pt x="3369" y="1048"/>
                </a:lnTo>
                <a:lnTo>
                  <a:pt x="3379" y="1048"/>
                </a:lnTo>
                <a:lnTo>
                  <a:pt x="3385" y="1048"/>
                </a:lnTo>
                <a:lnTo>
                  <a:pt x="3395" y="1048"/>
                </a:lnTo>
                <a:lnTo>
                  <a:pt x="3405" y="1048"/>
                </a:lnTo>
                <a:lnTo>
                  <a:pt x="3411" y="1048"/>
                </a:lnTo>
                <a:lnTo>
                  <a:pt x="3421" y="1053"/>
                </a:lnTo>
                <a:lnTo>
                  <a:pt x="3426" y="1053"/>
                </a:lnTo>
                <a:lnTo>
                  <a:pt x="3438" y="1048"/>
                </a:lnTo>
                <a:lnTo>
                  <a:pt x="3448" y="1048"/>
                </a:lnTo>
                <a:lnTo>
                  <a:pt x="3453" y="1048"/>
                </a:lnTo>
                <a:lnTo>
                  <a:pt x="3464" y="1048"/>
                </a:lnTo>
                <a:lnTo>
                  <a:pt x="3469" y="1043"/>
                </a:lnTo>
                <a:lnTo>
                  <a:pt x="3479" y="1038"/>
                </a:lnTo>
                <a:lnTo>
                  <a:pt x="3484" y="1038"/>
                </a:lnTo>
                <a:lnTo>
                  <a:pt x="3495" y="1033"/>
                </a:lnTo>
                <a:lnTo>
                  <a:pt x="3505" y="1033"/>
                </a:lnTo>
                <a:lnTo>
                  <a:pt x="3510" y="1033"/>
                </a:lnTo>
                <a:lnTo>
                  <a:pt x="3521" y="1038"/>
                </a:lnTo>
                <a:lnTo>
                  <a:pt x="3526" y="1043"/>
                </a:lnTo>
                <a:lnTo>
                  <a:pt x="3537" y="1048"/>
                </a:lnTo>
              </a:path>
            </a:pathLst>
          </a:custGeom>
          <a:noFill/>
          <a:ln w="9525">
            <a:solidFill>
              <a:srgbClr val="8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C0105A0-00CF-4507-9A37-0D0010F1D5F5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35 h 1951"/>
              <a:gd name="T2" fmla="*/ 110 w 3537"/>
              <a:gd name="T3" fmla="*/ 1899 h 1951"/>
              <a:gd name="T4" fmla="*/ 168 w 3537"/>
              <a:gd name="T5" fmla="*/ 1773 h 1951"/>
              <a:gd name="T6" fmla="*/ 226 w 3537"/>
              <a:gd name="T7" fmla="*/ 1570 h 1951"/>
              <a:gd name="T8" fmla="*/ 283 w 3537"/>
              <a:gd name="T9" fmla="*/ 1398 h 1951"/>
              <a:gd name="T10" fmla="*/ 341 w 3537"/>
              <a:gd name="T11" fmla="*/ 1231 h 1951"/>
              <a:gd name="T12" fmla="*/ 398 w 3537"/>
              <a:gd name="T13" fmla="*/ 1111 h 1951"/>
              <a:gd name="T14" fmla="*/ 456 w 3537"/>
              <a:gd name="T15" fmla="*/ 1106 h 1951"/>
              <a:gd name="T16" fmla="*/ 518 w 3537"/>
              <a:gd name="T17" fmla="*/ 1247 h 1951"/>
              <a:gd name="T18" fmla="*/ 576 w 3537"/>
              <a:gd name="T19" fmla="*/ 1455 h 1951"/>
              <a:gd name="T20" fmla="*/ 633 w 3537"/>
              <a:gd name="T21" fmla="*/ 1592 h 1951"/>
              <a:gd name="T22" fmla="*/ 691 w 3537"/>
              <a:gd name="T23" fmla="*/ 1685 h 1951"/>
              <a:gd name="T24" fmla="*/ 749 w 3537"/>
              <a:gd name="T25" fmla="*/ 1742 h 1951"/>
              <a:gd name="T26" fmla="*/ 806 w 3537"/>
              <a:gd name="T27" fmla="*/ 1773 h 1951"/>
              <a:gd name="T28" fmla="*/ 864 w 3537"/>
              <a:gd name="T29" fmla="*/ 1795 h 1951"/>
              <a:gd name="T30" fmla="*/ 926 w 3537"/>
              <a:gd name="T31" fmla="*/ 1800 h 1951"/>
              <a:gd name="T32" fmla="*/ 984 w 3537"/>
              <a:gd name="T33" fmla="*/ 1790 h 1951"/>
              <a:gd name="T34" fmla="*/ 1041 w 3537"/>
              <a:gd name="T35" fmla="*/ 1701 h 1951"/>
              <a:gd name="T36" fmla="*/ 1099 w 3537"/>
              <a:gd name="T37" fmla="*/ 1497 h 1951"/>
              <a:gd name="T38" fmla="*/ 1157 w 3537"/>
              <a:gd name="T39" fmla="*/ 1283 h 1951"/>
              <a:gd name="T40" fmla="*/ 1214 w 3537"/>
              <a:gd name="T41" fmla="*/ 1184 h 1951"/>
              <a:gd name="T42" fmla="*/ 1272 w 3537"/>
              <a:gd name="T43" fmla="*/ 1200 h 1951"/>
              <a:gd name="T44" fmla="*/ 1329 w 3537"/>
              <a:gd name="T45" fmla="*/ 1226 h 1951"/>
              <a:gd name="T46" fmla="*/ 1392 w 3537"/>
              <a:gd name="T47" fmla="*/ 1267 h 1951"/>
              <a:gd name="T48" fmla="*/ 1449 w 3537"/>
              <a:gd name="T49" fmla="*/ 1340 h 1951"/>
              <a:gd name="T50" fmla="*/ 1508 w 3537"/>
              <a:gd name="T51" fmla="*/ 1414 h 1951"/>
              <a:gd name="T52" fmla="*/ 1564 w 3537"/>
              <a:gd name="T53" fmla="*/ 1470 h 1951"/>
              <a:gd name="T54" fmla="*/ 1622 w 3537"/>
              <a:gd name="T55" fmla="*/ 1513 h 1951"/>
              <a:gd name="T56" fmla="*/ 1680 w 3537"/>
              <a:gd name="T57" fmla="*/ 1549 h 1951"/>
              <a:gd name="T58" fmla="*/ 1737 w 3537"/>
              <a:gd name="T59" fmla="*/ 1602 h 1951"/>
              <a:gd name="T60" fmla="*/ 1800 w 3537"/>
              <a:gd name="T61" fmla="*/ 1617 h 1951"/>
              <a:gd name="T62" fmla="*/ 1857 w 3537"/>
              <a:gd name="T63" fmla="*/ 1638 h 1951"/>
              <a:gd name="T64" fmla="*/ 1916 w 3537"/>
              <a:gd name="T65" fmla="*/ 1643 h 1951"/>
              <a:gd name="T66" fmla="*/ 1972 w 3537"/>
              <a:gd name="T67" fmla="*/ 1633 h 1951"/>
              <a:gd name="T68" fmla="*/ 2030 w 3537"/>
              <a:gd name="T69" fmla="*/ 1628 h 1951"/>
              <a:gd name="T70" fmla="*/ 2088 w 3537"/>
              <a:gd name="T71" fmla="*/ 1602 h 1951"/>
              <a:gd name="T72" fmla="*/ 2145 w 3537"/>
              <a:gd name="T73" fmla="*/ 1554 h 1951"/>
              <a:gd name="T74" fmla="*/ 2208 w 3537"/>
              <a:gd name="T75" fmla="*/ 1487 h 1951"/>
              <a:gd name="T76" fmla="*/ 2265 w 3537"/>
              <a:gd name="T77" fmla="*/ 1440 h 1951"/>
              <a:gd name="T78" fmla="*/ 2324 w 3537"/>
              <a:gd name="T79" fmla="*/ 1351 h 1951"/>
              <a:gd name="T80" fmla="*/ 2380 w 3537"/>
              <a:gd name="T81" fmla="*/ 1216 h 1951"/>
              <a:gd name="T82" fmla="*/ 2438 w 3537"/>
              <a:gd name="T83" fmla="*/ 772 h 1951"/>
              <a:gd name="T84" fmla="*/ 2495 w 3537"/>
              <a:gd name="T85" fmla="*/ 328 h 1951"/>
              <a:gd name="T86" fmla="*/ 2553 w 3537"/>
              <a:gd name="T87" fmla="*/ 26 h 1951"/>
              <a:gd name="T88" fmla="*/ 2611 w 3537"/>
              <a:gd name="T89" fmla="*/ 57 h 1951"/>
              <a:gd name="T90" fmla="*/ 2673 w 3537"/>
              <a:gd name="T91" fmla="*/ 219 h 1951"/>
              <a:gd name="T92" fmla="*/ 2732 w 3537"/>
              <a:gd name="T93" fmla="*/ 281 h 1951"/>
              <a:gd name="T94" fmla="*/ 2788 w 3537"/>
              <a:gd name="T95" fmla="*/ 365 h 1951"/>
              <a:gd name="T96" fmla="*/ 2846 w 3537"/>
              <a:gd name="T97" fmla="*/ 521 h 1951"/>
              <a:gd name="T98" fmla="*/ 2904 w 3537"/>
              <a:gd name="T99" fmla="*/ 605 h 1951"/>
              <a:gd name="T100" fmla="*/ 2961 w 3537"/>
              <a:gd name="T101" fmla="*/ 615 h 1951"/>
              <a:gd name="T102" fmla="*/ 3019 w 3537"/>
              <a:gd name="T103" fmla="*/ 651 h 1951"/>
              <a:gd name="T104" fmla="*/ 3082 w 3537"/>
              <a:gd name="T105" fmla="*/ 693 h 1951"/>
              <a:gd name="T106" fmla="*/ 3140 w 3537"/>
              <a:gd name="T107" fmla="*/ 750 h 1951"/>
              <a:gd name="T108" fmla="*/ 3196 w 3537"/>
              <a:gd name="T109" fmla="*/ 803 h 1951"/>
              <a:gd name="T110" fmla="*/ 3254 w 3537"/>
              <a:gd name="T111" fmla="*/ 829 h 1951"/>
              <a:gd name="T112" fmla="*/ 3312 w 3537"/>
              <a:gd name="T113" fmla="*/ 840 h 1951"/>
              <a:gd name="T114" fmla="*/ 3369 w 3537"/>
              <a:gd name="T115" fmla="*/ 850 h 1951"/>
              <a:gd name="T116" fmla="*/ 3426 w 3537"/>
              <a:gd name="T117" fmla="*/ 854 h 1951"/>
              <a:gd name="T118" fmla="*/ 3484 w 3537"/>
              <a:gd name="T119" fmla="*/ 840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46"/>
                </a:lnTo>
                <a:lnTo>
                  <a:pt x="17" y="1946"/>
                </a:lnTo>
                <a:lnTo>
                  <a:pt x="27" y="1946"/>
                </a:lnTo>
                <a:lnTo>
                  <a:pt x="33" y="1940"/>
                </a:lnTo>
                <a:lnTo>
                  <a:pt x="43" y="1940"/>
                </a:lnTo>
                <a:lnTo>
                  <a:pt x="53" y="1935"/>
                </a:lnTo>
                <a:lnTo>
                  <a:pt x="59" y="1935"/>
                </a:lnTo>
                <a:lnTo>
                  <a:pt x="69" y="1930"/>
                </a:lnTo>
                <a:lnTo>
                  <a:pt x="74" y="1925"/>
                </a:lnTo>
                <a:lnTo>
                  <a:pt x="85" y="1920"/>
                </a:lnTo>
                <a:lnTo>
                  <a:pt x="90" y="1915"/>
                </a:lnTo>
                <a:lnTo>
                  <a:pt x="100" y="1909"/>
                </a:lnTo>
                <a:lnTo>
                  <a:pt x="110" y="1899"/>
                </a:lnTo>
                <a:lnTo>
                  <a:pt x="115" y="1889"/>
                </a:lnTo>
                <a:lnTo>
                  <a:pt x="126" y="1877"/>
                </a:lnTo>
                <a:lnTo>
                  <a:pt x="132" y="1862"/>
                </a:lnTo>
                <a:lnTo>
                  <a:pt x="142" y="1847"/>
                </a:lnTo>
                <a:lnTo>
                  <a:pt x="152" y="1826"/>
                </a:lnTo>
                <a:lnTo>
                  <a:pt x="158" y="1800"/>
                </a:lnTo>
                <a:lnTo>
                  <a:pt x="168" y="1773"/>
                </a:lnTo>
                <a:lnTo>
                  <a:pt x="173" y="1747"/>
                </a:lnTo>
                <a:lnTo>
                  <a:pt x="184" y="1716"/>
                </a:lnTo>
                <a:lnTo>
                  <a:pt x="194" y="1685"/>
                </a:lnTo>
                <a:lnTo>
                  <a:pt x="199" y="1654"/>
                </a:lnTo>
                <a:lnTo>
                  <a:pt x="210" y="1628"/>
                </a:lnTo>
                <a:lnTo>
                  <a:pt x="215" y="1597"/>
                </a:lnTo>
                <a:lnTo>
                  <a:pt x="226" y="1570"/>
                </a:lnTo>
                <a:lnTo>
                  <a:pt x="237" y="1544"/>
                </a:lnTo>
                <a:lnTo>
                  <a:pt x="242" y="1518"/>
                </a:lnTo>
                <a:lnTo>
                  <a:pt x="252" y="1487"/>
                </a:lnTo>
                <a:lnTo>
                  <a:pt x="257" y="1460"/>
                </a:lnTo>
                <a:lnTo>
                  <a:pt x="268" y="1435"/>
                </a:lnTo>
                <a:lnTo>
                  <a:pt x="273" y="1414"/>
                </a:lnTo>
                <a:lnTo>
                  <a:pt x="283" y="1398"/>
                </a:lnTo>
                <a:lnTo>
                  <a:pt x="294" y="1383"/>
                </a:lnTo>
                <a:lnTo>
                  <a:pt x="299" y="1366"/>
                </a:lnTo>
                <a:lnTo>
                  <a:pt x="309" y="1345"/>
                </a:lnTo>
                <a:lnTo>
                  <a:pt x="314" y="1320"/>
                </a:lnTo>
                <a:lnTo>
                  <a:pt x="324" y="1294"/>
                </a:lnTo>
                <a:lnTo>
                  <a:pt x="336" y="1261"/>
                </a:lnTo>
                <a:lnTo>
                  <a:pt x="341" y="1231"/>
                </a:lnTo>
                <a:lnTo>
                  <a:pt x="351" y="1200"/>
                </a:lnTo>
                <a:lnTo>
                  <a:pt x="356" y="1174"/>
                </a:lnTo>
                <a:lnTo>
                  <a:pt x="367" y="1152"/>
                </a:lnTo>
                <a:lnTo>
                  <a:pt x="377" y="1132"/>
                </a:lnTo>
                <a:lnTo>
                  <a:pt x="382" y="1121"/>
                </a:lnTo>
                <a:lnTo>
                  <a:pt x="393" y="1111"/>
                </a:lnTo>
                <a:lnTo>
                  <a:pt x="398" y="1111"/>
                </a:lnTo>
                <a:lnTo>
                  <a:pt x="408" y="1106"/>
                </a:lnTo>
                <a:lnTo>
                  <a:pt x="419" y="1106"/>
                </a:lnTo>
                <a:lnTo>
                  <a:pt x="424" y="1100"/>
                </a:lnTo>
                <a:lnTo>
                  <a:pt x="435" y="1100"/>
                </a:lnTo>
                <a:lnTo>
                  <a:pt x="441" y="1100"/>
                </a:lnTo>
                <a:lnTo>
                  <a:pt x="451" y="1100"/>
                </a:lnTo>
                <a:lnTo>
                  <a:pt x="456" y="1106"/>
                </a:lnTo>
                <a:lnTo>
                  <a:pt x="467" y="1111"/>
                </a:lnTo>
                <a:lnTo>
                  <a:pt x="477" y="1121"/>
                </a:lnTo>
                <a:lnTo>
                  <a:pt x="482" y="1137"/>
                </a:lnTo>
                <a:lnTo>
                  <a:pt x="493" y="1157"/>
                </a:lnTo>
                <a:lnTo>
                  <a:pt x="498" y="1184"/>
                </a:lnTo>
                <a:lnTo>
                  <a:pt x="508" y="1216"/>
                </a:lnTo>
                <a:lnTo>
                  <a:pt x="518" y="1247"/>
                </a:lnTo>
                <a:lnTo>
                  <a:pt x="523" y="1278"/>
                </a:lnTo>
                <a:lnTo>
                  <a:pt x="534" y="1309"/>
                </a:lnTo>
                <a:lnTo>
                  <a:pt x="540" y="1340"/>
                </a:lnTo>
                <a:lnTo>
                  <a:pt x="550" y="1371"/>
                </a:lnTo>
                <a:lnTo>
                  <a:pt x="560" y="1404"/>
                </a:lnTo>
                <a:lnTo>
                  <a:pt x="566" y="1429"/>
                </a:lnTo>
                <a:lnTo>
                  <a:pt x="576" y="1455"/>
                </a:lnTo>
                <a:lnTo>
                  <a:pt x="581" y="1482"/>
                </a:lnTo>
                <a:lnTo>
                  <a:pt x="592" y="1502"/>
                </a:lnTo>
                <a:lnTo>
                  <a:pt x="602" y="1523"/>
                </a:lnTo>
                <a:lnTo>
                  <a:pt x="607" y="1544"/>
                </a:lnTo>
                <a:lnTo>
                  <a:pt x="618" y="1559"/>
                </a:lnTo>
                <a:lnTo>
                  <a:pt x="623" y="1576"/>
                </a:lnTo>
                <a:lnTo>
                  <a:pt x="633" y="1592"/>
                </a:lnTo>
                <a:lnTo>
                  <a:pt x="639" y="1607"/>
                </a:lnTo>
                <a:lnTo>
                  <a:pt x="650" y="1623"/>
                </a:lnTo>
                <a:lnTo>
                  <a:pt x="660" y="1638"/>
                </a:lnTo>
                <a:lnTo>
                  <a:pt x="665" y="1649"/>
                </a:lnTo>
                <a:lnTo>
                  <a:pt x="676" y="1658"/>
                </a:lnTo>
                <a:lnTo>
                  <a:pt x="681" y="1668"/>
                </a:lnTo>
                <a:lnTo>
                  <a:pt x="691" y="1685"/>
                </a:lnTo>
                <a:lnTo>
                  <a:pt x="702" y="1695"/>
                </a:lnTo>
                <a:lnTo>
                  <a:pt x="707" y="1701"/>
                </a:lnTo>
                <a:lnTo>
                  <a:pt x="717" y="1711"/>
                </a:lnTo>
                <a:lnTo>
                  <a:pt x="722" y="1721"/>
                </a:lnTo>
                <a:lnTo>
                  <a:pt x="732" y="1727"/>
                </a:lnTo>
                <a:lnTo>
                  <a:pt x="744" y="1737"/>
                </a:lnTo>
                <a:lnTo>
                  <a:pt x="749" y="1742"/>
                </a:lnTo>
                <a:lnTo>
                  <a:pt x="759" y="1747"/>
                </a:lnTo>
                <a:lnTo>
                  <a:pt x="764" y="1753"/>
                </a:lnTo>
                <a:lnTo>
                  <a:pt x="775" y="1758"/>
                </a:lnTo>
                <a:lnTo>
                  <a:pt x="785" y="1763"/>
                </a:lnTo>
                <a:lnTo>
                  <a:pt x="790" y="1768"/>
                </a:lnTo>
                <a:lnTo>
                  <a:pt x="801" y="1768"/>
                </a:lnTo>
                <a:lnTo>
                  <a:pt x="806" y="1773"/>
                </a:lnTo>
                <a:lnTo>
                  <a:pt x="816" y="1773"/>
                </a:lnTo>
                <a:lnTo>
                  <a:pt x="822" y="1779"/>
                </a:lnTo>
                <a:lnTo>
                  <a:pt x="832" y="1785"/>
                </a:lnTo>
                <a:lnTo>
                  <a:pt x="842" y="1785"/>
                </a:lnTo>
                <a:lnTo>
                  <a:pt x="849" y="1790"/>
                </a:lnTo>
                <a:lnTo>
                  <a:pt x="859" y="1790"/>
                </a:lnTo>
                <a:lnTo>
                  <a:pt x="864" y="1795"/>
                </a:lnTo>
                <a:lnTo>
                  <a:pt x="875" y="1795"/>
                </a:lnTo>
                <a:lnTo>
                  <a:pt x="885" y="1795"/>
                </a:lnTo>
                <a:lnTo>
                  <a:pt x="890" y="1800"/>
                </a:lnTo>
                <a:lnTo>
                  <a:pt x="901" y="1800"/>
                </a:lnTo>
                <a:lnTo>
                  <a:pt x="906" y="1800"/>
                </a:lnTo>
                <a:lnTo>
                  <a:pt x="915" y="1800"/>
                </a:lnTo>
                <a:lnTo>
                  <a:pt x="926" y="1800"/>
                </a:lnTo>
                <a:lnTo>
                  <a:pt x="931" y="1800"/>
                </a:lnTo>
                <a:lnTo>
                  <a:pt x="941" y="1800"/>
                </a:lnTo>
                <a:lnTo>
                  <a:pt x="948" y="1800"/>
                </a:lnTo>
                <a:lnTo>
                  <a:pt x="958" y="1795"/>
                </a:lnTo>
                <a:lnTo>
                  <a:pt x="968" y="1795"/>
                </a:lnTo>
                <a:lnTo>
                  <a:pt x="974" y="1790"/>
                </a:lnTo>
                <a:lnTo>
                  <a:pt x="984" y="1790"/>
                </a:lnTo>
                <a:lnTo>
                  <a:pt x="989" y="1785"/>
                </a:lnTo>
                <a:lnTo>
                  <a:pt x="1000" y="1779"/>
                </a:lnTo>
                <a:lnTo>
                  <a:pt x="1005" y="1773"/>
                </a:lnTo>
                <a:lnTo>
                  <a:pt x="1015" y="1758"/>
                </a:lnTo>
                <a:lnTo>
                  <a:pt x="1026" y="1742"/>
                </a:lnTo>
                <a:lnTo>
                  <a:pt x="1031" y="1727"/>
                </a:lnTo>
                <a:lnTo>
                  <a:pt x="1041" y="1701"/>
                </a:lnTo>
                <a:lnTo>
                  <a:pt x="1046" y="1668"/>
                </a:lnTo>
                <a:lnTo>
                  <a:pt x="1058" y="1638"/>
                </a:lnTo>
                <a:lnTo>
                  <a:pt x="1068" y="1607"/>
                </a:lnTo>
                <a:lnTo>
                  <a:pt x="1073" y="1570"/>
                </a:lnTo>
                <a:lnTo>
                  <a:pt x="1084" y="1544"/>
                </a:lnTo>
                <a:lnTo>
                  <a:pt x="1089" y="1518"/>
                </a:lnTo>
                <a:lnTo>
                  <a:pt x="1099" y="1497"/>
                </a:lnTo>
                <a:lnTo>
                  <a:pt x="1110" y="1470"/>
                </a:lnTo>
                <a:lnTo>
                  <a:pt x="1115" y="1440"/>
                </a:lnTo>
                <a:lnTo>
                  <a:pt x="1125" y="1414"/>
                </a:lnTo>
                <a:lnTo>
                  <a:pt x="1130" y="1378"/>
                </a:lnTo>
                <a:lnTo>
                  <a:pt x="1140" y="1345"/>
                </a:lnTo>
                <a:lnTo>
                  <a:pt x="1151" y="1314"/>
                </a:lnTo>
                <a:lnTo>
                  <a:pt x="1157" y="1283"/>
                </a:lnTo>
                <a:lnTo>
                  <a:pt x="1167" y="1261"/>
                </a:lnTo>
                <a:lnTo>
                  <a:pt x="1172" y="1242"/>
                </a:lnTo>
                <a:lnTo>
                  <a:pt x="1183" y="1221"/>
                </a:lnTo>
                <a:lnTo>
                  <a:pt x="1188" y="1205"/>
                </a:lnTo>
                <a:lnTo>
                  <a:pt x="1198" y="1195"/>
                </a:lnTo>
                <a:lnTo>
                  <a:pt x="1209" y="1184"/>
                </a:lnTo>
                <a:lnTo>
                  <a:pt x="1214" y="1184"/>
                </a:lnTo>
                <a:lnTo>
                  <a:pt x="1224" y="1184"/>
                </a:lnTo>
                <a:lnTo>
                  <a:pt x="1230" y="1195"/>
                </a:lnTo>
                <a:lnTo>
                  <a:pt x="1240" y="1205"/>
                </a:lnTo>
                <a:lnTo>
                  <a:pt x="1250" y="1205"/>
                </a:lnTo>
                <a:lnTo>
                  <a:pt x="1256" y="1200"/>
                </a:lnTo>
                <a:lnTo>
                  <a:pt x="1267" y="1200"/>
                </a:lnTo>
                <a:lnTo>
                  <a:pt x="1272" y="1200"/>
                </a:lnTo>
                <a:lnTo>
                  <a:pt x="1283" y="1200"/>
                </a:lnTo>
                <a:lnTo>
                  <a:pt x="1293" y="1200"/>
                </a:lnTo>
                <a:lnTo>
                  <a:pt x="1298" y="1200"/>
                </a:lnTo>
                <a:lnTo>
                  <a:pt x="1309" y="1205"/>
                </a:lnTo>
                <a:lnTo>
                  <a:pt x="1314" y="1210"/>
                </a:lnTo>
                <a:lnTo>
                  <a:pt x="1323" y="1221"/>
                </a:lnTo>
                <a:lnTo>
                  <a:pt x="1329" y="1226"/>
                </a:lnTo>
                <a:lnTo>
                  <a:pt x="1339" y="1236"/>
                </a:lnTo>
                <a:lnTo>
                  <a:pt x="1349" y="1242"/>
                </a:lnTo>
                <a:lnTo>
                  <a:pt x="1355" y="1247"/>
                </a:lnTo>
                <a:lnTo>
                  <a:pt x="1366" y="1252"/>
                </a:lnTo>
                <a:lnTo>
                  <a:pt x="1371" y="1256"/>
                </a:lnTo>
                <a:lnTo>
                  <a:pt x="1382" y="1261"/>
                </a:lnTo>
                <a:lnTo>
                  <a:pt x="1392" y="1267"/>
                </a:lnTo>
                <a:lnTo>
                  <a:pt x="1397" y="1278"/>
                </a:lnTo>
                <a:lnTo>
                  <a:pt x="1408" y="1288"/>
                </a:lnTo>
                <a:lnTo>
                  <a:pt x="1413" y="1299"/>
                </a:lnTo>
                <a:lnTo>
                  <a:pt x="1423" y="1309"/>
                </a:lnTo>
                <a:lnTo>
                  <a:pt x="1434" y="1320"/>
                </a:lnTo>
                <a:lnTo>
                  <a:pt x="1439" y="1330"/>
                </a:lnTo>
                <a:lnTo>
                  <a:pt x="1449" y="1340"/>
                </a:lnTo>
                <a:lnTo>
                  <a:pt x="1455" y="1351"/>
                </a:lnTo>
                <a:lnTo>
                  <a:pt x="1466" y="1361"/>
                </a:lnTo>
                <a:lnTo>
                  <a:pt x="1476" y="1378"/>
                </a:lnTo>
                <a:lnTo>
                  <a:pt x="1482" y="1383"/>
                </a:lnTo>
                <a:lnTo>
                  <a:pt x="1492" y="1393"/>
                </a:lnTo>
                <a:lnTo>
                  <a:pt x="1497" y="1404"/>
                </a:lnTo>
                <a:lnTo>
                  <a:pt x="1508" y="1414"/>
                </a:lnTo>
                <a:lnTo>
                  <a:pt x="1513" y="1424"/>
                </a:lnTo>
                <a:lnTo>
                  <a:pt x="1522" y="1429"/>
                </a:lnTo>
                <a:lnTo>
                  <a:pt x="1533" y="1440"/>
                </a:lnTo>
                <a:lnTo>
                  <a:pt x="1538" y="1445"/>
                </a:lnTo>
                <a:lnTo>
                  <a:pt x="1548" y="1455"/>
                </a:lnTo>
                <a:lnTo>
                  <a:pt x="1554" y="1460"/>
                </a:lnTo>
                <a:lnTo>
                  <a:pt x="1564" y="1470"/>
                </a:lnTo>
                <a:lnTo>
                  <a:pt x="1575" y="1476"/>
                </a:lnTo>
                <a:lnTo>
                  <a:pt x="1581" y="1482"/>
                </a:lnTo>
                <a:lnTo>
                  <a:pt x="1591" y="1492"/>
                </a:lnTo>
                <a:lnTo>
                  <a:pt x="1596" y="1497"/>
                </a:lnTo>
                <a:lnTo>
                  <a:pt x="1607" y="1502"/>
                </a:lnTo>
                <a:lnTo>
                  <a:pt x="1617" y="1507"/>
                </a:lnTo>
                <a:lnTo>
                  <a:pt x="1622" y="1513"/>
                </a:lnTo>
                <a:lnTo>
                  <a:pt x="1633" y="1513"/>
                </a:lnTo>
                <a:lnTo>
                  <a:pt x="1638" y="1518"/>
                </a:lnTo>
                <a:lnTo>
                  <a:pt x="1648" y="1523"/>
                </a:lnTo>
                <a:lnTo>
                  <a:pt x="1659" y="1528"/>
                </a:lnTo>
                <a:lnTo>
                  <a:pt x="1664" y="1539"/>
                </a:lnTo>
                <a:lnTo>
                  <a:pt x="1675" y="1544"/>
                </a:lnTo>
                <a:lnTo>
                  <a:pt x="1680" y="1549"/>
                </a:lnTo>
                <a:lnTo>
                  <a:pt x="1691" y="1559"/>
                </a:lnTo>
                <a:lnTo>
                  <a:pt x="1696" y="1565"/>
                </a:lnTo>
                <a:lnTo>
                  <a:pt x="1706" y="1581"/>
                </a:lnTo>
                <a:lnTo>
                  <a:pt x="1717" y="1586"/>
                </a:lnTo>
                <a:lnTo>
                  <a:pt x="1722" y="1592"/>
                </a:lnTo>
                <a:lnTo>
                  <a:pt x="1732" y="1592"/>
                </a:lnTo>
                <a:lnTo>
                  <a:pt x="1737" y="1602"/>
                </a:lnTo>
                <a:lnTo>
                  <a:pt x="1747" y="1602"/>
                </a:lnTo>
                <a:lnTo>
                  <a:pt x="1758" y="1607"/>
                </a:lnTo>
                <a:lnTo>
                  <a:pt x="1763" y="1607"/>
                </a:lnTo>
                <a:lnTo>
                  <a:pt x="1773" y="1607"/>
                </a:lnTo>
                <a:lnTo>
                  <a:pt x="1779" y="1612"/>
                </a:lnTo>
                <a:lnTo>
                  <a:pt x="1790" y="1612"/>
                </a:lnTo>
                <a:lnTo>
                  <a:pt x="1800" y="1617"/>
                </a:lnTo>
                <a:lnTo>
                  <a:pt x="1805" y="1623"/>
                </a:lnTo>
                <a:lnTo>
                  <a:pt x="1816" y="1623"/>
                </a:lnTo>
                <a:lnTo>
                  <a:pt x="1821" y="1628"/>
                </a:lnTo>
                <a:lnTo>
                  <a:pt x="1831" y="1628"/>
                </a:lnTo>
                <a:lnTo>
                  <a:pt x="1842" y="1633"/>
                </a:lnTo>
                <a:lnTo>
                  <a:pt x="1847" y="1633"/>
                </a:lnTo>
                <a:lnTo>
                  <a:pt x="1857" y="1638"/>
                </a:lnTo>
                <a:lnTo>
                  <a:pt x="1863" y="1643"/>
                </a:lnTo>
                <a:lnTo>
                  <a:pt x="1873" y="1643"/>
                </a:lnTo>
                <a:lnTo>
                  <a:pt x="1879" y="1649"/>
                </a:lnTo>
                <a:lnTo>
                  <a:pt x="1890" y="1643"/>
                </a:lnTo>
                <a:lnTo>
                  <a:pt x="1900" y="1643"/>
                </a:lnTo>
                <a:lnTo>
                  <a:pt x="1905" y="1643"/>
                </a:lnTo>
                <a:lnTo>
                  <a:pt x="1916" y="1643"/>
                </a:lnTo>
                <a:lnTo>
                  <a:pt x="1921" y="1643"/>
                </a:lnTo>
                <a:lnTo>
                  <a:pt x="1930" y="1643"/>
                </a:lnTo>
                <a:lnTo>
                  <a:pt x="1941" y="1638"/>
                </a:lnTo>
                <a:lnTo>
                  <a:pt x="1946" y="1638"/>
                </a:lnTo>
                <a:lnTo>
                  <a:pt x="1956" y="1638"/>
                </a:lnTo>
                <a:lnTo>
                  <a:pt x="1962" y="1638"/>
                </a:lnTo>
                <a:lnTo>
                  <a:pt x="1972" y="1633"/>
                </a:lnTo>
                <a:lnTo>
                  <a:pt x="1983" y="1638"/>
                </a:lnTo>
                <a:lnTo>
                  <a:pt x="1989" y="1638"/>
                </a:lnTo>
                <a:lnTo>
                  <a:pt x="1999" y="1633"/>
                </a:lnTo>
                <a:lnTo>
                  <a:pt x="2004" y="1633"/>
                </a:lnTo>
                <a:lnTo>
                  <a:pt x="2015" y="1633"/>
                </a:lnTo>
                <a:lnTo>
                  <a:pt x="2025" y="1628"/>
                </a:lnTo>
                <a:lnTo>
                  <a:pt x="2030" y="1628"/>
                </a:lnTo>
                <a:lnTo>
                  <a:pt x="2041" y="1623"/>
                </a:lnTo>
                <a:lnTo>
                  <a:pt x="2046" y="1623"/>
                </a:lnTo>
                <a:lnTo>
                  <a:pt x="2056" y="1617"/>
                </a:lnTo>
                <a:lnTo>
                  <a:pt x="2061" y="1617"/>
                </a:lnTo>
                <a:lnTo>
                  <a:pt x="2072" y="1612"/>
                </a:lnTo>
                <a:lnTo>
                  <a:pt x="2082" y="1607"/>
                </a:lnTo>
                <a:lnTo>
                  <a:pt x="2088" y="1602"/>
                </a:lnTo>
                <a:lnTo>
                  <a:pt x="2099" y="1597"/>
                </a:lnTo>
                <a:lnTo>
                  <a:pt x="2104" y="1592"/>
                </a:lnTo>
                <a:lnTo>
                  <a:pt x="2114" y="1581"/>
                </a:lnTo>
                <a:lnTo>
                  <a:pt x="2125" y="1576"/>
                </a:lnTo>
                <a:lnTo>
                  <a:pt x="2129" y="1570"/>
                </a:lnTo>
                <a:lnTo>
                  <a:pt x="2140" y="1559"/>
                </a:lnTo>
                <a:lnTo>
                  <a:pt x="2145" y="1554"/>
                </a:lnTo>
                <a:lnTo>
                  <a:pt x="2155" y="1549"/>
                </a:lnTo>
                <a:lnTo>
                  <a:pt x="2166" y="1539"/>
                </a:lnTo>
                <a:lnTo>
                  <a:pt x="2171" y="1528"/>
                </a:lnTo>
                <a:lnTo>
                  <a:pt x="2181" y="1523"/>
                </a:lnTo>
                <a:lnTo>
                  <a:pt x="2186" y="1513"/>
                </a:lnTo>
                <a:lnTo>
                  <a:pt x="2198" y="1502"/>
                </a:lnTo>
                <a:lnTo>
                  <a:pt x="2208" y="1487"/>
                </a:lnTo>
                <a:lnTo>
                  <a:pt x="2213" y="1482"/>
                </a:lnTo>
                <a:lnTo>
                  <a:pt x="2224" y="1476"/>
                </a:lnTo>
                <a:lnTo>
                  <a:pt x="2229" y="1470"/>
                </a:lnTo>
                <a:lnTo>
                  <a:pt x="2239" y="1460"/>
                </a:lnTo>
                <a:lnTo>
                  <a:pt x="2245" y="1455"/>
                </a:lnTo>
                <a:lnTo>
                  <a:pt x="2255" y="1445"/>
                </a:lnTo>
                <a:lnTo>
                  <a:pt x="2265" y="1440"/>
                </a:lnTo>
                <a:lnTo>
                  <a:pt x="2271" y="1429"/>
                </a:lnTo>
                <a:lnTo>
                  <a:pt x="2281" y="1419"/>
                </a:lnTo>
                <a:lnTo>
                  <a:pt x="2286" y="1409"/>
                </a:lnTo>
                <a:lnTo>
                  <a:pt x="2298" y="1393"/>
                </a:lnTo>
                <a:lnTo>
                  <a:pt x="2308" y="1383"/>
                </a:lnTo>
                <a:lnTo>
                  <a:pt x="2313" y="1366"/>
                </a:lnTo>
                <a:lnTo>
                  <a:pt x="2324" y="1351"/>
                </a:lnTo>
                <a:lnTo>
                  <a:pt x="2329" y="1330"/>
                </a:lnTo>
                <a:lnTo>
                  <a:pt x="2338" y="1309"/>
                </a:lnTo>
                <a:lnTo>
                  <a:pt x="2349" y="1294"/>
                </a:lnTo>
                <a:lnTo>
                  <a:pt x="2354" y="1278"/>
                </a:lnTo>
                <a:lnTo>
                  <a:pt x="2364" y="1261"/>
                </a:lnTo>
                <a:lnTo>
                  <a:pt x="2370" y="1242"/>
                </a:lnTo>
                <a:lnTo>
                  <a:pt x="2380" y="1216"/>
                </a:lnTo>
                <a:lnTo>
                  <a:pt x="2385" y="1179"/>
                </a:lnTo>
                <a:lnTo>
                  <a:pt x="2397" y="1132"/>
                </a:lnTo>
                <a:lnTo>
                  <a:pt x="2407" y="1074"/>
                </a:lnTo>
                <a:lnTo>
                  <a:pt x="2412" y="1002"/>
                </a:lnTo>
                <a:lnTo>
                  <a:pt x="2423" y="923"/>
                </a:lnTo>
                <a:lnTo>
                  <a:pt x="2428" y="850"/>
                </a:lnTo>
                <a:lnTo>
                  <a:pt x="2438" y="772"/>
                </a:lnTo>
                <a:lnTo>
                  <a:pt x="2449" y="688"/>
                </a:lnTo>
                <a:lnTo>
                  <a:pt x="2454" y="610"/>
                </a:lnTo>
                <a:lnTo>
                  <a:pt x="2464" y="542"/>
                </a:lnTo>
                <a:lnTo>
                  <a:pt x="2469" y="479"/>
                </a:lnTo>
                <a:lnTo>
                  <a:pt x="2480" y="422"/>
                </a:lnTo>
                <a:lnTo>
                  <a:pt x="2490" y="370"/>
                </a:lnTo>
                <a:lnTo>
                  <a:pt x="2495" y="328"/>
                </a:lnTo>
                <a:lnTo>
                  <a:pt x="2507" y="276"/>
                </a:lnTo>
                <a:lnTo>
                  <a:pt x="2512" y="229"/>
                </a:lnTo>
                <a:lnTo>
                  <a:pt x="2522" y="177"/>
                </a:lnTo>
                <a:lnTo>
                  <a:pt x="2533" y="124"/>
                </a:lnTo>
                <a:lnTo>
                  <a:pt x="2537" y="88"/>
                </a:lnTo>
                <a:lnTo>
                  <a:pt x="2548" y="51"/>
                </a:lnTo>
                <a:lnTo>
                  <a:pt x="2553" y="26"/>
                </a:lnTo>
                <a:lnTo>
                  <a:pt x="2563" y="10"/>
                </a:lnTo>
                <a:lnTo>
                  <a:pt x="2568" y="5"/>
                </a:lnTo>
                <a:lnTo>
                  <a:pt x="2579" y="0"/>
                </a:lnTo>
                <a:lnTo>
                  <a:pt x="2589" y="10"/>
                </a:lnTo>
                <a:lnTo>
                  <a:pt x="2594" y="15"/>
                </a:lnTo>
                <a:lnTo>
                  <a:pt x="2606" y="31"/>
                </a:lnTo>
                <a:lnTo>
                  <a:pt x="2611" y="57"/>
                </a:lnTo>
                <a:lnTo>
                  <a:pt x="2621" y="83"/>
                </a:lnTo>
                <a:lnTo>
                  <a:pt x="2632" y="114"/>
                </a:lnTo>
                <a:lnTo>
                  <a:pt x="2637" y="145"/>
                </a:lnTo>
                <a:lnTo>
                  <a:pt x="2647" y="172"/>
                </a:lnTo>
                <a:lnTo>
                  <a:pt x="2653" y="198"/>
                </a:lnTo>
                <a:lnTo>
                  <a:pt x="2663" y="213"/>
                </a:lnTo>
                <a:lnTo>
                  <a:pt x="2673" y="219"/>
                </a:lnTo>
                <a:lnTo>
                  <a:pt x="2679" y="224"/>
                </a:lnTo>
                <a:lnTo>
                  <a:pt x="2689" y="229"/>
                </a:lnTo>
                <a:lnTo>
                  <a:pt x="2694" y="234"/>
                </a:lnTo>
                <a:lnTo>
                  <a:pt x="2705" y="239"/>
                </a:lnTo>
                <a:lnTo>
                  <a:pt x="2716" y="254"/>
                </a:lnTo>
                <a:lnTo>
                  <a:pt x="2721" y="271"/>
                </a:lnTo>
                <a:lnTo>
                  <a:pt x="2732" y="281"/>
                </a:lnTo>
                <a:lnTo>
                  <a:pt x="2736" y="291"/>
                </a:lnTo>
                <a:lnTo>
                  <a:pt x="2746" y="297"/>
                </a:lnTo>
                <a:lnTo>
                  <a:pt x="2752" y="302"/>
                </a:lnTo>
                <a:lnTo>
                  <a:pt x="2762" y="312"/>
                </a:lnTo>
                <a:lnTo>
                  <a:pt x="2772" y="323"/>
                </a:lnTo>
                <a:lnTo>
                  <a:pt x="2778" y="343"/>
                </a:lnTo>
                <a:lnTo>
                  <a:pt x="2788" y="365"/>
                </a:lnTo>
                <a:lnTo>
                  <a:pt x="2793" y="391"/>
                </a:lnTo>
                <a:lnTo>
                  <a:pt x="2804" y="417"/>
                </a:lnTo>
                <a:lnTo>
                  <a:pt x="2815" y="438"/>
                </a:lnTo>
                <a:lnTo>
                  <a:pt x="2820" y="464"/>
                </a:lnTo>
                <a:lnTo>
                  <a:pt x="2831" y="485"/>
                </a:lnTo>
                <a:lnTo>
                  <a:pt x="2836" y="505"/>
                </a:lnTo>
                <a:lnTo>
                  <a:pt x="2846" y="521"/>
                </a:lnTo>
                <a:lnTo>
                  <a:pt x="2857" y="537"/>
                </a:lnTo>
                <a:lnTo>
                  <a:pt x="2862" y="552"/>
                </a:lnTo>
                <a:lnTo>
                  <a:pt x="2872" y="563"/>
                </a:lnTo>
                <a:lnTo>
                  <a:pt x="2878" y="574"/>
                </a:lnTo>
                <a:lnTo>
                  <a:pt x="2888" y="589"/>
                </a:lnTo>
                <a:lnTo>
                  <a:pt x="2898" y="595"/>
                </a:lnTo>
                <a:lnTo>
                  <a:pt x="2904" y="605"/>
                </a:lnTo>
                <a:lnTo>
                  <a:pt x="2915" y="610"/>
                </a:lnTo>
                <a:lnTo>
                  <a:pt x="2920" y="610"/>
                </a:lnTo>
                <a:lnTo>
                  <a:pt x="2931" y="621"/>
                </a:lnTo>
                <a:lnTo>
                  <a:pt x="2936" y="626"/>
                </a:lnTo>
                <a:lnTo>
                  <a:pt x="2945" y="626"/>
                </a:lnTo>
                <a:lnTo>
                  <a:pt x="2956" y="621"/>
                </a:lnTo>
                <a:lnTo>
                  <a:pt x="2961" y="615"/>
                </a:lnTo>
                <a:lnTo>
                  <a:pt x="2971" y="615"/>
                </a:lnTo>
                <a:lnTo>
                  <a:pt x="2976" y="615"/>
                </a:lnTo>
                <a:lnTo>
                  <a:pt x="2987" y="626"/>
                </a:lnTo>
                <a:lnTo>
                  <a:pt x="2997" y="626"/>
                </a:lnTo>
                <a:lnTo>
                  <a:pt x="3002" y="636"/>
                </a:lnTo>
                <a:lnTo>
                  <a:pt x="3013" y="641"/>
                </a:lnTo>
                <a:lnTo>
                  <a:pt x="3019" y="651"/>
                </a:lnTo>
                <a:lnTo>
                  <a:pt x="3030" y="656"/>
                </a:lnTo>
                <a:lnTo>
                  <a:pt x="3040" y="661"/>
                </a:lnTo>
                <a:lnTo>
                  <a:pt x="3045" y="673"/>
                </a:lnTo>
                <a:lnTo>
                  <a:pt x="3056" y="678"/>
                </a:lnTo>
                <a:lnTo>
                  <a:pt x="3061" y="683"/>
                </a:lnTo>
                <a:lnTo>
                  <a:pt x="3071" y="688"/>
                </a:lnTo>
                <a:lnTo>
                  <a:pt x="3082" y="693"/>
                </a:lnTo>
                <a:lnTo>
                  <a:pt x="3087" y="699"/>
                </a:lnTo>
                <a:lnTo>
                  <a:pt x="3097" y="714"/>
                </a:lnTo>
                <a:lnTo>
                  <a:pt x="3102" y="719"/>
                </a:lnTo>
                <a:lnTo>
                  <a:pt x="3113" y="730"/>
                </a:lnTo>
                <a:lnTo>
                  <a:pt x="3118" y="735"/>
                </a:lnTo>
                <a:lnTo>
                  <a:pt x="3129" y="740"/>
                </a:lnTo>
                <a:lnTo>
                  <a:pt x="3140" y="750"/>
                </a:lnTo>
                <a:lnTo>
                  <a:pt x="3144" y="761"/>
                </a:lnTo>
                <a:lnTo>
                  <a:pt x="3155" y="767"/>
                </a:lnTo>
                <a:lnTo>
                  <a:pt x="3160" y="772"/>
                </a:lnTo>
                <a:lnTo>
                  <a:pt x="3170" y="783"/>
                </a:lnTo>
                <a:lnTo>
                  <a:pt x="3181" y="793"/>
                </a:lnTo>
                <a:lnTo>
                  <a:pt x="3186" y="798"/>
                </a:lnTo>
                <a:lnTo>
                  <a:pt x="3196" y="803"/>
                </a:lnTo>
                <a:lnTo>
                  <a:pt x="3201" y="814"/>
                </a:lnTo>
                <a:lnTo>
                  <a:pt x="3212" y="819"/>
                </a:lnTo>
                <a:lnTo>
                  <a:pt x="3222" y="829"/>
                </a:lnTo>
                <a:lnTo>
                  <a:pt x="3228" y="824"/>
                </a:lnTo>
                <a:lnTo>
                  <a:pt x="3239" y="824"/>
                </a:lnTo>
                <a:lnTo>
                  <a:pt x="3244" y="829"/>
                </a:lnTo>
                <a:lnTo>
                  <a:pt x="3254" y="829"/>
                </a:lnTo>
                <a:lnTo>
                  <a:pt x="3265" y="834"/>
                </a:lnTo>
                <a:lnTo>
                  <a:pt x="3270" y="829"/>
                </a:lnTo>
                <a:lnTo>
                  <a:pt x="3280" y="834"/>
                </a:lnTo>
                <a:lnTo>
                  <a:pt x="3286" y="834"/>
                </a:lnTo>
                <a:lnTo>
                  <a:pt x="3296" y="834"/>
                </a:lnTo>
                <a:lnTo>
                  <a:pt x="3301" y="840"/>
                </a:lnTo>
                <a:lnTo>
                  <a:pt x="3312" y="840"/>
                </a:lnTo>
                <a:lnTo>
                  <a:pt x="3322" y="840"/>
                </a:lnTo>
                <a:lnTo>
                  <a:pt x="3328" y="845"/>
                </a:lnTo>
                <a:lnTo>
                  <a:pt x="3339" y="840"/>
                </a:lnTo>
                <a:lnTo>
                  <a:pt x="3343" y="845"/>
                </a:lnTo>
                <a:lnTo>
                  <a:pt x="3353" y="845"/>
                </a:lnTo>
                <a:lnTo>
                  <a:pt x="3364" y="850"/>
                </a:lnTo>
                <a:lnTo>
                  <a:pt x="3369" y="850"/>
                </a:lnTo>
                <a:lnTo>
                  <a:pt x="3379" y="850"/>
                </a:lnTo>
                <a:lnTo>
                  <a:pt x="3385" y="854"/>
                </a:lnTo>
                <a:lnTo>
                  <a:pt x="3395" y="854"/>
                </a:lnTo>
                <a:lnTo>
                  <a:pt x="3405" y="860"/>
                </a:lnTo>
                <a:lnTo>
                  <a:pt x="3411" y="854"/>
                </a:lnTo>
                <a:lnTo>
                  <a:pt x="3421" y="850"/>
                </a:lnTo>
                <a:lnTo>
                  <a:pt x="3426" y="854"/>
                </a:lnTo>
                <a:lnTo>
                  <a:pt x="3438" y="850"/>
                </a:lnTo>
                <a:lnTo>
                  <a:pt x="3448" y="850"/>
                </a:lnTo>
                <a:lnTo>
                  <a:pt x="3453" y="854"/>
                </a:lnTo>
                <a:lnTo>
                  <a:pt x="3464" y="850"/>
                </a:lnTo>
                <a:lnTo>
                  <a:pt x="3469" y="845"/>
                </a:lnTo>
                <a:lnTo>
                  <a:pt x="3479" y="850"/>
                </a:lnTo>
                <a:lnTo>
                  <a:pt x="3484" y="840"/>
                </a:lnTo>
                <a:lnTo>
                  <a:pt x="3495" y="834"/>
                </a:lnTo>
                <a:lnTo>
                  <a:pt x="3505" y="840"/>
                </a:lnTo>
                <a:lnTo>
                  <a:pt x="3510" y="840"/>
                </a:lnTo>
                <a:lnTo>
                  <a:pt x="3521" y="840"/>
                </a:lnTo>
                <a:lnTo>
                  <a:pt x="3526" y="850"/>
                </a:lnTo>
                <a:lnTo>
                  <a:pt x="3537" y="85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E8016FD-42BD-40B8-8ECD-C66E5D74E778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46 h 1951"/>
              <a:gd name="T2" fmla="*/ 110 w 3537"/>
              <a:gd name="T3" fmla="*/ 1935 h 1951"/>
              <a:gd name="T4" fmla="*/ 168 w 3537"/>
              <a:gd name="T5" fmla="*/ 1904 h 1951"/>
              <a:gd name="T6" fmla="*/ 226 w 3537"/>
              <a:gd name="T7" fmla="*/ 1872 h 1951"/>
              <a:gd name="T8" fmla="*/ 283 w 3537"/>
              <a:gd name="T9" fmla="*/ 1821 h 1951"/>
              <a:gd name="T10" fmla="*/ 341 w 3537"/>
              <a:gd name="T11" fmla="*/ 1779 h 1951"/>
              <a:gd name="T12" fmla="*/ 398 w 3537"/>
              <a:gd name="T13" fmla="*/ 1758 h 1951"/>
              <a:gd name="T14" fmla="*/ 456 w 3537"/>
              <a:gd name="T15" fmla="*/ 1753 h 1951"/>
              <a:gd name="T16" fmla="*/ 518 w 3537"/>
              <a:gd name="T17" fmla="*/ 1816 h 1951"/>
              <a:gd name="T18" fmla="*/ 576 w 3537"/>
              <a:gd name="T19" fmla="*/ 1862 h 1951"/>
              <a:gd name="T20" fmla="*/ 633 w 3537"/>
              <a:gd name="T21" fmla="*/ 1883 h 1951"/>
              <a:gd name="T22" fmla="*/ 691 w 3537"/>
              <a:gd name="T23" fmla="*/ 1889 h 1951"/>
              <a:gd name="T24" fmla="*/ 749 w 3537"/>
              <a:gd name="T25" fmla="*/ 1889 h 1951"/>
              <a:gd name="T26" fmla="*/ 806 w 3537"/>
              <a:gd name="T27" fmla="*/ 1894 h 1951"/>
              <a:gd name="T28" fmla="*/ 864 w 3537"/>
              <a:gd name="T29" fmla="*/ 1894 h 1951"/>
              <a:gd name="T30" fmla="*/ 926 w 3537"/>
              <a:gd name="T31" fmla="*/ 1889 h 1951"/>
              <a:gd name="T32" fmla="*/ 984 w 3537"/>
              <a:gd name="T33" fmla="*/ 1872 h 1951"/>
              <a:gd name="T34" fmla="*/ 1041 w 3537"/>
              <a:gd name="T35" fmla="*/ 1842 h 1951"/>
              <a:gd name="T36" fmla="*/ 1099 w 3537"/>
              <a:gd name="T37" fmla="*/ 1800 h 1951"/>
              <a:gd name="T38" fmla="*/ 1157 w 3537"/>
              <a:gd name="T39" fmla="*/ 1747 h 1951"/>
              <a:gd name="T40" fmla="*/ 1214 w 3537"/>
              <a:gd name="T41" fmla="*/ 1663 h 1951"/>
              <a:gd name="T42" fmla="*/ 1272 w 3537"/>
              <a:gd name="T43" fmla="*/ 1581 h 1951"/>
              <a:gd name="T44" fmla="*/ 1329 w 3537"/>
              <a:gd name="T45" fmla="*/ 1470 h 1951"/>
              <a:gd name="T46" fmla="*/ 1392 w 3537"/>
              <a:gd name="T47" fmla="*/ 1398 h 1951"/>
              <a:gd name="T48" fmla="*/ 1449 w 3537"/>
              <a:gd name="T49" fmla="*/ 1356 h 1951"/>
              <a:gd name="T50" fmla="*/ 1508 w 3537"/>
              <a:gd name="T51" fmla="*/ 1330 h 1951"/>
              <a:gd name="T52" fmla="*/ 1564 w 3537"/>
              <a:gd name="T53" fmla="*/ 1294 h 1951"/>
              <a:gd name="T54" fmla="*/ 1622 w 3537"/>
              <a:gd name="T55" fmla="*/ 1226 h 1951"/>
              <a:gd name="T56" fmla="*/ 1680 w 3537"/>
              <a:gd name="T57" fmla="*/ 1216 h 1951"/>
              <a:gd name="T58" fmla="*/ 1737 w 3537"/>
              <a:gd name="T59" fmla="*/ 1261 h 1951"/>
              <a:gd name="T60" fmla="*/ 1800 w 3537"/>
              <a:gd name="T61" fmla="*/ 1314 h 1951"/>
              <a:gd name="T62" fmla="*/ 1857 w 3537"/>
              <a:gd name="T63" fmla="*/ 1361 h 1951"/>
              <a:gd name="T64" fmla="*/ 1916 w 3537"/>
              <a:gd name="T65" fmla="*/ 1378 h 1951"/>
              <a:gd name="T66" fmla="*/ 1972 w 3537"/>
              <a:gd name="T67" fmla="*/ 1404 h 1951"/>
              <a:gd name="T68" fmla="*/ 2030 w 3537"/>
              <a:gd name="T69" fmla="*/ 1435 h 1951"/>
              <a:gd name="T70" fmla="*/ 2088 w 3537"/>
              <a:gd name="T71" fmla="*/ 1470 h 1951"/>
              <a:gd name="T72" fmla="*/ 2145 w 3537"/>
              <a:gd name="T73" fmla="*/ 1507 h 1951"/>
              <a:gd name="T74" fmla="*/ 2208 w 3537"/>
              <a:gd name="T75" fmla="*/ 1523 h 1951"/>
              <a:gd name="T76" fmla="*/ 2265 w 3537"/>
              <a:gd name="T77" fmla="*/ 1539 h 1951"/>
              <a:gd name="T78" fmla="*/ 2324 w 3537"/>
              <a:gd name="T79" fmla="*/ 1518 h 1951"/>
              <a:gd name="T80" fmla="*/ 2380 w 3537"/>
              <a:gd name="T81" fmla="*/ 1414 h 1951"/>
              <a:gd name="T82" fmla="*/ 2438 w 3537"/>
              <a:gd name="T83" fmla="*/ 1236 h 1951"/>
              <a:gd name="T84" fmla="*/ 2495 w 3537"/>
              <a:gd name="T85" fmla="*/ 1106 h 1951"/>
              <a:gd name="T86" fmla="*/ 2553 w 3537"/>
              <a:gd name="T87" fmla="*/ 959 h 1951"/>
              <a:gd name="T88" fmla="*/ 2611 w 3537"/>
              <a:gd name="T89" fmla="*/ 845 h 1951"/>
              <a:gd name="T90" fmla="*/ 2673 w 3537"/>
              <a:gd name="T91" fmla="*/ 996 h 1951"/>
              <a:gd name="T92" fmla="*/ 2732 w 3537"/>
              <a:gd name="T93" fmla="*/ 1022 h 1951"/>
              <a:gd name="T94" fmla="*/ 2788 w 3537"/>
              <a:gd name="T95" fmla="*/ 1106 h 1951"/>
              <a:gd name="T96" fmla="*/ 2846 w 3537"/>
              <a:gd name="T97" fmla="*/ 1195 h 1951"/>
              <a:gd name="T98" fmla="*/ 2904 w 3537"/>
              <a:gd name="T99" fmla="*/ 1221 h 1951"/>
              <a:gd name="T100" fmla="*/ 2961 w 3537"/>
              <a:gd name="T101" fmla="*/ 1252 h 1951"/>
              <a:gd name="T102" fmla="*/ 3019 w 3537"/>
              <a:gd name="T103" fmla="*/ 1288 h 1951"/>
              <a:gd name="T104" fmla="*/ 3082 w 3537"/>
              <a:gd name="T105" fmla="*/ 1330 h 1951"/>
              <a:gd name="T106" fmla="*/ 3140 w 3537"/>
              <a:gd name="T107" fmla="*/ 1351 h 1951"/>
              <a:gd name="T108" fmla="*/ 3196 w 3537"/>
              <a:gd name="T109" fmla="*/ 1335 h 1951"/>
              <a:gd name="T110" fmla="*/ 3254 w 3537"/>
              <a:gd name="T111" fmla="*/ 1205 h 1951"/>
              <a:gd name="T112" fmla="*/ 3312 w 3537"/>
              <a:gd name="T113" fmla="*/ 886 h 1951"/>
              <a:gd name="T114" fmla="*/ 3369 w 3537"/>
              <a:gd name="T115" fmla="*/ 500 h 1951"/>
              <a:gd name="T116" fmla="*/ 3426 w 3537"/>
              <a:gd name="T117" fmla="*/ 182 h 1951"/>
              <a:gd name="T118" fmla="*/ 3484 w 3537"/>
              <a:gd name="T119" fmla="*/ 10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46"/>
                </a:lnTo>
                <a:lnTo>
                  <a:pt x="17" y="1946"/>
                </a:lnTo>
                <a:lnTo>
                  <a:pt x="27" y="1946"/>
                </a:lnTo>
                <a:lnTo>
                  <a:pt x="33" y="1946"/>
                </a:lnTo>
                <a:lnTo>
                  <a:pt x="43" y="1946"/>
                </a:lnTo>
                <a:lnTo>
                  <a:pt x="53" y="1946"/>
                </a:lnTo>
                <a:lnTo>
                  <a:pt x="59" y="1946"/>
                </a:lnTo>
                <a:lnTo>
                  <a:pt x="69" y="1946"/>
                </a:lnTo>
                <a:lnTo>
                  <a:pt x="74" y="1946"/>
                </a:lnTo>
                <a:lnTo>
                  <a:pt x="85" y="1940"/>
                </a:lnTo>
                <a:lnTo>
                  <a:pt x="90" y="1940"/>
                </a:lnTo>
                <a:lnTo>
                  <a:pt x="100" y="1940"/>
                </a:lnTo>
                <a:lnTo>
                  <a:pt x="110" y="1935"/>
                </a:lnTo>
                <a:lnTo>
                  <a:pt x="115" y="1935"/>
                </a:lnTo>
                <a:lnTo>
                  <a:pt x="126" y="1930"/>
                </a:lnTo>
                <a:lnTo>
                  <a:pt x="132" y="1925"/>
                </a:lnTo>
                <a:lnTo>
                  <a:pt x="142" y="1920"/>
                </a:lnTo>
                <a:lnTo>
                  <a:pt x="152" y="1915"/>
                </a:lnTo>
                <a:lnTo>
                  <a:pt x="158" y="1909"/>
                </a:lnTo>
                <a:lnTo>
                  <a:pt x="168" y="1904"/>
                </a:lnTo>
                <a:lnTo>
                  <a:pt x="173" y="1899"/>
                </a:lnTo>
                <a:lnTo>
                  <a:pt x="184" y="1894"/>
                </a:lnTo>
                <a:lnTo>
                  <a:pt x="194" y="1889"/>
                </a:lnTo>
                <a:lnTo>
                  <a:pt x="199" y="1889"/>
                </a:lnTo>
                <a:lnTo>
                  <a:pt x="210" y="1883"/>
                </a:lnTo>
                <a:lnTo>
                  <a:pt x="215" y="1877"/>
                </a:lnTo>
                <a:lnTo>
                  <a:pt x="226" y="1872"/>
                </a:lnTo>
                <a:lnTo>
                  <a:pt x="237" y="1867"/>
                </a:lnTo>
                <a:lnTo>
                  <a:pt x="242" y="1856"/>
                </a:lnTo>
                <a:lnTo>
                  <a:pt x="252" y="1852"/>
                </a:lnTo>
                <a:lnTo>
                  <a:pt x="257" y="1842"/>
                </a:lnTo>
                <a:lnTo>
                  <a:pt x="268" y="1837"/>
                </a:lnTo>
                <a:lnTo>
                  <a:pt x="273" y="1826"/>
                </a:lnTo>
                <a:lnTo>
                  <a:pt x="283" y="1821"/>
                </a:lnTo>
                <a:lnTo>
                  <a:pt x="294" y="1816"/>
                </a:lnTo>
                <a:lnTo>
                  <a:pt x="299" y="1811"/>
                </a:lnTo>
                <a:lnTo>
                  <a:pt x="309" y="1800"/>
                </a:lnTo>
                <a:lnTo>
                  <a:pt x="314" y="1795"/>
                </a:lnTo>
                <a:lnTo>
                  <a:pt x="324" y="1790"/>
                </a:lnTo>
                <a:lnTo>
                  <a:pt x="336" y="1785"/>
                </a:lnTo>
                <a:lnTo>
                  <a:pt x="341" y="1779"/>
                </a:lnTo>
                <a:lnTo>
                  <a:pt x="351" y="1773"/>
                </a:lnTo>
                <a:lnTo>
                  <a:pt x="356" y="1768"/>
                </a:lnTo>
                <a:lnTo>
                  <a:pt x="367" y="1768"/>
                </a:lnTo>
                <a:lnTo>
                  <a:pt x="377" y="1763"/>
                </a:lnTo>
                <a:lnTo>
                  <a:pt x="382" y="1763"/>
                </a:lnTo>
                <a:lnTo>
                  <a:pt x="393" y="1758"/>
                </a:lnTo>
                <a:lnTo>
                  <a:pt x="398" y="1758"/>
                </a:lnTo>
                <a:lnTo>
                  <a:pt x="408" y="1758"/>
                </a:lnTo>
                <a:lnTo>
                  <a:pt x="419" y="1753"/>
                </a:lnTo>
                <a:lnTo>
                  <a:pt x="424" y="1753"/>
                </a:lnTo>
                <a:lnTo>
                  <a:pt x="435" y="1753"/>
                </a:lnTo>
                <a:lnTo>
                  <a:pt x="441" y="1753"/>
                </a:lnTo>
                <a:lnTo>
                  <a:pt x="451" y="1753"/>
                </a:lnTo>
                <a:lnTo>
                  <a:pt x="456" y="1753"/>
                </a:lnTo>
                <a:lnTo>
                  <a:pt x="467" y="1758"/>
                </a:lnTo>
                <a:lnTo>
                  <a:pt x="477" y="1768"/>
                </a:lnTo>
                <a:lnTo>
                  <a:pt x="482" y="1773"/>
                </a:lnTo>
                <a:lnTo>
                  <a:pt x="493" y="1785"/>
                </a:lnTo>
                <a:lnTo>
                  <a:pt x="498" y="1795"/>
                </a:lnTo>
                <a:lnTo>
                  <a:pt x="508" y="1805"/>
                </a:lnTo>
                <a:lnTo>
                  <a:pt x="518" y="1816"/>
                </a:lnTo>
                <a:lnTo>
                  <a:pt x="523" y="1821"/>
                </a:lnTo>
                <a:lnTo>
                  <a:pt x="534" y="1831"/>
                </a:lnTo>
                <a:lnTo>
                  <a:pt x="540" y="1842"/>
                </a:lnTo>
                <a:lnTo>
                  <a:pt x="550" y="1847"/>
                </a:lnTo>
                <a:lnTo>
                  <a:pt x="560" y="1852"/>
                </a:lnTo>
                <a:lnTo>
                  <a:pt x="566" y="1856"/>
                </a:lnTo>
                <a:lnTo>
                  <a:pt x="576" y="1862"/>
                </a:lnTo>
                <a:lnTo>
                  <a:pt x="581" y="1867"/>
                </a:lnTo>
                <a:lnTo>
                  <a:pt x="592" y="1872"/>
                </a:lnTo>
                <a:lnTo>
                  <a:pt x="602" y="1877"/>
                </a:lnTo>
                <a:lnTo>
                  <a:pt x="607" y="1877"/>
                </a:lnTo>
                <a:lnTo>
                  <a:pt x="618" y="1883"/>
                </a:lnTo>
                <a:lnTo>
                  <a:pt x="623" y="1883"/>
                </a:lnTo>
                <a:lnTo>
                  <a:pt x="633" y="1883"/>
                </a:lnTo>
                <a:lnTo>
                  <a:pt x="639" y="1889"/>
                </a:lnTo>
                <a:lnTo>
                  <a:pt x="650" y="1889"/>
                </a:lnTo>
                <a:lnTo>
                  <a:pt x="660" y="1889"/>
                </a:lnTo>
                <a:lnTo>
                  <a:pt x="665" y="1889"/>
                </a:lnTo>
                <a:lnTo>
                  <a:pt x="676" y="1889"/>
                </a:lnTo>
                <a:lnTo>
                  <a:pt x="681" y="1889"/>
                </a:lnTo>
                <a:lnTo>
                  <a:pt x="691" y="1889"/>
                </a:lnTo>
                <a:lnTo>
                  <a:pt x="702" y="1889"/>
                </a:lnTo>
                <a:lnTo>
                  <a:pt x="707" y="1889"/>
                </a:lnTo>
                <a:lnTo>
                  <a:pt x="717" y="1889"/>
                </a:lnTo>
                <a:lnTo>
                  <a:pt x="722" y="1889"/>
                </a:lnTo>
                <a:lnTo>
                  <a:pt x="732" y="1889"/>
                </a:lnTo>
                <a:lnTo>
                  <a:pt x="744" y="1889"/>
                </a:lnTo>
                <a:lnTo>
                  <a:pt x="749" y="1889"/>
                </a:lnTo>
                <a:lnTo>
                  <a:pt x="759" y="1889"/>
                </a:lnTo>
                <a:lnTo>
                  <a:pt x="764" y="1894"/>
                </a:lnTo>
                <a:lnTo>
                  <a:pt x="775" y="1894"/>
                </a:lnTo>
                <a:lnTo>
                  <a:pt x="785" y="1894"/>
                </a:lnTo>
                <a:lnTo>
                  <a:pt x="790" y="1894"/>
                </a:lnTo>
                <a:lnTo>
                  <a:pt x="801" y="1894"/>
                </a:lnTo>
                <a:lnTo>
                  <a:pt x="806" y="1894"/>
                </a:lnTo>
                <a:lnTo>
                  <a:pt x="816" y="1894"/>
                </a:lnTo>
                <a:lnTo>
                  <a:pt x="822" y="1894"/>
                </a:lnTo>
                <a:lnTo>
                  <a:pt x="832" y="1894"/>
                </a:lnTo>
                <a:lnTo>
                  <a:pt x="842" y="1894"/>
                </a:lnTo>
                <a:lnTo>
                  <a:pt x="849" y="1894"/>
                </a:lnTo>
                <a:lnTo>
                  <a:pt x="859" y="1894"/>
                </a:lnTo>
                <a:lnTo>
                  <a:pt x="864" y="1894"/>
                </a:lnTo>
                <a:lnTo>
                  <a:pt x="875" y="1894"/>
                </a:lnTo>
                <a:lnTo>
                  <a:pt x="885" y="1894"/>
                </a:lnTo>
                <a:lnTo>
                  <a:pt x="890" y="1894"/>
                </a:lnTo>
                <a:lnTo>
                  <a:pt x="901" y="1894"/>
                </a:lnTo>
                <a:lnTo>
                  <a:pt x="906" y="1889"/>
                </a:lnTo>
                <a:lnTo>
                  <a:pt x="915" y="1889"/>
                </a:lnTo>
                <a:lnTo>
                  <a:pt x="926" y="1889"/>
                </a:lnTo>
                <a:lnTo>
                  <a:pt x="931" y="1889"/>
                </a:lnTo>
                <a:lnTo>
                  <a:pt x="941" y="1883"/>
                </a:lnTo>
                <a:lnTo>
                  <a:pt x="948" y="1883"/>
                </a:lnTo>
                <a:lnTo>
                  <a:pt x="958" y="1883"/>
                </a:lnTo>
                <a:lnTo>
                  <a:pt x="968" y="1877"/>
                </a:lnTo>
                <a:lnTo>
                  <a:pt x="974" y="1877"/>
                </a:lnTo>
                <a:lnTo>
                  <a:pt x="984" y="1872"/>
                </a:lnTo>
                <a:lnTo>
                  <a:pt x="989" y="1867"/>
                </a:lnTo>
                <a:lnTo>
                  <a:pt x="1000" y="1862"/>
                </a:lnTo>
                <a:lnTo>
                  <a:pt x="1005" y="1862"/>
                </a:lnTo>
                <a:lnTo>
                  <a:pt x="1015" y="1856"/>
                </a:lnTo>
                <a:lnTo>
                  <a:pt x="1026" y="1852"/>
                </a:lnTo>
                <a:lnTo>
                  <a:pt x="1031" y="1847"/>
                </a:lnTo>
                <a:lnTo>
                  <a:pt x="1041" y="1842"/>
                </a:lnTo>
                <a:lnTo>
                  <a:pt x="1046" y="1837"/>
                </a:lnTo>
                <a:lnTo>
                  <a:pt x="1058" y="1831"/>
                </a:lnTo>
                <a:lnTo>
                  <a:pt x="1068" y="1821"/>
                </a:lnTo>
                <a:lnTo>
                  <a:pt x="1073" y="1816"/>
                </a:lnTo>
                <a:lnTo>
                  <a:pt x="1084" y="1811"/>
                </a:lnTo>
                <a:lnTo>
                  <a:pt x="1089" y="1805"/>
                </a:lnTo>
                <a:lnTo>
                  <a:pt x="1099" y="1800"/>
                </a:lnTo>
                <a:lnTo>
                  <a:pt x="1110" y="1790"/>
                </a:lnTo>
                <a:lnTo>
                  <a:pt x="1115" y="1785"/>
                </a:lnTo>
                <a:lnTo>
                  <a:pt x="1125" y="1779"/>
                </a:lnTo>
                <a:lnTo>
                  <a:pt x="1130" y="1768"/>
                </a:lnTo>
                <a:lnTo>
                  <a:pt x="1140" y="1763"/>
                </a:lnTo>
                <a:lnTo>
                  <a:pt x="1151" y="1753"/>
                </a:lnTo>
                <a:lnTo>
                  <a:pt x="1157" y="1747"/>
                </a:lnTo>
                <a:lnTo>
                  <a:pt x="1167" y="1737"/>
                </a:lnTo>
                <a:lnTo>
                  <a:pt x="1172" y="1727"/>
                </a:lnTo>
                <a:lnTo>
                  <a:pt x="1183" y="1716"/>
                </a:lnTo>
                <a:lnTo>
                  <a:pt x="1188" y="1701"/>
                </a:lnTo>
                <a:lnTo>
                  <a:pt x="1198" y="1685"/>
                </a:lnTo>
                <a:lnTo>
                  <a:pt x="1209" y="1674"/>
                </a:lnTo>
                <a:lnTo>
                  <a:pt x="1214" y="1663"/>
                </a:lnTo>
                <a:lnTo>
                  <a:pt x="1224" y="1654"/>
                </a:lnTo>
                <a:lnTo>
                  <a:pt x="1230" y="1649"/>
                </a:lnTo>
                <a:lnTo>
                  <a:pt x="1240" y="1638"/>
                </a:lnTo>
                <a:lnTo>
                  <a:pt x="1250" y="1628"/>
                </a:lnTo>
                <a:lnTo>
                  <a:pt x="1256" y="1617"/>
                </a:lnTo>
                <a:lnTo>
                  <a:pt x="1267" y="1602"/>
                </a:lnTo>
                <a:lnTo>
                  <a:pt x="1272" y="1581"/>
                </a:lnTo>
                <a:lnTo>
                  <a:pt x="1283" y="1565"/>
                </a:lnTo>
                <a:lnTo>
                  <a:pt x="1293" y="1544"/>
                </a:lnTo>
                <a:lnTo>
                  <a:pt x="1298" y="1528"/>
                </a:lnTo>
                <a:lnTo>
                  <a:pt x="1309" y="1513"/>
                </a:lnTo>
                <a:lnTo>
                  <a:pt x="1314" y="1497"/>
                </a:lnTo>
                <a:lnTo>
                  <a:pt x="1323" y="1482"/>
                </a:lnTo>
                <a:lnTo>
                  <a:pt x="1329" y="1470"/>
                </a:lnTo>
                <a:lnTo>
                  <a:pt x="1339" y="1460"/>
                </a:lnTo>
                <a:lnTo>
                  <a:pt x="1349" y="1445"/>
                </a:lnTo>
                <a:lnTo>
                  <a:pt x="1355" y="1435"/>
                </a:lnTo>
                <a:lnTo>
                  <a:pt x="1366" y="1424"/>
                </a:lnTo>
                <a:lnTo>
                  <a:pt x="1371" y="1419"/>
                </a:lnTo>
                <a:lnTo>
                  <a:pt x="1382" y="1409"/>
                </a:lnTo>
                <a:lnTo>
                  <a:pt x="1392" y="1398"/>
                </a:lnTo>
                <a:lnTo>
                  <a:pt x="1397" y="1393"/>
                </a:lnTo>
                <a:lnTo>
                  <a:pt x="1408" y="1388"/>
                </a:lnTo>
                <a:lnTo>
                  <a:pt x="1413" y="1383"/>
                </a:lnTo>
                <a:lnTo>
                  <a:pt x="1423" y="1378"/>
                </a:lnTo>
                <a:lnTo>
                  <a:pt x="1434" y="1371"/>
                </a:lnTo>
                <a:lnTo>
                  <a:pt x="1439" y="1366"/>
                </a:lnTo>
                <a:lnTo>
                  <a:pt x="1449" y="1356"/>
                </a:lnTo>
                <a:lnTo>
                  <a:pt x="1455" y="1356"/>
                </a:lnTo>
                <a:lnTo>
                  <a:pt x="1466" y="1351"/>
                </a:lnTo>
                <a:lnTo>
                  <a:pt x="1476" y="1345"/>
                </a:lnTo>
                <a:lnTo>
                  <a:pt x="1482" y="1340"/>
                </a:lnTo>
                <a:lnTo>
                  <a:pt x="1492" y="1335"/>
                </a:lnTo>
                <a:lnTo>
                  <a:pt x="1497" y="1330"/>
                </a:lnTo>
                <a:lnTo>
                  <a:pt x="1508" y="1330"/>
                </a:lnTo>
                <a:lnTo>
                  <a:pt x="1513" y="1325"/>
                </a:lnTo>
                <a:lnTo>
                  <a:pt x="1522" y="1320"/>
                </a:lnTo>
                <a:lnTo>
                  <a:pt x="1533" y="1320"/>
                </a:lnTo>
                <a:lnTo>
                  <a:pt x="1538" y="1314"/>
                </a:lnTo>
                <a:lnTo>
                  <a:pt x="1548" y="1309"/>
                </a:lnTo>
                <a:lnTo>
                  <a:pt x="1554" y="1304"/>
                </a:lnTo>
                <a:lnTo>
                  <a:pt x="1564" y="1294"/>
                </a:lnTo>
                <a:lnTo>
                  <a:pt x="1575" y="1288"/>
                </a:lnTo>
                <a:lnTo>
                  <a:pt x="1581" y="1278"/>
                </a:lnTo>
                <a:lnTo>
                  <a:pt x="1591" y="1267"/>
                </a:lnTo>
                <a:lnTo>
                  <a:pt x="1596" y="1256"/>
                </a:lnTo>
                <a:lnTo>
                  <a:pt x="1607" y="1242"/>
                </a:lnTo>
                <a:lnTo>
                  <a:pt x="1617" y="1231"/>
                </a:lnTo>
                <a:lnTo>
                  <a:pt x="1622" y="1226"/>
                </a:lnTo>
                <a:lnTo>
                  <a:pt x="1633" y="1216"/>
                </a:lnTo>
                <a:lnTo>
                  <a:pt x="1638" y="1210"/>
                </a:lnTo>
                <a:lnTo>
                  <a:pt x="1648" y="1205"/>
                </a:lnTo>
                <a:lnTo>
                  <a:pt x="1659" y="1205"/>
                </a:lnTo>
                <a:lnTo>
                  <a:pt x="1664" y="1205"/>
                </a:lnTo>
                <a:lnTo>
                  <a:pt x="1675" y="1210"/>
                </a:lnTo>
                <a:lnTo>
                  <a:pt x="1680" y="1216"/>
                </a:lnTo>
                <a:lnTo>
                  <a:pt x="1691" y="1221"/>
                </a:lnTo>
                <a:lnTo>
                  <a:pt x="1696" y="1226"/>
                </a:lnTo>
                <a:lnTo>
                  <a:pt x="1706" y="1231"/>
                </a:lnTo>
                <a:lnTo>
                  <a:pt x="1717" y="1236"/>
                </a:lnTo>
                <a:lnTo>
                  <a:pt x="1722" y="1247"/>
                </a:lnTo>
                <a:lnTo>
                  <a:pt x="1732" y="1252"/>
                </a:lnTo>
                <a:lnTo>
                  <a:pt x="1737" y="1261"/>
                </a:lnTo>
                <a:lnTo>
                  <a:pt x="1747" y="1267"/>
                </a:lnTo>
                <a:lnTo>
                  <a:pt x="1758" y="1273"/>
                </a:lnTo>
                <a:lnTo>
                  <a:pt x="1763" y="1283"/>
                </a:lnTo>
                <a:lnTo>
                  <a:pt x="1773" y="1288"/>
                </a:lnTo>
                <a:lnTo>
                  <a:pt x="1779" y="1299"/>
                </a:lnTo>
                <a:lnTo>
                  <a:pt x="1790" y="1304"/>
                </a:lnTo>
                <a:lnTo>
                  <a:pt x="1800" y="1314"/>
                </a:lnTo>
                <a:lnTo>
                  <a:pt x="1805" y="1320"/>
                </a:lnTo>
                <a:lnTo>
                  <a:pt x="1816" y="1330"/>
                </a:lnTo>
                <a:lnTo>
                  <a:pt x="1821" y="1335"/>
                </a:lnTo>
                <a:lnTo>
                  <a:pt x="1831" y="1345"/>
                </a:lnTo>
                <a:lnTo>
                  <a:pt x="1842" y="1351"/>
                </a:lnTo>
                <a:lnTo>
                  <a:pt x="1847" y="1356"/>
                </a:lnTo>
                <a:lnTo>
                  <a:pt x="1857" y="1361"/>
                </a:lnTo>
                <a:lnTo>
                  <a:pt x="1863" y="1366"/>
                </a:lnTo>
                <a:lnTo>
                  <a:pt x="1873" y="1371"/>
                </a:lnTo>
                <a:lnTo>
                  <a:pt x="1879" y="1371"/>
                </a:lnTo>
                <a:lnTo>
                  <a:pt x="1890" y="1378"/>
                </a:lnTo>
                <a:lnTo>
                  <a:pt x="1900" y="1378"/>
                </a:lnTo>
                <a:lnTo>
                  <a:pt x="1905" y="1378"/>
                </a:lnTo>
                <a:lnTo>
                  <a:pt x="1916" y="1378"/>
                </a:lnTo>
                <a:lnTo>
                  <a:pt x="1921" y="1383"/>
                </a:lnTo>
                <a:lnTo>
                  <a:pt x="1930" y="1383"/>
                </a:lnTo>
                <a:lnTo>
                  <a:pt x="1941" y="1388"/>
                </a:lnTo>
                <a:lnTo>
                  <a:pt x="1946" y="1393"/>
                </a:lnTo>
                <a:lnTo>
                  <a:pt x="1956" y="1393"/>
                </a:lnTo>
                <a:lnTo>
                  <a:pt x="1962" y="1398"/>
                </a:lnTo>
                <a:lnTo>
                  <a:pt x="1972" y="1404"/>
                </a:lnTo>
                <a:lnTo>
                  <a:pt x="1983" y="1409"/>
                </a:lnTo>
                <a:lnTo>
                  <a:pt x="1989" y="1414"/>
                </a:lnTo>
                <a:lnTo>
                  <a:pt x="1999" y="1419"/>
                </a:lnTo>
                <a:lnTo>
                  <a:pt x="2004" y="1419"/>
                </a:lnTo>
                <a:lnTo>
                  <a:pt x="2015" y="1424"/>
                </a:lnTo>
                <a:lnTo>
                  <a:pt x="2025" y="1429"/>
                </a:lnTo>
                <a:lnTo>
                  <a:pt x="2030" y="1435"/>
                </a:lnTo>
                <a:lnTo>
                  <a:pt x="2041" y="1440"/>
                </a:lnTo>
                <a:lnTo>
                  <a:pt x="2046" y="1445"/>
                </a:lnTo>
                <a:lnTo>
                  <a:pt x="2056" y="1450"/>
                </a:lnTo>
                <a:lnTo>
                  <a:pt x="2061" y="1455"/>
                </a:lnTo>
                <a:lnTo>
                  <a:pt x="2072" y="1460"/>
                </a:lnTo>
                <a:lnTo>
                  <a:pt x="2082" y="1465"/>
                </a:lnTo>
                <a:lnTo>
                  <a:pt x="2088" y="1470"/>
                </a:lnTo>
                <a:lnTo>
                  <a:pt x="2099" y="1482"/>
                </a:lnTo>
                <a:lnTo>
                  <a:pt x="2104" y="1487"/>
                </a:lnTo>
                <a:lnTo>
                  <a:pt x="2114" y="1487"/>
                </a:lnTo>
                <a:lnTo>
                  <a:pt x="2125" y="1492"/>
                </a:lnTo>
                <a:lnTo>
                  <a:pt x="2129" y="1497"/>
                </a:lnTo>
                <a:lnTo>
                  <a:pt x="2140" y="1502"/>
                </a:lnTo>
                <a:lnTo>
                  <a:pt x="2145" y="1507"/>
                </a:lnTo>
                <a:lnTo>
                  <a:pt x="2155" y="1507"/>
                </a:lnTo>
                <a:lnTo>
                  <a:pt x="2166" y="1513"/>
                </a:lnTo>
                <a:lnTo>
                  <a:pt x="2171" y="1518"/>
                </a:lnTo>
                <a:lnTo>
                  <a:pt x="2181" y="1518"/>
                </a:lnTo>
                <a:lnTo>
                  <a:pt x="2186" y="1523"/>
                </a:lnTo>
                <a:lnTo>
                  <a:pt x="2198" y="1523"/>
                </a:lnTo>
                <a:lnTo>
                  <a:pt x="2208" y="1523"/>
                </a:lnTo>
                <a:lnTo>
                  <a:pt x="2213" y="1528"/>
                </a:lnTo>
                <a:lnTo>
                  <a:pt x="2224" y="1528"/>
                </a:lnTo>
                <a:lnTo>
                  <a:pt x="2229" y="1533"/>
                </a:lnTo>
                <a:lnTo>
                  <a:pt x="2239" y="1533"/>
                </a:lnTo>
                <a:lnTo>
                  <a:pt x="2245" y="1533"/>
                </a:lnTo>
                <a:lnTo>
                  <a:pt x="2255" y="1539"/>
                </a:lnTo>
                <a:lnTo>
                  <a:pt x="2265" y="1539"/>
                </a:lnTo>
                <a:lnTo>
                  <a:pt x="2271" y="1539"/>
                </a:lnTo>
                <a:lnTo>
                  <a:pt x="2281" y="1539"/>
                </a:lnTo>
                <a:lnTo>
                  <a:pt x="2286" y="1539"/>
                </a:lnTo>
                <a:lnTo>
                  <a:pt x="2298" y="1539"/>
                </a:lnTo>
                <a:lnTo>
                  <a:pt x="2308" y="1533"/>
                </a:lnTo>
                <a:lnTo>
                  <a:pt x="2313" y="1528"/>
                </a:lnTo>
                <a:lnTo>
                  <a:pt x="2324" y="1518"/>
                </a:lnTo>
                <a:lnTo>
                  <a:pt x="2329" y="1513"/>
                </a:lnTo>
                <a:lnTo>
                  <a:pt x="2338" y="1497"/>
                </a:lnTo>
                <a:lnTo>
                  <a:pt x="2349" y="1487"/>
                </a:lnTo>
                <a:lnTo>
                  <a:pt x="2354" y="1470"/>
                </a:lnTo>
                <a:lnTo>
                  <a:pt x="2364" y="1450"/>
                </a:lnTo>
                <a:lnTo>
                  <a:pt x="2370" y="1435"/>
                </a:lnTo>
                <a:lnTo>
                  <a:pt x="2380" y="1414"/>
                </a:lnTo>
                <a:lnTo>
                  <a:pt x="2385" y="1388"/>
                </a:lnTo>
                <a:lnTo>
                  <a:pt x="2397" y="1366"/>
                </a:lnTo>
                <a:lnTo>
                  <a:pt x="2407" y="1340"/>
                </a:lnTo>
                <a:lnTo>
                  <a:pt x="2412" y="1314"/>
                </a:lnTo>
                <a:lnTo>
                  <a:pt x="2423" y="1288"/>
                </a:lnTo>
                <a:lnTo>
                  <a:pt x="2428" y="1261"/>
                </a:lnTo>
                <a:lnTo>
                  <a:pt x="2438" y="1236"/>
                </a:lnTo>
                <a:lnTo>
                  <a:pt x="2449" y="1216"/>
                </a:lnTo>
                <a:lnTo>
                  <a:pt x="2454" y="1195"/>
                </a:lnTo>
                <a:lnTo>
                  <a:pt x="2464" y="1179"/>
                </a:lnTo>
                <a:lnTo>
                  <a:pt x="2469" y="1163"/>
                </a:lnTo>
                <a:lnTo>
                  <a:pt x="2480" y="1147"/>
                </a:lnTo>
                <a:lnTo>
                  <a:pt x="2490" y="1126"/>
                </a:lnTo>
                <a:lnTo>
                  <a:pt x="2495" y="1106"/>
                </a:lnTo>
                <a:lnTo>
                  <a:pt x="2507" y="1085"/>
                </a:lnTo>
                <a:lnTo>
                  <a:pt x="2512" y="1063"/>
                </a:lnTo>
                <a:lnTo>
                  <a:pt x="2522" y="1043"/>
                </a:lnTo>
                <a:lnTo>
                  <a:pt x="2533" y="1022"/>
                </a:lnTo>
                <a:lnTo>
                  <a:pt x="2537" y="1002"/>
                </a:lnTo>
                <a:lnTo>
                  <a:pt x="2548" y="981"/>
                </a:lnTo>
                <a:lnTo>
                  <a:pt x="2553" y="959"/>
                </a:lnTo>
                <a:lnTo>
                  <a:pt x="2563" y="933"/>
                </a:lnTo>
                <a:lnTo>
                  <a:pt x="2568" y="907"/>
                </a:lnTo>
                <a:lnTo>
                  <a:pt x="2579" y="886"/>
                </a:lnTo>
                <a:lnTo>
                  <a:pt x="2589" y="866"/>
                </a:lnTo>
                <a:lnTo>
                  <a:pt x="2594" y="850"/>
                </a:lnTo>
                <a:lnTo>
                  <a:pt x="2606" y="840"/>
                </a:lnTo>
                <a:lnTo>
                  <a:pt x="2611" y="845"/>
                </a:lnTo>
                <a:lnTo>
                  <a:pt x="2621" y="854"/>
                </a:lnTo>
                <a:lnTo>
                  <a:pt x="2632" y="881"/>
                </a:lnTo>
                <a:lnTo>
                  <a:pt x="2637" y="907"/>
                </a:lnTo>
                <a:lnTo>
                  <a:pt x="2647" y="933"/>
                </a:lnTo>
                <a:lnTo>
                  <a:pt x="2653" y="959"/>
                </a:lnTo>
                <a:lnTo>
                  <a:pt x="2663" y="981"/>
                </a:lnTo>
                <a:lnTo>
                  <a:pt x="2673" y="996"/>
                </a:lnTo>
                <a:lnTo>
                  <a:pt x="2679" y="1007"/>
                </a:lnTo>
                <a:lnTo>
                  <a:pt x="2689" y="1017"/>
                </a:lnTo>
                <a:lnTo>
                  <a:pt x="2694" y="1022"/>
                </a:lnTo>
                <a:lnTo>
                  <a:pt x="2705" y="1028"/>
                </a:lnTo>
                <a:lnTo>
                  <a:pt x="2716" y="1022"/>
                </a:lnTo>
                <a:lnTo>
                  <a:pt x="2721" y="1022"/>
                </a:lnTo>
                <a:lnTo>
                  <a:pt x="2732" y="1022"/>
                </a:lnTo>
                <a:lnTo>
                  <a:pt x="2736" y="1022"/>
                </a:lnTo>
                <a:lnTo>
                  <a:pt x="2746" y="1028"/>
                </a:lnTo>
                <a:lnTo>
                  <a:pt x="2752" y="1033"/>
                </a:lnTo>
                <a:lnTo>
                  <a:pt x="2762" y="1048"/>
                </a:lnTo>
                <a:lnTo>
                  <a:pt x="2772" y="1063"/>
                </a:lnTo>
                <a:lnTo>
                  <a:pt x="2778" y="1085"/>
                </a:lnTo>
                <a:lnTo>
                  <a:pt x="2788" y="1106"/>
                </a:lnTo>
                <a:lnTo>
                  <a:pt x="2793" y="1126"/>
                </a:lnTo>
                <a:lnTo>
                  <a:pt x="2804" y="1142"/>
                </a:lnTo>
                <a:lnTo>
                  <a:pt x="2815" y="1152"/>
                </a:lnTo>
                <a:lnTo>
                  <a:pt x="2820" y="1168"/>
                </a:lnTo>
                <a:lnTo>
                  <a:pt x="2831" y="1179"/>
                </a:lnTo>
                <a:lnTo>
                  <a:pt x="2836" y="1190"/>
                </a:lnTo>
                <a:lnTo>
                  <a:pt x="2846" y="1195"/>
                </a:lnTo>
                <a:lnTo>
                  <a:pt x="2857" y="1200"/>
                </a:lnTo>
                <a:lnTo>
                  <a:pt x="2862" y="1205"/>
                </a:lnTo>
                <a:lnTo>
                  <a:pt x="2872" y="1205"/>
                </a:lnTo>
                <a:lnTo>
                  <a:pt x="2878" y="1210"/>
                </a:lnTo>
                <a:lnTo>
                  <a:pt x="2888" y="1210"/>
                </a:lnTo>
                <a:lnTo>
                  <a:pt x="2898" y="1216"/>
                </a:lnTo>
                <a:lnTo>
                  <a:pt x="2904" y="1221"/>
                </a:lnTo>
                <a:lnTo>
                  <a:pt x="2915" y="1226"/>
                </a:lnTo>
                <a:lnTo>
                  <a:pt x="2920" y="1226"/>
                </a:lnTo>
                <a:lnTo>
                  <a:pt x="2931" y="1231"/>
                </a:lnTo>
                <a:lnTo>
                  <a:pt x="2936" y="1242"/>
                </a:lnTo>
                <a:lnTo>
                  <a:pt x="2945" y="1247"/>
                </a:lnTo>
                <a:lnTo>
                  <a:pt x="2956" y="1247"/>
                </a:lnTo>
                <a:lnTo>
                  <a:pt x="2961" y="1252"/>
                </a:lnTo>
                <a:lnTo>
                  <a:pt x="2971" y="1256"/>
                </a:lnTo>
                <a:lnTo>
                  <a:pt x="2976" y="1261"/>
                </a:lnTo>
                <a:lnTo>
                  <a:pt x="2987" y="1267"/>
                </a:lnTo>
                <a:lnTo>
                  <a:pt x="2997" y="1273"/>
                </a:lnTo>
                <a:lnTo>
                  <a:pt x="3002" y="1278"/>
                </a:lnTo>
                <a:lnTo>
                  <a:pt x="3013" y="1283"/>
                </a:lnTo>
                <a:lnTo>
                  <a:pt x="3019" y="1288"/>
                </a:lnTo>
                <a:lnTo>
                  <a:pt x="3030" y="1299"/>
                </a:lnTo>
                <a:lnTo>
                  <a:pt x="3040" y="1304"/>
                </a:lnTo>
                <a:lnTo>
                  <a:pt x="3045" y="1309"/>
                </a:lnTo>
                <a:lnTo>
                  <a:pt x="3056" y="1314"/>
                </a:lnTo>
                <a:lnTo>
                  <a:pt x="3061" y="1320"/>
                </a:lnTo>
                <a:lnTo>
                  <a:pt x="3071" y="1325"/>
                </a:lnTo>
                <a:lnTo>
                  <a:pt x="3082" y="1330"/>
                </a:lnTo>
                <a:lnTo>
                  <a:pt x="3087" y="1335"/>
                </a:lnTo>
                <a:lnTo>
                  <a:pt x="3097" y="1340"/>
                </a:lnTo>
                <a:lnTo>
                  <a:pt x="3102" y="1345"/>
                </a:lnTo>
                <a:lnTo>
                  <a:pt x="3113" y="1345"/>
                </a:lnTo>
                <a:lnTo>
                  <a:pt x="3118" y="1351"/>
                </a:lnTo>
                <a:lnTo>
                  <a:pt x="3129" y="1351"/>
                </a:lnTo>
                <a:lnTo>
                  <a:pt x="3140" y="1351"/>
                </a:lnTo>
                <a:lnTo>
                  <a:pt x="3144" y="1351"/>
                </a:lnTo>
                <a:lnTo>
                  <a:pt x="3155" y="1351"/>
                </a:lnTo>
                <a:lnTo>
                  <a:pt x="3160" y="1351"/>
                </a:lnTo>
                <a:lnTo>
                  <a:pt x="3170" y="1345"/>
                </a:lnTo>
                <a:lnTo>
                  <a:pt x="3181" y="1345"/>
                </a:lnTo>
                <a:lnTo>
                  <a:pt x="3186" y="1340"/>
                </a:lnTo>
                <a:lnTo>
                  <a:pt x="3196" y="1335"/>
                </a:lnTo>
                <a:lnTo>
                  <a:pt x="3201" y="1325"/>
                </a:lnTo>
                <a:lnTo>
                  <a:pt x="3212" y="1314"/>
                </a:lnTo>
                <a:lnTo>
                  <a:pt x="3222" y="1299"/>
                </a:lnTo>
                <a:lnTo>
                  <a:pt x="3228" y="1283"/>
                </a:lnTo>
                <a:lnTo>
                  <a:pt x="3239" y="1256"/>
                </a:lnTo>
                <a:lnTo>
                  <a:pt x="3244" y="1231"/>
                </a:lnTo>
                <a:lnTo>
                  <a:pt x="3254" y="1205"/>
                </a:lnTo>
                <a:lnTo>
                  <a:pt x="3265" y="1168"/>
                </a:lnTo>
                <a:lnTo>
                  <a:pt x="3270" y="1132"/>
                </a:lnTo>
                <a:lnTo>
                  <a:pt x="3280" y="1090"/>
                </a:lnTo>
                <a:lnTo>
                  <a:pt x="3286" y="1043"/>
                </a:lnTo>
                <a:lnTo>
                  <a:pt x="3296" y="996"/>
                </a:lnTo>
                <a:lnTo>
                  <a:pt x="3301" y="938"/>
                </a:lnTo>
                <a:lnTo>
                  <a:pt x="3312" y="886"/>
                </a:lnTo>
                <a:lnTo>
                  <a:pt x="3322" y="834"/>
                </a:lnTo>
                <a:lnTo>
                  <a:pt x="3328" y="777"/>
                </a:lnTo>
                <a:lnTo>
                  <a:pt x="3339" y="719"/>
                </a:lnTo>
                <a:lnTo>
                  <a:pt x="3343" y="661"/>
                </a:lnTo>
                <a:lnTo>
                  <a:pt x="3353" y="605"/>
                </a:lnTo>
                <a:lnTo>
                  <a:pt x="3364" y="552"/>
                </a:lnTo>
                <a:lnTo>
                  <a:pt x="3369" y="500"/>
                </a:lnTo>
                <a:lnTo>
                  <a:pt x="3379" y="447"/>
                </a:lnTo>
                <a:lnTo>
                  <a:pt x="3385" y="396"/>
                </a:lnTo>
                <a:lnTo>
                  <a:pt x="3395" y="349"/>
                </a:lnTo>
                <a:lnTo>
                  <a:pt x="3405" y="307"/>
                </a:lnTo>
                <a:lnTo>
                  <a:pt x="3411" y="260"/>
                </a:lnTo>
                <a:lnTo>
                  <a:pt x="3421" y="219"/>
                </a:lnTo>
                <a:lnTo>
                  <a:pt x="3426" y="182"/>
                </a:lnTo>
                <a:lnTo>
                  <a:pt x="3438" y="145"/>
                </a:lnTo>
                <a:lnTo>
                  <a:pt x="3448" y="119"/>
                </a:lnTo>
                <a:lnTo>
                  <a:pt x="3453" y="88"/>
                </a:lnTo>
                <a:lnTo>
                  <a:pt x="3464" y="62"/>
                </a:lnTo>
                <a:lnTo>
                  <a:pt x="3469" y="41"/>
                </a:lnTo>
                <a:lnTo>
                  <a:pt x="3479" y="26"/>
                </a:lnTo>
                <a:lnTo>
                  <a:pt x="3484" y="10"/>
                </a:lnTo>
                <a:lnTo>
                  <a:pt x="3495" y="0"/>
                </a:lnTo>
                <a:lnTo>
                  <a:pt x="3505" y="0"/>
                </a:lnTo>
                <a:lnTo>
                  <a:pt x="3510" y="0"/>
                </a:lnTo>
                <a:lnTo>
                  <a:pt x="3521" y="5"/>
                </a:lnTo>
                <a:lnTo>
                  <a:pt x="3526" y="5"/>
                </a:lnTo>
                <a:lnTo>
                  <a:pt x="3537" y="20"/>
                </a:lnTo>
              </a:path>
            </a:pathLst>
          </a:custGeom>
          <a:noFill/>
          <a:ln w="952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DD305652-B7D6-4AFD-825E-9C7C75DB28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5141914"/>
            <a:ext cx="2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91BBF1B2-215D-4E69-9C6B-0659BBC23C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395789"/>
            <a:ext cx="2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DC311A1A-C813-441E-A29F-6E850F2E57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3635375"/>
            <a:ext cx="25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FE698BCA-AB7F-4510-A88C-0E2930FB0A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2873375"/>
            <a:ext cx="25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C8358090-0C5A-40F0-80B7-9749EBECAC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7588" y="2119314"/>
            <a:ext cx="49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5330F597-E8FA-4541-B3EF-4B7C3BC25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7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B2603D4-47AE-4299-B250-90F769C0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5227638"/>
            <a:ext cx="477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247D1BC3-E07C-44DF-A254-FDDC0A40F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C0607788-E1A1-4604-A6E4-67083930C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5227638"/>
            <a:ext cx="4825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37D519AC-4F26-4194-9617-877EF6DE6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55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664C8661-F00C-4B64-B025-2AC462FD7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225" y="5227638"/>
            <a:ext cx="477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2A72F5F3-CD70-44BC-8052-7E32364C3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AA46B71D-5D1B-4B21-A265-87A5AFEDD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388" y="5227638"/>
            <a:ext cx="4825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2">
            <a:extLst>
              <a:ext uri="{FF2B5EF4-FFF2-40B4-BE49-F238E27FC236}">
                <a16:creationId xmlns:a16="http://schemas.microsoft.com/office/drawing/2014/main" id="{265926A4-211D-4DB1-A674-2A3C69662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63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3F62E2B9-A483-40FB-AA82-7615B943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5227638"/>
            <a:ext cx="477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Line 24">
            <a:extLst>
              <a:ext uri="{FF2B5EF4-FFF2-40B4-BE49-F238E27FC236}">
                <a16:creationId xmlns:a16="http://schemas.microsoft.com/office/drawing/2014/main" id="{5F87305E-C523-4BD5-92F6-1A2C7674D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15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13A5B4A0-F711-46CD-9ABB-F7FC1C497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188" y="5227638"/>
            <a:ext cx="4825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Line 26">
            <a:extLst>
              <a:ext uri="{FF2B5EF4-FFF2-40B4-BE49-F238E27FC236}">
                <a16:creationId xmlns:a16="http://schemas.microsoft.com/office/drawing/2014/main" id="{5E797E53-7128-44F0-91D1-7A0D885FA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71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13A6C3DD-2B3F-4B29-BD24-BE3966E4D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825" y="5227638"/>
            <a:ext cx="477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Line 28">
            <a:extLst>
              <a:ext uri="{FF2B5EF4-FFF2-40B4-BE49-F238E27FC236}">
                <a16:creationId xmlns:a16="http://schemas.microsoft.com/office/drawing/2014/main" id="{642ED2CF-41C7-4ADC-8C05-3B9906C321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23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149111AE-87B1-4A7F-84DA-CE8911163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5227638"/>
            <a:ext cx="4825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Line 30">
            <a:extLst>
              <a:ext uri="{FF2B5EF4-FFF2-40B4-BE49-F238E27FC236}">
                <a16:creationId xmlns:a16="http://schemas.microsoft.com/office/drawing/2014/main" id="{64B606CF-72BF-4AD2-A0C1-91D507776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79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1">
            <a:extLst>
              <a:ext uri="{FF2B5EF4-FFF2-40B4-BE49-F238E27FC236}">
                <a16:creationId xmlns:a16="http://schemas.microsoft.com/office/drawing/2014/main" id="{9ED074CE-EBA8-4D9E-AF2D-DB1F4E41A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5" y="5227638"/>
            <a:ext cx="477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1900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A7037101-45E4-4441-B2B4-D0CBD0CE4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3398838"/>
            <a:ext cx="11044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Cholesterol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6C126C5B-A37C-4EFA-87BB-60D3D54F1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4664075"/>
            <a:ext cx="11525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Cholesteryl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9DC0D8C1-37AF-429E-B52A-E1326433B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3" y="4664075"/>
            <a:ext cx="8880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Linoleate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4D3B20C7-8537-4F1B-8ED8-C2500CC00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265488"/>
            <a:ext cx="11525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Cholesteryl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E1315EF6-67F8-453D-B1B1-300B0BFF7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6" y="3265488"/>
            <a:ext cx="6444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Oleate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AADDADD4-B547-4BAA-A943-31D7E3AF4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921125"/>
            <a:ext cx="8624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Collagen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8A36B9BA-19D1-4C15-B1B8-BFD781E82C72}"/>
              </a:ext>
            </a:extLst>
          </p:cNvPr>
          <p:cNvSpPr>
            <a:spLocks/>
          </p:cNvSpPr>
          <p:nvPr/>
        </p:nvSpPr>
        <p:spPr bwMode="auto">
          <a:xfrm>
            <a:off x="3621463" y="1457325"/>
            <a:ext cx="5614987" cy="3708400"/>
          </a:xfrm>
          <a:custGeom>
            <a:avLst/>
            <a:gdLst>
              <a:gd name="T0" fmla="*/ 0 w 3537"/>
              <a:gd name="T1" fmla="*/ 2336 h 2336"/>
              <a:gd name="T2" fmla="*/ 3537 w 3537"/>
              <a:gd name="T3" fmla="*/ 2336 h 2336"/>
              <a:gd name="T4" fmla="*/ 3537 w 3537"/>
              <a:gd name="T5" fmla="*/ 0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37" h="2336">
                <a:moveTo>
                  <a:pt x="0" y="2336"/>
                </a:moveTo>
                <a:lnTo>
                  <a:pt x="3537" y="2336"/>
                </a:lnTo>
                <a:lnTo>
                  <a:pt x="3537" y="0"/>
                </a:lnTo>
              </a:path>
            </a:pathLst>
          </a:cu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D158B933-8C3D-45AF-936E-69AD7F9ABAE4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51 h 1951"/>
              <a:gd name="T2" fmla="*/ 110 w 3537"/>
              <a:gd name="T3" fmla="*/ 1935 h 1951"/>
              <a:gd name="T4" fmla="*/ 168 w 3537"/>
              <a:gd name="T5" fmla="*/ 1852 h 1951"/>
              <a:gd name="T6" fmla="*/ 226 w 3537"/>
              <a:gd name="T7" fmla="*/ 1706 h 1951"/>
              <a:gd name="T8" fmla="*/ 283 w 3537"/>
              <a:gd name="T9" fmla="*/ 1607 h 1951"/>
              <a:gd name="T10" fmla="*/ 341 w 3537"/>
              <a:gd name="T11" fmla="*/ 1414 h 1951"/>
              <a:gd name="T12" fmla="*/ 398 w 3537"/>
              <a:gd name="T13" fmla="*/ 1294 h 1951"/>
              <a:gd name="T14" fmla="*/ 456 w 3537"/>
              <a:gd name="T15" fmla="*/ 1383 h 1951"/>
              <a:gd name="T16" fmla="*/ 518 w 3537"/>
              <a:gd name="T17" fmla="*/ 1465 h 1951"/>
              <a:gd name="T18" fmla="*/ 576 w 3537"/>
              <a:gd name="T19" fmla="*/ 1576 h 1951"/>
              <a:gd name="T20" fmla="*/ 633 w 3537"/>
              <a:gd name="T21" fmla="*/ 1680 h 1951"/>
              <a:gd name="T22" fmla="*/ 691 w 3537"/>
              <a:gd name="T23" fmla="*/ 1758 h 1951"/>
              <a:gd name="T24" fmla="*/ 749 w 3537"/>
              <a:gd name="T25" fmla="*/ 1816 h 1951"/>
              <a:gd name="T26" fmla="*/ 806 w 3537"/>
              <a:gd name="T27" fmla="*/ 1852 h 1951"/>
              <a:gd name="T28" fmla="*/ 864 w 3537"/>
              <a:gd name="T29" fmla="*/ 1872 h 1951"/>
              <a:gd name="T30" fmla="*/ 926 w 3537"/>
              <a:gd name="T31" fmla="*/ 1889 h 1951"/>
              <a:gd name="T32" fmla="*/ 984 w 3537"/>
              <a:gd name="T33" fmla="*/ 1883 h 1951"/>
              <a:gd name="T34" fmla="*/ 1041 w 3537"/>
              <a:gd name="T35" fmla="*/ 1811 h 1951"/>
              <a:gd name="T36" fmla="*/ 1099 w 3537"/>
              <a:gd name="T37" fmla="*/ 1638 h 1951"/>
              <a:gd name="T38" fmla="*/ 1157 w 3537"/>
              <a:gd name="T39" fmla="*/ 1465 h 1951"/>
              <a:gd name="T40" fmla="*/ 1214 w 3537"/>
              <a:gd name="T41" fmla="*/ 1419 h 1951"/>
              <a:gd name="T42" fmla="*/ 1272 w 3537"/>
              <a:gd name="T43" fmla="*/ 1435 h 1951"/>
              <a:gd name="T44" fmla="*/ 1329 w 3537"/>
              <a:gd name="T45" fmla="*/ 1470 h 1951"/>
              <a:gd name="T46" fmla="*/ 1392 w 3537"/>
              <a:gd name="T47" fmla="*/ 1440 h 1951"/>
              <a:gd name="T48" fmla="*/ 1449 w 3537"/>
              <a:gd name="T49" fmla="*/ 1388 h 1951"/>
              <a:gd name="T50" fmla="*/ 1508 w 3537"/>
              <a:gd name="T51" fmla="*/ 1351 h 1951"/>
              <a:gd name="T52" fmla="*/ 1564 w 3537"/>
              <a:gd name="T53" fmla="*/ 1330 h 1951"/>
              <a:gd name="T54" fmla="*/ 1622 w 3537"/>
              <a:gd name="T55" fmla="*/ 1335 h 1951"/>
              <a:gd name="T56" fmla="*/ 1680 w 3537"/>
              <a:gd name="T57" fmla="*/ 1371 h 1951"/>
              <a:gd name="T58" fmla="*/ 1737 w 3537"/>
              <a:gd name="T59" fmla="*/ 1440 h 1951"/>
              <a:gd name="T60" fmla="*/ 1800 w 3537"/>
              <a:gd name="T61" fmla="*/ 1507 h 1951"/>
              <a:gd name="T62" fmla="*/ 1857 w 3537"/>
              <a:gd name="T63" fmla="*/ 1581 h 1951"/>
              <a:gd name="T64" fmla="*/ 1916 w 3537"/>
              <a:gd name="T65" fmla="*/ 1617 h 1951"/>
              <a:gd name="T66" fmla="*/ 1972 w 3537"/>
              <a:gd name="T67" fmla="*/ 1597 h 1951"/>
              <a:gd name="T68" fmla="*/ 2030 w 3537"/>
              <a:gd name="T69" fmla="*/ 1576 h 1951"/>
              <a:gd name="T70" fmla="*/ 2088 w 3537"/>
              <a:gd name="T71" fmla="*/ 1612 h 1951"/>
              <a:gd name="T72" fmla="*/ 2145 w 3537"/>
              <a:gd name="T73" fmla="*/ 1643 h 1951"/>
              <a:gd name="T74" fmla="*/ 2208 w 3537"/>
              <a:gd name="T75" fmla="*/ 1633 h 1951"/>
              <a:gd name="T76" fmla="*/ 2265 w 3537"/>
              <a:gd name="T77" fmla="*/ 1628 h 1951"/>
              <a:gd name="T78" fmla="*/ 2324 w 3537"/>
              <a:gd name="T79" fmla="*/ 1617 h 1951"/>
              <a:gd name="T80" fmla="*/ 2380 w 3537"/>
              <a:gd name="T81" fmla="*/ 1487 h 1951"/>
              <a:gd name="T82" fmla="*/ 2438 w 3537"/>
              <a:gd name="T83" fmla="*/ 902 h 1951"/>
              <a:gd name="T84" fmla="*/ 2495 w 3537"/>
              <a:gd name="T85" fmla="*/ 323 h 1951"/>
              <a:gd name="T86" fmla="*/ 2553 w 3537"/>
              <a:gd name="T87" fmla="*/ 41 h 1951"/>
              <a:gd name="T88" fmla="*/ 2611 w 3537"/>
              <a:gd name="T89" fmla="*/ 188 h 1951"/>
              <a:gd name="T90" fmla="*/ 2673 w 3537"/>
              <a:gd name="T91" fmla="*/ 271 h 1951"/>
              <a:gd name="T92" fmla="*/ 2732 w 3537"/>
              <a:gd name="T93" fmla="*/ 312 h 1951"/>
              <a:gd name="T94" fmla="*/ 2788 w 3537"/>
              <a:gd name="T95" fmla="*/ 521 h 1951"/>
              <a:gd name="T96" fmla="*/ 2846 w 3537"/>
              <a:gd name="T97" fmla="*/ 788 h 1951"/>
              <a:gd name="T98" fmla="*/ 2904 w 3537"/>
              <a:gd name="T99" fmla="*/ 860 h 1951"/>
              <a:gd name="T100" fmla="*/ 2961 w 3537"/>
              <a:gd name="T101" fmla="*/ 809 h 1951"/>
              <a:gd name="T102" fmla="*/ 3019 w 3537"/>
              <a:gd name="T103" fmla="*/ 803 h 1951"/>
              <a:gd name="T104" fmla="*/ 3082 w 3537"/>
              <a:gd name="T105" fmla="*/ 871 h 1951"/>
              <a:gd name="T106" fmla="*/ 3140 w 3537"/>
              <a:gd name="T107" fmla="*/ 949 h 1951"/>
              <a:gd name="T108" fmla="*/ 3196 w 3537"/>
              <a:gd name="T109" fmla="*/ 1022 h 1951"/>
              <a:gd name="T110" fmla="*/ 3254 w 3537"/>
              <a:gd name="T111" fmla="*/ 1048 h 1951"/>
              <a:gd name="T112" fmla="*/ 3312 w 3537"/>
              <a:gd name="T113" fmla="*/ 1069 h 1951"/>
              <a:gd name="T114" fmla="*/ 3369 w 3537"/>
              <a:gd name="T115" fmla="*/ 1085 h 1951"/>
              <a:gd name="T116" fmla="*/ 3426 w 3537"/>
              <a:gd name="T117" fmla="*/ 1090 h 1951"/>
              <a:gd name="T118" fmla="*/ 3484 w 3537"/>
              <a:gd name="T119" fmla="*/ 1106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51"/>
                </a:lnTo>
                <a:lnTo>
                  <a:pt x="17" y="1951"/>
                </a:lnTo>
                <a:lnTo>
                  <a:pt x="27" y="1951"/>
                </a:lnTo>
                <a:lnTo>
                  <a:pt x="33" y="1951"/>
                </a:lnTo>
                <a:lnTo>
                  <a:pt x="43" y="1951"/>
                </a:lnTo>
                <a:lnTo>
                  <a:pt x="53" y="1951"/>
                </a:lnTo>
                <a:lnTo>
                  <a:pt x="59" y="1946"/>
                </a:lnTo>
                <a:lnTo>
                  <a:pt x="69" y="1946"/>
                </a:lnTo>
                <a:lnTo>
                  <a:pt x="74" y="1946"/>
                </a:lnTo>
                <a:lnTo>
                  <a:pt x="85" y="1946"/>
                </a:lnTo>
                <a:lnTo>
                  <a:pt x="90" y="1940"/>
                </a:lnTo>
                <a:lnTo>
                  <a:pt x="100" y="1935"/>
                </a:lnTo>
                <a:lnTo>
                  <a:pt x="110" y="1935"/>
                </a:lnTo>
                <a:lnTo>
                  <a:pt x="115" y="1930"/>
                </a:lnTo>
                <a:lnTo>
                  <a:pt x="126" y="1920"/>
                </a:lnTo>
                <a:lnTo>
                  <a:pt x="132" y="1909"/>
                </a:lnTo>
                <a:lnTo>
                  <a:pt x="142" y="1899"/>
                </a:lnTo>
                <a:lnTo>
                  <a:pt x="152" y="1889"/>
                </a:lnTo>
                <a:lnTo>
                  <a:pt x="158" y="1872"/>
                </a:lnTo>
                <a:lnTo>
                  <a:pt x="168" y="1852"/>
                </a:lnTo>
                <a:lnTo>
                  <a:pt x="173" y="1831"/>
                </a:lnTo>
                <a:lnTo>
                  <a:pt x="184" y="1811"/>
                </a:lnTo>
                <a:lnTo>
                  <a:pt x="194" y="1790"/>
                </a:lnTo>
                <a:lnTo>
                  <a:pt x="199" y="1768"/>
                </a:lnTo>
                <a:lnTo>
                  <a:pt x="210" y="1747"/>
                </a:lnTo>
                <a:lnTo>
                  <a:pt x="215" y="1727"/>
                </a:lnTo>
                <a:lnTo>
                  <a:pt x="226" y="1706"/>
                </a:lnTo>
                <a:lnTo>
                  <a:pt x="237" y="1690"/>
                </a:lnTo>
                <a:lnTo>
                  <a:pt x="242" y="1674"/>
                </a:lnTo>
                <a:lnTo>
                  <a:pt x="252" y="1663"/>
                </a:lnTo>
                <a:lnTo>
                  <a:pt x="257" y="1649"/>
                </a:lnTo>
                <a:lnTo>
                  <a:pt x="268" y="1638"/>
                </a:lnTo>
                <a:lnTo>
                  <a:pt x="273" y="1623"/>
                </a:lnTo>
                <a:lnTo>
                  <a:pt x="283" y="1607"/>
                </a:lnTo>
                <a:lnTo>
                  <a:pt x="294" y="1592"/>
                </a:lnTo>
                <a:lnTo>
                  <a:pt x="299" y="1570"/>
                </a:lnTo>
                <a:lnTo>
                  <a:pt x="309" y="1549"/>
                </a:lnTo>
                <a:lnTo>
                  <a:pt x="314" y="1523"/>
                </a:lnTo>
                <a:lnTo>
                  <a:pt x="324" y="1492"/>
                </a:lnTo>
                <a:lnTo>
                  <a:pt x="336" y="1455"/>
                </a:lnTo>
                <a:lnTo>
                  <a:pt x="341" y="1414"/>
                </a:lnTo>
                <a:lnTo>
                  <a:pt x="351" y="1378"/>
                </a:lnTo>
                <a:lnTo>
                  <a:pt x="356" y="1340"/>
                </a:lnTo>
                <a:lnTo>
                  <a:pt x="367" y="1309"/>
                </a:lnTo>
                <a:lnTo>
                  <a:pt x="377" y="1288"/>
                </a:lnTo>
                <a:lnTo>
                  <a:pt x="382" y="1278"/>
                </a:lnTo>
                <a:lnTo>
                  <a:pt x="393" y="1283"/>
                </a:lnTo>
                <a:lnTo>
                  <a:pt x="398" y="1294"/>
                </a:lnTo>
                <a:lnTo>
                  <a:pt x="408" y="1309"/>
                </a:lnTo>
                <a:lnTo>
                  <a:pt x="419" y="1325"/>
                </a:lnTo>
                <a:lnTo>
                  <a:pt x="424" y="1340"/>
                </a:lnTo>
                <a:lnTo>
                  <a:pt x="435" y="1356"/>
                </a:lnTo>
                <a:lnTo>
                  <a:pt x="441" y="1366"/>
                </a:lnTo>
                <a:lnTo>
                  <a:pt x="451" y="1371"/>
                </a:lnTo>
                <a:lnTo>
                  <a:pt x="456" y="1383"/>
                </a:lnTo>
                <a:lnTo>
                  <a:pt x="467" y="1388"/>
                </a:lnTo>
                <a:lnTo>
                  <a:pt x="477" y="1393"/>
                </a:lnTo>
                <a:lnTo>
                  <a:pt x="482" y="1404"/>
                </a:lnTo>
                <a:lnTo>
                  <a:pt x="493" y="1419"/>
                </a:lnTo>
                <a:lnTo>
                  <a:pt x="498" y="1435"/>
                </a:lnTo>
                <a:lnTo>
                  <a:pt x="508" y="1450"/>
                </a:lnTo>
                <a:lnTo>
                  <a:pt x="518" y="1465"/>
                </a:lnTo>
                <a:lnTo>
                  <a:pt x="523" y="1482"/>
                </a:lnTo>
                <a:lnTo>
                  <a:pt x="534" y="1497"/>
                </a:lnTo>
                <a:lnTo>
                  <a:pt x="540" y="1518"/>
                </a:lnTo>
                <a:lnTo>
                  <a:pt x="550" y="1533"/>
                </a:lnTo>
                <a:lnTo>
                  <a:pt x="560" y="1549"/>
                </a:lnTo>
                <a:lnTo>
                  <a:pt x="566" y="1565"/>
                </a:lnTo>
                <a:lnTo>
                  <a:pt x="576" y="1576"/>
                </a:lnTo>
                <a:lnTo>
                  <a:pt x="581" y="1592"/>
                </a:lnTo>
                <a:lnTo>
                  <a:pt x="592" y="1607"/>
                </a:lnTo>
                <a:lnTo>
                  <a:pt x="602" y="1623"/>
                </a:lnTo>
                <a:lnTo>
                  <a:pt x="607" y="1638"/>
                </a:lnTo>
                <a:lnTo>
                  <a:pt x="618" y="1654"/>
                </a:lnTo>
                <a:lnTo>
                  <a:pt x="623" y="1668"/>
                </a:lnTo>
                <a:lnTo>
                  <a:pt x="633" y="1680"/>
                </a:lnTo>
                <a:lnTo>
                  <a:pt x="639" y="1695"/>
                </a:lnTo>
                <a:lnTo>
                  <a:pt x="650" y="1706"/>
                </a:lnTo>
                <a:lnTo>
                  <a:pt x="660" y="1716"/>
                </a:lnTo>
                <a:lnTo>
                  <a:pt x="665" y="1727"/>
                </a:lnTo>
                <a:lnTo>
                  <a:pt x="676" y="1737"/>
                </a:lnTo>
                <a:lnTo>
                  <a:pt x="681" y="1747"/>
                </a:lnTo>
                <a:lnTo>
                  <a:pt x="691" y="1758"/>
                </a:lnTo>
                <a:lnTo>
                  <a:pt x="702" y="1763"/>
                </a:lnTo>
                <a:lnTo>
                  <a:pt x="707" y="1773"/>
                </a:lnTo>
                <a:lnTo>
                  <a:pt x="717" y="1785"/>
                </a:lnTo>
                <a:lnTo>
                  <a:pt x="722" y="1790"/>
                </a:lnTo>
                <a:lnTo>
                  <a:pt x="732" y="1800"/>
                </a:lnTo>
                <a:lnTo>
                  <a:pt x="744" y="1805"/>
                </a:lnTo>
                <a:lnTo>
                  <a:pt x="749" y="1816"/>
                </a:lnTo>
                <a:lnTo>
                  <a:pt x="759" y="1821"/>
                </a:lnTo>
                <a:lnTo>
                  <a:pt x="764" y="1826"/>
                </a:lnTo>
                <a:lnTo>
                  <a:pt x="775" y="1831"/>
                </a:lnTo>
                <a:lnTo>
                  <a:pt x="785" y="1837"/>
                </a:lnTo>
                <a:lnTo>
                  <a:pt x="790" y="1842"/>
                </a:lnTo>
                <a:lnTo>
                  <a:pt x="801" y="1847"/>
                </a:lnTo>
                <a:lnTo>
                  <a:pt x="806" y="1852"/>
                </a:lnTo>
                <a:lnTo>
                  <a:pt x="816" y="1856"/>
                </a:lnTo>
                <a:lnTo>
                  <a:pt x="822" y="1856"/>
                </a:lnTo>
                <a:lnTo>
                  <a:pt x="832" y="1862"/>
                </a:lnTo>
                <a:lnTo>
                  <a:pt x="842" y="1867"/>
                </a:lnTo>
                <a:lnTo>
                  <a:pt x="849" y="1867"/>
                </a:lnTo>
                <a:lnTo>
                  <a:pt x="859" y="1872"/>
                </a:lnTo>
                <a:lnTo>
                  <a:pt x="864" y="1872"/>
                </a:lnTo>
                <a:lnTo>
                  <a:pt x="875" y="1872"/>
                </a:lnTo>
                <a:lnTo>
                  <a:pt x="885" y="1877"/>
                </a:lnTo>
                <a:lnTo>
                  <a:pt x="890" y="1877"/>
                </a:lnTo>
                <a:lnTo>
                  <a:pt x="901" y="1883"/>
                </a:lnTo>
                <a:lnTo>
                  <a:pt x="906" y="1883"/>
                </a:lnTo>
                <a:lnTo>
                  <a:pt x="915" y="1883"/>
                </a:lnTo>
                <a:lnTo>
                  <a:pt x="926" y="1889"/>
                </a:lnTo>
                <a:lnTo>
                  <a:pt x="931" y="1889"/>
                </a:lnTo>
                <a:lnTo>
                  <a:pt x="941" y="1889"/>
                </a:lnTo>
                <a:lnTo>
                  <a:pt x="948" y="1889"/>
                </a:lnTo>
                <a:lnTo>
                  <a:pt x="958" y="1889"/>
                </a:lnTo>
                <a:lnTo>
                  <a:pt x="968" y="1889"/>
                </a:lnTo>
                <a:lnTo>
                  <a:pt x="974" y="1883"/>
                </a:lnTo>
                <a:lnTo>
                  <a:pt x="984" y="1883"/>
                </a:lnTo>
                <a:lnTo>
                  <a:pt x="989" y="1877"/>
                </a:lnTo>
                <a:lnTo>
                  <a:pt x="1000" y="1877"/>
                </a:lnTo>
                <a:lnTo>
                  <a:pt x="1005" y="1867"/>
                </a:lnTo>
                <a:lnTo>
                  <a:pt x="1015" y="1856"/>
                </a:lnTo>
                <a:lnTo>
                  <a:pt x="1026" y="1847"/>
                </a:lnTo>
                <a:lnTo>
                  <a:pt x="1031" y="1831"/>
                </a:lnTo>
                <a:lnTo>
                  <a:pt x="1041" y="1811"/>
                </a:lnTo>
                <a:lnTo>
                  <a:pt x="1046" y="1785"/>
                </a:lnTo>
                <a:lnTo>
                  <a:pt x="1058" y="1758"/>
                </a:lnTo>
                <a:lnTo>
                  <a:pt x="1068" y="1732"/>
                </a:lnTo>
                <a:lnTo>
                  <a:pt x="1073" y="1706"/>
                </a:lnTo>
                <a:lnTo>
                  <a:pt x="1084" y="1680"/>
                </a:lnTo>
                <a:lnTo>
                  <a:pt x="1089" y="1658"/>
                </a:lnTo>
                <a:lnTo>
                  <a:pt x="1099" y="1638"/>
                </a:lnTo>
                <a:lnTo>
                  <a:pt x="1110" y="1617"/>
                </a:lnTo>
                <a:lnTo>
                  <a:pt x="1115" y="1597"/>
                </a:lnTo>
                <a:lnTo>
                  <a:pt x="1125" y="1570"/>
                </a:lnTo>
                <a:lnTo>
                  <a:pt x="1130" y="1544"/>
                </a:lnTo>
                <a:lnTo>
                  <a:pt x="1140" y="1513"/>
                </a:lnTo>
                <a:lnTo>
                  <a:pt x="1151" y="1487"/>
                </a:lnTo>
                <a:lnTo>
                  <a:pt x="1157" y="1465"/>
                </a:lnTo>
                <a:lnTo>
                  <a:pt x="1167" y="1445"/>
                </a:lnTo>
                <a:lnTo>
                  <a:pt x="1172" y="1435"/>
                </a:lnTo>
                <a:lnTo>
                  <a:pt x="1183" y="1424"/>
                </a:lnTo>
                <a:lnTo>
                  <a:pt x="1188" y="1419"/>
                </a:lnTo>
                <a:lnTo>
                  <a:pt x="1198" y="1414"/>
                </a:lnTo>
                <a:lnTo>
                  <a:pt x="1209" y="1414"/>
                </a:lnTo>
                <a:lnTo>
                  <a:pt x="1214" y="1419"/>
                </a:lnTo>
                <a:lnTo>
                  <a:pt x="1224" y="1424"/>
                </a:lnTo>
                <a:lnTo>
                  <a:pt x="1230" y="1429"/>
                </a:lnTo>
                <a:lnTo>
                  <a:pt x="1240" y="1435"/>
                </a:lnTo>
                <a:lnTo>
                  <a:pt x="1250" y="1440"/>
                </a:lnTo>
                <a:lnTo>
                  <a:pt x="1256" y="1440"/>
                </a:lnTo>
                <a:lnTo>
                  <a:pt x="1267" y="1435"/>
                </a:lnTo>
                <a:lnTo>
                  <a:pt x="1272" y="1435"/>
                </a:lnTo>
                <a:lnTo>
                  <a:pt x="1283" y="1435"/>
                </a:lnTo>
                <a:lnTo>
                  <a:pt x="1293" y="1440"/>
                </a:lnTo>
                <a:lnTo>
                  <a:pt x="1298" y="1445"/>
                </a:lnTo>
                <a:lnTo>
                  <a:pt x="1309" y="1450"/>
                </a:lnTo>
                <a:lnTo>
                  <a:pt x="1314" y="1460"/>
                </a:lnTo>
                <a:lnTo>
                  <a:pt x="1323" y="1465"/>
                </a:lnTo>
                <a:lnTo>
                  <a:pt x="1329" y="1470"/>
                </a:lnTo>
                <a:lnTo>
                  <a:pt x="1339" y="1470"/>
                </a:lnTo>
                <a:lnTo>
                  <a:pt x="1349" y="1476"/>
                </a:lnTo>
                <a:lnTo>
                  <a:pt x="1355" y="1470"/>
                </a:lnTo>
                <a:lnTo>
                  <a:pt x="1366" y="1465"/>
                </a:lnTo>
                <a:lnTo>
                  <a:pt x="1371" y="1455"/>
                </a:lnTo>
                <a:lnTo>
                  <a:pt x="1382" y="1450"/>
                </a:lnTo>
                <a:lnTo>
                  <a:pt x="1392" y="1440"/>
                </a:lnTo>
                <a:lnTo>
                  <a:pt x="1397" y="1435"/>
                </a:lnTo>
                <a:lnTo>
                  <a:pt x="1408" y="1424"/>
                </a:lnTo>
                <a:lnTo>
                  <a:pt x="1413" y="1419"/>
                </a:lnTo>
                <a:lnTo>
                  <a:pt x="1423" y="1414"/>
                </a:lnTo>
                <a:lnTo>
                  <a:pt x="1434" y="1404"/>
                </a:lnTo>
                <a:lnTo>
                  <a:pt x="1439" y="1398"/>
                </a:lnTo>
                <a:lnTo>
                  <a:pt x="1449" y="1388"/>
                </a:lnTo>
                <a:lnTo>
                  <a:pt x="1455" y="1383"/>
                </a:lnTo>
                <a:lnTo>
                  <a:pt x="1466" y="1378"/>
                </a:lnTo>
                <a:lnTo>
                  <a:pt x="1476" y="1371"/>
                </a:lnTo>
                <a:lnTo>
                  <a:pt x="1482" y="1361"/>
                </a:lnTo>
                <a:lnTo>
                  <a:pt x="1492" y="1356"/>
                </a:lnTo>
                <a:lnTo>
                  <a:pt x="1497" y="1351"/>
                </a:lnTo>
                <a:lnTo>
                  <a:pt x="1508" y="1351"/>
                </a:lnTo>
                <a:lnTo>
                  <a:pt x="1513" y="1345"/>
                </a:lnTo>
                <a:lnTo>
                  <a:pt x="1522" y="1340"/>
                </a:lnTo>
                <a:lnTo>
                  <a:pt x="1533" y="1335"/>
                </a:lnTo>
                <a:lnTo>
                  <a:pt x="1538" y="1335"/>
                </a:lnTo>
                <a:lnTo>
                  <a:pt x="1548" y="1335"/>
                </a:lnTo>
                <a:lnTo>
                  <a:pt x="1554" y="1330"/>
                </a:lnTo>
                <a:lnTo>
                  <a:pt x="1564" y="1330"/>
                </a:lnTo>
                <a:lnTo>
                  <a:pt x="1575" y="1330"/>
                </a:lnTo>
                <a:lnTo>
                  <a:pt x="1581" y="1330"/>
                </a:lnTo>
                <a:lnTo>
                  <a:pt x="1591" y="1330"/>
                </a:lnTo>
                <a:lnTo>
                  <a:pt x="1596" y="1330"/>
                </a:lnTo>
                <a:lnTo>
                  <a:pt x="1607" y="1330"/>
                </a:lnTo>
                <a:lnTo>
                  <a:pt x="1617" y="1330"/>
                </a:lnTo>
                <a:lnTo>
                  <a:pt x="1622" y="1335"/>
                </a:lnTo>
                <a:lnTo>
                  <a:pt x="1633" y="1335"/>
                </a:lnTo>
                <a:lnTo>
                  <a:pt x="1638" y="1335"/>
                </a:lnTo>
                <a:lnTo>
                  <a:pt x="1648" y="1340"/>
                </a:lnTo>
                <a:lnTo>
                  <a:pt x="1659" y="1345"/>
                </a:lnTo>
                <a:lnTo>
                  <a:pt x="1664" y="1351"/>
                </a:lnTo>
                <a:lnTo>
                  <a:pt x="1675" y="1361"/>
                </a:lnTo>
                <a:lnTo>
                  <a:pt x="1680" y="1371"/>
                </a:lnTo>
                <a:lnTo>
                  <a:pt x="1691" y="1378"/>
                </a:lnTo>
                <a:lnTo>
                  <a:pt x="1696" y="1388"/>
                </a:lnTo>
                <a:lnTo>
                  <a:pt x="1706" y="1398"/>
                </a:lnTo>
                <a:lnTo>
                  <a:pt x="1717" y="1409"/>
                </a:lnTo>
                <a:lnTo>
                  <a:pt x="1722" y="1419"/>
                </a:lnTo>
                <a:lnTo>
                  <a:pt x="1732" y="1429"/>
                </a:lnTo>
                <a:lnTo>
                  <a:pt x="1737" y="1440"/>
                </a:lnTo>
                <a:lnTo>
                  <a:pt x="1747" y="1450"/>
                </a:lnTo>
                <a:lnTo>
                  <a:pt x="1758" y="1460"/>
                </a:lnTo>
                <a:lnTo>
                  <a:pt x="1763" y="1470"/>
                </a:lnTo>
                <a:lnTo>
                  <a:pt x="1773" y="1476"/>
                </a:lnTo>
                <a:lnTo>
                  <a:pt x="1779" y="1487"/>
                </a:lnTo>
                <a:lnTo>
                  <a:pt x="1790" y="1497"/>
                </a:lnTo>
                <a:lnTo>
                  <a:pt x="1800" y="1507"/>
                </a:lnTo>
                <a:lnTo>
                  <a:pt x="1805" y="1518"/>
                </a:lnTo>
                <a:lnTo>
                  <a:pt x="1816" y="1528"/>
                </a:lnTo>
                <a:lnTo>
                  <a:pt x="1821" y="1539"/>
                </a:lnTo>
                <a:lnTo>
                  <a:pt x="1831" y="1549"/>
                </a:lnTo>
                <a:lnTo>
                  <a:pt x="1842" y="1559"/>
                </a:lnTo>
                <a:lnTo>
                  <a:pt x="1847" y="1570"/>
                </a:lnTo>
                <a:lnTo>
                  <a:pt x="1857" y="1581"/>
                </a:lnTo>
                <a:lnTo>
                  <a:pt x="1863" y="1592"/>
                </a:lnTo>
                <a:lnTo>
                  <a:pt x="1873" y="1597"/>
                </a:lnTo>
                <a:lnTo>
                  <a:pt x="1879" y="1607"/>
                </a:lnTo>
                <a:lnTo>
                  <a:pt x="1890" y="1612"/>
                </a:lnTo>
                <a:lnTo>
                  <a:pt x="1900" y="1612"/>
                </a:lnTo>
                <a:lnTo>
                  <a:pt x="1905" y="1617"/>
                </a:lnTo>
                <a:lnTo>
                  <a:pt x="1916" y="1617"/>
                </a:lnTo>
                <a:lnTo>
                  <a:pt x="1921" y="1617"/>
                </a:lnTo>
                <a:lnTo>
                  <a:pt x="1930" y="1612"/>
                </a:lnTo>
                <a:lnTo>
                  <a:pt x="1941" y="1612"/>
                </a:lnTo>
                <a:lnTo>
                  <a:pt x="1946" y="1607"/>
                </a:lnTo>
                <a:lnTo>
                  <a:pt x="1956" y="1602"/>
                </a:lnTo>
                <a:lnTo>
                  <a:pt x="1962" y="1602"/>
                </a:lnTo>
                <a:lnTo>
                  <a:pt x="1972" y="1597"/>
                </a:lnTo>
                <a:lnTo>
                  <a:pt x="1983" y="1597"/>
                </a:lnTo>
                <a:lnTo>
                  <a:pt x="1989" y="1592"/>
                </a:lnTo>
                <a:lnTo>
                  <a:pt x="1999" y="1586"/>
                </a:lnTo>
                <a:lnTo>
                  <a:pt x="2004" y="1581"/>
                </a:lnTo>
                <a:lnTo>
                  <a:pt x="2015" y="1581"/>
                </a:lnTo>
                <a:lnTo>
                  <a:pt x="2025" y="1576"/>
                </a:lnTo>
                <a:lnTo>
                  <a:pt x="2030" y="1576"/>
                </a:lnTo>
                <a:lnTo>
                  <a:pt x="2041" y="1576"/>
                </a:lnTo>
                <a:lnTo>
                  <a:pt x="2046" y="1581"/>
                </a:lnTo>
                <a:lnTo>
                  <a:pt x="2056" y="1586"/>
                </a:lnTo>
                <a:lnTo>
                  <a:pt x="2061" y="1592"/>
                </a:lnTo>
                <a:lnTo>
                  <a:pt x="2072" y="1597"/>
                </a:lnTo>
                <a:lnTo>
                  <a:pt x="2082" y="1602"/>
                </a:lnTo>
                <a:lnTo>
                  <a:pt x="2088" y="1612"/>
                </a:lnTo>
                <a:lnTo>
                  <a:pt x="2099" y="1617"/>
                </a:lnTo>
                <a:lnTo>
                  <a:pt x="2104" y="1628"/>
                </a:lnTo>
                <a:lnTo>
                  <a:pt x="2114" y="1633"/>
                </a:lnTo>
                <a:lnTo>
                  <a:pt x="2125" y="1638"/>
                </a:lnTo>
                <a:lnTo>
                  <a:pt x="2129" y="1638"/>
                </a:lnTo>
                <a:lnTo>
                  <a:pt x="2140" y="1643"/>
                </a:lnTo>
                <a:lnTo>
                  <a:pt x="2145" y="1643"/>
                </a:lnTo>
                <a:lnTo>
                  <a:pt x="2155" y="1643"/>
                </a:lnTo>
                <a:lnTo>
                  <a:pt x="2166" y="1638"/>
                </a:lnTo>
                <a:lnTo>
                  <a:pt x="2171" y="1638"/>
                </a:lnTo>
                <a:lnTo>
                  <a:pt x="2181" y="1638"/>
                </a:lnTo>
                <a:lnTo>
                  <a:pt x="2186" y="1633"/>
                </a:lnTo>
                <a:lnTo>
                  <a:pt x="2198" y="1633"/>
                </a:lnTo>
                <a:lnTo>
                  <a:pt x="2208" y="1633"/>
                </a:lnTo>
                <a:lnTo>
                  <a:pt x="2213" y="1633"/>
                </a:lnTo>
                <a:lnTo>
                  <a:pt x="2224" y="1633"/>
                </a:lnTo>
                <a:lnTo>
                  <a:pt x="2229" y="1633"/>
                </a:lnTo>
                <a:lnTo>
                  <a:pt x="2239" y="1633"/>
                </a:lnTo>
                <a:lnTo>
                  <a:pt x="2245" y="1633"/>
                </a:lnTo>
                <a:lnTo>
                  <a:pt x="2255" y="1633"/>
                </a:lnTo>
                <a:lnTo>
                  <a:pt x="2265" y="1628"/>
                </a:lnTo>
                <a:lnTo>
                  <a:pt x="2271" y="1633"/>
                </a:lnTo>
                <a:lnTo>
                  <a:pt x="2281" y="1628"/>
                </a:lnTo>
                <a:lnTo>
                  <a:pt x="2286" y="1628"/>
                </a:lnTo>
                <a:lnTo>
                  <a:pt x="2298" y="1628"/>
                </a:lnTo>
                <a:lnTo>
                  <a:pt x="2308" y="1628"/>
                </a:lnTo>
                <a:lnTo>
                  <a:pt x="2313" y="1623"/>
                </a:lnTo>
                <a:lnTo>
                  <a:pt x="2324" y="1617"/>
                </a:lnTo>
                <a:lnTo>
                  <a:pt x="2329" y="1612"/>
                </a:lnTo>
                <a:lnTo>
                  <a:pt x="2338" y="1602"/>
                </a:lnTo>
                <a:lnTo>
                  <a:pt x="2349" y="1592"/>
                </a:lnTo>
                <a:lnTo>
                  <a:pt x="2354" y="1576"/>
                </a:lnTo>
                <a:lnTo>
                  <a:pt x="2364" y="1554"/>
                </a:lnTo>
                <a:lnTo>
                  <a:pt x="2370" y="1523"/>
                </a:lnTo>
                <a:lnTo>
                  <a:pt x="2380" y="1487"/>
                </a:lnTo>
                <a:lnTo>
                  <a:pt x="2385" y="1435"/>
                </a:lnTo>
                <a:lnTo>
                  <a:pt x="2397" y="1366"/>
                </a:lnTo>
                <a:lnTo>
                  <a:pt x="2407" y="1288"/>
                </a:lnTo>
                <a:lnTo>
                  <a:pt x="2412" y="1200"/>
                </a:lnTo>
                <a:lnTo>
                  <a:pt x="2423" y="1100"/>
                </a:lnTo>
                <a:lnTo>
                  <a:pt x="2428" y="1007"/>
                </a:lnTo>
                <a:lnTo>
                  <a:pt x="2438" y="902"/>
                </a:lnTo>
                <a:lnTo>
                  <a:pt x="2449" y="793"/>
                </a:lnTo>
                <a:lnTo>
                  <a:pt x="2454" y="688"/>
                </a:lnTo>
                <a:lnTo>
                  <a:pt x="2464" y="589"/>
                </a:lnTo>
                <a:lnTo>
                  <a:pt x="2469" y="495"/>
                </a:lnTo>
                <a:lnTo>
                  <a:pt x="2480" y="427"/>
                </a:lnTo>
                <a:lnTo>
                  <a:pt x="2490" y="370"/>
                </a:lnTo>
                <a:lnTo>
                  <a:pt x="2495" y="323"/>
                </a:lnTo>
                <a:lnTo>
                  <a:pt x="2507" y="286"/>
                </a:lnTo>
                <a:lnTo>
                  <a:pt x="2512" y="245"/>
                </a:lnTo>
                <a:lnTo>
                  <a:pt x="2522" y="208"/>
                </a:lnTo>
                <a:lnTo>
                  <a:pt x="2533" y="172"/>
                </a:lnTo>
                <a:lnTo>
                  <a:pt x="2537" y="129"/>
                </a:lnTo>
                <a:lnTo>
                  <a:pt x="2548" y="83"/>
                </a:lnTo>
                <a:lnTo>
                  <a:pt x="2553" y="41"/>
                </a:lnTo>
                <a:lnTo>
                  <a:pt x="2563" y="10"/>
                </a:lnTo>
                <a:lnTo>
                  <a:pt x="2568" y="0"/>
                </a:lnTo>
                <a:lnTo>
                  <a:pt x="2579" y="15"/>
                </a:lnTo>
                <a:lnTo>
                  <a:pt x="2589" y="45"/>
                </a:lnTo>
                <a:lnTo>
                  <a:pt x="2594" y="88"/>
                </a:lnTo>
                <a:lnTo>
                  <a:pt x="2606" y="135"/>
                </a:lnTo>
                <a:lnTo>
                  <a:pt x="2611" y="188"/>
                </a:lnTo>
                <a:lnTo>
                  <a:pt x="2621" y="234"/>
                </a:lnTo>
                <a:lnTo>
                  <a:pt x="2632" y="271"/>
                </a:lnTo>
                <a:lnTo>
                  <a:pt x="2637" y="297"/>
                </a:lnTo>
                <a:lnTo>
                  <a:pt x="2647" y="312"/>
                </a:lnTo>
                <a:lnTo>
                  <a:pt x="2653" y="312"/>
                </a:lnTo>
                <a:lnTo>
                  <a:pt x="2663" y="297"/>
                </a:lnTo>
                <a:lnTo>
                  <a:pt x="2673" y="271"/>
                </a:lnTo>
                <a:lnTo>
                  <a:pt x="2679" y="245"/>
                </a:lnTo>
                <a:lnTo>
                  <a:pt x="2689" y="219"/>
                </a:lnTo>
                <a:lnTo>
                  <a:pt x="2694" y="203"/>
                </a:lnTo>
                <a:lnTo>
                  <a:pt x="2705" y="198"/>
                </a:lnTo>
                <a:lnTo>
                  <a:pt x="2716" y="213"/>
                </a:lnTo>
                <a:lnTo>
                  <a:pt x="2721" y="254"/>
                </a:lnTo>
                <a:lnTo>
                  <a:pt x="2732" y="312"/>
                </a:lnTo>
                <a:lnTo>
                  <a:pt x="2736" y="376"/>
                </a:lnTo>
                <a:lnTo>
                  <a:pt x="2746" y="422"/>
                </a:lnTo>
                <a:lnTo>
                  <a:pt x="2752" y="443"/>
                </a:lnTo>
                <a:lnTo>
                  <a:pt x="2762" y="447"/>
                </a:lnTo>
                <a:lnTo>
                  <a:pt x="2772" y="458"/>
                </a:lnTo>
                <a:lnTo>
                  <a:pt x="2778" y="485"/>
                </a:lnTo>
                <a:lnTo>
                  <a:pt x="2788" y="521"/>
                </a:lnTo>
                <a:lnTo>
                  <a:pt x="2793" y="574"/>
                </a:lnTo>
                <a:lnTo>
                  <a:pt x="2804" y="626"/>
                </a:lnTo>
                <a:lnTo>
                  <a:pt x="2815" y="667"/>
                </a:lnTo>
                <a:lnTo>
                  <a:pt x="2820" y="704"/>
                </a:lnTo>
                <a:lnTo>
                  <a:pt x="2831" y="735"/>
                </a:lnTo>
                <a:lnTo>
                  <a:pt x="2836" y="761"/>
                </a:lnTo>
                <a:lnTo>
                  <a:pt x="2846" y="788"/>
                </a:lnTo>
                <a:lnTo>
                  <a:pt x="2857" y="803"/>
                </a:lnTo>
                <a:lnTo>
                  <a:pt x="2862" y="819"/>
                </a:lnTo>
                <a:lnTo>
                  <a:pt x="2872" y="829"/>
                </a:lnTo>
                <a:lnTo>
                  <a:pt x="2878" y="840"/>
                </a:lnTo>
                <a:lnTo>
                  <a:pt x="2888" y="845"/>
                </a:lnTo>
                <a:lnTo>
                  <a:pt x="2898" y="854"/>
                </a:lnTo>
                <a:lnTo>
                  <a:pt x="2904" y="860"/>
                </a:lnTo>
                <a:lnTo>
                  <a:pt x="2915" y="860"/>
                </a:lnTo>
                <a:lnTo>
                  <a:pt x="2920" y="860"/>
                </a:lnTo>
                <a:lnTo>
                  <a:pt x="2931" y="854"/>
                </a:lnTo>
                <a:lnTo>
                  <a:pt x="2936" y="850"/>
                </a:lnTo>
                <a:lnTo>
                  <a:pt x="2945" y="834"/>
                </a:lnTo>
                <a:lnTo>
                  <a:pt x="2956" y="824"/>
                </a:lnTo>
                <a:lnTo>
                  <a:pt x="2961" y="809"/>
                </a:lnTo>
                <a:lnTo>
                  <a:pt x="2971" y="803"/>
                </a:lnTo>
                <a:lnTo>
                  <a:pt x="2976" y="798"/>
                </a:lnTo>
                <a:lnTo>
                  <a:pt x="2987" y="793"/>
                </a:lnTo>
                <a:lnTo>
                  <a:pt x="2997" y="793"/>
                </a:lnTo>
                <a:lnTo>
                  <a:pt x="3002" y="793"/>
                </a:lnTo>
                <a:lnTo>
                  <a:pt x="3013" y="798"/>
                </a:lnTo>
                <a:lnTo>
                  <a:pt x="3019" y="803"/>
                </a:lnTo>
                <a:lnTo>
                  <a:pt x="3030" y="809"/>
                </a:lnTo>
                <a:lnTo>
                  <a:pt x="3040" y="814"/>
                </a:lnTo>
                <a:lnTo>
                  <a:pt x="3045" y="824"/>
                </a:lnTo>
                <a:lnTo>
                  <a:pt x="3056" y="834"/>
                </a:lnTo>
                <a:lnTo>
                  <a:pt x="3061" y="845"/>
                </a:lnTo>
                <a:lnTo>
                  <a:pt x="3071" y="860"/>
                </a:lnTo>
                <a:lnTo>
                  <a:pt x="3082" y="871"/>
                </a:lnTo>
                <a:lnTo>
                  <a:pt x="3087" y="886"/>
                </a:lnTo>
                <a:lnTo>
                  <a:pt x="3097" y="897"/>
                </a:lnTo>
                <a:lnTo>
                  <a:pt x="3102" y="912"/>
                </a:lnTo>
                <a:lnTo>
                  <a:pt x="3113" y="923"/>
                </a:lnTo>
                <a:lnTo>
                  <a:pt x="3118" y="928"/>
                </a:lnTo>
                <a:lnTo>
                  <a:pt x="3129" y="938"/>
                </a:lnTo>
                <a:lnTo>
                  <a:pt x="3140" y="949"/>
                </a:lnTo>
                <a:lnTo>
                  <a:pt x="3144" y="959"/>
                </a:lnTo>
                <a:lnTo>
                  <a:pt x="3155" y="971"/>
                </a:lnTo>
                <a:lnTo>
                  <a:pt x="3160" y="981"/>
                </a:lnTo>
                <a:lnTo>
                  <a:pt x="3170" y="986"/>
                </a:lnTo>
                <a:lnTo>
                  <a:pt x="3181" y="996"/>
                </a:lnTo>
                <a:lnTo>
                  <a:pt x="3186" y="1007"/>
                </a:lnTo>
                <a:lnTo>
                  <a:pt x="3196" y="1022"/>
                </a:lnTo>
                <a:lnTo>
                  <a:pt x="3201" y="1028"/>
                </a:lnTo>
                <a:lnTo>
                  <a:pt x="3212" y="1033"/>
                </a:lnTo>
                <a:lnTo>
                  <a:pt x="3222" y="1038"/>
                </a:lnTo>
                <a:lnTo>
                  <a:pt x="3228" y="1038"/>
                </a:lnTo>
                <a:lnTo>
                  <a:pt x="3239" y="1043"/>
                </a:lnTo>
                <a:lnTo>
                  <a:pt x="3244" y="1043"/>
                </a:lnTo>
                <a:lnTo>
                  <a:pt x="3254" y="1048"/>
                </a:lnTo>
                <a:lnTo>
                  <a:pt x="3265" y="1048"/>
                </a:lnTo>
                <a:lnTo>
                  <a:pt x="3270" y="1053"/>
                </a:lnTo>
                <a:lnTo>
                  <a:pt x="3280" y="1058"/>
                </a:lnTo>
                <a:lnTo>
                  <a:pt x="3286" y="1058"/>
                </a:lnTo>
                <a:lnTo>
                  <a:pt x="3296" y="1063"/>
                </a:lnTo>
                <a:lnTo>
                  <a:pt x="3301" y="1063"/>
                </a:lnTo>
                <a:lnTo>
                  <a:pt x="3312" y="1069"/>
                </a:lnTo>
                <a:lnTo>
                  <a:pt x="3322" y="1074"/>
                </a:lnTo>
                <a:lnTo>
                  <a:pt x="3328" y="1080"/>
                </a:lnTo>
                <a:lnTo>
                  <a:pt x="3339" y="1080"/>
                </a:lnTo>
                <a:lnTo>
                  <a:pt x="3343" y="1085"/>
                </a:lnTo>
                <a:lnTo>
                  <a:pt x="3353" y="1085"/>
                </a:lnTo>
                <a:lnTo>
                  <a:pt x="3364" y="1085"/>
                </a:lnTo>
                <a:lnTo>
                  <a:pt x="3369" y="1085"/>
                </a:lnTo>
                <a:lnTo>
                  <a:pt x="3379" y="1085"/>
                </a:lnTo>
                <a:lnTo>
                  <a:pt x="3385" y="1085"/>
                </a:lnTo>
                <a:lnTo>
                  <a:pt x="3395" y="1090"/>
                </a:lnTo>
                <a:lnTo>
                  <a:pt x="3405" y="1090"/>
                </a:lnTo>
                <a:lnTo>
                  <a:pt x="3411" y="1090"/>
                </a:lnTo>
                <a:lnTo>
                  <a:pt x="3421" y="1090"/>
                </a:lnTo>
                <a:lnTo>
                  <a:pt x="3426" y="1090"/>
                </a:lnTo>
                <a:lnTo>
                  <a:pt x="3438" y="1090"/>
                </a:lnTo>
                <a:lnTo>
                  <a:pt x="3448" y="1095"/>
                </a:lnTo>
                <a:lnTo>
                  <a:pt x="3453" y="1095"/>
                </a:lnTo>
                <a:lnTo>
                  <a:pt x="3464" y="1095"/>
                </a:lnTo>
                <a:lnTo>
                  <a:pt x="3469" y="1100"/>
                </a:lnTo>
                <a:lnTo>
                  <a:pt x="3479" y="1106"/>
                </a:lnTo>
                <a:lnTo>
                  <a:pt x="3484" y="1106"/>
                </a:lnTo>
                <a:lnTo>
                  <a:pt x="3495" y="1111"/>
                </a:lnTo>
                <a:lnTo>
                  <a:pt x="3505" y="1111"/>
                </a:lnTo>
                <a:lnTo>
                  <a:pt x="3510" y="1111"/>
                </a:lnTo>
                <a:lnTo>
                  <a:pt x="3521" y="1116"/>
                </a:lnTo>
                <a:lnTo>
                  <a:pt x="3526" y="1116"/>
                </a:lnTo>
                <a:lnTo>
                  <a:pt x="3537" y="1116"/>
                </a:lnTo>
              </a:path>
            </a:pathLst>
          </a:custGeom>
          <a:noFill/>
          <a:ln w="9525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525298DF-9EED-4A2A-9CD5-060DA92BDD16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46 h 1951"/>
              <a:gd name="T2" fmla="*/ 110 w 3537"/>
              <a:gd name="T3" fmla="*/ 1925 h 1951"/>
              <a:gd name="T4" fmla="*/ 168 w 3537"/>
              <a:gd name="T5" fmla="*/ 1826 h 1951"/>
              <a:gd name="T6" fmla="*/ 226 w 3537"/>
              <a:gd name="T7" fmla="*/ 1643 h 1951"/>
              <a:gd name="T8" fmla="*/ 283 w 3537"/>
              <a:gd name="T9" fmla="*/ 1497 h 1951"/>
              <a:gd name="T10" fmla="*/ 341 w 3537"/>
              <a:gd name="T11" fmla="*/ 1361 h 1951"/>
              <a:gd name="T12" fmla="*/ 398 w 3537"/>
              <a:gd name="T13" fmla="*/ 1242 h 1951"/>
              <a:gd name="T14" fmla="*/ 456 w 3537"/>
              <a:gd name="T15" fmla="*/ 1267 h 1951"/>
              <a:gd name="T16" fmla="*/ 518 w 3537"/>
              <a:gd name="T17" fmla="*/ 1419 h 1951"/>
              <a:gd name="T18" fmla="*/ 576 w 3537"/>
              <a:gd name="T19" fmla="*/ 1607 h 1951"/>
              <a:gd name="T20" fmla="*/ 633 w 3537"/>
              <a:gd name="T21" fmla="*/ 1721 h 1951"/>
              <a:gd name="T22" fmla="*/ 691 w 3537"/>
              <a:gd name="T23" fmla="*/ 1800 h 1951"/>
              <a:gd name="T24" fmla="*/ 749 w 3537"/>
              <a:gd name="T25" fmla="*/ 1842 h 1951"/>
              <a:gd name="T26" fmla="*/ 806 w 3537"/>
              <a:gd name="T27" fmla="*/ 1867 h 1951"/>
              <a:gd name="T28" fmla="*/ 864 w 3537"/>
              <a:gd name="T29" fmla="*/ 1883 h 1951"/>
              <a:gd name="T30" fmla="*/ 926 w 3537"/>
              <a:gd name="T31" fmla="*/ 1889 h 1951"/>
              <a:gd name="T32" fmla="*/ 984 w 3537"/>
              <a:gd name="T33" fmla="*/ 1883 h 1951"/>
              <a:gd name="T34" fmla="*/ 1041 w 3537"/>
              <a:gd name="T35" fmla="*/ 1821 h 1951"/>
              <a:gd name="T36" fmla="*/ 1099 w 3537"/>
              <a:gd name="T37" fmla="*/ 1649 h 1951"/>
              <a:gd name="T38" fmla="*/ 1157 w 3537"/>
              <a:gd name="T39" fmla="*/ 1455 h 1951"/>
              <a:gd name="T40" fmla="*/ 1214 w 3537"/>
              <a:gd name="T41" fmla="*/ 1366 h 1951"/>
              <a:gd name="T42" fmla="*/ 1272 w 3537"/>
              <a:gd name="T43" fmla="*/ 1383 h 1951"/>
              <a:gd name="T44" fmla="*/ 1329 w 3537"/>
              <a:gd name="T45" fmla="*/ 1424 h 1951"/>
              <a:gd name="T46" fmla="*/ 1392 w 3537"/>
              <a:gd name="T47" fmla="*/ 1470 h 1951"/>
              <a:gd name="T48" fmla="*/ 1449 w 3537"/>
              <a:gd name="T49" fmla="*/ 1539 h 1951"/>
              <a:gd name="T50" fmla="*/ 1508 w 3537"/>
              <a:gd name="T51" fmla="*/ 1607 h 1951"/>
              <a:gd name="T52" fmla="*/ 1564 w 3537"/>
              <a:gd name="T53" fmla="*/ 1658 h 1951"/>
              <a:gd name="T54" fmla="*/ 1622 w 3537"/>
              <a:gd name="T55" fmla="*/ 1701 h 1951"/>
              <a:gd name="T56" fmla="*/ 1680 w 3537"/>
              <a:gd name="T57" fmla="*/ 1732 h 1951"/>
              <a:gd name="T58" fmla="*/ 1737 w 3537"/>
              <a:gd name="T59" fmla="*/ 1768 h 1951"/>
              <a:gd name="T60" fmla="*/ 1800 w 3537"/>
              <a:gd name="T61" fmla="*/ 1790 h 1951"/>
              <a:gd name="T62" fmla="*/ 1857 w 3537"/>
              <a:gd name="T63" fmla="*/ 1816 h 1951"/>
              <a:gd name="T64" fmla="*/ 1916 w 3537"/>
              <a:gd name="T65" fmla="*/ 1816 h 1951"/>
              <a:gd name="T66" fmla="*/ 1972 w 3537"/>
              <a:gd name="T67" fmla="*/ 1805 h 1951"/>
              <a:gd name="T68" fmla="*/ 2030 w 3537"/>
              <a:gd name="T69" fmla="*/ 1805 h 1951"/>
              <a:gd name="T70" fmla="*/ 2088 w 3537"/>
              <a:gd name="T71" fmla="*/ 1785 h 1951"/>
              <a:gd name="T72" fmla="*/ 2145 w 3537"/>
              <a:gd name="T73" fmla="*/ 1742 h 1951"/>
              <a:gd name="T74" fmla="*/ 2208 w 3537"/>
              <a:gd name="T75" fmla="*/ 1685 h 1951"/>
              <a:gd name="T76" fmla="*/ 2265 w 3537"/>
              <a:gd name="T77" fmla="*/ 1623 h 1951"/>
              <a:gd name="T78" fmla="*/ 2324 w 3537"/>
              <a:gd name="T79" fmla="*/ 1492 h 1951"/>
              <a:gd name="T80" fmla="*/ 2380 w 3537"/>
              <a:gd name="T81" fmla="*/ 1383 h 1951"/>
              <a:gd name="T82" fmla="*/ 2438 w 3537"/>
              <a:gd name="T83" fmla="*/ 876 h 1951"/>
              <a:gd name="T84" fmla="*/ 2495 w 3537"/>
              <a:gd name="T85" fmla="*/ 307 h 1951"/>
              <a:gd name="T86" fmla="*/ 2553 w 3537"/>
              <a:gd name="T87" fmla="*/ 5 h 1951"/>
              <a:gd name="T88" fmla="*/ 2611 w 3537"/>
              <a:gd name="T89" fmla="*/ 145 h 1951"/>
              <a:gd name="T90" fmla="*/ 2673 w 3537"/>
              <a:gd name="T91" fmla="*/ 302 h 1951"/>
              <a:gd name="T92" fmla="*/ 2732 w 3537"/>
              <a:gd name="T93" fmla="*/ 349 h 1951"/>
              <a:gd name="T94" fmla="*/ 2788 w 3537"/>
              <a:gd name="T95" fmla="*/ 464 h 1951"/>
              <a:gd name="T96" fmla="*/ 2846 w 3537"/>
              <a:gd name="T97" fmla="*/ 651 h 1951"/>
              <a:gd name="T98" fmla="*/ 2904 w 3537"/>
              <a:gd name="T99" fmla="*/ 756 h 1951"/>
              <a:gd name="T100" fmla="*/ 2961 w 3537"/>
              <a:gd name="T101" fmla="*/ 772 h 1951"/>
              <a:gd name="T102" fmla="*/ 3019 w 3537"/>
              <a:gd name="T103" fmla="*/ 824 h 1951"/>
              <a:gd name="T104" fmla="*/ 3082 w 3537"/>
              <a:gd name="T105" fmla="*/ 866 h 1951"/>
              <a:gd name="T106" fmla="*/ 3140 w 3537"/>
              <a:gd name="T107" fmla="*/ 928 h 1951"/>
              <a:gd name="T108" fmla="*/ 3196 w 3537"/>
              <a:gd name="T109" fmla="*/ 986 h 1951"/>
              <a:gd name="T110" fmla="*/ 3254 w 3537"/>
              <a:gd name="T111" fmla="*/ 1022 h 1951"/>
              <a:gd name="T112" fmla="*/ 3312 w 3537"/>
              <a:gd name="T113" fmla="*/ 1038 h 1951"/>
              <a:gd name="T114" fmla="*/ 3369 w 3537"/>
              <a:gd name="T115" fmla="*/ 1048 h 1951"/>
              <a:gd name="T116" fmla="*/ 3426 w 3537"/>
              <a:gd name="T117" fmla="*/ 1053 h 1951"/>
              <a:gd name="T118" fmla="*/ 3484 w 3537"/>
              <a:gd name="T119" fmla="*/ 1038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51"/>
                </a:lnTo>
                <a:lnTo>
                  <a:pt x="17" y="1946"/>
                </a:lnTo>
                <a:lnTo>
                  <a:pt x="27" y="1946"/>
                </a:lnTo>
                <a:lnTo>
                  <a:pt x="33" y="1946"/>
                </a:lnTo>
                <a:lnTo>
                  <a:pt x="43" y="1946"/>
                </a:lnTo>
                <a:lnTo>
                  <a:pt x="53" y="1946"/>
                </a:lnTo>
                <a:lnTo>
                  <a:pt x="59" y="1940"/>
                </a:lnTo>
                <a:lnTo>
                  <a:pt x="69" y="1940"/>
                </a:lnTo>
                <a:lnTo>
                  <a:pt x="74" y="1940"/>
                </a:lnTo>
                <a:lnTo>
                  <a:pt x="85" y="1935"/>
                </a:lnTo>
                <a:lnTo>
                  <a:pt x="90" y="1930"/>
                </a:lnTo>
                <a:lnTo>
                  <a:pt x="100" y="1930"/>
                </a:lnTo>
                <a:lnTo>
                  <a:pt x="110" y="1925"/>
                </a:lnTo>
                <a:lnTo>
                  <a:pt x="115" y="1915"/>
                </a:lnTo>
                <a:lnTo>
                  <a:pt x="126" y="1909"/>
                </a:lnTo>
                <a:lnTo>
                  <a:pt x="132" y="1894"/>
                </a:lnTo>
                <a:lnTo>
                  <a:pt x="142" y="1883"/>
                </a:lnTo>
                <a:lnTo>
                  <a:pt x="152" y="1867"/>
                </a:lnTo>
                <a:lnTo>
                  <a:pt x="158" y="1847"/>
                </a:lnTo>
                <a:lnTo>
                  <a:pt x="168" y="1826"/>
                </a:lnTo>
                <a:lnTo>
                  <a:pt x="173" y="1805"/>
                </a:lnTo>
                <a:lnTo>
                  <a:pt x="184" y="1779"/>
                </a:lnTo>
                <a:lnTo>
                  <a:pt x="194" y="1753"/>
                </a:lnTo>
                <a:lnTo>
                  <a:pt x="199" y="1727"/>
                </a:lnTo>
                <a:lnTo>
                  <a:pt x="210" y="1701"/>
                </a:lnTo>
                <a:lnTo>
                  <a:pt x="215" y="1674"/>
                </a:lnTo>
                <a:lnTo>
                  <a:pt x="226" y="1643"/>
                </a:lnTo>
                <a:lnTo>
                  <a:pt x="237" y="1617"/>
                </a:lnTo>
                <a:lnTo>
                  <a:pt x="242" y="1592"/>
                </a:lnTo>
                <a:lnTo>
                  <a:pt x="252" y="1565"/>
                </a:lnTo>
                <a:lnTo>
                  <a:pt x="257" y="1544"/>
                </a:lnTo>
                <a:lnTo>
                  <a:pt x="268" y="1523"/>
                </a:lnTo>
                <a:lnTo>
                  <a:pt x="273" y="1507"/>
                </a:lnTo>
                <a:lnTo>
                  <a:pt x="283" y="1497"/>
                </a:lnTo>
                <a:lnTo>
                  <a:pt x="294" y="1487"/>
                </a:lnTo>
                <a:lnTo>
                  <a:pt x="299" y="1482"/>
                </a:lnTo>
                <a:lnTo>
                  <a:pt x="309" y="1465"/>
                </a:lnTo>
                <a:lnTo>
                  <a:pt x="314" y="1450"/>
                </a:lnTo>
                <a:lnTo>
                  <a:pt x="324" y="1424"/>
                </a:lnTo>
                <a:lnTo>
                  <a:pt x="336" y="1393"/>
                </a:lnTo>
                <a:lnTo>
                  <a:pt x="341" y="1361"/>
                </a:lnTo>
                <a:lnTo>
                  <a:pt x="351" y="1330"/>
                </a:lnTo>
                <a:lnTo>
                  <a:pt x="356" y="1304"/>
                </a:lnTo>
                <a:lnTo>
                  <a:pt x="367" y="1278"/>
                </a:lnTo>
                <a:lnTo>
                  <a:pt x="377" y="1261"/>
                </a:lnTo>
                <a:lnTo>
                  <a:pt x="382" y="1252"/>
                </a:lnTo>
                <a:lnTo>
                  <a:pt x="393" y="1242"/>
                </a:lnTo>
                <a:lnTo>
                  <a:pt x="398" y="1242"/>
                </a:lnTo>
                <a:lnTo>
                  <a:pt x="408" y="1242"/>
                </a:lnTo>
                <a:lnTo>
                  <a:pt x="419" y="1247"/>
                </a:lnTo>
                <a:lnTo>
                  <a:pt x="424" y="1247"/>
                </a:lnTo>
                <a:lnTo>
                  <a:pt x="435" y="1252"/>
                </a:lnTo>
                <a:lnTo>
                  <a:pt x="441" y="1252"/>
                </a:lnTo>
                <a:lnTo>
                  <a:pt x="451" y="1256"/>
                </a:lnTo>
                <a:lnTo>
                  <a:pt x="456" y="1267"/>
                </a:lnTo>
                <a:lnTo>
                  <a:pt x="467" y="1278"/>
                </a:lnTo>
                <a:lnTo>
                  <a:pt x="477" y="1294"/>
                </a:lnTo>
                <a:lnTo>
                  <a:pt x="482" y="1309"/>
                </a:lnTo>
                <a:lnTo>
                  <a:pt x="493" y="1335"/>
                </a:lnTo>
                <a:lnTo>
                  <a:pt x="498" y="1361"/>
                </a:lnTo>
                <a:lnTo>
                  <a:pt x="508" y="1388"/>
                </a:lnTo>
                <a:lnTo>
                  <a:pt x="518" y="1419"/>
                </a:lnTo>
                <a:lnTo>
                  <a:pt x="523" y="1445"/>
                </a:lnTo>
                <a:lnTo>
                  <a:pt x="534" y="1476"/>
                </a:lnTo>
                <a:lnTo>
                  <a:pt x="540" y="1507"/>
                </a:lnTo>
                <a:lnTo>
                  <a:pt x="550" y="1533"/>
                </a:lnTo>
                <a:lnTo>
                  <a:pt x="560" y="1559"/>
                </a:lnTo>
                <a:lnTo>
                  <a:pt x="566" y="1581"/>
                </a:lnTo>
                <a:lnTo>
                  <a:pt x="576" y="1607"/>
                </a:lnTo>
                <a:lnTo>
                  <a:pt x="581" y="1628"/>
                </a:lnTo>
                <a:lnTo>
                  <a:pt x="592" y="1643"/>
                </a:lnTo>
                <a:lnTo>
                  <a:pt x="602" y="1663"/>
                </a:lnTo>
                <a:lnTo>
                  <a:pt x="607" y="1680"/>
                </a:lnTo>
                <a:lnTo>
                  <a:pt x="618" y="1695"/>
                </a:lnTo>
                <a:lnTo>
                  <a:pt x="623" y="1711"/>
                </a:lnTo>
                <a:lnTo>
                  <a:pt x="633" y="1721"/>
                </a:lnTo>
                <a:lnTo>
                  <a:pt x="639" y="1737"/>
                </a:lnTo>
                <a:lnTo>
                  <a:pt x="650" y="1747"/>
                </a:lnTo>
                <a:lnTo>
                  <a:pt x="660" y="1758"/>
                </a:lnTo>
                <a:lnTo>
                  <a:pt x="665" y="1768"/>
                </a:lnTo>
                <a:lnTo>
                  <a:pt x="676" y="1779"/>
                </a:lnTo>
                <a:lnTo>
                  <a:pt x="681" y="1790"/>
                </a:lnTo>
                <a:lnTo>
                  <a:pt x="691" y="1800"/>
                </a:lnTo>
                <a:lnTo>
                  <a:pt x="702" y="1805"/>
                </a:lnTo>
                <a:lnTo>
                  <a:pt x="707" y="1816"/>
                </a:lnTo>
                <a:lnTo>
                  <a:pt x="717" y="1821"/>
                </a:lnTo>
                <a:lnTo>
                  <a:pt x="722" y="1826"/>
                </a:lnTo>
                <a:lnTo>
                  <a:pt x="732" y="1831"/>
                </a:lnTo>
                <a:lnTo>
                  <a:pt x="744" y="1842"/>
                </a:lnTo>
                <a:lnTo>
                  <a:pt x="749" y="1842"/>
                </a:lnTo>
                <a:lnTo>
                  <a:pt x="759" y="1847"/>
                </a:lnTo>
                <a:lnTo>
                  <a:pt x="764" y="1852"/>
                </a:lnTo>
                <a:lnTo>
                  <a:pt x="775" y="1856"/>
                </a:lnTo>
                <a:lnTo>
                  <a:pt x="785" y="1856"/>
                </a:lnTo>
                <a:lnTo>
                  <a:pt x="790" y="1862"/>
                </a:lnTo>
                <a:lnTo>
                  <a:pt x="801" y="1867"/>
                </a:lnTo>
                <a:lnTo>
                  <a:pt x="806" y="1867"/>
                </a:lnTo>
                <a:lnTo>
                  <a:pt x="816" y="1872"/>
                </a:lnTo>
                <a:lnTo>
                  <a:pt x="822" y="1872"/>
                </a:lnTo>
                <a:lnTo>
                  <a:pt x="832" y="1872"/>
                </a:lnTo>
                <a:lnTo>
                  <a:pt x="842" y="1877"/>
                </a:lnTo>
                <a:lnTo>
                  <a:pt x="849" y="1877"/>
                </a:lnTo>
                <a:lnTo>
                  <a:pt x="859" y="1883"/>
                </a:lnTo>
                <a:lnTo>
                  <a:pt x="864" y="1883"/>
                </a:lnTo>
                <a:lnTo>
                  <a:pt x="875" y="1883"/>
                </a:lnTo>
                <a:lnTo>
                  <a:pt x="885" y="1889"/>
                </a:lnTo>
                <a:lnTo>
                  <a:pt x="890" y="1889"/>
                </a:lnTo>
                <a:lnTo>
                  <a:pt x="901" y="1889"/>
                </a:lnTo>
                <a:lnTo>
                  <a:pt x="906" y="1889"/>
                </a:lnTo>
                <a:lnTo>
                  <a:pt x="915" y="1889"/>
                </a:lnTo>
                <a:lnTo>
                  <a:pt x="926" y="1889"/>
                </a:lnTo>
                <a:lnTo>
                  <a:pt x="931" y="1889"/>
                </a:lnTo>
                <a:lnTo>
                  <a:pt x="941" y="1889"/>
                </a:lnTo>
                <a:lnTo>
                  <a:pt x="948" y="1889"/>
                </a:lnTo>
                <a:lnTo>
                  <a:pt x="958" y="1889"/>
                </a:lnTo>
                <a:lnTo>
                  <a:pt x="968" y="1883"/>
                </a:lnTo>
                <a:lnTo>
                  <a:pt x="974" y="1883"/>
                </a:lnTo>
                <a:lnTo>
                  <a:pt x="984" y="1883"/>
                </a:lnTo>
                <a:lnTo>
                  <a:pt x="989" y="1877"/>
                </a:lnTo>
                <a:lnTo>
                  <a:pt x="1000" y="1877"/>
                </a:lnTo>
                <a:lnTo>
                  <a:pt x="1005" y="1872"/>
                </a:lnTo>
                <a:lnTo>
                  <a:pt x="1015" y="1862"/>
                </a:lnTo>
                <a:lnTo>
                  <a:pt x="1026" y="1852"/>
                </a:lnTo>
                <a:lnTo>
                  <a:pt x="1031" y="1842"/>
                </a:lnTo>
                <a:lnTo>
                  <a:pt x="1041" y="1821"/>
                </a:lnTo>
                <a:lnTo>
                  <a:pt x="1046" y="1795"/>
                </a:lnTo>
                <a:lnTo>
                  <a:pt x="1058" y="1773"/>
                </a:lnTo>
                <a:lnTo>
                  <a:pt x="1068" y="1742"/>
                </a:lnTo>
                <a:lnTo>
                  <a:pt x="1073" y="1716"/>
                </a:lnTo>
                <a:lnTo>
                  <a:pt x="1084" y="1695"/>
                </a:lnTo>
                <a:lnTo>
                  <a:pt x="1089" y="1668"/>
                </a:lnTo>
                <a:lnTo>
                  <a:pt x="1099" y="1649"/>
                </a:lnTo>
                <a:lnTo>
                  <a:pt x="1110" y="1628"/>
                </a:lnTo>
                <a:lnTo>
                  <a:pt x="1115" y="1602"/>
                </a:lnTo>
                <a:lnTo>
                  <a:pt x="1125" y="1576"/>
                </a:lnTo>
                <a:lnTo>
                  <a:pt x="1130" y="1544"/>
                </a:lnTo>
                <a:lnTo>
                  <a:pt x="1140" y="1513"/>
                </a:lnTo>
                <a:lnTo>
                  <a:pt x="1151" y="1482"/>
                </a:lnTo>
                <a:lnTo>
                  <a:pt x="1157" y="1455"/>
                </a:lnTo>
                <a:lnTo>
                  <a:pt x="1167" y="1429"/>
                </a:lnTo>
                <a:lnTo>
                  <a:pt x="1172" y="1414"/>
                </a:lnTo>
                <a:lnTo>
                  <a:pt x="1183" y="1393"/>
                </a:lnTo>
                <a:lnTo>
                  <a:pt x="1188" y="1383"/>
                </a:lnTo>
                <a:lnTo>
                  <a:pt x="1198" y="1371"/>
                </a:lnTo>
                <a:lnTo>
                  <a:pt x="1209" y="1366"/>
                </a:lnTo>
                <a:lnTo>
                  <a:pt x="1214" y="1366"/>
                </a:lnTo>
                <a:lnTo>
                  <a:pt x="1224" y="1371"/>
                </a:lnTo>
                <a:lnTo>
                  <a:pt x="1230" y="1378"/>
                </a:lnTo>
                <a:lnTo>
                  <a:pt x="1240" y="1383"/>
                </a:lnTo>
                <a:lnTo>
                  <a:pt x="1250" y="1388"/>
                </a:lnTo>
                <a:lnTo>
                  <a:pt x="1256" y="1388"/>
                </a:lnTo>
                <a:lnTo>
                  <a:pt x="1267" y="1383"/>
                </a:lnTo>
                <a:lnTo>
                  <a:pt x="1272" y="1383"/>
                </a:lnTo>
                <a:lnTo>
                  <a:pt x="1283" y="1383"/>
                </a:lnTo>
                <a:lnTo>
                  <a:pt x="1293" y="1383"/>
                </a:lnTo>
                <a:lnTo>
                  <a:pt x="1298" y="1388"/>
                </a:lnTo>
                <a:lnTo>
                  <a:pt x="1309" y="1393"/>
                </a:lnTo>
                <a:lnTo>
                  <a:pt x="1314" y="1404"/>
                </a:lnTo>
                <a:lnTo>
                  <a:pt x="1323" y="1414"/>
                </a:lnTo>
                <a:lnTo>
                  <a:pt x="1329" y="1424"/>
                </a:lnTo>
                <a:lnTo>
                  <a:pt x="1339" y="1435"/>
                </a:lnTo>
                <a:lnTo>
                  <a:pt x="1349" y="1440"/>
                </a:lnTo>
                <a:lnTo>
                  <a:pt x="1355" y="1445"/>
                </a:lnTo>
                <a:lnTo>
                  <a:pt x="1366" y="1450"/>
                </a:lnTo>
                <a:lnTo>
                  <a:pt x="1371" y="1455"/>
                </a:lnTo>
                <a:lnTo>
                  <a:pt x="1382" y="1460"/>
                </a:lnTo>
                <a:lnTo>
                  <a:pt x="1392" y="1470"/>
                </a:lnTo>
                <a:lnTo>
                  <a:pt x="1397" y="1476"/>
                </a:lnTo>
                <a:lnTo>
                  <a:pt x="1408" y="1487"/>
                </a:lnTo>
                <a:lnTo>
                  <a:pt x="1413" y="1497"/>
                </a:lnTo>
                <a:lnTo>
                  <a:pt x="1423" y="1507"/>
                </a:lnTo>
                <a:lnTo>
                  <a:pt x="1434" y="1518"/>
                </a:lnTo>
                <a:lnTo>
                  <a:pt x="1439" y="1528"/>
                </a:lnTo>
                <a:lnTo>
                  <a:pt x="1449" y="1539"/>
                </a:lnTo>
                <a:lnTo>
                  <a:pt x="1455" y="1549"/>
                </a:lnTo>
                <a:lnTo>
                  <a:pt x="1466" y="1559"/>
                </a:lnTo>
                <a:lnTo>
                  <a:pt x="1476" y="1570"/>
                </a:lnTo>
                <a:lnTo>
                  <a:pt x="1482" y="1581"/>
                </a:lnTo>
                <a:lnTo>
                  <a:pt x="1492" y="1592"/>
                </a:lnTo>
                <a:lnTo>
                  <a:pt x="1497" y="1597"/>
                </a:lnTo>
                <a:lnTo>
                  <a:pt x="1508" y="1607"/>
                </a:lnTo>
                <a:lnTo>
                  <a:pt x="1513" y="1612"/>
                </a:lnTo>
                <a:lnTo>
                  <a:pt x="1522" y="1623"/>
                </a:lnTo>
                <a:lnTo>
                  <a:pt x="1533" y="1628"/>
                </a:lnTo>
                <a:lnTo>
                  <a:pt x="1538" y="1633"/>
                </a:lnTo>
                <a:lnTo>
                  <a:pt x="1548" y="1643"/>
                </a:lnTo>
                <a:lnTo>
                  <a:pt x="1554" y="1649"/>
                </a:lnTo>
                <a:lnTo>
                  <a:pt x="1564" y="1658"/>
                </a:lnTo>
                <a:lnTo>
                  <a:pt x="1575" y="1663"/>
                </a:lnTo>
                <a:lnTo>
                  <a:pt x="1581" y="1668"/>
                </a:lnTo>
                <a:lnTo>
                  <a:pt x="1591" y="1674"/>
                </a:lnTo>
                <a:lnTo>
                  <a:pt x="1596" y="1685"/>
                </a:lnTo>
                <a:lnTo>
                  <a:pt x="1607" y="1690"/>
                </a:lnTo>
                <a:lnTo>
                  <a:pt x="1617" y="1695"/>
                </a:lnTo>
                <a:lnTo>
                  <a:pt x="1622" y="1701"/>
                </a:lnTo>
                <a:lnTo>
                  <a:pt x="1633" y="1701"/>
                </a:lnTo>
                <a:lnTo>
                  <a:pt x="1638" y="1706"/>
                </a:lnTo>
                <a:lnTo>
                  <a:pt x="1648" y="1711"/>
                </a:lnTo>
                <a:lnTo>
                  <a:pt x="1659" y="1716"/>
                </a:lnTo>
                <a:lnTo>
                  <a:pt x="1664" y="1721"/>
                </a:lnTo>
                <a:lnTo>
                  <a:pt x="1675" y="1727"/>
                </a:lnTo>
                <a:lnTo>
                  <a:pt x="1680" y="1732"/>
                </a:lnTo>
                <a:lnTo>
                  <a:pt x="1691" y="1737"/>
                </a:lnTo>
                <a:lnTo>
                  <a:pt x="1696" y="1742"/>
                </a:lnTo>
                <a:lnTo>
                  <a:pt x="1706" y="1747"/>
                </a:lnTo>
                <a:lnTo>
                  <a:pt x="1717" y="1753"/>
                </a:lnTo>
                <a:lnTo>
                  <a:pt x="1722" y="1758"/>
                </a:lnTo>
                <a:lnTo>
                  <a:pt x="1732" y="1763"/>
                </a:lnTo>
                <a:lnTo>
                  <a:pt x="1737" y="1768"/>
                </a:lnTo>
                <a:lnTo>
                  <a:pt x="1747" y="1773"/>
                </a:lnTo>
                <a:lnTo>
                  <a:pt x="1758" y="1779"/>
                </a:lnTo>
                <a:lnTo>
                  <a:pt x="1763" y="1779"/>
                </a:lnTo>
                <a:lnTo>
                  <a:pt x="1773" y="1785"/>
                </a:lnTo>
                <a:lnTo>
                  <a:pt x="1779" y="1785"/>
                </a:lnTo>
                <a:lnTo>
                  <a:pt x="1790" y="1790"/>
                </a:lnTo>
                <a:lnTo>
                  <a:pt x="1800" y="1790"/>
                </a:lnTo>
                <a:lnTo>
                  <a:pt x="1805" y="1795"/>
                </a:lnTo>
                <a:lnTo>
                  <a:pt x="1816" y="1800"/>
                </a:lnTo>
                <a:lnTo>
                  <a:pt x="1821" y="1800"/>
                </a:lnTo>
                <a:lnTo>
                  <a:pt x="1831" y="1805"/>
                </a:lnTo>
                <a:lnTo>
                  <a:pt x="1842" y="1811"/>
                </a:lnTo>
                <a:lnTo>
                  <a:pt x="1847" y="1811"/>
                </a:lnTo>
                <a:lnTo>
                  <a:pt x="1857" y="1816"/>
                </a:lnTo>
                <a:lnTo>
                  <a:pt x="1863" y="1816"/>
                </a:lnTo>
                <a:lnTo>
                  <a:pt x="1873" y="1816"/>
                </a:lnTo>
                <a:lnTo>
                  <a:pt x="1879" y="1821"/>
                </a:lnTo>
                <a:lnTo>
                  <a:pt x="1890" y="1821"/>
                </a:lnTo>
                <a:lnTo>
                  <a:pt x="1900" y="1821"/>
                </a:lnTo>
                <a:lnTo>
                  <a:pt x="1905" y="1821"/>
                </a:lnTo>
                <a:lnTo>
                  <a:pt x="1916" y="1816"/>
                </a:lnTo>
                <a:lnTo>
                  <a:pt x="1921" y="1816"/>
                </a:lnTo>
                <a:lnTo>
                  <a:pt x="1930" y="1816"/>
                </a:lnTo>
                <a:lnTo>
                  <a:pt x="1941" y="1811"/>
                </a:lnTo>
                <a:lnTo>
                  <a:pt x="1946" y="1805"/>
                </a:lnTo>
                <a:lnTo>
                  <a:pt x="1956" y="1805"/>
                </a:lnTo>
                <a:lnTo>
                  <a:pt x="1962" y="1805"/>
                </a:lnTo>
                <a:lnTo>
                  <a:pt x="1972" y="1805"/>
                </a:lnTo>
                <a:lnTo>
                  <a:pt x="1983" y="1805"/>
                </a:lnTo>
                <a:lnTo>
                  <a:pt x="1989" y="1805"/>
                </a:lnTo>
                <a:lnTo>
                  <a:pt x="1999" y="1811"/>
                </a:lnTo>
                <a:lnTo>
                  <a:pt x="2004" y="1811"/>
                </a:lnTo>
                <a:lnTo>
                  <a:pt x="2015" y="1811"/>
                </a:lnTo>
                <a:lnTo>
                  <a:pt x="2025" y="1811"/>
                </a:lnTo>
                <a:lnTo>
                  <a:pt x="2030" y="1805"/>
                </a:lnTo>
                <a:lnTo>
                  <a:pt x="2041" y="1805"/>
                </a:lnTo>
                <a:lnTo>
                  <a:pt x="2046" y="1805"/>
                </a:lnTo>
                <a:lnTo>
                  <a:pt x="2056" y="1800"/>
                </a:lnTo>
                <a:lnTo>
                  <a:pt x="2061" y="1795"/>
                </a:lnTo>
                <a:lnTo>
                  <a:pt x="2072" y="1795"/>
                </a:lnTo>
                <a:lnTo>
                  <a:pt x="2082" y="1790"/>
                </a:lnTo>
                <a:lnTo>
                  <a:pt x="2088" y="1785"/>
                </a:lnTo>
                <a:lnTo>
                  <a:pt x="2099" y="1779"/>
                </a:lnTo>
                <a:lnTo>
                  <a:pt x="2104" y="1773"/>
                </a:lnTo>
                <a:lnTo>
                  <a:pt x="2114" y="1763"/>
                </a:lnTo>
                <a:lnTo>
                  <a:pt x="2125" y="1758"/>
                </a:lnTo>
                <a:lnTo>
                  <a:pt x="2129" y="1753"/>
                </a:lnTo>
                <a:lnTo>
                  <a:pt x="2140" y="1747"/>
                </a:lnTo>
                <a:lnTo>
                  <a:pt x="2145" y="1742"/>
                </a:lnTo>
                <a:lnTo>
                  <a:pt x="2155" y="1737"/>
                </a:lnTo>
                <a:lnTo>
                  <a:pt x="2166" y="1732"/>
                </a:lnTo>
                <a:lnTo>
                  <a:pt x="2171" y="1721"/>
                </a:lnTo>
                <a:lnTo>
                  <a:pt x="2181" y="1716"/>
                </a:lnTo>
                <a:lnTo>
                  <a:pt x="2186" y="1706"/>
                </a:lnTo>
                <a:lnTo>
                  <a:pt x="2198" y="1695"/>
                </a:lnTo>
                <a:lnTo>
                  <a:pt x="2208" y="1685"/>
                </a:lnTo>
                <a:lnTo>
                  <a:pt x="2213" y="1680"/>
                </a:lnTo>
                <a:lnTo>
                  <a:pt x="2224" y="1668"/>
                </a:lnTo>
                <a:lnTo>
                  <a:pt x="2229" y="1663"/>
                </a:lnTo>
                <a:lnTo>
                  <a:pt x="2239" y="1658"/>
                </a:lnTo>
                <a:lnTo>
                  <a:pt x="2245" y="1649"/>
                </a:lnTo>
                <a:lnTo>
                  <a:pt x="2255" y="1638"/>
                </a:lnTo>
                <a:lnTo>
                  <a:pt x="2265" y="1623"/>
                </a:lnTo>
                <a:lnTo>
                  <a:pt x="2271" y="1607"/>
                </a:lnTo>
                <a:lnTo>
                  <a:pt x="2281" y="1592"/>
                </a:lnTo>
                <a:lnTo>
                  <a:pt x="2286" y="1581"/>
                </a:lnTo>
                <a:lnTo>
                  <a:pt x="2298" y="1565"/>
                </a:lnTo>
                <a:lnTo>
                  <a:pt x="2308" y="1544"/>
                </a:lnTo>
                <a:lnTo>
                  <a:pt x="2313" y="1518"/>
                </a:lnTo>
                <a:lnTo>
                  <a:pt x="2324" y="1492"/>
                </a:lnTo>
                <a:lnTo>
                  <a:pt x="2329" y="1465"/>
                </a:lnTo>
                <a:lnTo>
                  <a:pt x="2338" y="1445"/>
                </a:lnTo>
                <a:lnTo>
                  <a:pt x="2349" y="1429"/>
                </a:lnTo>
                <a:lnTo>
                  <a:pt x="2354" y="1424"/>
                </a:lnTo>
                <a:lnTo>
                  <a:pt x="2364" y="1414"/>
                </a:lnTo>
                <a:lnTo>
                  <a:pt x="2370" y="1404"/>
                </a:lnTo>
                <a:lnTo>
                  <a:pt x="2380" y="1383"/>
                </a:lnTo>
                <a:lnTo>
                  <a:pt x="2385" y="1345"/>
                </a:lnTo>
                <a:lnTo>
                  <a:pt x="2397" y="1299"/>
                </a:lnTo>
                <a:lnTo>
                  <a:pt x="2407" y="1231"/>
                </a:lnTo>
                <a:lnTo>
                  <a:pt x="2412" y="1152"/>
                </a:lnTo>
                <a:lnTo>
                  <a:pt x="2423" y="1063"/>
                </a:lnTo>
                <a:lnTo>
                  <a:pt x="2428" y="971"/>
                </a:lnTo>
                <a:lnTo>
                  <a:pt x="2438" y="876"/>
                </a:lnTo>
                <a:lnTo>
                  <a:pt x="2449" y="783"/>
                </a:lnTo>
                <a:lnTo>
                  <a:pt x="2454" y="693"/>
                </a:lnTo>
                <a:lnTo>
                  <a:pt x="2464" y="605"/>
                </a:lnTo>
                <a:lnTo>
                  <a:pt x="2469" y="521"/>
                </a:lnTo>
                <a:lnTo>
                  <a:pt x="2480" y="443"/>
                </a:lnTo>
                <a:lnTo>
                  <a:pt x="2490" y="370"/>
                </a:lnTo>
                <a:lnTo>
                  <a:pt x="2495" y="307"/>
                </a:lnTo>
                <a:lnTo>
                  <a:pt x="2507" y="245"/>
                </a:lnTo>
                <a:lnTo>
                  <a:pt x="2512" y="188"/>
                </a:lnTo>
                <a:lnTo>
                  <a:pt x="2522" y="140"/>
                </a:lnTo>
                <a:lnTo>
                  <a:pt x="2533" y="93"/>
                </a:lnTo>
                <a:lnTo>
                  <a:pt x="2537" y="51"/>
                </a:lnTo>
                <a:lnTo>
                  <a:pt x="2548" y="20"/>
                </a:lnTo>
                <a:lnTo>
                  <a:pt x="2553" y="5"/>
                </a:lnTo>
                <a:lnTo>
                  <a:pt x="2563" y="0"/>
                </a:lnTo>
                <a:lnTo>
                  <a:pt x="2568" y="10"/>
                </a:lnTo>
                <a:lnTo>
                  <a:pt x="2579" y="26"/>
                </a:lnTo>
                <a:lnTo>
                  <a:pt x="2589" y="45"/>
                </a:lnTo>
                <a:lnTo>
                  <a:pt x="2594" y="78"/>
                </a:lnTo>
                <a:lnTo>
                  <a:pt x="2606" y="109"/>
                </a:lnTo>
                <a:lnTo>
                  <a:pt x="2611" y="145"/>
                </a:lnTo>
                <a:lnTo>
                  <a:pt x="2621" y="188"/>
                </a:lnTo>
                <a:lnTo>
                  <a:pt x="2632" y="224"/>
                </a:lnTo>
                <a:lnTo>
                  <a:pt x="2637" y="254"/>
                </a:lnTo>
                <a:lnTo>
                  <a:pt x="2647" y="281"/>
                </a:lnTo>
                <a:lnTo>
                  <a:pt x="2653" y="297"/>
                </a:lnTo>
                <a:lnTo>
                  <a:pt x="2663" y="302"/>
                </a:lnTo>
                <a:lnTo>
                  <a:pt x="2673" y="302"/>
                </a:lnTo>
                <a:lnTo>
                  <a:pt x="2679" y="302"/>
                </a:lnTo>
                <a:lnTo>
                  <a:pt x="2689" y="302"/>
                </a:lnTo>
                <a:lnTo>
                  <a:pt x="2694" y="307"/>
                </a:lnTo>
                <a:lnTo>
                  <a:pt x="2705" y="312"/>
                </a:lnTo>
                <a:lnTo>
                  <a:pt x="2716" y="323"/>
                </a:lnTo>
                <a:lnTo>
                  <a:pt x="2721" y="333"/>
                </a:lnTo>
                <a:lnTo>
                  <a:pt x="2732" y="349"/>
                </a:lnTo>
                <a:lnTo>
                  <a:pt x="2736" y="360"/>
                </a:lnTo>
                <a:lnTo>
                  <a:pt x="2746" y="365"/>
                </a:lnTo>
                <a:lnTo>
                  <a:pt x="2752" y="376"/>
                </a:lnTo>
                <a:lnTo>
                  <a:pt x="2762" y="386"/>
                </a:lnTo>
                <a:lnTo>
                  <a:pt x="2772" y="407"/>
                </a:lnTo>
                <a:lnTo>
                  <a:pt x="2778" y="433"/>
                </a:lnTo>
                <a:lnTo>
                  <a:pt x="2788" y="464"/>
                </a:lnTo>
                <a:lnTo>
                  <a:pt x="2793" y="495"/>
                </a:lnTo>
                <a:lnTo>
                  <a:pt x="2804" y="526"/>
                </a:lnTo>
                <a:lnTo>
                  <a:pt x="2815" y="557"/>
                </a:lnTo>
                <a:lnTo>
                  <a:pt x="2820" y="584"/>
                </a:lnTo>
                <a:lnTo>
                  <a:pt x="2831" y="610"/>
                </a:lnTo>
                <a:lnTo>
                  <a:pt x="2836" y="631"/>
                </a:lnTo>
                <a:lnTo>
                  <a:pt x="2846" y="651"/>
                </a:lnTo>
                <a:lnTo>
                  <a:pt x="2857" y="673"/>
                </a:lnTo>
                <a:lnTo>
                  <a:pt x="2862" y="688"/>
                </a:lnTo>
                <a:lnTo>
                  <a:pt x="2872" y="704"/>
                </a:lnTo>
                <a:lnTo>
                  <a:pt x="2878" y="719"/>
                </a:lnTo>
                <a:lnTo>
                  <a:pt x="2888" y="730"/>
                </a:lnTo>
                <a:lnTo>
                  <a:pt x="2898" y="745"/>
                </a:lnTo>
                <a:lnTo>
                  <a:pt x="2904" y="756"/>
                </a:lnTo>
                <a:lnTo>
                  <a:pt x="2915" y="767"/>
                </a:lnTo>
                <a:lnTo>
                  <a:pt x="2920" y="777"/>
                </a:lnTo>
                <a:lnTo>
                  <a:pt x="2931" y="777"/>
                </a:lnTo>
                <a:lnTo>
                  <a:pt x="2936" y="777"/>
                </a:lnTo>
                <a:lnTo>
                  <a:pt x="2945" y="777"/>
                </a:lnTo>
                <a:lnTo>
                  <a:pt x="2956" y="772"/>
                </a:lnTo>
                <a:lnTo>
                  <a:pt x="2961" y="772"/>
                </a:lnTo>
                <a:lnTo>
                  <a:pt x="2971" y="772"/>
                </a:lnTo>
                <a:lnTo>
                  <a:pt x="2976" y="777"/>
                </a:lnTo>
                <a:lnTo>
                  <a:pt x="2987" y="788"/>
                </a:lnTo>
                <a:lnTo>
                  <a:pt x="2997" y="798"/>
                </a:lnTo>
                <a:lnTo>
                  <a:pt x="3002" y="809"/>
                </a:lnTo>
                <a:lnTo>
                  <a:pt x="3013" y="814"/>
                </a:lnTo>
                <a:lnTo>
                  <a:pt x="3019" y="824"/>
                </a:lnTo>
                <a:lnTo>
                  <a:pt x="3030" y="829"/>
                </a:lnTo>
                <a:lnTo>
                  <a:pt x="3040" y="834"/>
                </a:lnTo>
                <a:lnTo>
                  <a:pt x="3045" y="840"/>
                </a:lnTo>
                <a:lnTo>
                  <a:pt x="3056" y="845"/>
                </a:lnTo>
                <a:lnTo>
                  <a:pt x="3061" y="850"/>
                </a:lnTo>
                <a:lnTo>
                  <a:pt x="3071" y="860"/>
                </a:lnTo>
                <a:lnTo>
                  <a:pt x="3082" y="866"/>
                </a:lnTo>
                <a:lnTo>
                  <a:pt x="3087" y="876"/>
                </a:lnTo>
                <a:lnTo>
                  <a:pt x="3097" y="886"/>
                </a:lnTo>
                <a:lnTo>
                  <a:pt x="3102" y="897"/>
                </a:lnTo>
                <a:lnTo>
                  <a:pt x="3113" y="902"/>
                </a:lnTo>
                <a:lnTo>
                  <a:pt x="3118" y="912"/>
                </a:lnTo>
                <a:lnTo>
                  <a:pt x="3129" y="918"/>
                </a:lnTo>
                <a:lnTo>
                  <a:pt x="3140" y="928"/>
                </a:lnTo>
                <a:lnTo>
                  <a:pt x="3144" y="933"/>
                </a:lnTo>
                <a:lnTo>
                  <a:pt x="3155" y="944"/>
                </a:lnTo>
                <a:lnTo>
                  <a:pt x="3160" y="949"/>
                </a:lnTo>
                <a:lnTo>
                  <a:pt x="3170" y="959"/>
                </a:lnTo>
                <a:lnTo>
                  <a:pt x="3181" y="964"/>
                </a:lnTo>
                <a:lnTo>
                  <a:pt x="3186" y="976"/>
                </a:lnTo>
                <a:lnTo>
                  <a:pt x="3196" y="986"/>
                </a:lnTo>
                <a:lnTo>
                  <a:pt x="3201" y="996"/>
                </a:lnTo>
                <a:lnTo>
                  <a:pt x="3212" y="1002"/>
                </a:lnTo>
                <a:lnTo>
                  <a:pt x="3222" y="1007"/>
                </a:lnTo>
                <a:lnTo>
                  <a:pt x="3228" y="1012"/>
                </a:lnTo>
                <a:lnTo>
                  <a:pt x="3239" y="1012"/>
                </a:lnTo>
                <a:lnTo>
                  <a:pt x="3244" y="1017"/>
                </a:lnTo>
                <a:lnTo>
                  <a:pt x="3254" y="1022"/>
                </a:lnTo>
                <a:lnTo>
                  <a:pt x="3265" y="1022"/>
                </a:lnTo>
                <a:lnTo>
                  <a:pt x="3270" y="1028"/>
                </a:lnTo>
                <a:lnTo>
                  <a:pt x="3280" y="1028"/>
                </a:lnTo>
                <a:lnTo>
                  <a:pt x="3286" y="1028"/>
                </a:lnTo>
                <a:lnTo>
                  <a:pt x="3296" y="1033"/>
                </a:lnTo>
                <a:lnTo>
                  <a:pt x="3301" y="1033"/>
                </a:lnTo>
                <a:lnTo>
                  <a:pt x="3312" y="1038"/>
                </a:lnTo>
                <a:lnTo>
                  <a:pt x="3322" y="1038"/>
                </a:lnTo>
                <a:lnTo>
                  <a:pt x="3328" y="1038"/>
                </a:lnTo>
                <a:lnTo>
                  <a:pt x="3339" y="1043"/>
                </a:lnTo>
                <a:lnTo>
                  <a:pt x="3343" y="1043"/>
                </a:lnTo>
                <a:lnTo>
                  <a:pt x="3353" y="1043"/>
                </a:lnTo>
                <a:lnTo>
                  <a:pt x="3364" y="1043"/>
                </a:lnTo>
                <a:lnTo>
                  <a:pt x="3369" y="1048"/>
                </a:lnTo>
                <a:lnTo>
                  <a:pt x="3379" y="1048"/>
                </a:lnTo>
                <a:lnTo>
                  <a:pt x="3385" y="1048"/>
                </a:lnTo>
                <a:lnTo>
                  <a:pt x="3395" y="1048"/>
                </a:lnTo>
                <a:lnTo>
                  <a:pt x="3405" y="1048"/>
                </a:lnTo>
                <a:lnTo>
                  <a:pt x="3411" y="1048"/>
                </a:lnTo>
                <a:lnTo>
                  <a:pt x="3421" y="1053"/>
                </a:lnTo>
                <a:lnTo>
                  <a:pt x="3426" y="1053"/>
                </a:lnTo>
                <a:lnTo>
                  <a:pt x="3438" y="1048"/>
                </a:lnTo>
                <a:lnTo>
                  <a:pt x="3448" y="1048"/>
                </a:lnTo>
                <a:lnTo>
                  <a:pt x="3453" y="1048"/>
                </a:lnTo>
                <a:lnTo>
                  <a:pt x="3464" y="1048"/>
                </a:lnTo>
                <a:lnTo>
                  <a:pt x="3469" y="1043"/>
                </a:lnTo>
                <a:lnTo>
                  <a:pt x="3479" y="1038"/>
                </a:lnTo>
                <a:lnTo>
                  <a:pt x="3484" y="1038"/>
                </a:lnTo>
                <a:lnTo>
                  <a:pt x="3495" y="1033"/>
                </a:lnTo>
                <a:lnTo>
                  <a:pt x="3505" y="1033"/>
                </a:lnTo>
                <a:lnTo>
                  <a:pt x="3510" y="1033"/>
                </a:lnTo>
                <a:lnTo>
                  <a:pt x="3521" y="1038"/>
                </a:lnTo>
                <a:lnTo>
                  <a:pt x="3526" y="1043"/>
                </a:lnTo>
                <a:lnTo>
                  <a:pt x="3537" y="1048"/>
                </a:lnTo>
              </a:path>
            </a:pathLst>
          </a:custGeom>
          <a:noFill/>
          <a:ln w="9525">
            <a:solidFill>
              <a:srgbClr val="8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526280D-044D-47CC-AB14-C5EA4E97DBEE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35 h 1951"/>
              <a:gd name="T2" fmla="*/ 110 w 3537"/>
              <a:gd name="T3" fmla="*/ 1899 h 1951"/>
              <a:gd name="T4" fmla="*/ 168 w 3537"/>
              <a:gd name="T5" fmla="*/ 1773 h 1951"/>
              <a:gd name="T6" fmla="*/ 226 w 3537"/>
              <a:gd name="T7" fmla="*/ 1570 h 1951"/>
              <a:gd name="T8" fmla="*/ 283 w 3537"/>
              <a:gd name="T9" fmla="*/ 1398 h 1951"/>
              <a:gd name="T10" fmla="*/ 341 w 3537"/>
              <a:gd name="T11" fmla="*/ 1231 h 1951"/>
              <a:gd name="T12" fmla="*/ 398 w 3537"/>
              <a:gd name="T13" fmla="*/ 1111 h 1951"/>
              <a:gd name="T14" fmla="*/ 456 w 3537"/>
              <a:gd name="T15" fmla="*/ 1106 h 1951"/>
              <a:gd name="T16" fmla="*/ 518 w 3537"/>
              <a:gd name="T17" fmla="*/ 1247 h 1951"/>
              <a:gd name="T18" fmla="*/ 576 w 3537"/>
              <a:gd name="T19" fmla="*/ 1455 h 1951"/>
              <a:gd name="T20" fmla="*/ 633 w 3537"/>
              <a:gd name="T21" fmla="*/ 1592 h 1951"/>
              <a:gd name="T22" fmla="*/ 691 w 3537"/>
              <a:gd name="T23" fmla="*/ 1685 h 1951"/>
              <a:gd name="T24" fmla="*/ 749 w 3537"/>
              <a:gd name="T25" fmla="*/ 1742 h 1951"/>
              <a:gd name="T26" fmla="*/ 806 w 3537"/>
              <a:gd name="T27" fmla="*/ 1773 h 1951"/>
              <a:gd name="T28" fmla="*/ 864 w 3537"/>
              <a:gd name="T29" fmla="*/ 1795 h 1951"/>
              <a:gd name="T30" fmla="*/ 926 w 3537"/>
              <a:gd name="T31" fmla="*/ 1800 h 1951"/>
              <a:gd name="T32" fmla="*/ 984 w 3537"/>
              <a:gd name="T33" fmla="*/ 1790 h 1951"/>
              <a:gd name="T34" fmla="*/ 1041 w 3537"/>
              <a:gd name="T35" fmla="*/ 1701 h 1951"/>
              <a:gd name="T36" fmla="*/ 1099 w 3537"/>
              <a:gd name="T37" fmla="*/ 1497 h 1951"/>
              <a:gd name="T38" fmla="*/ 1157 w 3537"/>
              <a:gd name="T39" fmla="*/ 1283 h 1951"/>
              <a:gd name="T40" fmla="*/ 1214 w 3537"/>
              <a:gd name="T41" fmla="*/ 1184 h 1951"/>
              <a:gd name="T42" fmla="*/ 1272 w 3537"/>
              <a:gd name="T43" fmla="*/ 1200 h 1951"/>
              <a:gd name="T44" fmla="*/ 1329 w 3537"/>
              <a:gd name="T45" fmla="*/ 1226 h 1951"/>
              <a:gd name="T46" fmla="*/ 1392 w 3537"/>
              <a:gd name="T47" fmla="*/ 1267 h 1951"/>
              <a:gd name="T48" fmla="*/ 1449 w 3537"/>
              <a:gd name="T49" fmla="*/ 1340 h 1951"/>
              <a:gd name="T50" fmla="*/ 1508 w 3537"/>
              <a:gd name="T51" fmla="*/ 1414 h 1951"/>
              <a:gd name="T52" fmla="*/ 1564 w 3537"/>
              <a:gd name="T53" fmla="*/ 1470 h 1951"/>
              <a:gd name="T54" fmla="*/ 1622 w 3537"/>
              <a:gd name="T55" fmla="*/ 1513 h 1951"/>
              <a:gd name="T56" fmla="*/ 1680 w 3537"/>
              <a:gd name="T57" fmla="*/ 1549 h 1951"/>
              <a:gd name="T58" fmla="*/ 1737 w 3537"/>
              <a:gd name="T59" fmla="*/ 1602 h 1951"/>
              <a:gd name="T60" fmla="*/ 1800 w 3537"/>
              <a:gd name="T61" fmla="*/ 1617 h 1951"/>
              <a:gd name="T62" fmla="*/ 1857 w 3537"/>
              <a:gd name="T63" fmla="*/ 1638 h 1951"/>
              <a:gd name="T64" fmla="*/ 1916 w 3537"/>
              <a:gd name="T65" fmla="*/ 1643 h 1951"/>
              <a:gd name="T66" fmla="*/ 1972 w 3537"/>
              <a:gd name="T67" fmla="*/ 1633 h 1951"/>
              <a:gd name="T68" fmla="*/ 2030 w 3537"/>
              <a:gd name="T69" fmla="*/ 1628 h 1951"/>
              <a:gd name="T70" fmla="*/ 2088 w 3537"/>
              <a:gd name="T71" fmla="*/ 1602 h 1951"/>
              <a:gd name="T72" fmla="*/ 2145 w 3537"/>
              <a:gd name="T73" fmla="*/ 1554 h 1951"/>
              <a:gd name="T74" fmla="*/ 2208 w 3537"/>
              <a:gd name="T75" fmla="*/ 1487 h 1951"/>
              <a:gd name="T76" fmla="*/ 2265 w 3537"/>
              <a:gd name="T77" fmla="*/ 1440 h 1951"/>
              <a:gd name="T78" fmla="*/ 2324 w 3537"/>
              <a:gd name="T79" fmla="*/ 1351 h 1951"/>
              <a:gd name="T80" fmla="*/ 2380 w 3537"/>
              <a:gd name="T81" fmla="*/ 1216 h 1951"/>
              <a:gd name="T82" fmla="*/ 2438 w 3537"/>
              <a:gd name="T83" fmla="*/ 772 h 1951"/>
              <a:gd name="T84" fmla="*/ 2495 w 3537"/>
              <a:gd name="T85" fmla="*/ 328 h 1951"/>
              <a:gd name="T86" fmla="*/ 2553 w 3537"/>
              <a:gd name="T87" fmla="*/ 26 h 1951"/>
              <a:gd name="T88" fmla="*/ 2611 w 3537"/>
              <a:gd name="T89" fmla="*/ 57 h 1951"/>
              <a:gd name="T90" fmla="*/ 2673 w 3537"/>
              <a:gd name="T91" fmla="*/ 219 h 1951"/>
              <a:gd name="T92" fmla="*/ 2732 w 3537"/>
              <a:gd name="T93" fmla="*/ 281 h 1951"/>
              <a:gd name="T94" fmla="*/ 2788 w 3537"/>
              <a:gd name="T95" fmla="*/ 365 h 1951"/>
              <a:gd name="T96" fmla="*/ 2846 w 3537"/>
              <a:gd name="T97" fmla="*/ 521 h 1951"/>
              <a:gd name="T98" fmla="*/ 2904 w 3537"/>
              <a:gd name="T99" fmla="*/ 605 h 1951"/>
              <a:gd name="T100" fmla="*/ 2961 w 3537"/>
              <a:gd name="T101" fmla="*/ 615 h 1951"/>
              <a:gd name="T102" fmla="*/ 3019 w 3537"/>
              <a:gd name="T103" fmla="*/ 651 h 1951"/>
              <a:gd name="T104" fmla="*/ 3082 w 3537"/>
              <a:gd name="T105" fmla="*/ 693 h 1951"/>
              <a:gd name="T106" fmla="*/ 3140 w 3537"/>
              <a:gd name="T107" fmla="*/ 750 h 1951"/>
              <a:gd name="T108" fmla="*/ 3196 w 3537"/>
              <a:gd name="T109" fmla="*/ 803 h 1951"/>
              <a:gd name="T110" fmla="*/ 3254 w 3537"/>
              <a:gd name="T111" fmla="*/ 829 h 1951"/>
              <a:gd name="T112" fmla="*/ 3312 w 3537"/>
              <a:gd name="T113" fmla="*/ 840 h 1951"/>
              <a:gd name="T114" fmla="*/ 3369 w 3537"/>
              <a:gd name="T115" fmla="*/ 850 h 1951"/>
              <a:gd name="T116" fmla="*/ 3426 w 3537"/>
              <a:gd name="T117" fmla="*/ 854 h 1951"/>
              <a:gd name="T118" fmla="*/ 3484 w 3537"/>
              <a:gd name="T119" fmla="*/ 840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46"/>
                </a:lnTo>
                <a:lnTo>
                  <a:pt x="17" y="1946"/>
                </a:lnTo>
                <a:lnTo>
                  <a:pt x="27" y="1946"/>
                </a:lnTo>
                <a:lnTo>
                  <a:pt x="33" y="1940"/>
                </a:lnTo>
                <a:lnTo>
                  <a:pt x="43" y="1940"/>
                </a:lnTo>
                <a:lnTo>
                  <a:pt x="53" y="1935"/>
                </a:lnTo>
                <a:lnTo>
                  <a:pt x="59" y="1935"/>
                </a:lnTo>
                <a:lnTo>
                  <a:pt x="69" y="1930"/>
                </a:lnTo>
                <a:lnTo>
                  <a:pt x="74" y="1925"/>
                </a:lnTo>
                <a:lnTo>
                  <a:pt x="85" y="1920"/>
                </a:lnTo>
                <a:lnTo>
                  <a:pt x="90" y="1915"/>
                </a:lnTo>
                <a:lnTo>
                  <a:pt x="100" y="1909"/>
                </a:lnTo>
                <a:lnTo>
                  <a:pt x="110" y="1899"/>
                </a:lnTo>
                <a:lnTo>
                  <a:pt x="115" y="1889"/>
                </a:lnTo>
                <a:lnTo>
                  <a:pt x="126" y="1877"/>
                </a:lnTo>
                <a:lnTo>
                  <a:pt x="132" y="1862"/>
                </a:lnTo>
                <a:lnTo>
                  <a:pt x="142" y="1847"/>
                </a:lnTo>
                <a:lnTo>
                  <a:pt x="152" y="1826"/>
                </a:lnTo>
                <a:lnTo>
                  <a:pt x="158" y="1800"/>
                </a:lnTo>
                <a:lnTo>
                  <a:pt x="168" y="1773"/>
                </a:lnTo>
                <a:lnTo>
                  <a:pt x="173" y="1747"/>
                </a:lnTo>
                <a:lnTo>
                  <a:pt x="184" y="1716"/>
                </a:lnTo>
                <a:lnTo>
                  <a:pt x="194" y="1685"/>
                </a:lnTo>
                <a:lnTo>
                  <a:pt x="199" y="1654"/>
                </a:lnTo>
                <a:lnTo>
                  <a:pt x="210" y="1628"/>
                </a:lnTo>
                <a:lnTo>
                  <a:pt x="215" y="1597"/>
                </a:lnTo>
                <a:lnTo>
                  <a:pt x="226" y="1570"/>
                </a:lnTo>
                <a:lnTo>
                  <a:pt x="237" y="1544"/>
                </a:lnTo>
                <a:lnTo>
                  <a:pt x="242" y="1518"/>
                </a:lnTo>
                <a:lnTo>
                  <a:pt x="252" y="1487"/>
                </a:lnTo>
                <a:lnTo>
                  <a:pt x="257" y="1460"/>
                </a:lnTo>
                <a:lnTo>
                  <a:pt x="268" y="1435"/>
                </a:lnTo>
                <a:lnTo>
                  <a:pt x="273" y="1414"/>
                </a:lnTo>
                <a:lnTo>
                  <a:pt x="283" y="1398"/>
                </a:lnTo>
                <a:lnTo>
                  <a:pt x="294" y="1383"/>
                </a:lnTo>
                <a:lnTo>
                  <a:pt x="299" y="1366"/>
                </a:lnTo>
                <a:lnTo>
                  <a:pt x="309" y="1345"/>
                </a:lnTo>
                <a:lnTo>
                  <a:pt x="314" y="1320"/>
                </a:lnTo>
                <a:lnTo>
                  <a:pt x="324" y="1294"/>
                </a:lnTo>
                <a:lnTo>
                  <a:pt x="336" y="1261"/>
                </a:lnTo>
                <a:lnTo>
                  <a:pt x="341" y="1231"/>
                </a:lnTo>
                <a:lnTo>
                  <a:pt x="351" y="1200"/>
                </a:lnTo>
                <a:lnTo>
                  <a:pt x="356" y="1174"/>
                </a:lnTo>
                <a:lnTo>
                  <a:pt x="367" y="1152"/>
                </a:lnTo>
                <a:lnTo>
                  <a:pt x="377" y="1132"/>
                </a:lnTo>
                <a:lnTo>
                  <a:pt x="382" y="1121"/>
                </a:lnTo>
                <a:lnTo>
                  <a:pt x="393" y="1111"/>
                </a:lnTo>
                <a:lnTo>
                  <a:pt x="398" y="1111"/>
                </a:lnTo>
                <a:lnTo>
                  <a:pt x="408" y="1106"/>
                </a:lnTo>
                <a:lnTo>
                  <a:pt x="419" y="1106"/>
                </a:lnTo>
                <a:lnTo>
                  <a:pt x="424" y="1100"/>
                </a:lnTo>
                <a:lnTo>
                  <a:pt x="435" y="1100"/>
                </a:lnTo>
                <a:lnTo>
                  <a:pt x="441" y="1100"/>
                </a:lnTo>
                <a:lnTo>
                  <a:pt x="451" y="1100"/>
                </a:lnTo>
                <a:lnTo>
                  <a:pt x="456" y="1106"/>
                </a:lnTo>
                <a:lnTo>
                  <a:pt x="467" y="1111"/>
                </a:lnTo>
                <a:lnTo>
                  <a:pt x="477" y="1121"/>
                </a:lnTo>
                <a:lnTo>
                  <a:pt x="482" y="1137"/>
                </a:lnTo>
                <a:lnTo>
                  <a:pt x="493" y="1157"/>
                </a:lnTo>
                <a:lnTo>
                  <a:pt x="498" y="1184"/>
                </a:lnTo>
                <a:lnTo>
                  <a:pt x="508" y="1216"/>
                </a:lnTo>
                <a:lnTo>
                  <a:pt x="518" y="1247"/>
                </a:lnTo>
                <a:lnTo>
                  <a:pt x="523" y="1278"/>
                </a:lnTo>
                <a:lnTo>
                  <a:pt x="534" y="1309"/>
                </a:lnTo>
                <a:lnTo>
                  <a:pt x="540" y="1340"/>
                </a:lnTo>
                <a:lnTo>
                  <a:pt x="550" y="1371"/>
                </a:lnTo>
                <a:lnTo>
                  <a:pt x="560" y="1404"/>
                </a:lnTo>
                <a:lnTo>
                  <a:pt x="566" y="1429"/>
                </a:lnTo>
                <a:lnTo>
                  <a:pt x="576" y="1455"/>
                </a:lnTo>
                <a:lnTo>
                  <a:pt x="581" y="1482"/>
                </a:lnTo>
                <a:lnTo>
                  <a:pt x="592" y="1502"/>
                </a:lnTo>
                <a:lnTo>
                  <a:pt x="602" y="1523"/>
                </a:lnTo>
                <a:lnTo>
                  <a:pt x="607" y="1544"/>
                </a:lnTo>
                <a:lnTo>
                  <a:pt x="618" y="1559"/>
                </a:lnTo>
                <a:lnTo>
                  <a:pt x="623" y="1576"/>
                </a:lnTo>
                <a:lnTo>
                  <a:pt x="633" y="1592"/>
                </a:lnTo>
                <a:lnTo>
                  <a:pt x="639" y="1607"/>
                </a:lnTo>
                <a:lnTo>
                  <a:pt x="650" y="1623"/>
                </a:lnTo>
                <a:lnTo>
                  <a:pt x="660" y="1638"/>
                </a:lnTo>
                <a:lnTo>
                  <a:pt x="665" y="1649"/>
                </a:lnTo>
                <a:lnTo>
                  <a:pt x="676" y="1658"/>
                </a:lnTo>
                <a:lnTo>
                  <a:pt x="681" y="1668"/>
                </a:lnTo>
                <a:lnTo>
                  <a:pt x="691" y="1685"/>
                </a:lnTo>
                <a:lnTo>
                  <a:pt x="702" y="1695"/>
                </a:lnTo>
                <a:lnTo>
                  <a:pt x="707" y="1701"/>
                </a:lnTo>
                <a:lnTo>
                  <a:pt x="717" y="1711"/>
                </a:lnTo>
                <a:lnTo>
                  <a:pt x="722" y="1721"/>
                </a:lnTo>
                <a:lnTo>
                  <a:pt x="732" y="1727"/>
                </a:lnTo>
                <a:lnTo>
                  <a:pt x="744" y="1737"/>
                </a:lnTo>
                <a:lnTo>
                  <a:pt x="749" y="1742"/>
                </a:lnTo>
                <a:lnTo>
                  <a:pt x="759" y="1747"/>
                </a:lnTo>
                <a:lnTo>
                  <a:pt x="764" y="1753"/>
                </a:lnTo>
                <a:lnTo>
                  <a:pt x="775" y="1758"/>
                </a:lnTo>
                <a:lnTo>
                  <a:pt x="785" y="1763"/>
                </a:lnTo>
                <a:lnTo>
                  <a:pt x="790" y="1768"/>
                </a:lnTo>
                <a:lnTo>
                  <a:pt x="801" y="1768"/>
                </a:lnTo>
                <a:lnTo>
                  <a:pt x="806" y="1773"/>
                </a:lnTo>
                <a:lnTo>
                  <a:pt x="816" y="1773"/>
                </a:lnTo>
                <a:lnTo>
                  <a:pt x="822" y="1779"/>
                </a:lnTo>
                <a:lnTo>
                  <a:pt x="832" y="1785"/>
                </a:lnTo>
                <a:lnTo>
                  <a:pt x="842" y="1785"/>
                </a:lnTo>
                <a:lnTo>
                  <a:pt x="849" y="1790"/>
                </a:lnTo>
                <a:lnTo>
                  <a:pt x="859" y="1790"/>
                </a:lnTo>
                <a:lnTo>
                  <a:pt x="864" y="1795"/>
                </a:lnTo>
                <a:lnTo>
                  <a:pt x="875" y="1795"/>
                </a:lnTo>
                <a:lnTo>
                  <a:pt x="885" y="1795"/>
                </a:lnTo>
                <a:lnTo>
                  <a:pt x="890" y="1800"/>
                </a:lnTo>
                <a:lnTo>
                  <a:pt x="901" y="1800"/>
                </a:lnTo>
                <a:lnTo>
                  <a:pt x="906" y="1800"/>
                </a:lnTo>
                <a:lnTo>
                  <a:pt x="915" y="1800"/>
                </a:lnTo>
                <a:lnTo>
                  <a:pt x="926" y="1800"/>
                </a:lnTo>
                <a:lnTo>
                  <a:pt x="931" y="1800"/>
                </a:lnTo>
                <a:lnTo>
                  <a:pt x="941" y="1800"/>
                </a:lnTo>
                <a:lnTo>
                  <a:pt x="948" y="1800"/>
                </a:lnTo>
                <a:lnTo>
                  <a:pt x="958" y="1795"/>
                </a:lnTo>
                <a:lnTo>
                  <a:pt x="968" y="1795"/>
                </a:lnTo>
                <a:lnTo>
                  <a:pt x="974" y="1790"/>
                </a:lnTo>
                <a:lnTo>
                  <a:pt x="984" y="1790"/>
                </a:lnTo>
                <a:lnTo>
                  <a:pt x="989" y="1785"/>
                </a:lnTo>
                <a:lnTo>
                  <a:pt x="1000" y="1779"/>
                </a:lnTo>
                <a:lnTo>
                  <a:pt x="1005" y="1773"/>
                </a:lnTo>
                <a:lnTo>
                  <a:pt x="1015" y="1758"/>
                </a:lnTo>
                <a:lnTo>
                  <a:pt x="1026" y="1742"/>
                </a:lnTo>
                <a:lnTo>
                  <a:pt x="1031" y="1727"/>
                </a:lnTo>
                <a:lnTo>
                  <a:pt x="1041" y="1701"/>
                </a:lnTo>
                <a:lnTo>
                  <a:pt x="1046" y="1668"/>
                </a:lnTo>
                <a:lnTo>
                  <a:pt x="1058" y="1638"/>
                </a:lnTo>
                <a:lnTo>
                  <a:pt x="1068" y="1607"/>
                </a:lnTo>
                <a:lnTo>
                  <a:pt x="1073" y="1570"/>
                </a:lnTo>
                <a:lnTo>
                  <a:pt x="1084" y="1544"/>
                </a:lnTo>
                <a:lnTo>
                  <a:pt x="1089" y="1518"/>
                </a:lnTo>
                <a:lnTo>
                  <a:pt x="1099" y="1497"/>
                </a:lnTo>
                <a:lnTo>
                  <a:pt x="1110" y="1470"/>
                </a:lnTo>
                <a:lnTo>
                  <a:pt x="1115" y="1440"/>
                </a:lnTo>
                <a:lnTo>
                  <a:pt x="1125" y="1414"/>
                </a:lnTo>
                <a:lnTo>
                  <a:pt x="1130" y="1378"/>
                </a:lnTo>
                <a:lnTo>
                  <a:pt x="1140" y="1345"/>
                </a:lnTo>
                <a:lnTo>
                  <a:pt x="1151" y="1314"/>
                </a:lnTo>
                <a:lnTo>
                  <a:pt x="1157" y="1283"/>
                </a:lnTo>
                <a:lnTo>
                  <a:pt x="1167" y="1261"/>
                </a:lnTo>
                <a:lnTo>
                  <a:pt x="1172" y="1242"/>
                </a:lnTo>
                <a:lnTo>
                  <a:pt x="1183" y="1221"/>
                </a:lnTo>
                <a:lnTo>
                  <a:pt x="1188" y="1205"/>
                </a:lnTo>
                <a:lnTo>
                  <a:pt x="1198" y="1195"/>
                </a:lnTo>
                <a:lnTo>
                  <a:pt x="1209" y="1184"/>
                </a:lnTo>
                <a:lnTo>
                  <a:pt x="1214" y="1184"/>
                </a:lnTo>
                <a:lnTo>
                  <a:pt x="1224" y="1184"/>
                </a:lnTo>
                <a:lnTo>
                  <a:pt x="1230" y="1195"/>
                </a:lnTo>
                <a:lnTo>
                  <a:pt x="1240" y="1205"/>
                </a:lnTo>
                <a:lnTo>
                  <a:pt x="1250" y="1205"/>
                </a:lnTo>
                <a:lnTo>
                  <a:pt x="1256" y="1200"/>
                </a:lnTo>
                <a:lnTo>
                  <a:pt x="1267" y="1200"/>
                </a:lnTo>
                <a:lnTo>
                  <a:pt x="1272" y="1200"/>
                </a:lnTo>
                <a:lnTo>
                  <a:pt x="1283" y="1200"/>
                </a:lnTo>
                <a:lnTo>
                  <a:pt x="1293" y="1200"/>
                </a:lnTo>
                <a:lnTo>
                  <a:pt x="1298" y="1200"/>
                </a:lnTo>
                <a:lnTo>
                  <a:pt x="1309" y="1205"/>
                </a:lnTo>
                <a:lnTo>
                  <a:pt x="1314" y="1210"/>
                </a:lnTo>
                <a:lnTo>
                  <a:pt x="1323" y="1221"/>
                </a:lnTo>
                <a:lnTo>
                  <a:pt x="1329" y="1226"/>
                </a:lnTo>
                <a:lnTo>
                  <a:pt x="1339" y="1236"/>
                </a:lnTo>
                <a:lnTo>
                  <a:pt x="1349" y="1242"/>
                </a:lnTo>
                <a:lnTo>
                  <a:pt x="1355" y="1247"/>
                </a:lnTo>
                <a:lnTo>
                  <a:pt x="1366" y="1252"/>
                </a:lnTo>
                <a:lnTo>
                  <a:pt x="1371" y="1256"/>
                </a:lnTo>
                <a:lnTo>
                  <a:pt x="1382" y="1261"/>
                </a:lnTo>
                <a:lnTo>
                  <a:pt x="1392" y="1267"/>
                </a:lnTo>
                <a:lnTo>
                  <a:pt x="1397" y="1278"/>
                </a:lnTo>
                <a:lnTo>
                  <a:pt x="1408" y="1288"/>
                </a:lnTo>
                <a:lnTo>
                  <a:pt x="1413" y="1299"/>
                </a:lnTo>
                <a:lnTo>
                  <a:pt x="1423" y="1309"/>
                </a:lnTo>
                <a:lnTo>
                  <a:pt x="1434" y="1320"/>
                </a:lnTo>
                <a:lnTo>
                  <a:pt x="1439" y="1330"/>
                </a:lnTo>
                <a:lnTo>
                  <a:pt x="1449" y="1340"/>
                </a:lnTo>
                <a:lnTo>
                  <a:pt x="1455" y="1351"/>
                </a:lnTo>
                <a:lnTo>
                  <a:pt x="1466" y="1361"/>
                </a:lnTo>
                <a:lnTo>
                  <a:pt x="1476" y="1378"/>
                </a:lnTo>
                <a:lnTo>
                  <a:pt x="1482" y="1383"/>
                </a:lnTo>
                <a:lnTo>
                  <a:pt x="1492" y="1393"/>
                </a:lnTo>
                <a:lnTo>
                  <a:pt x="1497" y="1404"/>
                </a:lnTo>
                <a:lnTo>
                  <a:pt x="1508" y="1414"/>
                </a:lnTo>
                <a:lnTo>
                  <a:pt x="1513" y="1424"/>
                </a:lnTo>
                <a:lnTo>
                  <a:pt x="1522" y="1429"/>
                </a:lnTo>
                <a:lnTo>
                  <a:pt x="1533" y="1440"/>
                </a:lnTo>
                <a:lnTo>
                  <a:pt x="1538" y="1445"/>
                </a:lnTo>
                <a:lnTo>
                  <a:pt x="1548" y="1455"/>
                </a:lnTo>
                <a:lnTo>
                  <a:pt x="1554" y="1460"/>
                </a:lnTo>
                <a:lnTo>
                  <a:pt x="1564" y="1470"/>
                </a:lnTo>
                <a:lnTo>
                  <a:pt x="1575" y="1476"/>
                </a:lnTo>
                <a:lnTo>
                  <a:pt x="1581" y="1482"/>
                </a:lnTo>
                <a:lnTo>
                  <a:pt x="1591" y="1492"/>
                </a:lnTo>
                <a:lnTo>
                  <a:pt x="1596" y="1497"/>
                </a:lnTo>
                <a:lnTo>
                  <a:pt x="1607" y="1502"/>
                </a:lnTo>
                <a:lnTo>
                  <a:pt x="1617" y="1507"/>
                </a:lnTo>
                <a:lnTo>
                  <a:pt x="1622" y="1513"/>
                </a:lnTo>
                <a:lnTo>
                  <a:pt x="1633" y="1513"/>
                </a:lnTo>
                <a:lnTo>
                  <a:pt x="1638" y="1518"/>
                </a:lnTo>
                <a:lnTo>
                  <a:pt x="1648" y="1523"/>
                </a:lnTo>
                <a:lnTo>
                  <a:pt x="1659" y="1528"/>
                </a:lnTo>
                <a:lnTo>
                  <a:pt x="1664" y="1539"/>
                </a:lnTo>
                <a:lnTo>
                  <a:pt x="1675" y="1544"/>
                </a:lnTo>
                <a:lnTo>
                  <a:pt x="1680" y="1549"/>
                </a:lnTo>
                <a:lnTo>
                  <a:pt x="1691" y="1559"/>
                </a:lnTo>
                <a:lnTo>
                  <a:pt x="1696" y="1565"/>
                </a:lnTo>
                <a:lnTo>
                  <a:pt x="1706" y="1581"/>
                </a:lnTo>
                <a:lnTo>
                  <a:pt x="1717" y="1586"/>
                </a:lnTo>
                <a:lnTo>
                  <a:pt x="1722" y="1592"/>
                </a:lnTo>
                <a:lnTo>
                  <a:pt x="1732" y="1592"/>
                </a:lnTo>
                <a:lnTo>
                  <a:pt x="1737" y="1602"/>
                </a:lnTo>
                <a:lnTo>
                  <a:pt x="1747" y="1602"/>
                </a:lnTo>
                <a:lnTo>
                  <a:pt x="1758" y="1607"/>
                </a:lnTo>
                <a:lnTo>
                  <a:pt x="1763" y="1607"/>
                </a:lnTo>
                <a:lnTo>
                  <a:pt x="1773" y="1607"/>
                </a:lnTo>
                <a:lnTo>
                  <a:pt x="1779" y="1612"/>
                </a:lnTo>
                <a:lnTo>
                  <a:pt x="1790" y="1612"/>
                </a:lnTo>
                <a:lnTo>
                  <a:pt x="1800" y="1617"/>
                </a:lnTo>
                <a:lnTo>
                  <a:pt x="1805" y="1623"/>
                </a:lnTo>
                <a:lnTo>
                  <a:pt x="1816" y="1623"/>
                </a:lnTo>
                <a:lnTo>
                  <a:pt x="1821" y="1628"/>
                </a:lnTo>
                <a:lnTo>
                  <a:pt x="1831" y="1628"/>
                </a:lnTo>
                <a:lnTo>
                  <a:pt x="1842" y="1633"/>
                </a:lnTo>
                <a:lnTo>
                  <a:pt x="1847" y="1633"/>
                </a:lnTo>
                <a:lnTo>
                  <a:pt x="1857" y="1638"/>
                </a:lnTo>
                <a:lnTo>
                  <a:pt x="1863" y="1643"/>
                </a:lnTo>
                <a:lnTo>
                  <a:pt x="1873" y="1643"/>
                </a:lnTo>
                <a:lnTo>
                  <a:pt x="1879" y="1649"/>
                </a:lnTo>
                <a:lnTo>
                  <a:pt x="1890" y="1643"/>
                </a:lnTo>
                <a:lnTo>
                  <a:pt x="1900" y="1643"/>
                </a:lnTo>
                <a:lnTo>
                  <a:pt x="1905" y="1643"/>
                </a:lnTo>
                <a:lnTo>
                  <a:pt x="1916" y="1643"/>
                </a:lnTo>
                <a:lnTo>
                  <a:pt x="1921" y="1643"/>
                </a:lnTo>
                <a:lnTo>
                  <a:pt x="1930" y="1643"/>
                </a:lnTo>
                <a:lnTo>
                  <a:pt x="1941" y="1638"/>
                </a:lnTo>
                <a:lnTo>
                  <a:pt x="1946" y="1638"/>
                </a:lnTo>
                <a:lnTo>
                  <a:pt x="1956" y="1638"/>
                </a:lnTo>
                <a:lnTo>
                  <a:pt x="1962" y="1638"/>
                </a:lnTo>
                <a:lnTo>
                  <a:pt x="1972" y="1633"/>
                </a:lnTo>
                <a:lnTo>
                  <a:pt x="1983" y="1638"/>
                </a:lnTo>
                <a:lnTo>
                  <a:pt x="1989" y="1638"/>
                </a:lnTo>
                <a:lnTo>
                  <a:pt x="1999" y="1633"/>
                </a:lnTo>
                <a:lnTo>
                  <a:pt x="2004" y="1633"/>
                </a:lnTo>
                <a:lnTo>
                  <a:pt x="2015" y="1633"/>
                </a:lnTo>
                <a:lnTo>
                  <a:pt x="2025" y="1628"/>
                </a:lnTo>
                <a:lnTo>
                  <a:pt x="2030" y="1628"/>
                </a:lnTo>
                <a:lnTo>
                  <a:pt x="2041" y="1623"/>
                </a:lnTo>
                <a:lnTo>
                  <a:pt x="2046" y="1623"/>
                </a:lnTo>
                <a:lnTo>
                  <a:pt x="2056" y="1617"/>
                </a:lnTo>
                <a:lnTo>
                  <a:pt x="2061" y="1617"/>
                </a:lnTo>
                <a:lnTo>
                  <a:pt x="2072" y="1612"/>
                </a:lnTo>
                <a:lnTo>
                  <a:pt x="2082" y="1607"/>
                </a:lnTo>
                <a:lnTo>
                  <a:pt x="2088" y="1602"/>
                </a:lnTo>
                <a:lnTo>
                  <a:pt x="2099" y="1597"/>
                </a:lnTo>
                <a:lnTo>
                  <a:pt x="2104" y="1592"/>
                </a:lnTo>
                <a:lnTo>
                  <a:pt x="2114" y="1581"/>
                </a:lnTo>
                <a:lnTo>
                  <a:pt x="2125" y="1576"/>
                </a:lnTo>
                <a:lnTo>
                  <a:pt x="2129" y="1570"/>
                </a:lnTo>
                <a:lnTo>
                  <a:pt x="2140" y="1559"/>
                </a:lnTo>
                <a:lnTo>
                  <a:pt x="2145" y="1554"/>
                </a:lnTo>
                <a:lnTo>
                  <a:pt x="2155" y="1549"/>
                </a:lnTo>
                <a:lnTo>
                  <a:pt x="2166" y="1539"/>
                </a:lnTo>
                <a:lnTo>
                  <a:pt x="2171" y="1528"/>
                </a:lnTo>
                <a:lnTo>
                  <a:pt x="2181" y="1523"/>
                </a:lnTo>
                <a:lnTo>
                  <a:pt x="2186" y="1513"/>
                </a:lnTo>
                <a:lnTo>
                  <a:pt x="2198" y="1502"/>
                </a:lnTo>
                <a:lnTo>
                  <a:pt x="2208" y="1487"/>
                </a:lnTo>
                <a:lnTo>
                  <a:pt x="2213" y="1482"/>
                </a:lnTo>
                <a:lnTo>
                  <a:pt x="2224" y="1476"/>
                </a:lnTo>
                <a:lnTo>
                  <a:pt x="2229" y="1470"/>
                </a:lnTo>
                <a:lnTo>
                  <a:pt x="2239" y="1460"/>
                </a:lnTo>
                <a:lnTo>
                  <a:pt x="2245" y="1455"/>
                </a:lnTo>
                <a:lnTo>
                  <a:pt x="2255" y="1445"/>
                </a:lnTo>
                <a:lnTo>
                  <a:pt x="2265" y="1440"/>
                </a:lnTo>
                <a:lnTo>
                  <a:pt x="2271" y="1429"/>
                </a:lnTo>
                <a:lnTo>
                  <a:pt x="2281" y="1419"/>
                </a:lnTo>
                <a:lnTo>
                  <a:pt x="2286" y="1409"/>
                </a:lnTo>
                <a:lnTo>
                  <a:pt x="2298" y="1393"/>
                </a:lnTo>
                <a:lnTo>
                  <a:pt x="2308" y="1383"/>
                </a:lnTo>
                <a:lnTo>
                  <a:pt x="2313" y="1366"/>
                </a:lnTo>
                <a:lnTo>
                  <a:pt x="2324" y="1351"/>
                </a:lnTo>
                <a:lnTo>
                  <a:pt x="2329" y="1330"/>
                </a:lnTo>
                <a:lnTo>
                  <a:pt x="2338" y="1309"/>
                </a:lnTo>
                <a:lnTo>
                  <a:pt x="2349" y="1294"/>
                </a:lnTo>
                <a:lnTo>
                  <a:pt x="2354" y="1278"/>
                </a:lnTo>
                <a:lnTo>
                  <a:pt x="2364" y="1261"/>
                </a:lnTo>
                <a:lnTo>
                  <a:pt x="2370" y="1242"/>
                </a:lnTo>
                <a:lnTo>
                  <a:pt x="2380" y="1216"/>
                </a:lnTo>
                <a:lnTo>
                  <a:pt x="2385" y="1179"/>
                </a:lnTo>
                <a:lnTo>
                  <a:pt x="2397" y="1132"/>
                </a:lnTo>
                <a:lnTo>
                  <a:pt x="2407" y="1074"/>
                </a:lnTo>
                <a:lnTo>
                  <a:pt x="2412" y="1002"/>
                </a:lnTo>
                <a:lnTo>
                  <a:pt x="2423" y="923"/>
                </a:lnTo>
                <a:lnTo>
                  <a:pt x="2428" y="850"/>
                </a:lnTo>
                <a:lnTo>
                  <a:pt x="2438" y="772"/>
                </a:lnTo>
                <a:lnTo>
                  <a:pt x="2449" y="688"/>
                </a:lnTo>
                <a:lnTo>
                  <a:pt x="2454" y="610"/>
                </a:lnTo>
                <a:lnTo>
                  <a:pt x="2464" y="542"/>
                </a:lnTo>
                <a:lnTo>
                  <a:pt x="2469" y="479"/>
                </a:lnTo>
                <a:lnTo>
                  <a:pt x="2480" y="422"/>
                </a:lnTo>
                <a:lnTo>
                  <a:pt x="2490" y="370"/>
                </a:lnTo>
                <a:lnTo>
                  <a:pt x="2495" y="328"/>
                </a:lnTo>
                <a:lnTo>
                  <a:pt x="2507" y="276"/>
                </a:lnTo>
                <a:lnTo>
                  <a:pt x="2512" y="229"/>
                </a:lnTo>
                <a:lnTo>
                  <a:pt x="2522" y="177"/>
                </a:lnTo>
                <a:lnTo>
                  <a:pt x="2533" y="124"/>
                </a:lnTo>
                <a:lnTo>
                  <a:pt x="2537" y="88"/>
                </a:lnTo>
                <a:lnTo>
                  <a:pt x="2548" y="51"/>
                </a:lnTo>
                <a:lnTo>
                  <a:pt x="2553" y="26"/>
                </a:lnTo>
                <a:lnTo>
                  <a:pt x="2563" y="10"/>
                </a:lnTo>
                <a:lnTo>
                  <a:pt x="2568" y="5"/>
                </a:lnTo>
                <a:lnTo>
                  <a:pt x="2579" y="0"/>
                </a:lnTo>
                <a:lnTo>
                  <a:pt x="2589" y="10"/>
                </a:lnTo>
                <a:lnTo>
                  <a:pt x="2594" y="15"/>
                </a:lnTo>
                <a:lnTo>
                  <a:pt x="2606" y="31"/>
                </a:lnTo>
                <a:lnTo>
                  <a:pt x="2611" y="57"/>
                </a:lnTo>
                <a:lnTo>
                  <a:pt x="2621" y="83"/>
                </a:lnTo>
                <a:lnTo>
                  <a:pt x="2632" y="114"/>
                </a:lnTo>
                <a:lnTo>
                  <a:pt x="2637" y="145"/>
                </a:lnTo>
                <a:lnTo>
                  <a:pt x="2647" y="172"/>
                </a:lnTo>
                <a:lnTo>
                  <a:pt x="2653" y="198"/>
                </a:lnTo>
                <a:lnTo>
                  <a:pt x="2663" y="213"/>
                </a:lnTo>
                <a:lnTo>
                  <a:pt x="2673" y="219"/>
                </a:lnTo>
                <a:lnTo>
                  <a:pt x="2679" y="224"/>
                </a:lnTo>
                <a:lnTo>
                  <a:pt x="2689" y="229"/>
                </a:lnTo>
                <a:lnTo>
                  <a:pt x="2694" y="234"/>
                </a:lnTo>
                <a:lnTo>
                  <a:pt x="2705" y="239"/>
                </a:lnTo>
                <a:lnTo>
                  <a:pt x="2716" y="254"/>
                </a:lnTo>
                <a:lnTo>
                  <a:pt x="2721" y="271"/>
                </a:lnTo>
                <a:lnTo>
                  <a:pt x="2732" y="281"/>
                </a:lnTo>
                <a:lnTo>
                  <a:pt x="2736" y="291"/>
                </a:lnTo>
                <a:lnTo>
                  <a:pt x="2746" y="297"/>
                </a:lnTo>
                <a:lnTo>
                  <a:pt x="2752" y="302"/>
                </a:lnTo>
                <a:lnTo>
                  <a:pt x="2762" y="312"/>
                </a:lnTo>
                <a:lnTo>
                  <a:pt x="2772" y="323"/>
                </a:lnTo>
                <a:lnTo>
                  <a:pt x="2778" y="343"/>
                </a:lnTo>
                <a:lnTo>
                  <a:pt x="2788" y="365"/>
                </a:lnTo>
                <a:lnTo>
                  <a:pt x="2793" y="391"/>
                </a:lnTo>
                <a:lnTo>
                  <a:pt x="2804" y="417"/>
                </a:lnTo>
                <a:lnTo>
                  <a:pt x="2815" y="438"/>
                </a:lnTo>
                <a:lnTo>
                  <a:pt x="2820" y="464"/>
                </a:lnTo>
                <a:lnTo>
                  <a:pt x="2831" y="485"/>
                </a:lnTo>
                <a:lnTo>
                  <a:pt x="2836" y="505"/>
                </a:lnTo>
                <a:lnTo>
                  <a:pt x="2846" y="521"/>
                </a:lnTo>
                <a:lnTo>
                  <a:pt x="2857" y="537"/>
                </a:lnTo>
                <a:lnTo>
                  <a:pt x="2862" y="552"/>
                </a:lnTo>
                <a:lnTo>
                  <a:pt x="2872" y="563"/>
                </a:lnTo>
                <a:lnTo>
                  <a:pt x="2878" y="574"/>
                </a:lnTo>
                <a:lnTo>
                  <a:pt x="2888" y="589"/>
                </a:lnTo>
                <a:lnTo>
                  <a:pt x="2898" y="595"/>
                </a:lnTo>
                <a:lnTo>
                  <a:pt x="2904" y="605"/>
                </a:lnTo>
                <a:lnTo>
                  <a:pt x="2915" y="610"/>
                </a:lnTo>
                <a:lnTo>
                  <a:pt x="2920" y="610"/>
                </a:lnTo>
                <a:lnTo>
                  <a:pt x="2931" y="621"/>
                </a:lnTo>
                <a:lnTo>
                  <a:pt x="2936" y="626"/>
                </a:lnTo>
                <a:lnTo>
                  <a:pt x="2945" y="626"/>
                </a:lnTo>
                <a:lnTo>
                  <a:pt x="2956" y="621"/>
                </a:lnTo>
                <a:lnTo>
                  <a:pt x="2961" y="615"/>
                </a:lnTo>
                <a:lnTo>
                  <a:pt x="2971" y="615"/>
                </a:lnTo>
                <a:lnTo>
                  <a:pt x="2976" y="615"/>
                </a:lnTo>
                <a:lnTo>
                  <a:pt x="2987" y="626"/>
                </a:lnTo>
                <a:lnTo>
                  <a:pt x="2997" y="626"/>
                </a:lnTo>
                <a:lnTo>
                  <a:pt x="3002" y="636"/>
                </a:lnTo>
                <a:lnTo>
                  <a:pt x="3013" y="641"/>
                </a:lnTo>
                <a:lnTo>
                  <a:pt x="3019" y="651"/>
                </a:lnTo>
                <a:lnTo>
                  <a:pt x="3030" y="656"/>
                </a:lnTo>
                <a:lnTo>
                  <a:pt x="3040" y="661"/>
                </a:lnTo>
                <a:lnTo>
                  <a:pt x="3045" y="673"/>
                </a:lnTo>
                <a:lnTo>
                  <a:pt x="3056" y="678"/>
                </a:lnTo>
                <a:lnTo>
                  <a:pt x="3061" y="683"/>
                </a:lnTo>
                <a:lnTo>
                  <a:pt x="3071" y="688"/>
                </a:lnTo>
                <a:lnTo>
                  <a:pt x="3082" y="693"/>
                </a:lnTo>
                <a:lnTo>
                  <a:pt x="3087" y="699"/>
                </a:lnTo>
                <a:lnTo>
                  <a:pt x="3097" y="714"/>
                </a:lnTo>
                <a:lnTo>
                  <a:pt x="3102" y="719"/>
                </a:lnTo>
                <a:lnTo>
                  <a:pt x="3113" y="730"/>
                </a:lnTo>
                <a:lnTo>
                  <a:pt x="3118" y="735"/>
                </a:lnTo>
                <a:lnTo>
                  <a:pt x="3129" y="740"/>
                </a:lnTo>
                <a:lnTo>
                  <a:pt x="3140" y="750"/>
                </a:lnTo>
                <a:lnTo>
                  <a:pt x="3144" y="761"/>
                </a:lnTo>
                <a:lnTo>
                  <a:pt x="3155" y="767"/>
                </a:lnTo>
                <a:lnTo>
                  <a:pt x="3160" y="772"/>
                </a:lnTo>
                <a:lnTo>
                  <a:pt x="3170" y="783"/>
                </a:lnTo>
                <a:lnTo>
                  <a:pt x="3181" y="793"/>
                </a:lnTo>
                <a:lnTo>
                  <a:pt x="3186" y="798"/>
                </a:lnTo>
                <a:lnTo>
                  <a:pt x="3196" y="803"/>
                </a:lnTo>
                <a:lnTo>
                  <a:pt x="3201" y="814"/>
                </a:lnTo>
                <a:lnTo>
                  <a:pt x="3212" y="819"/>
                </a:lnTo>
                <a:lnTo>
                  <a:pt x="3222" y="829"/>
                </a:lnTo>
                <a:lnTo>
                  <a:pt x="3228" y="824"/>
                </a:lnTo>
                <a:lnTo>
                  <a:pt x="3239" y="824"/>
                </a:lnTo>
                <a:lnTo>
                  <a:pt x="3244" y="829"/>
                </a:lnTo>
                <a:lnTo>
                  <a:pt x="3254" y="829"/>
                </a:lnTo>
                <a:lnTo>
                  <a:pt x="3265" y="834"/>
                </a:lnTo>
                <a:lnTo>
                  <a:pt x="3270" y="829"/>
                </a:lnTo>
                <a:lnTo>
                  <a:pt x="3280" y="834"/>
                </a:lnTo>
                <a:lnTo>
                  <a:pt x="3286" y="834"/>
                </a:lnTo>
                <a:lnTo>
                  <a:pt x="3296" y="834"/>
                </a:lnTo>
                <a:lnTo>
                  <a:pt x="3301" y="840"/>
                </a:lnTo>
                <a:lnTo>
                  <a:pt x="3312" y="840"/>
                </a:lnTo>
                <a:lnTo>
                  <a:pt x="3322" y="840"/>
                </a:lnTo>
                <a:lnTo>
                  <a:pt x="3328" y="845"/>
                </a:lnTo>
                <a:lnTo>
                  <a:pt x="3339" y="840"/>
                </a:lnTo>
                <a:lnTo>
                  <a:pt x="3343" y="845"/>
                </a:lnTo>
                <a:lnTo>
                  <a:pt x="3353" y="845"/>
                </a:lnTo>
                <a:lnTo>
                  <a:pt x="3364" y="850"/>
                </a:lnTo>
                <a:lnTo>
                  <a:pt x="3369" y="850"/>
                </a:lnTo>
                <a:lnTo>
                  <a:pt x="3379" y="850"/>
                </a:lnTo>
                <a:lnTo>
                  <a:pt x="3385" y="854"/>
                </a:lnTo>
                <a:lnTo>
                  <a:pt x="3395" y="854"/>
                </a:lnTo>
                <a:lnTo>
                  <a:pt x="3405" y="860"/>
                </a:lnTo>
                <a:lnTo>
                  <a:pt x="3411" y="854"/>
                </a:lnTo>
                <a:lnTo>
                  <a:pt x="3421" y="850"/>
                </a:lnTo>
                <a:lnTo>
                  <a:pt x="3426" y="854"/>
                </a:lnTo>
                <a:lnTo>
                  <a:pt x="3438" y="850"/>
                </a:lnTo>
                <a:lnTo>
                  <a:pt x="3448" y="850"/>
                </a:lnTo>
                <a:lnTo>
                  <a:pt x="3453" y="854"/>
                </a:lnTo>
                <a:lnTo>
                  <a:pt x="3464" y="850"/>
                </a:lnTo>
                <a:lnTo>
                  <a:pt x="3469" y="845"/>
                </a:lnTo>
                <a:lnTo>
                  <a:pt x="3479" y="850"/>
                </a:lnTo>
                <a:lnTo>
                  <a:pt x="3484" y="840"/>
                </a:lnTo>
                <a:lnTo>
                  <a:pt x="3495" y="834"/>
                </a:lnTo>
                <a:lnTo>
                  <a:pt x="3505" y="840"/>
                </a:lnTo>
                <a:lnTo>
                  <a:pt x="3510" y="840"/>
                </a:lnTo>
                <a:lnTo>
                  <a:pt x="3521" y="840"/>
                </a:lnTo>
                <a:lnTo>
                  <a:pt x="3526" y="850"/>
                </a:lnTo>
                <a:lnTo>
                  <a:pt x="3537" y="85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D0FF8214-8D6F-4631-A4D9-1803A2412C3F}"/>
              </a:ext>
            </a:extLst>
          </p:cNvPr>
          <p:cNvSpPr>
            <a:spLocks/>
          </p:cNvSpPr>
          <p:nvPr/>
        </p:nvSpPr>
        <p:spPr bwMode="auto">
          <a:xfrm>
            <a:off x="3614739" y="1763713"/>
            <a:ext cx="5614987" cy="3097212"/>
          </a:xfrm>
          <a:custGeom>
            <a:avLst/>
            <a:gdLst>
              <a:gd name="T0" fmla="*/ 53 w 3537"/>
              <a:gd name="T1" fmla="*/ 1946 h 1951"/>
              <a:gd name="T2" fmla="*/ 110 w 3537"/>
              <a:gd name="T3" fmla="*/ 1935 h 1951"/>
              <a:gd name="T4" fmla="*/ 168 w 3537"/>
              <a:gd name="T5" fmla="*/ 1904 h 1951"/>
              <a:gd name="T6" fmla="*/ 226 w 3537"/>
              <a:gd name="T7" fmla="*/ 1872 h 1951"/>
              <a:gd name="T8" fmla="*/ 283 w 3537"/>
              <a:gd name="T9" fmla="*/ 1821 h 1951"/>
              <a:gd name="T10" fmla="*/ 341 w 3537"/>
              <a:gd name="T11" fmla="*/ 1779 h 1951"/>
              <a:gd name="T12" fmla="*/ 398 w 3537"/>
              <a:gd name="T13" fmla="*/ 1758 h 1951"/>
              <a:gd name="T14" fmla="*/ 456 w 3537"/>
              <a:gd name="T15" fmla="*/ 1753 h 1951"/>
              <a:gd name="T16" fmla="*/ 518 w 3537"/>
              <a:gd name="T17" fmla="*/ 1816 h 1951"/>
              <a:gd name="T18" fmla="*/ 576 w 3537"/>
              <a:gd name="T19" fmla="*/ 1862 h 1951"/>
              <a:gd name="T20" fmla="*/ 633 w 3537"/>
              <a:gd name="T21" fmla="*/ 1883 h 1951"/>
              <a:gd name="T22" fmla="*/ 691 w 3537"/>
              <a:gd name="T23" fmla="*/ 1889 h 1951"/>
              <a:gd name="T24" fmla="*/ 749 w 3537"/>
              <a:gd name="T25" fmla="*/ 1889 h 1951"/>
              <a:gd name="T26" fmla="*/ 806 w 3537"/>
              <a:gd name="T27" fmla="*/ 1894 h 1951"/>
              <a:gd name="T28" fmla="*/ 864 w 3537"/>
              <a:gd name="T29" fmla="*/ 1894 h 1951"/>
              <a:gd name="T30" fmla="*/ 926 w 3537"/>
              <a:gd name="T31" fmla="*/ 1889 h 1951"/>
              <a:gd name="T32" fmla="*/ 984 w 3537"/>
              <a:gd name="T33" fmla="*/ 1872 h 1951"/>
              <a:gd name="T34" fmla="*/ 1041 w 3537"/>
              <a:gd name="T35" fmla="*/ 1842 h 1951"/>
              <a:gd name="T36" fmla="*/ 1099 w 3537"/>
              <a:gd name="T37" fmla="*/ 1800 h 1951"/>
              <a:gd name="T38" fmla="*/ 1157 w 3537"/>
              <a:gd name="T39" fmla="*/ 1747 h 1951"/>
              <a:gd name="T40" fmla="*/ 1214 w 3537"/>
              <a:gd name="T41" fmla="*/ 1663 h 1951"/>
              <a:gd name="T42" fmla="*/ 1272 w 3537"/>
              <a:gd name="T43" fmla="*/ 1581 h 1951"/>
              <a:gd name="T44" fmla="*/ 1329 w 3537"/>
              <a:gd name="T45" fmla="*/ 1470 h 1951"/>
              <a:gd name="T46" fmla="*/ 1392 w 3537"/>
              <a:gd name="T47" fmla="*/ 1398 h 1951"/>
              <a:gd name="T48" fmla="*/ 1449 w 3537"/>
              <a:gd name="T49" fmla="*/ 1356 h 1951"/>
              <a:gd name="T50" fmla="*/ 1508 w 3537"/>
              <a:gd name="T51" fmla="*/ 1330 h 1951"/>
              <a:gd name="T52" fmla="*/ 1564 w 3537"/>
              <a:gd name="T53" fmla="*/ 1294 h 1951"/>
              <a:gd name="T54" fmla="*/ 1622 w 3537"/>
              <a:gd name="T55" fmla="*/ 1226 h 1951"/>
              <a:gd name="T56" fmla="*/ 1680 w 3537"/>
              <a:gd name="T57" fmla="*/ 1216 h 1951"/>
              <a:gd name="T58" fmla="*/ 1737 w 3537"/>
              <a:gd name="T59" fmla="*/ 1261 h 1951"/>
              <a:gd name="T60" fmla="*/ 1800 w 3537"/>
              <a:gd name="T61" fmla="*/ 1314 h 1951"/>
              <a:gd name="T62" fmla="*/ 1857 w 3537"/>
              <a:gd name="T63" fmla="*/ 1361 h 1951"/>
              <a:gd name="T64" fmla="*/ 1916 w 3537"/>
              <a:gd name="T65" fmla="*/ 1378 h 1951"/>
              <a:gd name="T66" fmla="*/ 1972 w 3537"/>
              <a:gd name="T67" fmla="*/ 1404 h 1951"/>
              <a:gd name="T68" fmla="*/ 2030 w 3537"/>
              <a:gd name="T69" fmla="*/ 1435 h 1951"/>
              <a:gd name="T70" fmla="*/ 2088 w 3537"/>
              <a:gd name="T71" fmla="*/ 1470 h 1951"/>
              <a:gd name="T72" fmla="*/ 2145 w 3537"/>
              <a:gd name="T73" fmla="*/ 1507 h 1951"/>
              <a:gd name="T74" fmla="*/ 2208 w 3537"/>
              <a:gd name="T75" fmla="*/ 1523 h 1951"/>
              <a:gd name="T76" fmla="*/ 2265 w 3537"/>
              <a:gd name="T77" fmla="*/ 1539 h 1951"/>
              <a:gd name="T78" fmla="*/ 2324 w 3537"/>
              <a:gd name="T79" fmla="*/ 1518 h 1951"/>
              <a:gd name="T80" fmla="*/ 2380 w 3537"/>
              <a:gd name="T81" fmla="*/ 1414 h 1951"/>
              <a:gd name="T82" fmla="*/ 2438 w 3537"/>
              <a:gd name="T83" fmla="*/ 1236 h 1951"/>
              <a:gd name="T84" fmla="*/ 2495 w 3537"/>
              <a:gd name="T85" fmla="*/ 1106 h 1951"/>
              <a:gd name="T86" fmla="*/ 2553 w 3537"/>
              <a:gd name="T87" fmla="*/ 959 h 1951"/>
              <a:gd name="T88" fmla="*/ 2611 w 3537"/>
              <a:gd name="T89" fmla="*/ 845 h 1951"/>
              <a:gd name="T90" fmla="*/ 2673 w 3537"/>
              <a:gd name="T91" fmla="*/ 996 h 1951"/>
              <a:gd name="T92" fmla="*/ 2732 w 3537"/>
              <a:gd name="T93" fmla="*/ 1022 h 1951"/>
              <a:gd name="T94" fmla="*/ 2788 w 3537"/>
              <a:gd name="T95" fmla="*/ 1106 h 1951"/>
              <a:gd name="T96" fmla="*/ 2846 w 3537"/>
              <a:gd name="T97" fmla="*/ 1195 h 1951"/>
              <a:gd name="T98" fmla="*/ 2904 w 3537"/>
              <a:gd name="T99" fmla="*/ 1221 h 1951"/>
              <a:gd name="T100" fmla="*/ 2961 w 3537"/>
              <a:gd name="T101" fmla="*/ 1252 h 1951"/>
              <a:gd name="T102" fmla="*/ 3019 w 3537"/>
              <a:gd name="T103" fmla="*/ 1288 h 1951"/>
              <a:gd name="T104" fmla="*/ 3082 w 3537"/>
              <a:gd name="T105" fmla="*/ 1330 h 1951"/>
              <a:gd name="T106" fmla="*/ 3140 w 3537"/>
              <a:gd name="T107" fmla="*/ 1351 h 1951"/>
              <a:gd name="T108" fmla="*/ 3196 w 3537"/>
              <a:gd name="T109" fmla="*/ 1335 h 1951"/>
              <a:gd name="T110" fmla="*/ 3254 w 3537"/>
              <a:gd name="T111" fmla="*/ 1205 h 1951"/>
              <a:gd name="T112" fmla="*/ 3312 w 3537"/>
              <a:gd name="T113" fmla="*/ 886 h 1951"/>
              <a:gd name="T114" fmla="*/ 3369 w 3537"/>
              <a:gd name="T115" fmla="*/ 500 h 1951"/>
              <a:gd name="T116" fmla="*/ 3426 w 3537"/>
              <a:gd name="T117" fmla="*/ 182 h 1951"/>
              <a:gd name="T118" fmla="*/ 3484 w 3537"/>
              <a:gd name="T119" fmla="*/ 10 h 1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7" h="1951">
                <a:moveTo>
                  <a:pt x="0" y="1951"/>
                </a:moveTo>
                <a:lnTo>
                  <a:pt x="11" y="1946"/>
                </a:lnTo>
                <a:lnTo>
                  <a:pt x="17" y="1946"/>
                </a:lnTo>
                <a:lnTo>
                  <a:pt x="27" y="1946"/>
                </a:lnTo>
                <a:lnTo>
                  <a:pt x="33" y="1946"/>
                </a:lnTo>
                <a:lnTo>
                  <a:pt x="43" y="1946"/>
                </a:lnTo>
                <a:lnTo>
                  <a:pt x="53" y="1946"/>
                </a:lnTo>
                <a:lnTo>
                  <a:pt x="59" y="1946"/>
                </a:lnTo>
                <a:lnTo>
                  <a:pt x="69" y="1946"/>
                </a:lnTo>
                <a:lnTo>
                  <a:pt x="74" y="1946"/>
                </a:lnTo>
                <a:lnTo>
                  <a:pt x="85" y="1940"/>
                </a:lnTo>
                <a:lnTo>
                  <a:pt x="90" y="1940"/>
                </a:lnTo>
                <a:lnTo>
                  <a:pt x="100" y="1940"/>
                </a:lnTo>
                <a:lnTo>
                  <a:pt x="110" y="1935"/>
                </a:lnTo>
                <a:lnTo>
                  <a:pt x="115" y="1935"/>
                </a:lnTo>
                <a:lnTo>
                  <a:pt x="126" y="1930"/>
                </a:lnTo>
                <a:lnTo>
                  <a:pt x="132" y="1925"/>
                </a:lnTo>
                <a:lnTo>
                  <a:pt x="142" y="1920"/>
                </a:lnTo>
                <a:lnTo>
                  <a:pt x="152" y="1915"/>
                </a:lnTo>
                <a:lnTo>
                  <a:pt x="158" y="1909"/>
                </a:lnTo>
                <a:lnTo>
                  <a:pt x="168" y="1904"/>
                </a:lnTo>
                <a:lnTo>
                  <a:pt x="173" y="1899"/>
                </a:lnTo>
                <a:lnTo>
                  <a:pt x="184" y="1894"/>
                </a:lnTo>
                <a:lnTo>
                  <a:pt x="194" y="1889"/>
                </a:lnTo>
                <a:lnTo>
                  <a:pt x="199" y="1889"/>
                </a:lnTo>
                <a:lnTo>
                  <a:pt x="210" y="1883"/>
                </a:lnTo>
                <a:lnTo>
                  <a:pt x="215" y="1877"/>
                </a:lnTo>
                <a:lnTo>
                  <a:pt x="226" y="1872"/>
                </a:lnTo>
                <a:lnTo>
                  <a:pt x="237" y="1867"/>
                </a:lnTo>
                <a:lnTo>
                  <a:pt x="242" y="1856"/>
                </a:lnTo>
                <a:lnTo>
                  <a:pt x="252" y="1852"/>
                </a:lnTo>
                <a:lnTo>
                  <a:pt x="257" y="1842"/>
                </a:lnTo>
                <a:lnTo>
                  <a:pt x="268" y="1837"/>
                </a:lnTo>
                <a:lnTo>
                  <a:pt x="273" y="1826"/>
                </a:lnTo>
                <a:lnTo>
                  <a:pt x="283" y="1821"/>
                </a:lnTo>
                <a:lnTo>
                  <a:pt x="294" y="1816"/>
                </a:lnTo>
                <a:lnTo>
                  <a:pt x="299" y="1811"/>
                </a:lnTo>
                <a:lnTo>
                  <a:pt x="309" y="1800"/>
                </a:lnTo>
                <a:lnTo>
                  <a:pt x="314" y="1795"/>
                </a:lnTo>
                <a:lnTo>
                  <a:pt x="324" y="1790"/>
                </a:lnTo>
                <a:lnTo>
                  <a:pt x="336" y="1785"/>
                </a:lnTo>
                <a:lnTo>
                  <a:pt x="341" y="1779"/>
                </a:lnTo>
                <a:lnTo>
                  <a:pt x="351" y="1773"/>
                </a:lnTo>
                <a:lnTo>
                  <a:pt x="356" y="1768"/>
                </a:lnTo>
                <a:lnTo>
                  <a:pt x="367" y="1768"/>
                </a:lnTo>
                <a:lnTo>
                  <a:pt x="377" y="1763"/>
                </a:lnTo>
                <a:lnTo>
                  <a:pt x="382" y="1763"/>
                </a:lnTo>
                <a:lnTo>
                  <a:pt x="393" y="1758"/>
                </a:lnTo>
                <a:lnTo>
                  <a:pt x="398" y="1758"/>
                </a:lnTo>
                <a:lnTo>
                  <a:pt x="408" y="1758"/>
                </a:lnTo>
                <a:lnTo>
                  <a:pt x="419" y="1753"/>
                </a:lnTo>
                <a:lnTo>
                  <a:pt x="424" y="1753"/>
                </a:lnTo>
                <a:lnTo>
                  <a:pt x="435" y="1753"/>
                </a:lnTo>
                <a:lnTo>
                  <a:pt x="441" y="1753"/>
                </a:lnTo>
                <a:lnTo>
                  <a:pt x="451" y="1753"/>
                </a:lnTo>
                <a:lnTo>
                  <a:pt x="456" y="1753"/>
                </a:lnTo>
                <a:lnTo>
                  <a:pt x="467" y="1758"/>
                </a:lnTo>
                <a:lnTo>
                  <a:pt x="477" y="1768"/>
                </a:lnTo>
                <a:lnTo>
                  <a:pt x="482" y="1773"/>
                </a:lnTo>
                <a:lnTo>
                  <a:pt x="493" y="1785"/>
                </a:lnTo>
                <a:lnTo>
                  <a:pt x="498" y="1795"/>
                </a:lnTo>
                <a:lnTo>
                  <a:pt x="508" y="1805"/>
                </a:lnTo>
                <a:lnTo>
                  <a:pt x="518" y="1816"/>
                </a:lnTo>
                <a:lnTo>
                  <a:pt x="523" y="1821"/>
                </a:lnTo>
                <a:lnTo>
                  <a:pt x="534" y="1831"/>
                </a:lnTo>
                <a:lnTo>
                  <a:pt x="540" y="1842"/>
                </a:lnTo>
                <a:lnTo>
                  <a:pt x="550" y="1847"/>
                </a:lnTo>
                <a:lnTo>
                  <a:pt x="560" y="1852"/>
                </a:lnTo>
                <a:lnTo>
                  <a:pt x="566" y="1856"/>
                </a:lnTo>
                <a:lnTo>
                  <a:pt x="576" y="1862"/>
                </a:lnTo>
                <a:lnTo>
                  <a:pt x="581" y="1867"/>
                </a:lnTo>
                <a:lnTo>
                  <a:pt x="592" y="1872"/>
                </a:lnTo>
                <a:lnTo>
                  <a:pt x="602" y="1877"/>
                </a:lnTo>
                <a:lnTo>
                  <a:pt x="607" y="1877"/>
                </a:lnTo>
                <a:lnTo>
                  <a:pt x="618" y="1883"/>
                </a:lnTo>
                <a:lnTo>
                  <a:pt x="623" y="1883"/>
                </a:lnTo>
                <a:lnTo>
                  <a:pt x="633" y="1883"/>
                </a:lnTo>
                <a:lnTo>
                  <a:pt x="639" y="1889"/>
                </a:lnTo>
                <a:lnTo>
                  <a:pt x="650" y="1889"/>
                </a:lnTo>
                <a:lnTo>
                  <a:pt x="660" y="1889"/>
                </a:lnTo>
                <a:lnTo>
                  <a:pt x="665" y="1889"/>
                </a:lnTo>
                <a:lnTo>
                  <a:pt x="676" y="1889"/>
                </a:lnTo>
                <a:lnTo>
                  <a:pt x="681" y="1889"/>
                </a:lnTo>
                <a:lnTo>
                  <a:pt x="691" y="1889"/>
                </a:lnTo>
                <a:lnTo>
                  <a:pt x="702" y="1889"/>
                </a:lnTo>
                <a:lnTo>
                  <a:pt x="707" y="1889"/>
                </a:lnTo>
                <a:lnTo>
                  <a:pt x="717" y="1889"/>
                </a:lnTo>
                <a:lnTo>
                  <a:pt x="722" y="1889"/>
                </a:lnTo>
                <a:lnTo>
                  <a:pt x="732" y="1889"/>
                </a:lnTo>
                <a:lnTo>
                  <a:pt x="744" y="1889"/>
                </a:lnTo>
                <a:lnTo>
                  <a:pt x="749" y="1889"/>
                </a:lnTo>
                <a:lnTo>
                  <a:pt x="759" y="1889"/>
                </a:lnTo>
                <a:lnTo>
                  <a:pt x="764" y="1894"/>
                </a:lnTo>
                <a:lnTo>
                  <a:pt x="775" y="1894"/>
                </a:lnTo>
                <a:lnTo>
                  <a:pt x="785" y="1894"/>
                </a:lnTo>
                <a:lnTo>
                  <a:pt x="790" y="1894"/>
                </a:lnTo>
                <a:lnTo>
                  <a:pt x="801" y="1894"/>
                </a:lnTo>
                <a:lnTo>
                  <a:pt x="806" y="1894"/>
                </a:lnTo>
                <a:lnTo>
                  <a:pt x="816" y="1894"/>
                </a:lnTo>
                <a:lnTo>
                  <a:pt x="822" y="1894"/>
                </a:lnTo>
                <a:lnTo>
                  <a:pt x="832" y="1894"/>
                </a:lnTo>
                <a:lnTo>
                  <a:pt x="842" y="1894"/>
                </a:lnTo>
                <a:lnTo>
                  <a:pt x="849" y="1894"/>
                </a:lnTo>
                <a:lnTo>
                  <a:pt x="859" y="1894"/>
                </a:lnTo>
                <a:lnTo>
                  <a:pt x="864" y="1894"/>
                </a:lnTo>
                <a:lnTo>
                  <a:pt x="875" y="1894"/>
                </a:lnTo>
                <a:lnTo>
                  <a:pt x="885" y="1894"/>
                </a:lnTo>
                <a:lnTo>
                  <a:pt x="890" y="1894"/>
                </a:lnTo>
                <a:lnTo>
                  <a:pt x="901" y="1894"/>
                </a:lnTo>
                <a:lnTo>
                  <a:pt x="906" y="1889"/>
                </a:lnTo>
                <a:lnTo>
                  <a:pt x="915" y="1889"/>
                </a:lnTo>
                <a:lnTo>
                  <a:pt x="926" y="1889"/>
                </a:lnTo>
                <a:lnTo>
                  <a:pt x="931" y="1889"/>
                </a:lnTo>
                <a:lnTo>
                  <a:pt x="941" y="1883"/>
                </a:lnTo>
                <a:lnTo>
                  <a:pt x="948" y="1883"/>
                </a:lnTo>
                <a:lnTo>
                  <a:pt x="958" y="1883"/>
                </a:lnTo>
                <a:lnTo>
                  <a:pt x="968" y="1877"/>
                </a:lnTo>
                <a:lnTo>
                  <a:pt x="974" y="1877"/>
                </a:lnTo>
                <a:lnTo>
                  <a:pt x="984" y="1872"/>
                </a:lnTo>
                <a:lnTo>
                  <a:pt x="989" y="1867"/>
                </a:lnTo>
                <a:lnTo>
                  <a:pt x="1000" y="1862"/>
                </a:lnTo>
                <a:lnTo>
                  <a:pt x="1005" y="1862"/>
                </a:lnTo>
                <a:lnTo>
                  <a:pt x="1015" y="1856"/>
                </a:lnTo>
                <a:lnTo>
                  <a:pt x="1026" y="1852"/>
                </a:lnTo>
                <a:lnTo>
                  <a:pt x="1031" y="1847"/>
                </a:lnTo>
                <a:lnTo>
                  <a:pt x="1041" y="1842"/>
                </a:lnTo>
                <a:lnTo>
                  <a:pt x="1046" y="1837"/>
                </a:lnTo>
                <a:lnTo>
                  <a:pt x="1058" y="1831"/>
                </a:lnTo>
                <a:lnTo>
                  <a:pt x="1068" y="1821"/>
                </a:lnTo>
                <a:lnTo>
                  <a:pt x="1073" y="1816"/>
                </a:lnTo>
                <a:lnTo>
                  <a:pt x="1084" y="1811"/>
                </a:lnTo>
                <a:lnTo>
                  <a:pt x="1089" y="1805"/>
                </a:lnTo>
                <a:lnTo>
                  <a:pt x="1099" y="1800"/>
                </a:lnTo>
                <a:lnTo>
                  <a:pt x="1110" y="1790"/>
                </a:lnTo>
                <a:lnTo>
                  <a:pt x="1115" y="1785"/>
                </a:lnTo>
                <a:lnTo>
                  <a:pt x="1125" y="1779"/>
                </a:lnTo>
                <a:lnTo>
                  <a:pt x="1130" y="1768"/>
                </a:lnTo>
                <a:lnTo>
                  <a:pt x="1140" y="1763"/>
                </a:lnTo>
                <a:lnTo>
                  <a:pt x="1151" y="1753"/>
                </a:lnTo>
                <a:lnTo>
                  <a:pt x="1157" y="1747"/>
                </a:lnTo>
                <a:lnTo>
                  <a:pt x="1167" y="1737"/>
                </a:lnTo>
                <a:lnTo>
                  <a:pt x="1172" y="1727"/>
                </a:lnTo>
                <a:lnTo>
                  <a:pt x="1183" y="1716"/>
                </a:lnTo>
                <a:lnTo>
                  <a:pt x="1188" y="1701"/>
                </a:lnTo>
                <a:lnTo>
                  <a:pt x="1198" y="1685"/>
                </a:lnTo>
                <a:lnTo>
                  <a:pt x="1209" y="1674"/>
                </a:lnTo>
                <a:lnTo>
                  <a:pt x="1214" y="1663"/>
                </a:lnTo>
                <a:lnTo>
                  <a:pt x="1224" y="1654"/>
                </a:lnTo>
                <a:lnTo>
                  <a:pt x="1230" y="1649"/>
                </a:lnTo>
                <a:lnTo>
                  <a:pt x="1240" y="1638"/>
                </a:lnTo>
                <a:lnTo>
                  <a:pt x="1250" y="1628"/>
                </a:lnTo>
                <a:lnTo>
                  <a:pt x="1256" y="1617"/>
                </a:lnTo>
                <a:lnTo>
                  <a:pt x="1267" y="1602"/>
                </a:lnTo>
                <a:lnTo>
                  <a:pt x="1272" y="1581"/>
                </a:lnTo>
                <a:lnTo>
                  <a:pt x="1283" y="1565"/>
                </a:lnTo>
                <a:lnTo>
                  <a:pt x="1293" y="1544"/>
                </a:lnTo>
                <a:lnTo>
                  <a:pt x="1298" y="1528"/>
                </a:lnTo>
                <a:lnTo>
                  <a:pt x="1309" y="1513"/>
                </a:lnTo>
                <a:lnTo>
                  <a:pt x="1314" y="1497"/>
                </a:lnTo>
                <a:lnTo>
                  <a:pt x="1323" y="1482"/>
                </a:lnTo>
                <a:lnTo>
                  <a:pt x="1329" y="1470"/>
                </a:lnTo>
                <a:lnTo>
                  <a:pt x="1339" y="1460"/>
                </a:lnTo>
                <a:lnTo>
                  <a:pt x="1349" y="1445"/>
                </a:lnTo>
                <a:lnTo>
                  <a:pt x="1355" y="1435"/>
                </a:lnTo>
                <a:lnTo>
                  <a:pt x="1366" y="1424"/>
                </a:lnTo>
                <a:lnTo>
                  <a:pt x="1371" y="1419"/>
                </a:lnTo>
                <a:lnTo>
                  <a:pt x="1382" y="1409"/>
                </a:lnTo>
                <a:lnTo>
                  <a:pt x="1392" y="1398"/>
                </a:lnTo>
                <a:lnTo>
                  <a:pt x="1397" y="1393"/>
                </a:lnTo>
                <a:lnTo>
                  <a:pt x="1408" y="1388"/>
                </a:lnTo>
                <a:lnTo>
                  <a:pt x="1413" y="1383"/>
                </a:lnTo>
                <a:lnTo>
                  <a:pt x="1423" y="1378"/>
                </a:lnTo>
                <a:lnTo>
                  <a:pt x="1434" y="1371"/>
                </a:lnTo>
                <a:lnTo>
                  <a:pt x="1439" y="1366"/>
                </a:lnTo>
                <a:lnTo>
                  <a:pt x="1449" y="1356"/>
                </a:lnTo>
                <a:lnTo>
                  <a:pt x="1455" y="1356"/>
                </a:lnTo>
                <a:lnTo>
                  <a:pt x="1466" y="1351"/>
                </a:lnTo>
                <a:lnTo>
                  <a:pt x="1476" y="1345"/>
                </a:lnTo>
                <a:lnTo>
                  <a:pt x="1482" y="1340"/>
                </a:lnTo>
                <a:lnTo>
                  <a:pt x="1492" y="1335"/>
                </a:lnTo>
                <a:lnTo>
                  <a:pt x="1497" y="1330"/>
                </a:lnTo>
                <a:lnTo>
                  <a:pt x="1508" y="1330"/>
                </a:lnTo>
                <a:lnTo>
                  <a:pt x="1513" y="1325"/>
                </a:lnTo>
                <a:lnTo>
                  <a:pt x="1522" y="1320"/>
                </a:lnTo>
                <a:lnTo>
                  <a:pt x="1533" y="1320"/>
                </a:lnTo>
                <a:lnTo>
                  <a:pt x="1538" y="1314"/>
                </a:lnTo>
                <a:lnTo>
                  <a:pt x="1548" y="1309"/>
                </a:lnTo>
                <a:lnTo>
                  <a:pt x="1554" y="1304"/>
                </a:lnTo>
                <a:lnTo>
                  <a:pt x="1564" y="1294"/>
                </a:lnTo>
                <a:lnTo>
                  <a:pt x="1575" y="1288"/>
                </a:lnTo>
                <a:lnTo>
                  <a:pt x="1581" y="1278"/>
                </a:lnTo>
                <a:lnTo>
                  <a:pt x="1591" y="1267"/>
                </a:lnTo>
                <a:lnTo>
                  <a:pt x="1596" y="1256"/>
                </a:lnTo>
                <a:lnTo>
                  <a:pt x="1607" y="1242"/>
                </a:lnTo>
                <a:lnTo>
                  <a:pt x="1617" y="1231"/>
                </a:lnTo>
                <a:lnTo>
                  <a:pt x="1622" y="1226"/>
                </a:lnTo>
                <a:lnTo>
                  <a:pt x="1633" y="1216"/>
                </a:lnTo>
                <a:lnTo>
                  <a:pt x="1638" y="1210"/>
                </a:lnTo>
                <a:lnTo>
                  <a:pt x="1648" y="1205"/>
                </a:lnTo>
                <a:lnTo>
                  <a:pt x="1659" y="1205"/>
                </a:lnTo>
                <a:lnTo>
                  <a:pt x="1664" y="1205"/>
                </a:lnTo>
                <a:lnTo>
                  <a:pt x="1675" y="1210"/>
                </a:lnTo>
                <a:lnTo>
                  <a:pt x="1680" y="1216"/>
                </a:lnTo>
                <a:lnTo>
                  <a:pt x="1691" y="1221"/>
                </a:lnTo>
                <a:lnTo>
                  <a:pt x="1696" y="1226"/>
                </a:lnTo>
                <a:lnTo>
                  <a:pt x="1706" y="1231"/>
                </a:lnTo>
                <a:lnTo>
                  <a:pt x="1717" y="1236"/>
                </a:lnTo>
                <a:lnTo>
                  <a:pt x="1722" y="1247"/>
                </a:lnTo>
                <a:lnTo>
                  <a:pt x="1732" y="1252"/>
                </a:lnTo>
                <a:lnTo>
                  <a:pt x="1737" y="1261"/>
                </a:lnTo>
                <a:lnTo>
                  <a:pt x="1747" y="1267"/>
                </a:lnTo>
                <a:lnTo>
                  <a:pt x="1758" y="1273"/>
                </a:lnTo>
                <a:lnTo>
                  <a:pt x="1763" y="1283"/>
                </a:lnTo>
                <a:lnTo>
                  <a:pt x="1773" y="1288"/>
                </a:lnTo>
                <a:lnTo>
                  <a:pt x="1779" y="1299"/>
                </a:lnTo>
                <a:lnTo>
                  <a:pt x="1790" y="1304"/>
                </a:lnTo>
                <a:lnTo>
                  <a:pt x="1800" y="1314"/>
                </a:lnTo>
                <a:lnTo>
                  <a:pt x="1805" y="1320"/>
                </a:lnTo>
                <a:lnTo>
                  <a:pt x="1816" y="1330"/>
                </a:lnTo>
                <a:lnTo>
                  <a:pt x="1821" y="1335"/>
                </a:lnTo>
                <a:lnTo>
                  <a:pt x="1831" y="1345"/>
                </a:lnTo>
                <a:lnTo>
                  <a:pt x="1842" y="1351"/>
                </a:lnTo>
                <a:lnTo>
                  <a:pt x="1847" y="1356"/>
                </a:lnTo>
                <a:lnTo>
                  <a:pt x="1857" y="1361"/>
                </a:lnTo>
                <a:lnTo>
                  <a:pt x="1863" y="1366"/>
                </a:lnTo>
                <a:lnTo>
                  <a:pt x="1873" y="1371"/>
                </a:lnTo>
                <a:lnTo>
                  <a:pt x="1879" y="1371"/>
                </a:lnTo>
                <a:lnTo>
                  <a:pt x="1890" y="1378"/>
                </a:lnTo>
                <a:lnTo>
                  <a:pt x="1900" y="1378"/>
                </a:lnTo>
                <a:lnTo>
                  <a:pt x="1905" y="1378"/>
                </a:lnTo>
                <a:lnTo>
                  <a:pt x="1916" y="1378"/>
                </a:lnTo>
                <a:lnTo>
                  <a:pt x="1921" y="1383"/>
                </a:lnTo>
                <a:lnTo>
                  <a:pt x="1930" y="1383"/>
                </a:lnTo>
                <a:lnTo>
                  <a:pt x="1941" y="1388"/>
                </a:lnTo>
                <a:lnTo>
                  <a:pt x="1946" y="1393"/>
                </a:lnTo>
                <a:lnTo>
                  <a:pt x="1956" y="1393"/>
                </a:lnTo>
                <a:lnTo>
                  <a:pt x="1962" y="1398"/>
                </a:lnTo>
                <a:lnTo>
                  <a:pt x="1972" y="1404"/>
                </a:lnTo>
                <a:lnTo>
                  <a:pt x="1983" y="1409"/>
                </a:lnTo>
                <a:lnTo>
                  <a:pt x="1989" y="1414"/>
                </a:lnTo>
                <a:lnTo>
                  <a:pt x="1999" y="1419"/>
                </a:lnTo>
                <a:lnTo>
                  <a:pt x="2004" y="1419"/>
                </a:lnTo>
                <a:lnTo>
                  <a:pt x="2015" y="1424"/>
                </a:lnTo>
                <a:lnTo>
                  <a:pt x="2025" y="1429"/>
                </a:lnTo>
                <a:lnTo>
                  <a:pt x="2030" y="1435"/>
                </a:lnTo>
                <a:lnTo>
                  <a:pt x="2041" y="1440"/>
                </a:lnTo>
                <a:lnTo>
                  <a:pt x="2046" y="1445"/>
                </a:lnTo>
                <a:lnTo>
                  <a:pt x="2056" y="1450"/>
                </a:lnTo>
                <a:lnTo>
                  <a:pt x="2061" y="1455"/>
                </a:lnTo>
                <a:lnTo>
                  <a:pt x="2072" y="1460"/>
                </a:lnTo>
                <a:lnTo>
                  <a:pt x="2082" y="1465"/>
                </a:lnTo>
                <a:lnTo>
                  <a:pt x="2088" y="1470"/>
                </a:lnTo>
                <a:lnTo>
                  <a:pt x="2099" y="1482"/>
                </a:lnTo>
                <a:lnTo>
                  <a:pt x="2104" y="1487"/>
                </a:lnTo>
                <a:lnTo>
                  <a:pt x="2114" y="1487"/>
                </a:lnTo>
                <a:lnTo>
                  <a:pt x="2125" y="1492"/>
                </a:lnTo>
                <a:lnTo>
                  <a:pt x="2129" y="1497"/>
                </a:lnTo>
                <a:lnTo>
                  <a:pt x="2140" y="1502"/>
                </a:lnTo>
                <a:lnTo>
                  <a:pt x="2145" y="1507"/>
                </a:lnTo>
                <a:lnTo>
                  <a:pt x="2155" y="1507"/>
                </a:lnTo>
                <a:lnTo>
                  <a:pt x="2166" y="1513"/>
                </a:lnTo>
                <a:lnTo>
                  <a:pt x="2171" y="1518"/>
                </a:lnTo>
                <a:lnTo>
                  <a:pt x="2181" y="1518"/>
                </a:lnTo>
                <a:lnTo>
                  <a:pt x="2186" y="1523"/>
                </a:lnTo>
                <a:lnTo>
                  <a:pt x="2198" y="1523"/>
                </a:lnTo>
                <a:lnTo>
                  <a:pt x="2208" y="1523"/>
                </a:lnTo>
                <a:lnTo>
                  <a:pt x="2213" y="1528"/>
                </a:lnTo>
                <a:lnTo>
                  <a:pt x="2224" y="1528"/>
                </a:lnTo>
                <a:lnTo>
                  <a:pt x="2229" y="1533"/>
                </a:lnTo>
                <a:lnTo>
                  <a:pt x="2239" y="1533"/>
                </a:lnTo>
                <a:lnTo>
                  <a:pt x="2245" y="1533"/>
                </a:lnTo>
                <a:lnTo>
                  <a:pt x="2255" y="1539"/>
                </a:lnTo>
                <a:lnTo>
                  <a:pt x="2265" y="1539"/>
                </a:lnTo>
                <a:lnTo>
                  <a:pt x="2271" y="1539"/>
                </a:lnTo>
                <a:lnTo>
                  <a:pt x="2281" y="1539"/>
                </a:lnTo>
                <a:lnTo>
                  <a:pt x="2286" y="1539"/>
                </a:lnTo>
                <a:lnTo>
                  <a:pt x="2298" y="1539"/>
                </a:lnTo>
                <a:lnTo>
                  <a:pt x="2308" y="1533"/>
                </a:lnTo>
                <a:lnTo>
                  <a:pt x="2313" y="1528"/>
                </a:lnTo>
                <a:lnTo>
                  <a:pt x="2324" y="1518"/>
                </a:lnTo>
                <a:lnTo>
                  <a:pt x="2329" y="1513"/>
                </a:lnTo>
                <a:lnTo>
                  <a:pt x="2338" y="1497"/>
                </a:lnTo>
                <a:lnTo>
                  <a:pt x="2349" y="1487"/>
                </a:lnTo>
                <a:lnTo>
                  <a:pt x="2354" y="1470"/>
                </a:lnTo>
                <a:lnTo>
                  <a:pt x="2364" y="1450"/>
                </a:lnTo>
                <a:lnTo>
                  <a:pt x="2370" y="1435"/>
                </a:lnTo>
                <a:lnTo>
                  <a:pt x="2380" y="1414"/>
                </a:lnTo>
                <a:lnTo>
                  <a:pt x="2385" y="1388"/>
                </a:lnTo>
                <a:lnTo>
                  <a:pt x="2397" y="1366"/>
                </a:lnTo>
                <a:lnTo>
                  <a:pt x="2407" y="1340"/>
                </a:lnTo>
                <a:lnTo>
                  <a:pt x="2412" y="1314"/>
                </a:lnTo>
                <a:lnTo>
                  <a:pt x="2423" y="1288"/>
                </a:lnTo>
                <a:lnTo>
                  <a:pt x="2428" y="1261"/>
                </a:lnTo>
                <a:lnTo>
                  <a:pt x="2438" y="1236"/>
                </a:lnTo>
                <a:lnTo>
                  <a:pt x="2449" y="1216"/>
                </a:lnTo>
                <a:lnTo>
                  <a:pt x="2454" y="1195"/>
                </a:lnTo>
                <a:lnTo>
                  <a:pt x="2464" y="1179"/>
                </a:lnTo>
                <a:lnTo>
                  <a:pt x="2469" y="1163"/>
                </a:lnTo>
                <a:lnTo>
                  <a:pt x="2480" y="1147"/>
                </a:lnTo>
                <a:lnTo>
                  <a:pt x="2490" y="1126"/>
                </a:lnTo>
                <a:lnTo>
                  <a:pt x="2495" y="1106"/>
                </a:lnTo>
                <a:lnTo>
                  <a:pt x="2507" y="1085"/>
                </a:lnTo>
                <a:lnTo>
                  <a:pt x="2512" y="1063"/>
                </a:lnTo>
                <a:lnTo>
                  <a:pt x="2522" y="1043"/>
                </a:lnTo>
                <a:lnTo>
                  <a:pt x="2533" y="1022"/>
                </a:lnTo>
                <a:lnTo>
                  <a:pt x="2537" y="1002"/>
                </a:lnTo>
                <a:lnTo>
                  <a:pt x="2548" y="981"/>
                </a:lnTo>
                <a:lnTo>
                  <a:pt x="2553" y="959"/>
                </a:lnTo>
                <a:lnTo>
                  <a:pt x="2563" y="933"/>
                </a:lnTo>
                <a:lnTo>
                  <a:pt x="2568" y="907"/>
                </a:lnTo>
                <a:lnTo>
                  <a:pt x="2579" y="886"/>
                </a:lnTo>
                <a:lnTo>
                  <a:pt x="2589" y="866"/>
                </a:lnTo>
                <a:lnTo>
                  <a:pt x="2594" y="850"/>
                </a:lnTo>
                <a:lnTo>
                  <a:pt x="2606" y="840"/>
                </a:lnTo>
                <a:lnTo>
                  <a:pt x="2611" y="845"/>
                </a:lnTo>
                <a:lnTo>
                  <a:pt x="2621" y="854"/>
                </a:lnTo>
                <a:lnTo>
                  <a:pt x="2632" y="881"/>
                </a:lnTo>
                <a:lnTo>
                  <a:pt x="2637" y="907"/>
                </a:lnTo>
                <a:lnTo>
                  <a:pt x="2647" y="933"/>
                </a:lnTo>
                <a:lnTo>
                  <a:pt x="2653" y="959"/>
                </a:lnTo>
                <a:lnTo>
                  <a:pt x="2663" y="981"/>
                </a:lnTo>
                <a:lnTo>
                  <a:pt x="2673" y="996"/>
                </a:lnTo>
                <a:lnTo>
                  <a:pt x="2679" y="1007"/>
                </a:lnTo>
                <a:lnTo>
                  <a:pt x="2689" y="1017"/>
                </a:lnTo>
                <a:lnTo>
                  <a:pt x="2694" y="1022"/>
                </a:lnTo>
                <a:lnTo>
                  <a:pt x="2705" y="1028"/>
                </a:lnTo>
                <a:lnTo>
                  <a:pt x="2716" y="1022"/>
                </a:lnTo>
                <a:lnTo>
                  <a:pt x="2721" y="1022"/>
                </a:lnTo>
                <a:lnTo>
                  <a:pt x="2732" y="1022"/>
                </a:lnTo>
                <a:lnTo>
                  <a:pt x="2736" y="1022"/>
                </a:lnTo>
                <a:lnTo>
                  <a:pt x="2746" y="1028"/>
                </a:lnTo>
                <a:lnTo>
                  <a:pt x="2752" y="1033"/>
                </a:lnTo>
                <a:lnTo>
                  <a:pt x="2762" y="1048"/>
                </a:lnTo>
                <a:lnTo>
                  <a:pt x="2772" y="1063"/>
                </a:lnTo>
                <a:lnTo>
                  <a:pt x="2778" y="1085"/>
                </a:lnTo>
                <a:lnTo>
                  <a:pt x="2788" y="1106"/>
                </a:lnTo>
                <a:lnTo>
                  <a:pt x="2793" y="1126"/>
                </a:lnTo>
                <a:lnTo>
                  <a:pt x="2804" y="1142"/>
                </a:lnTo>
                <a:lnTo>
                  <a:pt x="2815" y="1152"/>
                </a:lnTo>
                <a:lnTo>
                  <a:pt x="2820" y="1168"/>
                </a:lnTo>
                <a:lnTo>
                  <a:pt x="2831" y="1179"/>
                </a:lnTo>
                <a:lnTo>
                  <a:pt x="2836" y="1190"/>
                </a:lnTo>
                <a:lnTo>
                  <a:pt x="2846" y="1195"/>
                </a:lnTo>
                <a:lnTo>
                  <a:pt x="2857" y="1200"/>
                </a:lnTo>
                <a:lnTo>
                  <a:pt x="2862" y="1205"/>
                </a:lnTo>
                <a:lnTo>
                  <a:pt x="2872" y="1205"/>
                </a:lnTo>
                <a:lnTo>
                  <a:pt x="2878" y="1210"/>
                </a:lnTo>
                <a:lnTo>
                  <a:pt x="2888" y="1210"/>
                </a:lnTo>
                <a:lnTo>
                  <a:pt x="2898" y="1216"/>
                </a:lnTo>
                <a:lnTo>
                  <a:pt x="2904" y="1221"/>
                </a:lnTo>
                <a:lnTo>
                  <a:pt x="2915" y="1226"/>
                </a:lnTo>
                <a:lnTo>
                  <a:pt x="2920" y="1226"/>
                </a:lnTo>
                <a:lnTo>
                  <a:pt x="2931" y="1231"/>
                </a:lnTo>
                <a:lnTo>
                  <a:pt x="2936" y="1242"/>
                </a:lnTo>
                <a:lnTo>
                  <a:pt x="2945" y="1247"/>
                </a:lnTo>
                <a:lnTo>
                  <a:pt x="2956" y="1247"/>
                </a:lnTo>
                <a:lnTo>
                  <a:pt x="2961" y="1252"/>
                </a:lnTo>
                <a:lnTo>
                  <a:pt x="2971" y="1256"/>
                </a:lnTo>
                <a:lnTo>
                  <a:pt x="2976" y="1261"/>
                </a:lnTo>
                <a:lnTo>
                  <a:pt x="2987" y="1267"/>
                </a:lnTo>
                <a:lnTo>
                  <a:pt x="2997" y="1273"/>
                </a:lnTo>
                <a:lnTo>
                  <a:pt x="3002" y="1278"/>
                </a:lnTo>
                <a:lnTo>
                  <a:pt x="3013" y="1283"/>
                </a:lnTo>
                <a:lnTo>
                  <a:pt x="3019" y="1288"/>
                </a:lnTo>
                <a:lnTo>
                  <a:pt x="3030" y="1299"/>
                </a:lnTo>
                <a:lnTo>
                  <a:pt x="3040" y="1304"/>
                </a:lnTo>
                <a:lnTo>
                  <a:pt x="3045" y="1309"/>
                </a:lnTo>
                <a:lnTo>
                  <a:pt x="3056" y="1314"/>
                </a:lnTo>
                <a:lnTo>
                  <a:pt x="3061" y="1320"/>
                </a:lnTo>
                <a:lnTo>
                  <a:pt x="3071" y="1325"/>
                </a:lnTo>
                <a:lnTo>
                  <a:pt x="3082" y="1330"/>
                </a:lnTo>
                <a:lnTo>
                  <a:pt x="3087" y="1335"/>
                </a:lnTo>
                <a:lnTo>
                  <a:pt x="3097" y="1340"/>
                </a:lnTo>
                <a:lnTo>
                  <a:pt x="3102" y="1345"/>
                </a:lnTo>
                <a:lnTo>
                  <a:pt x="3113" y="1345"/>
                </a:lnTo>
                <a:lnTo>
                  <a:pt x="3118" y="1351"/>
                </a:lnTo>
                <a:lnTo>
                  <a:pt x="3129" y="1351"/>
                </a:lnTo>
                <a:lnTo>
                  <a:pt x="3140" y="1351"/>
                </a:lnTo>
                <a:lnTo>
                  <a:pt x="3144" y="1351"/>
                </a:lnTo>
                <a:lnTo>
                  <a:pt x="3155" y="1351"/>
                </a:lnTo>
                <a:lnTo>
                  <a:pt x="3160" y="1351"/>
                </a:lnTo>
                <a:lnTo>
                  <a:pt x="3170" y="1345"/>
                </a:lnTo>
                <a:lnTo>
                  <a:pt x="3181" y="1345"/>
                </a:lnTo>
                <a:lnTo>
                  <a:pt x="3186" y="1340"/>
                </a:lnTo>
                <a:lnTo>
                  <a:pt x="3196" y="1335"/>
                </a:lnTo>
                <a:lnTo>
                  <a:pt x="3201" y="1325"/>
                </a:lnTo>
                <a:lnTo>
                  <a:pt x="3212" y="1314"/>
                </a:lnTo>
                <a:lnTo>
                  <a:pt x="3222" y="1299"/>
                </a:lnTo>
                <a:lnTo>
                  <a:pt x="3228" y="1283"/>
                </a:lnTo>
                <a:lnTo>
                  <a:pt x="3239" y="1256"/>
                </a:lnTo>
                <a:lnTo>
                  <a:pt x="3244" y="1231"/>
                </a:lnTo>
                <a:lnTo>
                  <a:pt x="3254" y="1205"/>
                </a:lnTo>
                <a:lnTo>
                  <a:pt x="3265" y="1168"/>
                </a:lnTo>
                <a:lnTo>
                  <a:pt x="3270" y="1132"/>
                </a:lnTo>
                <a:lnTo>
                  <a:pt x="3280" y="1090"/>
                </a:lnTo>
                <a:lnTo>
                  <a:pt x="3286" y="1043"/>
                </a:lnTo>
                <a:lnTo>
                  <a:pt x="3296" y="996"/>
                </a:lnTo>
                <a:lnTo>
                  <a:pt x="3301" y="938"/>
                </a:lnTo>
                <a:lnTo>
                  <a:pt x="3312" y="886"/>
                </a:lnTo>
                <a:lnTo>
                  <a:pt x="3322" y="834"/>
                </a:lnTo>
                <a:lnTo>
                  <a:pt x="3328" y="777"/>
                </a:lnTo>
                <a:lnTo>
                  <a:pt x="3339" y="719"/>
                </a:lnTo>
                <a:lnTo>
                  <a:pt x="3343" y="661"/>
                </a:lnTo>
                <a:lnTo>
                  <a:pt x="3353" y="605"/>
                </a:lnTo>
                <a:lnTo>
                  <a:pt x="3364" y="552"/>
                </a:lnTo>
                <a:lnTo>
                  <a:pt x="3369" y="500"/>
                </a:lnTo>
                <a:lnTo>
                  <a:pt x="3379" y="447"/>
                </a:lnTo>
                <a:lnTo>
                  <a:pt x="3385" y="396"/>
                </a:lnTo>
                <a:lnTo>
                  <a:pt x="3395" y="349"/>
                </a:lnTo>
                <a:lnTo>
                  <a:pt x="3405" y="307"/>
                </a:lnTo>
                <a:lnTo>
                  <a:pt x="3411" y="260"/>
                </a:lnTo>
                <a:lnTo>
                  <a:pt x="3421" y="219"/>
                </a:lnTo>
                <a:lnTo>
                  <a:pt x="3426" y="182"/>
                </a:lnTo>
                <a:lnTo>
                  <a:pt x="3438" y="145"/>
                </a:lnTo>
                <a:lnTo>
                  <a:pt x="3448" y="119"/>
                </a:lnTo>
                <a:lnTo>
                  <a:pt x="3453" y="88"/>
                </a:lnTo>
                <a:lnTo>
                  <a:pt x="3464" y="62"/>
                </a:lnTo>
                <a:lnTo>
                  <a:pt x="3469" y="41"/>
                </a:lnTo>
                <a:lnTo>
                  <a:pt x="3479" y="26"/>
                </a:lnTo>
                <a:lnTo>
                  <a:pt x="3484" y="10"/>
                </a:lnTo>
                <a:lnTo>
                  <a:pt x="3495" y="0"/>
                </a:lnTo>
                <a:lnTo>
                  <a:pt x="3505" y="0"/>
                </a:lnTo>
                <a:lnTo>
                  <a:pt x="3510" y="0"/>
                </a:lnTo>
                <a:lnTo>
                  <a:pt x="3521" y="5"/>
                </a:lnTo>
                <a:lnTo>
                  <a:pt x="3526" y="5"/>
                </a:lnTo>
                <a:lnTo>
                  <a:pt x="3537" y="20"/>
                </a:lnTo>
              </a:path>
            </a:pathLst>
          </a:custGeom>
          <a:noFill/>
          <a:ln w="952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Line 43">
            <a:extLst>
              <a:ext uri="{FF2B5EF4-FFF2-40B4-BE49-F238E27FC236}">
                <a16:creationId xmlns:a16="http://schemas.microsoft.com/office/drawing/2014/main" id="{90EAED5D-54C6-49CC-8A43-C27D452B0F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5141914"/>
            <a:ext cx="2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Line 44">
            <a:extLst>
              <a:ext uri="{FF2B5EF4-FFF2-40B4-BE49-F238E27FC236}">
                <a16:creationId xmlns:a16="http://schemas.microsoft.com/office/drawing/2014/main" id="{98DC6B9C-F9EF-4BC9-8CEC-9CBBC4ACCC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395789"/>
            <a:ext cx="2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Line 45">
            <a:extLst>
              <a:ext uri="{FF2B5EF4-FFF2-40B4-BE49-F238E27FC236}">
                <a16:creationId xmlns:a16="http://schemas.microsoft.com/office/drawing/2014/main" id="{8499B89F-A423-4EB8-A964-7BA74498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3635375"/>
            <a:ext cx="25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Line 46">
            <a:extLst>
              <a:ext uri="{FF2B5EF4-FFF2-40B4-BE49-F238E27FC236}">
                <a16:creationId xmlns:a16="http://schemas.microsoft.com/office/drawing/2014/main" id="{7147A410-2487-4378-B01A-CE3EB98325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2873375"/>
            <a:ext cx="25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Line 47">
            <a:extLst>
              <a:ext uri="{FF2B5EF4-FFF2-40B4-BE49-F238E27FC236}">
                <a16:creationId xmlns:a16="http://schemas.microsoft.com/office/drawing/2014/main" id="{5653FCC0-E924-4D66-A72C-0111DF50E0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7588" y="2119314"/>
            <a:ext cx="49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Line 48">
            <a:extLst>
              <a:ext uri="{FF2B5EF4-FFF2-40B4-BE49-F238E27FC236}">
                <a16:creationId xmlns:a16="http://schemas.microsoft.com/office/drawing/2014/main" id="{DEFE1C7B-1CB7-4C0A-A74F-AC6EEF2FC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7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Line 49">
            <a:extLst>
              <a:ext uri="{FF2B5EF4-FFF2-40B4-BE49-F238E27FC236}">
                <a16:creationId xmlns:a16="http://schemas.microsoft.com/office/drawing/2014/main" id="{4501E39B-DB98-4279-AFB8-96AFD8833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Line 50">
            <a:extLst>
              <a:ext uri="{FF2B5EF4-FFF2-40B4-BE49-F238E27FC236}">
                <a16:creationId xmlns:a16="http://schemas.microsoft.com/office/drawing/2014/main" id="{527C0BE2-6473-4DFE-876A-EA8FB22BF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55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Line 51">
            <a:extLst>
              <a:ext uri="{FF2B5EF4-FFF2-40B4-BE49-F238E27FC236}">
                <a16:creationId xmlns:a16="http://schemas.microsoft.com/office/drawing/2014/main" id="{64CC1236-257D-49A3-8543-5A4EB2CC3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Line 52">
            <a:extLst>
              <a:ext uri="{FF2B5EF4-FFF2-40B4-BE49-F238E27FC236}">
                <a16:creationId xmlns:a16="http://schemas.microsoft.com/office/drawing/2014/main" id="{B2A8F50B-2811-4835-8634-17FEC6FB0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63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Line 53">
            <a:extLst>
              <a:ext uri="{FF2B5EF4-FFF2-40B4-BE49-F238E27FC236}">
                <a16:creationId xmlns:a16="http://schemas.microsoft.com/office/drawing/2014/main" id="{1EAA5CF6-F41D-40A1-819B-B29C6938F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15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Line 54">
            <a:extLst>
              <a:ext uri="{FF2B5EF4-FFF2-40B4-BE49-F238E27FC236}">
                <a16:creationId xmlns:a16="http://schemas.microsoft.com/office/drawing/2014/main" id="{0840291D-4B6D-4263-895C-0FBD5F207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71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Line 55">
            <a:extLst>
              <a:ext uri="{FF2B5EF4-FFF2-40B4-BE49-F238E27FC236}">
                <a16:creationId xmlns:a16="http://schemas.microsoft.com/office/drawing/2014/main" id="{A57F28C1-7FF4-4EA3-A8EA-EB3669B2E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2300" y="5165726"/>
            <a:ext cx="1588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Line 56">
            <a:extLst>
              <a:ext uri="{FF2B5EF4-FFF2-40B4-BE49-F238E27FC236}">
                <a16:creationId xmlns:a16="http://schemas.microsoft.com/office/drawing/2014/main" id="{95B0DC96-624B-4279-A4A2-F23D45F5E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7939" y="5165726"/>
            <a:ext cx="1587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Rectangle 57">
            <a:extLst>
              <a:ext uri="{FF2B5EF4-FFF2-40B4-BE49-F238E27FC236}">
                <a16:creationId xmlns:a16="http://schemas.microsoft.com/office/drawing/2014/main" id="{C7182BCE-7555-4835-9433-DC33197F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3398838"/>
            <a:ext cx="11044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Cholesterol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Rectangle 58">
            <a:extLst>
              <a:ext uri="{FF2B5EF4-FFF2-40B4-BE49-F238E27FC236}">
                <a16:creationId xmlns:a16="http://schemas.microsoft.com/office/drawing/2014/main" id="{9457A3D4-F467-4B2E-8891-6B9294C2C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4664075"/>
            <a:ext cx="11525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Cholesteryl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Rectangle 59">
            <a:extLst>
              <a:ext uri="{FF2B5EF4-FFF2-40B4-BE49-F238E27FC236}">
                <a16:creationId xmlns:a16="http://schemas.microsoft.com/office/drawing/2014/main" id="{0237CD66-E19B-4A0C-AD88-A6CDBE916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3" y="4664075"/>
            <a:ext cx="8880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Linoleate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Rectangle 60">
            <a:extLst>
              <a:ext uri="{FF2B5EF4-FFF2-40B4-BE49-F238E27FC236}">
                <a16:creationId xmlns:a16="http://schemas.microsoft.com/office/drawing/2014/main" id="{0C60F012-A45F-4171-9C0F-03BAF0801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265488"/>
            <a:ext cx="11525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Cholesteryl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A73FDC69-1354-4688-AC38-7451A514F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6" y="3265488"/>
            <a:ext cx="6444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Oleate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ectangle 62">
            <a:extLst>
              <a:ext uri="{FF2B5EF4-FFF2-40B4-BE49-F238E27FC236}">
                <a16:creationId xmlns:a16="http://schemas.microsoft.com/office/drawing/2014/main" id="{CF794FCC-C086-4617-8758-3F378814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921125"/>
            <a:ext cx="8624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Collagen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3">
            <a:extLst>
              <a:ext uri="{FF2B5EF4-FFF2-40B4-BE49-F238E27FC236}">
                <a16:creationId xmlns:a16="http://schemas.microsoft.com/office/drawing/2014/main" id="{BC0FE94C-BCED-490E-8A02-84B4C4437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6" y="2006600"/>
            <a:ext cx="2651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1.0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4">
            <a:extLst>
              <a:ext uri="{FF2B5EF4-FFF2-40B4-BE49-F238E27FC236}">
                <a16:creationId xmlns:a16="http://schemas.microsoft.com/office/drawing/2014/main" id="{FA3B41F0-2EFB-48A0-9938-DF8DB92F3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275431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0.8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ectangle 65">
            <a:extLst>
              <a:ext uri="{FF2B5EF4-FFF2-40B4-BE49-F238E27FC236}">
                <a16:creationId xmlns:a16="http://schemas.microsoft.com/office/drawing/2014/main" id="{0F5380EC-B99E-423E-88DE-90D30089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6" y="3516313"/>
            <a:ext cx="2651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0.6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EDE949B7-D01F-4640-9A43-788AD4293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6" y="4278313"/>
            <a:ext cx="2651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0.4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7">
            <a:extLst>
              <a:ext uri="{FF2B5EF4-FFF2-40B4-BE49-F238E27FC236}">
                <a16:creationId xmlns:a16="http://schemas.microsoft.com/office/drawing/2014/main" id="{1A7A9393-0F34-46C5-80EA-EF48898A0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501332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Text Box 68">
            <a:extLst>
              <a:ext uri="{FF2B5EF4-FFF2-40B4-BE49-F238E27FC236}">
                <a16:creationId xmlns:a16="http://schemas.microsoft.com/office/drawing/2014/main" id="{A638BBF0-EEF6-43D1-89E2-3CEF5ED00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5475288"/>
            <a:ext cx="1136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wavelength</a:t>
            </a:r>
          </a:p>
        </p:txBody>
      </p:sp>
      <p:sp>
        <p:nvSpPr>
          <p:cNvPr id="69" name="Text Box 69">
            <a:extLst>
              <a:ext uri="{FF2B5EF4-FFF2-40B4-BE49-F238E27FC236}">
                <a16:creationId xmlns:a16="http://schemas.microsoft.com/office/drawing/2014/main" id="{9618FABC-2C7A-4252-B10E-21BB9D7179C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38413" y="3268663"/>
            <a:ext cx="1149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absorbance</a:t>
            </a:r>
          </a:p>
        </p:txBody>
      </p:sp>
      <p:sp>
        <p:nvSpPr>
          <p:cNvPr id="70" name="Text Box 70">
            <a:extLst>
              <a:ext uri="{FF2B5EF4-FFF2-40B4-BE49-F238E27FC236}">
                <a16:creationId xmlns:a16="http://schemas.microsoft.com/office/drawing/2014/main" id="{3ADDDFD2-C7FB-42E6-A749-44FFC1E30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11" y="99092"/>
            <a:ext cx="11567724" cy="143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A5D8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5D8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 Vivo NIRS Can Easily Discriminate Cholesterol From Collagen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28AF63-E93A-4B25-8CE7-E156A3E0C7ED}"/>
              </a:ext>
            </a:extLst>
          </p:cNvPr>
          <p:cNvSpPr txBox="1"/>
          <p:nvPr/>
        </p:nvSpPr>
        <p:spPr>
          <a:xfrm>
            <a:off x="121676" y="4654176"/>
            <a:ext cx="2769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DeJesus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Robert Lodder,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Spectroscopist,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Kentucky, 1998</a:t>
            </a:r>
          </a:p>
        </p:txBody>
      </p:sp>
    </p:spTree>
    <p:extLst>
      <p:ext uri="{BB962C8B-B14F-4D97-AF65-F5344CB8AC3E}">
        <p14:creationId xmlns:p14="http://schemas.microsoft.com/office/powerpoint/2010/main" val="20705635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 Presentation">
  <a:themeElements>
    <a:clrScheme name="Blank Presentation 8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FF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FF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89DA0AE3F95449BCBF0ED548D6574" ma:contentTypeVersion="13" ma:contentTypeDescription="Create a new document." ma:contentTypeScope="" ma:versionID="a84dc670fb546ebc4e7669e07d5f13dc">
  <xsd:schema xmlns:xsd="http://www.w3.org/2001/XMLSchema" xmlns:xs="http://www.w3.org/2001/XMLSchema" xmlns:p="http://schemas.microsoft.com/office/2006/metadata/properties" xmlns:ns2="7e0beca3-4006-4560-ac0e-b37b0367973a" xmlns:ns3="38ca8f53-0382-436b-b1de-c409e4df30dd" targetNamespace="http://schemas.microsoft.com/office/2006/metadata/properties" ma:root="true" ma:fieldsID="9ba35fbb2bca024cc06bc647633fc9d7" ns2:_="" ns3:_="">
    <xsd:import namespace="7e0beca3-4006-4560-ac0e-b37b0367973a"/>
    <xsd:import namespace="38ca8f53-0382-436b-b1de-c409e4df30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beca3-4006-4560-ac0e-b37b03679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a8f53-0382-436b-b1de-c409e4df30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8ca8f53-0382-436b-b1de-c409e4df30dd">
      <UserInfo>
        <DisplayName>Chuck Simonton</DisplayName>
        <AccountId>19</AccountId>
        <AccountType/>
      </UserInfo>
      <UserInfo>
        <DisplayName>Eman Namati</DisplayName>
        <AccountId>12</AccountId>
        <AccountType/>
      </UserInfo>
      <UserInfo>
        <DisplayName>Gary Tearney</DisplayName>
        <AccountId>21</AccountId>
        <AccountType/>
      </UserInfo>
      <UserInfo>
        <DisplayName>James Muller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CC0846-ED56-46F0-A883-2B077FB72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0beca3-4006-4560-ac0e-b37b0367973a"/>
    <ds:schemaRef ds:uri="38ca8f53-0382-436b-b1de-c409e4df30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8B3B82-2B98-472B-9DEA-1E6890391C59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38ca8f53-0382-436b-b1de-c409e4df30dd"/>
    <ds:schemaRef ds:uri="http://schemas.microsoft.com/office/infopath/2007/PartnerControls"/>
    <ds:schemaRef ds:uri="http://schemas.openxmlformats.org/package/2006/metadata/core-properties"/>
    <ds:schemaRef ds:uri="7e0beca3-4006-4560-ac0e-b37b0367973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0664DDD-4ECA-4566-857F-E85D83E7AD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37971</TotalTime>
  <Words>1222</Words>
  <Application>Microsoft Office PowerPoint</Application>
  <PresentationFormat>Widescreen</PresentationFormat>
  <Paragraphs>305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Calibri</vt:lpstr>
      <vt:lpstr>Calibri Light</vt:lpstr>
      <vt:lpstr>Georgia</vt:lpstr>
      <vt:lpstr>Google Sans</vt:lpstr>
      <vt:lpstr>Helvetica</vt:lpstr>
      <vt:lpstr>inherit</vt:lpstr>
      <vt:lpstr>MinionPro-It</vt:lpstr>
      <vt:lpstr>MinionPro-Regular</vt:lpstr>
      <vt:lpstr>Noto Sans Symbols</vt:lpstr>
      <vt:lpstr>Tahoma</vt:lpstr>
      <vt:lpstr>Times New Roman</vt:lpstr>
      <vt:lpstr>1_Office Theme</vt:lpstr>
      <vt:lpstr>2_Office Theme</vt:lpstr>
      <vt:lpstr>Office Theme</vt:lpstr>
      <vt:lpstr>4_Office Theme</vt:lpstr>
      <vt:lpstr>3_Default Design</vt:lpstr>
      <vt:lpstr>5_Office Theme</vt:lpstr>
      <vt:lpstr>15_Office Theme</vt:lpstr>
      <vt:lpstr>Blank Presentation</vt:lpstr>
      <vt:lpstr>6_Office Theme</vt:lpstr>
      <vt:lpstr>PowerPoint Presentation</vt:lpstr>
      <vt:lpstr>PowerPoint Presentation</vt:lpstr>
      <vt:lpstr>What Causes Events With an LDL of 30 mg/dL?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Plaque NC-MACE Incidence in LRP</vt:lpstr>
      <vt:lpstr>PROSPECT II Trial, NIRS Predicts MACE, Erlinge et al, Lancet, 2020</vt:lpstr>
      <vt:lpstr>PROSPECT II Trial, NIRS + Plaque Burden Predicts MACE  Erlinge et al, Lancet 2020</vt:lpstr>
      <vt:lpstr>          TCFA by OCT Predicts Future ACS</vt:lpstr>
      <vt:lpstr>PowerPoint Presentation</vt:lpstr>
      <vt:lpstr>PowerPoint Presentation</vt:lpstr>
      <vt:lpstr>PowerPoint Presentation</vt:lpstr>
      <vt:lpstr>Single and Multimodality Catheter Systems</vt:lpstr>
      <vt:lpstr>SpectraWAVE System OCT-NIRS System </vt:lpstr>
      <vt:lpstr>The PROSPECT–ABSORB Study of  Local Treatment of Vulnerable Plaque </vt:lpstr>
      <vt:lpstr>Предупреждение о стентировании  нестенотических «уязвимых» бляшек </vt:lpstr>
      <vt:lpstr>Рандомизированные исследования  стентирования уязвимых бляшек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TS</dc:creator>
  <cp:lastModifiedBy>James Muller</cp:lastModifiedBy>
  <cp:revision>173</cp:revision>
  <dcterms:created xsi:type="dcterms:W3CDTF">2020-07-17T11:54:14Z</dcterms:created>
  <dcterms:modified xsi:type="dcterms:W3CDTF">2021-10-14T09:37:30Z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0x01010008389DA0AE3F95449BCBF0ED548D6574</vt:lpwstr>
  </property>
</Properties>
</file>