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5" r:id="rId3"/>
    <p:sldId id="264" r:id="rId4"/>
    <p:sldId id="275" r:id="rId5"/>
    <p:sldId id="276" r:id="rId6"/>
    <p:sldId id="277" r:id="rId7"/>
    <p:sldId id="258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63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1DE"/>
    <a:srgbClr val="A9D601"/>
    <a:srgbClr val="224877"/>
    <a:srgbClr val="166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12" autoAdjust="0"/>
  </p:normalViewPr>
  <p:slideViewPr>
    <p:cSldViewPr snapToGrid="0">
      <p:cViewPr varScale="1">
        <p:scale>
          <a:sx n="86" d="100"/>
          <a:sy n="86" d="100"/>
        </p:scale>
        <p:origin x="15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AD8F7-9866-46D0-A472-CDB6059036B1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3FD3-FD4D-44D5-9E8D-7857C029C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497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0C25B-5013-4F7B-8631-D0442D6E3E33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0FB48-296D-477E-8BE2-1A809D114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0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1162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отечественном рынке представлено несколько имплантационных решений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производства сосудистых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эндопротезов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сердечно-сосудистой хирургии. </a:t>
            </a:r>
            <a:r>
              <a:rPr lang="ru-RU" b="1" dirty="0" smtClean="0"/>
              <a:t>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значительная часть пациентов нуждается в более сложных и эффективных изделиях, необходимых для хирургической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реваскуляризации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которую приходится более половины удачных имплантаций.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«Медтехнопроект» при поддержке «Фонда Сколково» и в сотрудничестве со студией дизайна «Арт-Ап» разработали решение,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на основе аддитивных технологий,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позволяющее наносить полимерную армирующую спираль на протез.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Дополнительный каркас вокруг искусственного сосуда позволит защитить его от перегибов и сдавления. Это позволяет активным пациентам, при физических нагрузках, избежать осложнений связанных с изменением формы сосудистого протеза.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 создан функционирующий  прототип армирующего принтера и аппарата для проверки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порозности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рамках проекта было разработано программное обеспечение, контролирующее параметры печати.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Оно позволяет пользователю задавать начальную точку, шаг спирали, длину армирования, скорость вращения и диаметр протеза. Эти параметры меняются и программируются в зависимости от параметров армируемого протеза.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ПО позволяет обеспечить точное попадание спирали в углубление гофры сосудов различного диаметра.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Армированный сосудистый протез уже проходит доклинические испытания,  чтобы пройти процедуру официальной сертификации.</a:t>
            </a:r>
          </a:p>
        </p:txBody>
      </p:sp>
    </p:spTree>
    <p:extLst>
      <p:ext uri="{BB962C8B-B14F-4D97-AF65-F5344CB8AC3E}">
        <p14:creationId xmlns:p14="http://schemas.microsoft.com/office/powerpoint/2010/main" val="4157907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/>
              <a:t>РЕГИСТРАЦИЯ, ИСПЫТАНИЯ И СЕРТИФИКАЦИЯ МЕДИЗДЕЛИЙ - </a:t>
            </a:r>
            <a:r>
              <a:rPr lang="ru-RU" b="0" dirty="0" smtClean="0"/>
              <a:t> 14 ЦКП</a:t>
            </a:r>
            <a:endParaRPr lang="ru-RU" b="0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Национальный </a:t>
            </a:r>
            <a:r>
              <a:rPr lang="ru-RU" dirty="0" err="1" smtClean="0"/>
              <a:t>биосервис</a:t>
            </a: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ЮНИМ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ИФАР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НТЦ МЕДИТЕКС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ЦДКИ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err="1" smtClean="0"/>
              <a:t>Экзактэлабс</a:t>
            </a: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err="1" smtClean="0"/>
              <a:t>Синмалабс</a:t>
            </a: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err="1" smtClean="0"/>
              <a:t>Сеченовский</a:t>
            </a:r>
            <a:r>
              <a:rPr lang="ru-RU" baseline="0" dirty="0" smtClean="0"/>
              <a:t> Университет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baseline="0" dirty="0" err="1" smtClean="0"/>
              <a:t>РапидБио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4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Аренда</a:t>
            </a:r>
            <a:r>
              <a:rPr lang="ru-RU" baseline="0" dirty="0" smtClean="0"/>
              <a:t> чистых комнат и лабораторных помещений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6487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664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423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64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идея!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Подскажем как и с кем организовать процесс исследовательской и опытно-конструкторской работы для вашего проекта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050" dirty="0" smtClean="0"/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концепт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Подскажем что сделать с будущим проектом, как проверить гипотезу, как сделать лабораторный прототип, кто поможет с этим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050" dirty="0" smtClean="0"/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Провожу исследование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Исследуем фундаментальные свойства физических объектов на </a:t>
            </a:r>
            <a:r>
              <a:rPr lang="ru-RU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топовом</a:t>
            </a:r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оборудовании, проводим патентный поиск, проводим дизайн-исследования</a:t>
            </a:r>
          </a:p>
          <a:p>
            <a:endParaRPr lang="ru-RU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Собираю прототип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Разрабатываем промышленный дизайн изделия, разрабатываем конструкторскую документацию, проводим доклинические и клинические исследования</a:t>
            </a:r>
          </a:p>
          <a:p>
            <a:endParaRPr lang="ru-RU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Испытываю прототип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Проводим весь комплекс испытаний для подтверждения заявленных </a:t>
            </a:r>
            <a:r>
              <a:rPr lang="ru-RU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хапактеристик</a:t>
            </a:r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нашем оборудовании. Предоставляем оборудование в аренду</a:t>
            </a:r>
          </a:p>
          <a:p>
            <a:endParaRPr lang="ru-RU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Создаю промышленный образец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Изготавливаем узлы, детали и изделия целиком промышленного качества</a:t>
            </a:r>
          </a:p>
          <a:p>
            <a:endParaRPr lang="ru-RU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Готовлюсь к производству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Разрабатываем конструкторскую документацию для массового производства</a:t>
            </a:r>
          </a:p>
          <a:p>
            <a:endParaRPr lang="ru-RU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Произвожу мелкосерийно</a:t>
            </a:r>
          </a:p>
          <a:p>
            <a:r>
              <a:rPr lang="ru-RU" sz="105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Изготовливаем</a:t>
            </a:r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продукцию мелкосерийно, вносим конструктивные доработки для массового производства</a:t>
            </a:r>
          </a:p>
          <a:p>
            <a:endParaRPr lang="ru-RU" sz="105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5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Запускаю серийное производство</a:t>
            </a:r>
          </a:p>
          <a:p>
            <a:r>
              <a:rPr lang="ru-RU" sz="105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Организуем контрактное производство, модернизируем отдельные элементы продукта с использованием лучших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53474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настоящий момент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Технопраке</a:t>
            </a:r>
            <a:r>
              <a:rPr lang="ru-RU" baseline="0" dirty="0" smtClean="0"/>
              <a:t> аккредитовано более 60 центров коллективного пользования, которые оказывают услуги в области: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err="1" smtClean="0"/>
              <a:t>Прототипирования</a:t>
            </a:r>
            <a:endParaRPr lang="ru-RU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Метрологии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Испытаний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Биомедицины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Сообщество</a:t>
            </a:r>
            <a:r>
              <a:rPr lang="en-US" baseline="0" dirty="0" smtClean="0"/>
              <a:t> </a:t>
            </a:r>
            <a:r>
              <a:rPr lang="ru-RU" baseline="0" dirty="0" smtClean="0"/>
              <a:t>телеграмм Чат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baseline="0" dirty="0" smtClean="0"/>
              <a:t>- более 450 активных участников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341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настоящий момент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Технопраке</a:t>
            </a:r>
            <a:r>
              <a:rPr lang="ru-RU" baseline="0" dirty="0" smtClean="0"/>
              <a:t> аккредитовано более 60 центров коллективного пользования, которые оказывают услуги в области: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err="1" smtClean="0"/>
              <a:t>Прототипирования</a:t>
            </a:r>
            <a:endParaRPr lang="ru-RU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Метрологии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Испытаний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Биомедицины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Сообщество</a:t>
            </a:r>
            <a:r>
              <a:rPr lang="en-US" baseline="0" dirty="0" smtClean="0"/>
              <a:t> </a:t>
            </a:r>
            <a:r>
              <a:rPr lang="ru-RU" baseline="0" dirty="0" smtClean="0"/>
              <a:t>телеграмм Чат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baseline="0" dirty="0" smtClean="0"/>
              <a:t>- более 450 активных участников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07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настоящий момент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Технопраке</a:t>
            </a:r>
            <a:r>
              <a:rPr lang="ru-RU" baseline="0" dirty="0" smtClean="0"/>
              <a:t> аккредитовано более 60 центров коллективного пользования, которые оказывают услуги в области: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err="1" smtClean="0"/>
              <a:t>Прототипирования</a:t>
            </a:r>
            <a:endParaRPr lang="ru-RU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Метрологии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Испытаний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Биомедицины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Сообщество</a:t>
            </a:r>
            <a:r>
              <a:rPr lang="en-US" baseline="0" dirty="0" smtClean="0"/>
              <a:t> </a:t>
            </a:r>
            <a:r>
              <a:rPr lang="ru-RU" baseline="0" dirty="0" smtClean="0"/>
              <a:t>телеграмм Чат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baseline="0" dirty="0" smtClean="0"/>
              <a:t>- более 450 активных участников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50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В настоящий момент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Технопраке</a:t>
            </a:r>
            <a:r>
              <a:rPr lang="ru-RU" baseline="0" dirty="0" smtClean="0"/>
              <a:t> аккредитовано более 60 центров коллективного пользования, которые оказывают услуги в области: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err="1" smtClean="0"/>
              <a:t>Прототипирования</a:t>
            </a:r>
            <a:endParaRPr lang="ru-RU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Метрологии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Испытаний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baseline="0" dirty="0" smtClean="0"/>
              <a:t>Биомедицины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dirty="0" smtClean="0"/>
              <a:t>Сообщество</a:t>
            </a:r>
            <a:r>
              <a:rPr lang="en-US" baseline="0" dirty="0" smtClean="0"/>
              <a:t> </a:t>
            </a:r>
            <a:r>
              <a:rPr lang="ru-RU" baseline="0" dirty="0" smtClean="0"/>
              <a:t>телеграмм Чат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baseline="0" dirty="0" smtClean="0"/>
              <a:t>- более 450 активных участников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5288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идея!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Подскажем как и с кем организовать процесс исследовательской и опытно-конструкторской работы для вашего проекта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200" dirty="0" smtClean="0"/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концепт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Подскажем что сделать с будущим проектом, как проверить гипотезу, как сделать лабораторный прототип, кто поможет с этим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ru-RU" sz="1200" dirty="0" smtClean="0"/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Провожу исследование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Исследуем фундаментальные свойства физических объектов на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топовом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оборудовании, проводим патентный поиск, проводим дизайн-исследования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Собираю прототип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Разрабатываем промышленный дизайн изделия, разрабатываем конструкторскую документацию, проводим доклинические и клинические исследования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Испытываю прототип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Проводим весь комплекс испытаний для подтверждения заявленных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хапактеристик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нашем оборудовании. Предоставляем оборудование в аренду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Создаю промышленный образец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Изготавливаем узлы, детали и изделия целиком промышленного качества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Готовлюсь к производству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Разрабатываем конструкторскую документацию для массового производства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Произвожу мелкосерийно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Изготовливаем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продукцию мелкосерийно, вносим конструктивные доработки для массового производства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Запускаю серийное производство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Организуем контрактное производство, модернизируем отдельные элементы продукта с использованием лучших технологий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5755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err="1" smtClean="0"/>
              <a:t>Химико</a:t>
            </a:r>
            <a:r>
              <a:rPr lang="ru-RU" b="1" dirty="0" smtClean="0"/>
              <a:t> – аналитические исследования  10 ЦКП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Микроанализ 6 ЦКП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67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2ab5ef9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2ab5ef9c_0_7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Доклинические Исследования  </a:t>
            </a:r>
            <a:r>
              <a:rPr lang="ru-RU" b="1" dirty="0" smtClean="0"/>
              <a:t>11 ЦКП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Клинические Исследования  </a:t>
            </a:r>
            <a:r>
              <a:rPr lang="ru-RU" b="1" dirty="0" smtClean="0"/>
              <a:t>6 ЦКП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8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38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30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59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9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2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9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35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84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2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349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7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C4740-9539-4915-8A22-239763535BB9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D0192-BFCA-4C0E-B4BB-50C61D5F9F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4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6201"/>
            <a:ext cx="8558301" cy="1337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3"/>
          <p:cNvCxnSpPr/>
          <p:nvPr/>
        </p:nvCxnSpPr>
        <p:spPr>
          <a:xfrm>
            <a:off x="4884800" y="5550787"/>
            <a:ext cx="730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13"/>
          <p:cNvCxnSpPr/>
          <p:nvPr/>
        </p:nvCxnSpPr>
        <p:spPr>
          <a:xfrm>
            <a:off x="4884800" y="5652387"/>
            <a:ext cx="7307200" cy="0"/>
          </a:xfrm>
          <a:prstGeom prst="straightConnector1">
            <a:avLst/>
          </a:prstGeom>
          <a:noFill/>
          <a:ln w="28575" cap="flat" cmpd="sng">
            <a:solidFill>
              <a:srgbClr val="9DD02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524000" y="1993578"/>
            <a:ext cx="9144000" cy="1849837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+mn-lt"/>
              </a:rPr>
              <a:t>НИОКР – сервисы </a:t>
            </a:r>
            <a:br>
              <a:rPr lang="ru-RU" sz="5400" b="1" dirty="0" smtClean="0">
                <a:latin typeface="+mn-lt"/>
              </a:rPr>
            </a:br>
            <a:r>
              <a:rPr lang="ru-RU" sz="5400" b="1" dirty="0" smtClean="0">
                <a:latin typeface="+mn-lt"/>
              </a:rPr>
              <a:t>Технопарка Сколково </a:t>
            </a:r>
            <a:endParaRPr lang="ru-RU" sz="5400" b="1" dirty="0">
              <a:latin typeface="+mn-lt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56719"/>
            <a:ext cx="9144000" cy="490462"/>
          </a:xfrm>
        </p:spPr>
        <p:txBody>
          <a:bodyPr/>
          <a:lstStyle/>
          <a:p>
            <a:r>
              <a:rPr lang="ru-RU" b="1" dirty="0" smtClean="0"/>
              <a:t>ДЛЯ </a:t>
            </a:r>
            <a:r>
              <a:rPr lang="ru-RU" b="1" dirty="0" smtClean="0">
                <a:solidFill>
                  <a:srgbClr val="92D050"/>
                </a:solidFill>
              </a:rPr>
              <a:t>БИО</a:t>
            </a:r>
            <a:r>
              <a:rPr lang="ru-RU" b="1" dirty="0" smtClean="0"/>
              <a:t>МЕДИЦИНСКИХ ПРОЕКТОВ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6655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05300" y="236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9937" y="325824"/>
            <a:ext cx="3833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БИОМЕДИЦИНА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6601" y="1843314"/>
            <a:ext cx="4305813" cy="104321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smtClean="0"/>
              <a:t>3D</a:t>
            </a:r>
            <a:r>
              <a:rPr lang="en-US" dirty="0" smtClean="0"/>
              <a:t> </a:t>
            </a:r>
            <a:r>
              <a:rPr lang="ru-RU" b="1" dirty="0" err="1" smtClean="0"/>
              <a:t>прототипирование</a:t>
            </a:r>
            <a:endParaRPr lang="ru-RU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1" dirty="0" smtClean="0"/>
              <a:t>Промышленный дизайн</a:t>
            </a:r>
          </a:p>
        </p:txBody>
      </p:sp>
      <p:pic>
        <p:nvPicPr>
          <p:cNvPr id="4102" name="Picture 6" descr="https://old.sk.ru/cfs-file.ashx/__key/communityserver-blogs-components-weblogfiles/00-00-00-21-34/IMG_5F00_98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71" y="1843314"/>
            <a:ext cx="6986930" cy="46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" y="3193143"/>
            <a:ext cx="4373546" cy="327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05300" y="236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599" y="1479007"/>
            <a:ext cx="11248572" cy="476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РЕГИСТРАЦИЯ, ИСПЫТАНИЯ И СЕРТИФИКАЦИЯ МЕДИЗДЕЛИЙ</a:t>
            </a:r>
          </a:p>
          <a:p>
            <a:pPr marL="285750" indent="-285750">
              <a:lnSpc>
                <a:spcPct val="11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Организация технических </a:t>
            </a:r>
            <a:r>
              <a:rPr lang="ru-RU" sz="2400" dirty="0" smtClean="0"/>
              <a:t>и токсикологических испытаний </a:t>
            </a:r>
            <a:r>
              <a:rPr lang="ru-RU" sz="2400" dirty="0"/>
              <a:t>медицинских </a:t>
            </a:r>
            <a:r>
              <a:rPr lang="ru-RU" sz="2400" dirty="0" smtClean="0"/>
              <a:t>изделий</a:t>
            </a:r>
          </a:p>
          <a:p>
            <a:pPr marL="285750" indent="-285750">
              <a:lnSpc>
                <a:spcPct val="11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2400" dirty="0" smtClean="0"/>
              <a:t>Организация </a:t>
            </a:r>
            <a:r>
              <a:rPr lang="ru-RU" sz="2400" dirty="0"/>
              <a:t>испытаний в целях утверждения типа средства измерения медицинского назначения (СИМН) - медицинские изделия</a:t>
            </a:r>
          </a:p>
          <a:p>
            <a:pPr marL="285750" indent="-285750">
              <a:lnSpc>
                <a:spcPct val="11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Разработка / доработка документации на медицинское изделие с целью государственной регистрации</a:t>
            </a:r>
          </a:p>
          <a:p>
            <a:pPr marL="285750" indent="-285750">
              <a:lnSpc>
                <a:spcPct val="11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2400" dirty="0" smtClean="0"/>
              <a:t>Идентификация медицинских изделий по Международной номенклатуре медицинских изделий GMDN (</a:t>
            </a:r>
            <a:r>
              <a:rPr lang="ru-RU" sz="2400" dirty="0" err="1" smtClean="0"/>
              <a:t>Global</a:t>
            </a:r>
            <a:r>
              <a:rPr lang="ru-RU" sz="2400" dirty="0" smtClean="0"/>
              <a:t> </a:t>
            </a:r>
            <a:r>
              <a:rPr lang="ru-RU" sz="2400" dirty="0" err="1" smtClean="0"/>
              <a:t>medical</a:t>
            </a:r>
            <a:r>
              <a:rPr lang="ru-RU" sz="2400" dirty="0" smtClean="0"/>
              <a:t> </a:t>
            </a:r>
            <a:r>
              <a:rPr lang="ru-RU" sz="2400" dirty="0" err="1" smtClean="0"/>
              <a:t>device</a:t>
            </a:r>
            <a:r>
              <a:rPr lang="ru-RU" sz="2400" dirty="0" smtClean="0"/>
              <a:t> </a:t>
            </a:r>
            <a:r>
              <a:rPr lang="ru-RU" sz="2400" dirty="0" err="1" smtClean="0"/>
              <a:t>nomenclature</a:t>
            </a:r>
            <a:r>
              <a:rPr lang="ru-RU" sz="2400" dirty="0" smtClean="0"/>
              <a:t>)</a:t>
            </a:r>
            <a:endParaRPr lang="ru-RU" sz="2400" dirty="0"/>
          </a:p>
          <a:p>
            <a:pPr marL="342900" indent="-342900">
              <a:lnSpc>
                <a:spcPct val="114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ru-RU" sz="2400" dirty="0" smtClean="0"/>
              <a:t>Формирование, подача и сопровождение регистрационного досье медицинского изделия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9937" y="325824"/>
            <a:ext cx="3833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БИОМЕДИЦИНА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65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05300" y="236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7" y="1695597"/>
            <a:ext cx="3455071" cy="2303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7" y="4112062"/>
            <a:ext cx="3455071" cy="2261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"/>
          <a:stretch/>
        </p:blipFill>
        <p:spPr>
          <a:xfrm>
            <a:off x="4632961" y="1695597"/>
            <a:ext cx="7206460" cy="46442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9937" y="325824"/>
            <a:ext cx="5428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АРЕНДА ЛАБОРАТОРИЙ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7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9" y="1634119"/>
            <a:ext cx="5561287" cy="3707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67" y="1624445"/>
            <a:ext cx="5561287" cy="37075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9937" y="325824"/>
            <a:ext cx="5428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АРЕНДА ЛАБОРАТОРИЙ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54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/>
          <a:stretch/>
        </p:blipFill>
        <p:spPr>
          <a:xfrm>
            <a:off x="503936" y="1839696"/>
            <a:ext cx="5462016" cy="4598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b="1002"/>
          <a:stretch/>
        </p:blipFill>
        <p:spPr>
          <a:xfrm>
            <a:off x="5965953" y="1839696"/>
            <a:ext cx="6047636" cy="45984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9937" y="325824"/>
            <a:ext cx="54282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АРЕНДА ЛАБОРАТОРИЙ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6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71550" y="3069101"/>
            <a:ext cx="11220450" cy="2558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400" b="1" dirty="0" smtClean="0"/>
              <a:t>				Кадыров </a:t>
            </a:r>
            <a:r>
              <a:rPr lang="ru-RU" sz="2400" b="1" dirty="0"/>
              <a:t>Дмитрий</a:t>
            </a:r>
            <a:endParaRPr lang="ru-RU" sz="2400" dirty="0"/>
          </a:p>
          <a:p>
            <a:r>
              <a:rPr lang="ru-RU" sz="2400" dirty="0" smtClean="0"/>
              <a:t>				Заведующий </a:t>
            </a:r>
            <a:r>
              <a:rPr lang="ru-RU" sz="2400" dirty="0"/>
              <a:t>лабораторией </a:t>
            </a:r>
            <a:r>
              <a:rPr lang="en-US" sz="2400" dirty="0" err="1"/>
              <a:t>Sk</a:t>
            </a:r>
            <a:r>
              <a:rPr lang="en-US" sz="2400" dirty="0"/>
              <a:t> </a:t>
            </a:r>
            <a:r>
              <a:rPr lang="en-US" sz="2400" dirty="0" err="1"/>
              <a:t>Biolab</a:t>
            </a:r>
            <a:r>
              <a:rPr lang="ru-RU" sz="2400" dirty="0"/>
              <a:t>, к.б.н. </a:t>
            </a:r>
          </a:p>
          <a:p>
            <a:r>
              <a:rPr lang="ru-RU" sz="2400" dirty="0" smtClean="0"/>
              <a:t>				ООО «Технопарк «</a:t>
            </a:r>
            <a:r>
              <a:rPr lang="ru-RU" sz="2400" dirty="0"/>
              <a:t>Сколково</a:t>
            </a:r>
            <a:r>
              <a:rPr lang="ru-RU" sz="2400" dirty="0" smtClean="0"/>
              <a:t>»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b="1" dirty="0" smtClean="0"/>
              <a:t>Тел</a:t>
            </a:r>
            <a:r>
              <a:rPr lang="ru-RU" sz="2400" dirty="0"/>
              <a:t>.:     +7 495 956 00 33 </a:t>
            </a:r>
            <a:r>
              <a:rPr lang="ru-RU" sz="2400" b="1" i="1" dirty="0"/>
              <a:t>(3516)</a:t>
            </a:r>
            <a:endParaRPr lang="ru-RU" sz="2400" dirty="0"/>
          </a:p>
          <a:p>
            <a:r>
              <a:rPr lang="en-US" sz="2400" b="1" dirty="0"/>
              <a:t>M</a:t>
            </a:r>
            <a:r>
              <a:rPr lang="ru-RU" sz="2400" b="1" dirty="0"/>
              <a:t>об.:  </a:t>
            </a:r>
            <a:r>
              <a:rPr lang="ru-RU" sz="2400" dirty="0"/>
              <a:t>	+7 (916) 770 28 60</a:t>
            </a:r>
          </a:p>
          <a:p>
            <a:r>
              <a:rPr lang="ru-RU" sz="2400" b="1" dirty="0"/>
              <a:t>Адрес: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en-US" sz="2400" dirty="0" smtClean="0"/>
              <a:t>DKadyrov@sk.ru</a:t>
            </a:r>
            <a:endParaRPr lang="ru-RU" sz="2400"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6201"/>
            <a:ext cx="8558301" cy="1337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3"/>
          <p:cNvCxnSpPr/>
          <p:nvPr/>
        </p:nvCxnSpPr>
        <p:spPr>
          <a:xfrm>
            <a:off x="4884800" y="6352196"/>
            <a:ext cx="730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13"/>
          <p:cNvCxnSpPr/>
          <p:nvPr/>
        </p:nvCxnSpPr>
        <p:spPr>
          <a:xfrm>
            <a:off x="4884800" y="6453796"/>
            <a:ext cx="7307200" cy="0"/>
          </a:xfrm>
          <a:prstGeom prst="straightConnector1">
            <a:avLst/>
          </a:prstGeom>
          <a:noFill/>
          <a:ln w="28575" cap="flat" cmpd="sng">
            <a:solidFill>
              <a:srgbClr val="9DD02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" name="Группа 4"/>
          <p:cNvGrpSpPr/>
          <p:nvPr/>
        </p:nvGrpSpPr>
        <p:grpSpPr>
          <a:xfrm>
            <a:off x="971550" y="2242510"/>
            <a:ext cx="2438400" cy="2438400"/>
            <a:chOff x="1323276" y="2381250"/>
            <a:chExt cx="2438400" cy="24384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6" t="1" r="8262" b="-1008"/>
            <a:stretch/>
          </p:blipFill>
          <p:spPr>
            <a:xfrm>
              <a:off x="1530969" y="2670396"/>
              <a:ext cx="2145681" cy="1947705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>
            <a:xfrm>
              <a:off x="1323276" y="2381250"/>
              <a:ext cx="2438400" cy="2438400"/>
            </a:xfrm>
            <a:prstGeom prst="ellipse">
              <a:avLst/>
            </a:prstGeom>
            <a:noFill/>
            <a:ln w="508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783616" y="4680910"/>
            <a:ext cx="3549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24A1DE"/>
                </a:solidFill>
              </a:rPr>
              <a:t>t.me/</a:t>
            </a:r>
            <a:r>
              <a:rPr lang="ru-RU" sz="4000" b="1" dirty="0" err="1" smtClean="0">
                <a:solidFill>
                  <a:srgbClr val="24A1DE"/>
                </a:solidFill>
              </a:rPr>
              <a:t>rnd_sk_ru</a:t>
            </a:r>
            <a:endParaRPr lang="ru-RU" sz="4000" b="1" dirty="0">
              <a:solidFill>
                <a:srgbClr val="24A1DE"/>
              </a:solidFill>
            </a:endParaRPr>
          </a:p>
        </p:txBody>
      </p:sp>
      <p:pic>
        <p:nvPicPr>
          <p:cNvPr id="11" name="Picture 6" descr="Telegram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794" y="4764565"/>
            <a:ext cx="577522" cy="57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05300" y="236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609" t="28690" r="20999" b="23163"/>
          <a:stretch/>
        </p:blipFill>
        <p:spPr>
          <a:xfrm>
            <a:off x="1966687" y="2029114"/>
            <a:ext cx="8780444" cy="4769891"/>
          </a:xfrm>
          <a:prstGeom prst="rect">
            <a:avLst/>
          </a:prstGeom>
        </p:spPr>
      </p:pic>
      <p:sp>
        <p:nvSpPr>
          <p:cNvPr id="7" name="Google Shape;86;p15"/>
          <p:cNvSpPr txBox="1"/>
          <p:nvPr/>
        </p:nvSpPr>
        <p:spPr>
          <a:xfrm>
            <a:off x="-1779266" y="190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RND.SK.RU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36817" y="13802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5400" b="1" dirty="0" smtClean="0"/>
              <a:t>RND.</a:t>
            </a:r>
            <a:r>
              <a:rPr lang="ru-RU" sz="5400" b="1" dirty="0" smtClean="0">
                <a:solidFill>
                  <a:srgbClr val="A9D601"/>
                </a:solidFill>
              </a:rPr>
              <a:t>SK</a:t>
            </a:r>
            <a:r>
              <a:rPr lang="ru-RU" sz="5400" b="1" dirty="0" smtClean="0"/>
              <a:t>.RU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5498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-1779266" y="190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RND.SK.RU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-155" t="5388" r="2129" b="19640"/>
          <a:stretch/>
        </p:blipFill>
        <p:spPr>
          <a:xfrm>
            <a:off x="3467100" y="1982601"/>
            <a:ext cx="8579001" cy="40553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32107" y="5812744"/>
            <a:ext cx="3549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24A1DE"/>
                </a:solidFill>
              </a:rPr>
              <a:t>t.me/</a:t>
            </a:r>
            <a:r>
              <a:rPr lang="ru-RU" sz="4000" b="1" dirty="0" err="1" smtClean="0">
                <a:solidFill>
                  <a:srgbClr val="24A1DE"/>
                </a:solidFill>
              </a:rPr>
              <a:t>rnd_sk_ru</a:t>
            </a:r>
            <a:endParaRPr lang="ru-RU" sz="4000" b="1" dirty="0">
              <a:solidFill>
                <a:srgbClr val="24A1DE"/>
              </a:solidFill>
            </a:endParaRPr>
          </a:p>
        </p:txBody>
      </p:sp>
      <p:pic>
        <p:nvPicPr>
          <p:cNvPr id="1030" name="Picture 6" descr="Telegram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2" y="5927044"/>
            <a:ext cx="540815" cy="5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6601" y="1460090"/>
            <a:ext cx="4589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/>
              <a:t>RND.</a:t>
            </a:r>
            <a:r>
              <a:rPr lang="ru-RU" sz="5400" b="1" dirty="0" smtClean="0">
                <a:solidFill>
                  <a:srgbClr val="A9D601"/>
                </a:solidFill>
              </a:rPr>
              <a:t>SK</a:t>
            </a:r>
            <a:r>
              <a:rPr lang="ru-RU" sz="5400" b="1" dirty="0" smtClean="0"/>
              <a:t>.RU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2983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-1779266" y="190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RND.SK.RU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45"/>
          <p:cNvSpPr txBox="1"/>
          <p:nvPr/>
        </p:nvSpPr>
        <p:spPr>
          <a:xfrm>
            <a:off x="7162715" y="3239767"/>
            <a:ext cx="4338831" cy="332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485"/>
              </a:spcBef>
              <a:defRPr sz="2400">
                <a:solidFill>
                  <a:srgbClr val="303030"/>
                </a:solidFill>
                <a:latin typeface="Boxed Regular"/>
                <a:ea typeface="Boxed Regular"/>
                <a:cs typeface="Boxed Regular"/>
                <a:sym typeface="Boxed Regular"/>
              </a:defRPr>
            </a:pPr>
            <a:r>
              <a:rPr sz="1455" dirty="0" err="1">
                <a:latin typeface="Boxed Book" panose="02000506040000020004"/>
              </a:rPr>
              <a:t>Прозрачные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тарифы</a:t>
            </a:r>
            <a:r>
              <a:rPr sz="1455" dirty="0">
                <a:latin typeface="Boxed Book" panose="02000506040000020004"/>
              </a:rPr>
              <a:t> и </a:t>
            </a:r>
            <a:r>
              <a:rPr sz="1455" dirty="0" err="1">
                <a:latin typeface="Boxed Book" panose="02000506040000020004"/>
              </a:rPr>
              <a:t>ценообразование</a:t>
            </a:r>
            <a:r>
              <a:rPr sz="1455" dirty="0">
                <a:latin typeface="Boxed Book" panose="02000506040000020004"/>
              </a:rPr>
              <a:t/>
            </a:r>
            <a:br>
              <a:rPr sz="1455" dirty="0">
                <a:latin typeface="Boxed Book" panose="02000506040000020004"/>
              </a:rPr>
            </a:br>
            <a:r>
              <a:rPr sz="1455" dirty="0">
                <a:latin typeface="Boxed Book" panose="02000506040000020004"/>
              </a:rPr>
              <a:t>    </a:t>
            </a:r>
          </a:p>
          <a:p>
            <a:pPr>
              <a:spcBef>
                <a:spcPts val="485"/>
              </a:spcBef>
              <a:defRPr sz="2400">
                <a:solidFill>
                  <a:srgbClr val="303030"/>
                </a:solidFill>
                <a:latin typeface="Boxed Regular"/>
                <a:ea typeface="Boxed Regular"/>
                <a:cs typeface="Boxed Regular"/>
                <a:sym typeface="Boxed Regular"/>
              </a:defRPr>
            </a:pPr>
            <a:r>
              <a:rPr sz="1455" dirty="0" err="1">
                <a:latin typeface="Boxed Book" panose="02000506040000020004"/>
              </a:rPr>
              <a:t>Сокращение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временных</a:t>
            </a:r>
            <a:r>
              <a:rPr sz="1455" dirty="0">
                <a:latin typeface="Boxed Book" panose="02000506040000020004"/>
              </a:rPr>
              <a:t> </a:t>
            </a:r>
            <a:br>
              <a:rPr sz="1455" dirty="0">
                <a:latin typeface="Boxed Book" panose="02000506040000020004"/>
              </a:rPr>
            </a:br>
            <a:r>
              <a:rPr sz="1455" dirty="0">
                <a:latin typeface="Boxed Book" panose="02000506040000020004"/>
              </a:rPr>
              <a:t>и </a:t>
            </a:r>
            <a:r>
              <a:rPr sz="1455" dirty="0" err="1">
                <a:latin typeface="Boxed Book" panose="02000506040000020004"/>
              </a:rPr>
              <a:t>транзакционных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издержек</a:t>
            </a:r>
            <a:r>
              <a:rPr sz="1455" dirty="0">
                <a:latin typeface="Boxed Book" panose="02000506040000020004"/>
              </a:rPr>
              <a:t/>
            </a:r>
            <a:br>
              <a:rPr sz="1455" dirty="0">
                <a:latin typeface="Boxed Book" panose="02000506040000020004"/>
              </a:rPr>
            </a:br>
            <a:r>
              <a:rPr sz="1455" dirty="0">
                <a:latin typeface="Boxed Book" panose="02000506040000020004"/>
              </a:rPr>
              <a:t>    </a:t>
            </a:r>
          </a:p>
          <a:p>
            <a:pPr>
              <a:spcBef>
                <a:spcPts val="485"/>
              </a:spcBef>
              <a:defRPr sz="2400">
                <a:solidFill>
                  <a:srgbClr val="303030"/>
                </a:solidFill>
                <a:latin typeface="Boxed Regular"/>
                <a:ea typeface="Boxed Regular"/>
                <a:cs typeface="Boxed Regular"/>
                <a:sym typeface="Boxed Regular"/>
              </a:defRPr>
            </a:pPr>
            <a:r>
              <a:rPr sz="1455" dirty="0" err="1">
                <a:latin typeface="Boxed Book" panose="02000506040000020004"/>
              </a:rPr>
              <a:t>Квалифицированные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поставщики</a:t>
            </a:r>
            <a:r>
              <a:rPr sz="1455" dirty="0">
                <a:latin typeface="Boxed Book" panose="02000506040000020004"/>
              </a:rPr>
              <a:t> </a:t>
            </a:r>
            <a:br>
              <a:rPr sz="1455" dirty="0">
                <a:latin typeface="Boxed Book" panose="02000506040000020004"/>
              </a:rPr>
            </a:br>
            <a:r>
              <a:rPr sz="1455" dirty="0">
                <a:latin typeface="Boxed Book" panose="02000506040000020004"/>
              </a:rPr>
              <a:t>с </a:t>
            </a:r>
            <a:r>
              <a:rPr sz="1455" dirty="0" err="1">
                <a:latin typeface="Boxed Book" panose="02000506040000020004"/>
              </a:rPr>
              <a:t>релевантным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опытом</a:t>
            </a:r>
            <a:r>
              <a:rPr sz="1455" dirty="0">
                <a:latin typeface="Boxed Book" panose="02000506040000020004"/>
              </a:rPr>
              <a:t/>
            </a:r>
            <a:br>
              <a:rPr sz="1455" dirty="0">
                <a:latin typeface="Boxed Book" panose="02000506040000020004"/>
              </a:rPr>
            </a:br>
            <a:r>
              <a:rPr sz="1455" dirty="0">
                <a:latin typeface="Boxed Book" panose="02000506040000020004"/>
              </a:rPr>
              <a:t>   </a:t>
            </a:r>
          </a:p>
          <a:p>
            <a:pPr>
              <a:spcBef>
                <a:spcPts val="485"/>
              </a:spcBef>
              <a:defRPr sz="2400">
                <a:solidFill>
                  <a:srgbClr val="303030"/>
                </a:solidFill>
                <a:latin typeface="Boxed Regular"/>
                <a:ea typeface="Boxed Regular"/>
                <a:cs typeface="Boxed Regular"/>
                <a:sym typeface="Boxed Regular"/>
              </a:defRPr>
            </a:pPr>
            <a:r>
              <a:rPr sz="1455" dirty="0" err="1">
                <a:latin typeface="Boxed Book" panose="02000506040000020004"/>
              </a:rPr>
              <a:t>Предоставляем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несколько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вариантов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реализации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задачи</a:t>
            </a:r>
            <a:r>
              <a:rPr sz="1455" dirty="0">
                <a:latin typeface="Boxed Book" panose="02000506040000020004"/>
              </a:rPr>
              <a:t/>
            </a:r>
            <a:br>
              <a:rPr sz="1455" dirty="0">
                <a:latin typeface="Boxed Book" panose="02000506040000020004"/>
              </a:rPr>
            </a:br>
            <a:r>
              <a:rPr sz="1455" dirty="0">
                <a:latin typeface="Boxed Book" panose="02000506040000020004"/>
              </a:rPr>
              <a:t>    </a:t>
            </a:r>
          </a:p>
          <a:p>
            <a:pPr>
              <a:defRPr sz="2400">
                <a:solidFill>
                  <a:srgbClr val="303030"/>
                </a:solidFill>
                <a:latin typeface="Boxed Regular"/>
                <a:ea typeface="Boxed Regular"/>
                <a:cs typeface="Boxed Regular"/>
                <a:sym typeface="Boxed Regular"/>
              </a:defRPr>
            </a:pPr>
            <a:r>
              <a:rPr sz="1455" dirty="0" err="1">
                <a:latin typeface="Boxed Book" panose="02000506040000020004"/>
              </a:rPr>
              <a:t>Реализация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меж</a:t>
            </a:r>
            <a:r>
              <a:rPr sz="1455" dirty="0">
                <a:latin typeface="Boxed Book" panose="02000506040000020004"/>
              </a:rPr>
              <a:t>- и </a:t>
            </a:r>
            <a:r>
              <a:rPr sz="1455" dirty="0" err="1">
                <a:latin typeface="Boxed Book" panose="02000506040000020004"/>
              </a:rPr>
              <a:t>мультидисциплинарных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решений</a:t>
            </a:r>
            <a:r>
              <a:rPr sz="1455" dirty="0">
                <a:latin typeface="Boxed Book" panose="02000506040000020004"/>
              </a:rPr>
              <a:t> с </a:t>
            </a:r>
            <a:r>
              <a:rPr sz="1455" dirty="0" err="1">
                <a:latin typeface="Boxed Book" panose="02000506040000020004"/>
              </a:rPr>
              <a:t>использованием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технологий</a:t>
            </a:r>
            <a:r>
              <a:rPr sz="1455" dirty="0">
                <a:latin typeface="Boxed Book" panose="02000506040000020004"/>
              </a:rPr>
              <a:t>  </a:t>
            </a:r>
            <a:br>
              <a:rPr sz="1455" dirty="0">
                <a:latin typeface="Boxed Book" panose="02000506040000020004"/>
              </a:rPr>
            </a:br>
            <a:r>
              <a:rPr sz="1455" dirty="0" err="1">
                <a:latin typeface="Boxed Book" panose="02000506040000020004"/>
              </a:rPr>
              <a:t>от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стартапов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на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различном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уровне</a:t>
            </a:r>
            <a:r>
              <a:rPr sz="1455" dirty="0">
                <a:latin typeface="Boxed Book" panose="02000506040000020004"/>
              </a:rPr>
              <a:t> </a:t>
            </a:r>
            <a:r>
              <a:rPr sz="1455" dirty="0" err="1">
                <a:latin typeface="Boxed Book" panose="02000506040000020004"/>
              </a:rPr>
              <a:t>зрелости</a:t>
            </a:r>
            <a:endParaRPr sz="1455" dirty="0">
              <a:latin typeface="Boxed Book" panose="02000506040000020004"/>
            </a:endParaRPr>
          </a:p>
        </p:txBody>
      </p:sp>
      <p:pic>
        <p:nvPicPr>
          <p:cNvPr id="10" name="полоска1@2x.png" descr="полоска1@2x.png"/>
          <p:cNvPicPr>
            <a:picLocks noChangeAspect="1"/>
          </p:cNvPicPr>
          <p:nvPr/>
        </p:nvPicPr>
        <p:blipFill>
          <a:blip r:embed="rId4"/>
          <a:srcRect b="36186"/>
          <a:stretch>
            <a:fillRect/>
          </a:stretch>
        </p:blipFill>
        <p:spPr>
          <a:xfrm rot="16200000">
            <a:off x="7968348" y="2665812"/>
            <a:ext cx="172617" cy="176839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Удобная платформа для контроля Проекта"/>
          <p:cNvSpPr txBox="1"/>
          <p:nvPr/>
        </p:nvSpPr>
        <p:spPr>
          <a:xfrm>
            <a:off x="496601" y="1403319"/>
            <a:ext cx="1123148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25140C"/>
                </a:solidFill>
              </a:defRPr>
            </a:lvl1pPr>
          </a:lstStyle>
          <a:p>
            <a:r>
              <a:rPr lang="ru-RU" sz="2800" dirty="0">
                <a:latin typeface="Boxed Book" panose="02000506040000020004"/>
              </a:rPr>
              <a:t>Маркетплейс НИОКР-Сервисов </a:t>
            </a:r>
            <a:r>
              <a:rPr lang="ru-RU" sz="2800" dirty="0" smtClean="0">
                <a:latin typeface="Boxed Book" panose="02000506040000020004"/>
              </a:rPr>
              <a:t>– </a:t>
            </a:r>
            <a:r>
              <a:rPr lang="ru-RU" sz="2800" dirty="0">
                <a:latin typeface="Boxed Book" panose="02000506040000020004"/>
              </a:rPr>
              <a:t>единая Платформа </a:t>
            </a:r>
            <a:r>
              <a:rPr lang="en-US" sz="2800" dirty="0" err="1"/>
              <a:t>RnD</a:t>
            </a:r>
            <a:r>
              <a:rPr lang="en-US" sz="2800" dirty="0"/>
              <a:t> </a:t>
            </a:r>
            <a:r>
              <a:rPr lang="ru-RU" sz="2800" dirty="0">
                <a:latin typeface="Boxed Book" panose="02000506040000020004"/>
              </a:rPr>
              <a:t>заказов</a:t>
            </a:r>
          </a:p>
        </p:txBody>
      </p:sp>
      <p:sp>
        <p:nvSpPr>
          <p:cNvPr id="13" name="Контроль денег, качества и времени в одном окне.…"/>
          <p:cNvSpPr txBox="1"/>
          <p:nvPr/>
        </p:nvSpPr>
        <p:spPr>
          <a:xfrm>
            <a:off x="632508" y="2064056"/>
            <a:ext cx="11095574" cy="6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3600">
                <a:solidFill>
                  <a:srgbClr val="000000"/>
                </a:solidFill>
              </a:defRPr>
            </a:pPr>
            <a:r>
              <a:rPr sz="2183" dirty="0" err="1">
                <a:latin typeface="Boxed Book" panose="02000506040000020004"/>
              </a:rPr>
              <a:t>Контроль</a:t>
            </a:r>
            <a:r>
              <a:rPr sz="2183" dirty="0">
                <a:latin typeface="Boxed Book" panose="02000506040000020004"/>
              </a:rPr>
              <a:t> </a:t>
            </a:r>
            <a:r>
              <a:rPr sz="2183" dirty="0" err="1">
                <a:latin typeface="Boxed Book" panose="02000506040000020004"/>
              </a:rPr>
              <a:t>денег</a:t>
            </a:r>
            <a:r>
              <a:rPr sz="2183" dirty="0">
                <a:latin typeface="Boxed Book" panose="02000506040000020004"/>
              </a:rPr>
              <a:t>, </a:t>
            </a:r>
            <a:r>
              <a:rPr sz="2183" dirty="0" err="1">
                <a:latin typeface="Boxed Book" panose="02000506040000020004"/>
              </a:rPr>
              <a:t>качества</a:t>
            </a:r>
            <a:r>
              <a:rPr sz="2183" dirty="0">
                <a:latin typeface="Boxed Book" panose="02000506040000020004"/>
              </a:rPr>
              <a:t> и </a:t>
            </a:r>
            <a:r>
              <a:rPr sz="2183" dirty="0" err="1">
                <a:latin typeface="Boxed Book" panose="02000506040000020004"/>
              </a:rPr>
              <a:t>времени</a:t>
            </a:r>
            <a:r>
              <a:rPr sz="2183" dirty="0">
                <a:latin typeface="Boxed Book" panose="02000506040000020004"/>
              </a:rPr>
              <a:t> в </a:t>
            </a:r>
            <a:r>
              <a:rPr sz="2183" dirty="0" err="1">
                <a:latin typeface="Boxed Book" panose="02000506040000020004"/>
              </a:rPr>
              <a:t>одном</a:t>
            </a:r>
            <a:r>
              <a:rPr sz="2183" dirty="0">
                <a:latin typeface="Boxed Book" panose="02000506040000020004"/>
              </a:rPr>
              <a:t> </a:t>
            </a:r>
            <a:r>
              <a:rPr sz="2183" dirty="0" err="1">
                <a:latin typeface="Boxed Book" panose="02000506040000020004"/>
              </a:rPr>
              <a:t>окне</a:t>
            </a:r>
            <a:r>
              <a:rPr sz="2183" dirty="0">
                <a:latin typeface="Boxed Book" panose="02000506040000020004"/>
              </a:rPr>
              <a:t>. </a:t>
            </a:r>
          </a:p>
          <a:p>
            <a:pPr>
              <a:defRPr sz="3600">
                <a:solidFill>
                  <a:srgbClr val="000000"/>
                </a:solidFill>
              </a:defRPr>
            </a:pPr>
            <a:r>
              <a:rPr sz="2183" dirty="0">
                <a:latin typeface="Boxed Book" panose="02000506040000020004"/>
              </a:rPr>
              <a:t>С </a:t>
            </a:r>
            <a:r>
              <a:rPr sz="2183" dirty="0" err="1">
                <a:latin typeface="Boxed Book" panose="02000506040000020004"/>
              </a:rPr>
              <a:t>мониторингом</a:t>
            </a:r>
            <a:r>
              <a:rPr sz="2183" dirty="0">
                <a:latin typeface="Boxed Book" panose="02000506040000020004"/>
              </a:rPr>
              <a:t> </a:t>
            </a:r>
            <a:r>
              <a:rPr sz="2183" dirty="0" err="1">
                <a:latin typeface="Boxed Book" panose="02000506040000020004"/>
              </a:rPr>
              <a:t>процессов</a:t>
            </a:r>
            <a:r>
              <a:rPr sz="2183" dirty="0">
                <a:latin typeface="Boxed Book" panose="02000506040000020004"/>
              </a:rPr>
              <a:t> </a:t>
            </a:r>
            <a:r>
              <a:rPr sz="2183" dirty="0" err="1">
                <a:latin typeface="Boxed Book" panose="02000506040000020004"/>
              </a:rPr>
              <a:t>поможет</a:t>
            </a:r>
            <a:r>
              <a:rPr sz="2183" dirty="0">
                <a:latin typeface="Boxed Book" panose="02000506040000020004"/>
              </a:rPr>
              <a:t> </a:t>
            </a:r>
            <a:r>
              <a:rPr sz="2183" dirty="0" err="1">
                <a:latin typeface="Boxed Book" panose="02000506040000020004"/>
              </a:rPr>
              <a:t>персональный</a:t>
            </a:r>
            <a:r>
              <a:rPr sz="2183" dirty="0">
                <a:latin typeface="Boxed Book" panose="02000506040000020004"/>
              </a:rPr>
              <a:t> </a:t>
            </a:r>
            <a:r>
              <a:rPr sz="2183" dirty="0" err="1">
                <a:latin typeface="Boxed Book" panose="02000506040000020004"/>
              </a:rPr>
              <a:t>менеджер</a:t>
            </a:r>
            <a:r>
              <a:rPr sz="2183" dirty="0">
                <a:latin typeface="Boxed Book" panose="02000506040000020004"/>
              </a:rPr>
              <a:t>. </a:t>
            </a:r>
          </a:p>
        </p:txBody>
      </p:sp>
      <p:sp>
        <p:nvSpPr>
          <p:cNvPr id="14" name="Прямоугольник 6"/>
          <p:cNvSpPr txBox="1"/>
          <p:nvPr/>
        </p:nvSpPr>
        <p:spPr>
          <a:xfrm>
            <a:off x="1800017" y="2764721"/>
            <a:ext cx="4281051" cy="428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726" rIns="27726">
            <a:spAutoFit/>
          </a:bodyPr>
          <a:lstStyle>
            <a:lvl1pPr algn="ctr">
              <a:defRPr sz="3600">
                <a:solidFill>
                  <a:srgbClr val="F48A76"/>
                </a:solidFill>
                <a:latin typeface="Boxed Regular Bold"/>
                <a:ea typeface="Boxed Regular Bold"/>
                <a:cs typeface="Boxed Regular Bold"/>
                <a:sym typeface="Boxed Regular Bold"/>
              </a:defRPr>
            </a:lvl1pPr>
          </a:lstStyle>
          <a:p>
            <a:r>
              <a:rPr sz="2183">
                <a:latin typeface="Boxed Book" panose="02000506040000020004"/>
              </a:rPr>
              <a:t>RND.SK.RU</a:t>
            </a:r>
          </a:p>
        </p:txBody>
      </p:sp>
      <p:grpSp>
        <p:nvGrpSpPr>
          <p:cNvPr id="15" name="Группа 7"/>
          <p:cNvGrpSpPr/>
          <p:nvPr/>
        </p:nvGrpSpPr>
        <p:grpSpPr>
          <a:xfrm>
            <a:off x="632508" y="2590352"/>
            <a:ext cx="6297787" cy="4479137"/>
            <a:chOff x="0" y="0"/>
            <a:chExt cx="10384786" cy="7385909"/>
          </a:xfrm>
        </p:grpSpPr>
        <p:pic>
          <p:nvPicPr>
            <p:cNvPr id="16" name="Picture 2" descr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0384786" cy="7385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" name="Группа 9"/>
            <p:cNvGrpSpPr/>
            <p:nvPr/>
          </p:nvGrpSpPr>
          <p:grpSpPr>
            <a:xfrm>
              <a:off x="1925176" y="1278561"/>
              <a:ext cx="6534432" cy="4496088"/>
              <a:chOff x="0" y="0"/>
              <a:chExt cx="6534431" cy="4496086"/>
            </a:xfrm>
          </p:grpSpPr>
          <p:pic>
            <p:nvPicPr>
              <p:cNvPr id="18" name="Рисунок 10" descr="Рисунок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" y="-1"/>
                <a:ext cx="6534432" cy="37322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Рисунок 11" descr="Рисунок 11"/>
              <p:cNvPicPr>
                <a:picLocks noChangeAspect="1"/>
              </p:cNvPicPr>
              <p:nvPr/>
            </p:nvPicPr>
            <p:blipFill>
              <a:blip r:embed="rId7"/>
              <a:srcRect t="4357" b="34363"/>
              <a:stretch>
                <a:fillRect/>
              </a:stretch>
            </p:blipFill>
            <p:spPr>
              <a:xfrm>
                <a:off x="0" y="2968325"/>
                <a:ext cx="6534432" cy="15277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0" name="полоска1@2x.png" descr="полоска1@2x.png"/>
          <p:cNvPicPr>
            <a:picLocks noChangeAspect="1"/>
          </p:cNvPicPr>
          <p:nvPr/>
        </p:nvPicPr>
        <p:blipFill>
          <a:blip r:embed="rId4"/>
          <a:srcRect b="36186"/>
          <a:stretch>
            <a:fillRect/>
          </a:stretch>
        </p:blipFill>
        <p:spPr>
          <a:xfrm rot="16200000">
            <a:off x="7968348" y="3418025"/>
            <a:ext cx="172617" cy="1768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полоска1@2x.png" descr="полоска1@2x.png"/>
          <p:cNvPicPr>
            <a:picLocks noChangeAspect="1"/>
          </p:cNvPicPr>
          <p:nvPr/>
        </p:nvPicPr>
        <p:blipFill>
          <a:blip r:embed="rId4"/>
          <a:srcRect b="36186"/>
          <a:stretch>
            <a:fillRect/>
          </a:stretch>
        </p:blipFill>
        <p:spPr>
          <a:xfrm rot="16200000">
            <a:off x="7968348" y="4154833"/>
            <a:ext cx="172617" cy="176839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Линия"/>
          <p:cNvSpPr/>
          <p:nvPr/>
        </p:nvSpPr>
        <p:spPr>
          <a:xfrm flipV="1">
            <a:off x="6900760" y="2924245"/>
            <a:ext cx="1" cy="3722375"/>
          </a:xfrm>
          <a:prstGeom prst="line">
            <a:avLst/>
          </a:prstGeom>
          <a:ln w="76200">
            <a:solidFill>
              <a:srgbClr val="ADCA04"/>
            </a:solidFill>
          </a:ln>
        </p:spPr>
        <p:txBody>
          <a:bodyPr lIns="27726" rIns="27726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092">
              <a:latin typeface="Boxed Book" panose="02000506040000020004"/>
            </a:endParaRPr>
          </a:p>
        </p:txBody>
      </p:sp>
      <p:pic>
        <p:nvPicPr>
          <p:cNvPr id="23" name="полоска1@2x.png" descr="полоска1@2x.png"/>
          <p:cNvPicPr>
            <a:picLocks noChangeAspect="1"/>
          </p:cNvPicPr>
          <p:nvPr/>
        </p:nvPicPr>
        <p:blipFill>
          <a:blip r:embed="rId4"/>
          <a:srcRect b="36186"/>
          <a:stretch>
            <a:fillRect/>
          </a:stretch>
        </p:blipFill>
        <p:spPr>
          <a:xfrm rot="16200000">
            <a:off x="7968348" y="4868536"/>
            <a:ext cx="172617" cy="176839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Группа"/>
          <p:cNvSpPr/>
          <p:nvPr/>
        </p:nvSpPr>
        <p:spPr>
          <a:xfrm>
            <a:off x="6790969" y="3244573"/>
            <a:ext cx="233653" cy="233654"/>
          </a:xfrm>
          <a:prstGeom prst="ellipse">
            <a:avLst/>
          </a:prstGeom>
          <a:solidFill>
            <a:srgbClr val="64CAE5"/>
          </a:solidFill>
          <a:ln w="76200">
            <a:solidFill>
              <a:srgbClr val="ADCA04"/>
            </a:solidFill>
          </a:ln>
        </p:spPr>
        <p:txBody>
          <a:bodyPr lIns="27726" rIns="27726" anchor="ctr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092">
              <a:latin typeface="Boxed Book" panose="02000506040000020004"/>
            </a:endParaRPr>
          </a:p>
        </p:txBody>
      </p:sp>
      <p:sp>
        <p:nvSpPr>
          <p:cNvPr id="25" name="Группа"/>
          <p:cNvSpPr/>
          <p:nvPr/>
        </p:nvSpPr>
        <p:spPr>
          <a:xfrm>
            <a:off x="6790969" y="3934118"/>
            <a:ext cx="233653" cy="233654"/>
          </a:xfrm>
          <a:prstGeom prst="ellipse">
            <a:avLst/>
          </a:prstGeom>
          <a:solidFill>
            <a:srgbClr val="F48A76"/>
          </a:solidFill>
          <a:ln w="76200">
            <a:solidFill>
              <a:srgbClr val="ADCA04"/>
            </a:solidFill>
          </a:ln>
        </p:spPr>
        <p:txBody>
          <a:bodyPr lIns="27726" rIns="27726" anchor="ctr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092">
              <a:latin typeface="Boxed Book" panose="02000506040000020004"/>
            </a:endParaRPr>
          </a:p>
        </p:txBody>
      </p:sp>
      <p:sp>
        <p:nvSpPr>
          <p:cNvPr id="26" name="Группа"/>
          <p:cNvSpPr/>
          <p:nvPr/>
        </p:nvSpPr>
        <p:spPr>
          <a:xfrm>
            <a:off x="6790969" y="4623662"/>
            <a:ext cx="233653" cy="233654"/>
          </a:xfrm>
          <a:prstGeom prst="ellipse">
            <a:avLst/>
          </a:prstGeom>
          <a:solidFill>
            <a:srgbClr val="FDE56F"/>
          </a:solidFill>
          <a:ln w="76200">
            <a:solidFill>
              <a:srgbClr val="ADCA04"/>
            </a:solidFill>
          </a:ln>
        </p:spPr>
        <p:txBody>
          <a:bodyPr lIns="27726" rIns="27726" anchor="ctr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092">
              <a:latin typeface="Boxed Book" panose="02000506040000020004"/>
            </a:endParaRPr>
          </a:p>
        </p:txBody>
      </p:sp>
      <p:sp>
        <p:nvSpPr>
          <p:cNvPr id="27" name="Группа"/>
          <p:cNvSpPr/>
          <p:nvPr/>
        </p:nvSpPr>
        <p:spPr>
          <a:xfrm>
            <a:off x="6790969" y="5313207"/>
            <a:ext cx="233653" cy="233654"/>
          </a:xfrm>
          <a:prstGeom prst="ellipse">
            <a:avLst/>
          </a:prstGeom>
          <a:solidFill>
            <a:srgbClr val="64CAE5"/>
          </a:solidFill>
          <a:ln w="76200">
            <a:solidFill>
              <a:srgbClr val="ADCA04"/>
            </a:solidFill>
          </a:ln>
        </p:spPr>
        <p:txBody>
          <a:bodyPr lIns="27726" rIns="27726" anchor="ctr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092">
              <a:latin typeface="Boxed Book" panose="02000506040000020004"/>
            </a:endParaRPr>
          </a:p>
        </p:txBody>
      </p:sp>
      <p:sp>
        <p:nvSpPr>
          <p:cNvPr id="28" name="Группа"/>
          <p:cNvSpPr/>
          <p:nvPr/>
        </p:nvSpPr>
        <p:spPr>
          <a:xfrm>
            <a:off x="6790969" y="6002751"/>
            <a:ext cx="233653" cy="233653"/>
          </a:xfrm>
          <a:prstGeom prst="ellipse">
            <a:avLst/>
          </a:prstGeom>
          <a:solidFill>
            <a:srgbClr val="F48A76"/>
          </a:solidFill>
          <a:ln w="76200">
            <a:solidFill>
              <a:srgbClr val="ADCA04"/>
            </a:solidFill>
          </a:ln>
        </p:spPr>
        <p:txBody>
          <a:bodyPr lIns="27726" rIns="27726" anchor="ctr"/>
          <a:lstStyle/>
          <a:p>
            <a:pPr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sz="1092">
              <a:latin typeface="Boxed Book" panose="0200050604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4640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-1779266" y="190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RND.SK.RU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C09B0B9A-0FEA-49CD-90C2-28BFBE150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92" t="7845" r="14280" b="13979"/>
          <a:stretch/>
        </p:blipFill>
        <p:spPr>
          <a:xfrm>
            <a:off x="363422" y="1856423"/>
            <a:ext cx="3898960" cy="281729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956AC3-FB35-402C-9F55-579AC887AAF3}"/>
              </a:ext>
            </a:extLst>
          </p:cNvPr>
          <p:cNvSpPr txBox="1"/>
          <p:nvPr/>
        </p:nvSpPr>
        <p:spPr>
          <a:xfrm>
            <a:off x="4415175" y="1230701"/>
            <a:ext cx="6624098" cy="913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668" dirty="0">
                <a:solidFill>
                  <a:schemeClr val="tx1">
                    <a:lumMod val="10000"/>
                  </a:schemeClr>
                </a:solidFill>
              </a:rPr>
              <a:t>ЦКП это проверенные </a:t>
            </a:r>
            <a:r>
              <a:rPr lang="ru-RU" sz="2668" dirty="0" smtClean="0">
                <a:solidFill>
                  <a:schemeClr val="tx1">
                    <a:lumMod val="10000"/>
                  </a:schemeClr>
                </a:solidFill>
              </a:rPr>
              <a:t>и </a:t>
            </a:r>
            <a:r>
              <a:rPr lang="ru-RU" sz="2668" dirty="0">
                <a:solidFill>
                  <a:schemeClr val="tx1">
                    <a:lumMod val="10000"/>
                  </a:schemeClr>
                </a:solidFill>
              </a:rPr>
              <a:t>аккредитованные компании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6D4BF5B-7098-424A-8F3D-3C1C52466A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57" b="18098"/>
          <a:stretch/>
        </p:blipFill>
        <p:spPr>
          <a:xfrm>
            <a:off x="299759" y="4781651"/>
            <a:ext cx="4275117" cy="17683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A5DBD81-045F-4B7A-A1D3-B7D4EC7B46E5}"/>
              </a:ext>
            </a:extLst>
          </p:cNvPr>
          <p:cNvSpPr txBox="1"/>
          <p:nvPr/>
        </p:nvSpPr>
        <p:spPr>
          <a:xfrm>
            <a:off x="4727669" y="2067670"/>
            <a:ext cx="7246468" cy="4668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07935" indent="-207935" fontAlgn="t"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Процесс акрредитации автоматизирован, как и оценки ЦКП со стороны комиссии. Все проходит через сайт </a:t>
            </a:r>
            <a:r>
              <a:rPr lang="en-US" sz="1455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rnd.sk.ru</a:t>
            </a:r>
          </a:p>
          <a:p>
            <a:pPr marL="207935" indent="-207935" fontAlgn="t">
              <a:buFont typeface="Arial" panose="020B0604020202020204" pitchFamily="34" charset="0"/>
              <a:buChar char="•"/>
            </a:pPr>
            <a:endParaRPr lang="ru-RU" sz="1455" dirty="0">
              <a:solidFill>
                <a:schemeClr val="tx1">
                  <a:lumMod val="10000"/>
                </a:schemeClr>
              </a:solidFill>
              <a:latin typeface="Boxed Book" panose="02000506040000020004" pitchFamily="50" charset="-52"/>
              <a:ea typeface="Helvetica Neue" charset="0"/>
              <a:cs typeface="HelveticaNeueCyr-Roman"/>
            </a:endParaRPr>
          </a:p>
          <a:p>
            <a:pPr marL="207935" indent="-207935" fontAlgn="t"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В рамках аккредитации, ЦКП подтверждает каждую свою услугу оборудованием, квалифицированными кадрами, ПО, методиками и сертификатам, а так же ранее выполненными работами.</a:t>
            </a:r>
          </a:p>
          <a:p>
            <a:pPr marL="207935" indent="-207935">
              <a:spcBef>
                <a:spcPts val="1031"/>
              </a:spcBef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</a:defRPr>
            </a:pPr>
            <a:r>
              <a:rPr lang="ru-RU" sz="1455" dirty="0"/>
              <a:t>При аккредитации:</a:t>
            </a:r>
          </a:p>
          <a:p>
            <a:pPr marL="742950" lvl="1" indent="-285750">
              <a:spcBef>
                <a:spcPts val="1031"/>
              </a:spcBef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</a:defRPr>
            </a:pPr>
            <a:r>
              <a:rPr lang="ru-RU" sz="1455" dirty="0"/>
              <a:t>	- Выполняется финансовая проверка подрядчика</a:t>
            </a:r>
          </a:p>
          <a:p>
            <a:pPr marL="742950" lvl="1" indent="-285750">
              <a:spcBef>
                <a:spcPts val="1031"/>
              </a:spcBef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</a:defRPr>
            </a:pPr>
            <a:r>
              <a:rPr lang="ru-RU" sz="1455" dirty="0"/>
              <a:t>	- Проводится аудит правовых  и юридических рисков</a:t>
            </a:r>
          </a:p>
          <a:p>
            <a:pPr marL="742950" lvl="1" indent="-285750">
              <a:spcBef>
                <a:spcPts val="1031"/>
              </a:spcBef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</a:defRPr>
            </a:pPr>
            <a:r>
              <a:rPr lang="ru-RU" sz="1455" dirty="0"/>
              <a:t>	- Учитывается технологические возможности компании</a:t>
            </a:r>
          </a:p>
          <a:p>
            <a:pPr marL="742950" lvl="1" indent="-285750">
              <a:spcBef>
                <a:spcPts val="1031"/>
              </a:spcBef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</a:defRPr>
            </a:pPr>
            <a:r>
              <a:rPr lang="ru-RU" sz="1455" dirty="0"/>
              <a:t>	- Оценивается портфолио ранее выполненных работ</a:t>
            </a:r>
          </a:p>
          <a:p>
            <a:pPr marL="207935" indent="-207935">
              <a:spcBef>
                <a:spcPts val="1031"/>
              </a:spcBef>
              <a:buSzPct val="100000"/>
              <a:buFont typeface="Arial" panose="020B0604020202020204" pitchFamily="34" charset="0"/>
              <a:buChar char="•"/>
              <a:defRPr sz="3600">
                <a:solidFill>
                  <a:srgbClr val="000000"/>
                </a:solidFill>
              </a:defRPr>
            </a:pPr>
            <a:endParaRPr lang="ru-RU" sz="1455" dirty="0"/>
          </a:p>
          <a:p>
            <a:pPr marL="207935" indent="-207935" fontAlgn="t"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Информация о ЦКП, его рейтинге,</a:t>
            </a:r>
            <a:r>
              <a:rPr lang="en-US" sz="1455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 </a:t>
            </a:r>
            <a:r>
              <a:rPr lang="ru-RU" sz="1455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выручке и ранее выполненных работах, размещается в открытом доступе на странице аккредитованного ЦКП.</a:t>
            </a:r>
          </a:p>
          <a:p>
            <a:pPr fontAlgn="t"/>
            <a:endParaRPr lang="ru-RU" sz="1455" dirty="0">
              <a:solidFill>
                <a:schemeClr val="tx1">
                  <a:lumMod val="10000"/>
                </a:schemeClr>
              </a:solidFill>
              <a:latin typeface="Boxed Book" panose="02000506040000020004" pitchFamily="50" charset="-52"/>
              <a:ea typeface="Helvetica Neue" charset="0"/>
              <a:cs typeface="HelveticaNeueCyr-Roman"/>
            </a:endParaRPr>
          </a:p>
          <a:p>
            <a:pPr marL="207935" indent="-207935" fontAlgn="t"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Такой подход позволяет заказчику оценить опыт, наличие необходимого оборудование по каждому ЦКП и возможность выполнить его задачу.</a:t>
            </a:r>
          </a:p>
        </p:txBody>
      </p:sp>
      <p:sp>
        <p:nvSpPr>
          <p:cNvPr id="33" name="Направления работы">
            <a:extLst>
              <a:ext uri="{FF2B5EF4-FFF2-40B4-BE49-F238E27FC236}">
                <a16:creationId xmlns:a16="http://schemas.microsoft.com/office/drawing/2014/main" id="{B46FF63F-6352-4161-B9C4-D187A4171AA5}"/>
              </a:ext>
            </a:extLst>
          </p:cNvPr>
          <p:cNvSpPr txBox="1"/>
          <p:nvPr/>
        </p:nvSpPr>
        <p:spPr>
          <a:xfrm>
            <a:off x="446109" y="1243373"/>
            <a:ext cx="396262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25140C"/>
                </a:solidFill>
              </a:defRPr>
            </a:lvl1pPr>
          </a:lstStyle>
          <a:p>
            <a:r>
              <a:rPr lang="ru-RU" sz="3200" dirty="0">
                <a:latin typeface="Boxed Book" panose="02000506040000020004"/>
              </a:rPr>
              <a:t>Аккредитация ЦКП </a:t>
            </a:r>
            <a:r>
              <a:rPr lang="en-US" sz="3200" dirty="0" smtClean="0">
                <a:latin typeface="Boxed Book" panose="02000506040000020004"/>
              </a:rPr>
              <a:t> </a:t>
            </a:r>
            <a:endParaRPr sz="3200" dirty="0">
              <a:latin typeface="Boxed Book" panose="0200050604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6485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99" y="1434302"/>
            <a:ext cx="3549636" cy="2108929"/>
          </a:xfrm>
          <a:prstGeom prst="rect">
            <a:avLst/>
          </a:prstGeom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-1779266" y="190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RND.SK.RU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E4211-B0C9-4DDB-B8E6-944873870E74}"/>
              </a:ext>
            </a:extLst>
          </p:cNvPr>
          <p:cNvSpPr txBox="1"/>
          <p:nvPr/>
        </p:nvSpPr>
        <p:spPr>
          <a:xfrm>
            <a:off x="7292655" y="2350696"/>
            <a:ext cx="46077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7246" indent="-277246" fontAlgn="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На портале предусмотрены основные процессы 	- подача заявки</a:t>
            </a:r>
          </a:p>
          <a:p>
            <a:pPr fontAlgn="t"/>
            <a:r>
              <a:rPr lang="ru-RU" sz="1400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	- подготовка КП</a:t>
            </a:r>
          </a:p>
          <a:p>
            <a:pPr fontAlgn="t"/>
            <a:r>
              <a:rPr lang="ru-RU" sz="1400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	- заключения договора</a:t>
            </a:r>
          </a:p>
          <a:p>
            <a:pPr fontAlgn="t"/>
            <a:r>
              <a:rPr lang="ru-RU" sz="1400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	- оценки качества работ</a:t>
            </a:r>
          </a:p>
          <a:p>
            <a:pPr fontAlgn="t"/>
            <a:endParaRPr lang="ru-RU" sz="1400" dirty="0">
              <a:solidFill>
                <a:schemeClr val="tx1">
                  <a:lumMod val="10000"/>
                </a:schemeClr>
              </a:solidFill>
              <a:latin typeface="Boxed Book" panose="02000506040000020004" pitchFamily="50" charset="-52"/>
              <a:ea typeface="Helvetica Neue" charset="0"/>
              <a:cs typeface="HelveticaNeueCyr-Roman"/>
            </a:endParaRPr>
          </a:p>
          <a:p>
            <a:pPr marL="277246" indent="-277246" fontAlgn="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Заявки размещаются в общем доступе, таким образом ЦКП по своему направлению могу видеть все заявки и подать КП.</a:t>
            </a:r>
          </a:p>
          <a:p>
            <a:pPr fontAlgn="t"/>
            <a:endParaRPr lang="ru-RU" sz="1400" dirty="0">
              <a:solidFill>
                <a:schemeClr val="tx1">
                  <a:lumMod val="10000"/>
                </a:schemeClr>
              </a:solidFill>
              <a:latin typeface="Boxed Book" panose="02000506040000020004" pitchFamily="50" charset="-52"/>
              <a:ea typeface="Helvetica Neue" charset="0"/>
              <a:cs typeface="HelveticaNeueCyr-Roman"/>
            </a:endParaRPr>
          </a:p>
          <a:p>
            <a:pPr marL="277246" indent="-277246" fontAlgn="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По каждой заявке создается публичный чат, где все заинтересованные ЦКП могут задавать уточняющие вопросы Заказчику.</a:t>
            </a:r>
          </a:p>
          <a:p>
            <a:pPr fontAlgn="t"/>
            <a:endParaRPr lang="ru-RU" sz="1400" dirty="0">
              <a:solidFill>
                <a:schemeClr val="tx1">
                  <a:lumMod val="10000"/>
                </a:schemeClr>
              </a:solidFill>
              <a:latin typeface="Boxed Book" panose="02000506040000020004" pitchFamily="50" charset="-52"/>
              <a:ea typeface="Helvetica Neue" charset="0"/>
              <a:cs typeface="HelveticaNeueCyr-Roman"/>
            </a:endParaRPr>
          </a:p>
          <a:p>
            <a:pPr marL="277246" indent="-277246" fontAlgn="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10000"/>
                  </a:schemeClr>
                </a:solidFill>
                <a:latin typeface="Boxed Book" panose="02000506040000020004" pitchFamily="50" charset="-52"/>
                <a:ea typeface="Helvetica Neue" charset="0"/>
                <a:cs typeface="HelveticaNeueCyr-Roman"/>
              </a:rPr>
              <a:t>Такой подход позволяет достичь максимальной прозрачности, повысить качество подаваемых заявок, получить наибольшее количество КП, создать ценовую конкуренцию и выбрать оптимальное предложение.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B6FCF599-3719-4E27-81BD-7EE94DDA3B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9" t="7110" r="17603" b="12318"/>
          <a:stretch/>
        </p:blipFill>
        <p:spPr>
          <a:xfrm>
            <a:off x="418399" y="4000851"/>
            <a:ext cx="3147240" cy="2568856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BBACCB13-2C19-47DD-AF9E-036B818021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33" t="33177" r="15751" b="9714"/>
          <a:stretch/>
        </p:blipFill>
        <p:spPr>
          <a:xfrm>
            <a:off x="3565639" y="1374792"/>
            <a:ext cx="3622280" cy="26260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375" y="3927808"/>
            <a:ext cx="3200260" cy="2791430"/>
          </a:xfrm>
          <a:prstGeom prst="rect">
            <a:avLst/>
          </a:prstGeom>
        </p:spPr>
      </p:pic>
      <p:sp>
        <p:nvSpPr>
          <p:cNvPr id="15" name="Направления работы">
            <a:extLst>
              <a:ext uri="{FF2B5EF4-FFF2-40B4-BE49-F238E27FC236}">
                <a16:creationId xmlns:a16="http://schemas.microsoft.com/office/drawing/2014/main" id="{49181F19-5A73-46D4-90BA-9454CE69E7EA}"/>
              </a:ext>
            </a:extLst>
          </p:cNvPr>
          <p:cNvSpPr txBox="1"/>
          <p:nvPr/>
        </p:nvSpPr>
        <p:spPr>
          <a:xfrm>
            <a:off x="4148240" y="440042"/>
            <a:ext cx="74060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25140C"/>
                </a:solidFill>
              </a:defRPr>
            </a:lvl1pPr>
          </a:lstStyle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xed Book" panose="02000506040000020004"/>
              </a:rPr>
              <a:t>Размещение заявки и сбор КП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xed Book" panose="02000506040000020004"/>
              </a:rPr>
              <a:t> </a:t>
            </a:r>
            <a:endParaRPr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xed Book" panose="020005060400000200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7CBDAF-A43D-4298-96BF-102E853440E4}"/>
              </a:ext>
            </a:extLst>
          </p:cNvPr>
          <p:cNvSpPr txBox="1"/>
          <p:nvPr/>
        </p:nvSpPr>
        <p:spPr>
          <a:xfrm>
            <a:off x="7287143" y="1166546"/>
            <a:ext cx="4613288" cy="1212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26" dirty="0">
                <a:solidFill>
                  <a:schemeClr val="tx1">
                    <a:lumMod val="10000"/>
                  </a:schemeClr>
                </a:solidFill>
              </a:rPr>
              <a:t>Сайт поможет найти надежного подрядчика и довести проект до завершения.</a:t>
            </a:r>
          </a:p>
        </p:txBody>
      </p:sp>
    </p:spTree>
    <p:extLst>
      <p:ext uri="{BB962C8B-B14F-4D97-AF65-F5344CB8AC3E}">
        <p14:creationId xmlns:p14="http://schemas.microsoft.com/office/powerpoint/2010/main" val="31077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3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05300" y="236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45486" y="1220174"/>
            <a:ext cx="3833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</a:rPr>
              <a:t>БИО</a:t>
            </a:r>
            <a:r>
              <a:rPr lang="ru-RU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МЕДИЦИНА</a:t>
            </a:r>
            <a:endParaRPr lang="ru-RU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38700" y="2092095"/>
            <a:ext cx="7334250" cy="458843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err="1" smtClean="0"/>
              <a:t>Химико</a:t>
            </a:r>
            <a:r>
              <a:rPr lang="ru-RU" dirty="0" smtClean="0"/>
              <a:t> – аналитические исследования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Микроанализ</a:t>
            </a:r>
          </a:p>
          <a:p>
            <a:pPr algn="l"/>
            <a:endParaRPr lang="ru-RU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Доклинические исследования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Клинические исследования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3D </a:t>
            </a:r>
            <a:r>
              <a:rPr lang="ru-RU" dirty="0" err="1" smtClean="0"/>
              <a:t>прототипирование</a:t>
            </a:r>
            <a:endParaRPr lang="ru-RU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Промышленный дизайн</a:t>
            </a:r>
          </a:p>
          <a:p>
            <a:pPr algn="l"/>
            <a:endParaRPr lang="ru-RU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Регистрация, испытания и сертификация </a:t>
            </a:r>
            <a:r>
              <a:rPr lang="ru-RU" dirty="0" err="1" smtClean="0"/>
              <a:t>медизделий</a:t>
            </a:r>
            <a:endParaRPr lang="ru-RU" dirty="0" smtClean="0"/>
          </a:p>
          <a:p>
            <a:pPr algn="l"/>
            <a:endParaRPr lang="ru-RU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Производство и упаковка медицинских изделий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7442" y="3110077"/>
            <a:ext cx="2413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Исследования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7442" y="2137672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Концепция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77442" y="4117928"/>
            <a:ext cx="3171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/>
              <a:t>Прототипирование</a:t>
            </a:r>
            <a:endParaRPr lang="ru-RU" sz="2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78986" y="5000106"/>
            <a:ext cx="1909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Испытания</a:t>
            </a:r>
            <a:endParaRPr lang="ru-RU" sz="2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78986" y="5857923"/>
            <a:ext cx="2376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Производство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426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evanatogroup-cdn.thron.com/delivery/public/image/stevanatogroup/98faf384-a7c9-438d-a4d8-7b2f6a388b02/8ndjtm/std/0x540/chemical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57" b="26973"/>
          <a:stretch/>
        </p:blipFill>
        <p:spPr bwMode="auto">
          <a:xfrm>
            <a:off x="499869" y="1465944"/>
            <a:ext cx="6526497" cy="120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5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5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05300" y="236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9937" y="325824"/>
            <a:ext cx="3833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БИОМЕДИЦИНА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9387" y="2469246"/>
            <a:ext cx="11552976" cy="4062183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342900" indent="-342900" algn="l">
              <a:buFontTx/>
              <a:buChar char="-"/>
            </a:pPr>
            <a:r>
              <a:rPr lang="ru-RU" dirty="0" smtClean="0"/>
              <a:t>определение </a:t>
            </a:r>
            <a:r>
              <a:rPr lang="ru-RU" dirty="0"/>
              <a:t>химического состава органических соединений методами </a:t>
            </a:r>
            <a:r>
              <a:rPr lang="ru-RU" dirty="0" smtClean="0"/>
              <a:t>хромато-масс-спектрометрии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аналитические </a:t>
            </a:r>
            <a:r>
              <a:rPr lang="ru-RU" dirty="0"/>
              <a:t>исследования в медицине</a:t>
            </a:r>
            <a:endParaRPr lang="ru-RU" sz="2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pPr marL="342900" indent="-342900" algn="l">
              <a:buFontTx/>
              <a:buChar char="-"/>
            </a:pPr>
            <a:r>
              <a:rPr lang="ru-RU" dirty="0" smtClean="0"/>
              <a:t>оптическая, растровая, ионная, просвечивающая микроскопия, рентгеновская томография </a:t>
            </a:r>
            <a:r>
              <a:rPr lang="ru-RU" dirty="0"/>
              <a:t>высокого разрешения, </a:t>
            </a:r>
            <a:endParaRPr lang="ru-RU" dirty="0" smtClean="0"/>
          </a:p>
          <a:p>
            <a:pPr marL="342900" indent="-342900" algn="l">
              <a:buFontTx/>
              <a:buChar char="-"/>
            </a:pPr>
            <a:r>
              <a:rPr lang="ru-RU" dirty="0" smtClean="0"/>
              <a:t>трехмерная микроскопия, фотоэлектронная спектроскопия, </a:t>
            </a:r>
          </a:p>
          <a:p>
            <a:pPr marL="342900" indent="-342900" algn="l">
              <a:buFontTx/>
              <a:buChar char="-"/>
            </a:pPr>
            <a:r>
              <a:rPr lang="ru-RU" dirty="0" smtClean="0"/>
              <a:t>анализ частиц </a:t>
            </a:r>
            <a:r>
              <a:rPr lang="ru-RU" dirty="0"/>
              <a:t>методом прямого определения размеров, </a:t>
            </a:r>
            <a:r>
              <a:rPr lang="ru-RU" dirty="0" smtClean="0"/>
              <a:t>элементный микроанализ</a:t>
            </a:r>
            <a:endParaRPr lang="ru-RU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40" t="13998" r="1094" b="59287"/>
          <a:stretch/>
        </p:blipFill>
        <p:spPr>
          <a:xfrm>
            <a:off x="469387" y="3788230"/>
            <a:ext cx="6556979" cy="110735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6071" y="1964857"/>
            <a:ext cx="3006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</a:rPr>
              <a:t>Химико</a:t>
            </a:r>
            <a:r>
              <a:rPr lang="ru-RU" sz="2000" b="1" dirty="0" smtClean="0">
                <a:solidFill>
                  <a:schemeClr val="bg1"/>
                </a:solidFill>
              </a:rPr>
              <a:t> – аналитические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Исследования </a:t>
            </a:r>
          </a:p>
        </p:txBody>
      </p:sp>
    </p:spTree>
    <p:extLst>
      <p:ext uri="{BB962C8B-B14F-4D97-AF65-F5344CB8AC3E}">
        <p14:creationId xmlns:p14="http://schemas.microsoft.com/office/powerpoint/2010/main" val="37492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2175" r="1760" b="65410"/>
          <a:stretch/>
        </p:blipFill>
        <p:spPr>
          <a:xfrm>
            <a:off x="505301" y="1434730"/>
            <a:ext cx="8689500" cy="1239140"/>
          </a:xfrm>
          <a:prstGeom prst="rect">
            <a:avLst/>
          </a:prstGeom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l="18340" t="9114" b="11419"/>
          <a:stretch/>
        </p:blipFill>
        <p:spPr>
          <a:xfrm>
            <a:off x="6219534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l="18340" t="18220" b="-73"/>
          <a:stretch/>
        </p:blipFill>
        <p:spPr>
          <a:xfrm flipH="1">
            <a:off x="496601" y="236767"/>
            <a:ext cx="5826567" cy="8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505300" y="236767"/>
            <a:ext cx="7998800" cy="932000"/>
          </a:xfrm>
          <a:prstGeom prst="rect">
            <a:avLst/>
          </a:prstGeom>
          <a:noFill/>
          <a:ln>
            <a:noFill/>
          </a:ln>
          <a:effectLst>
            <a:outerShdw blurRad="285750" dist="2857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b="1" dirty="0" smtClean="0">
                <a:solidFill>
                  <a:srgbClr val="FFFFFF"/>
                </a:solidFill>
              </a:rPr>
              <a:t> 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9937" y="325824"/>
            <a:ext cx="3833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БИОМЕДИЦИНА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9387" y="2469246"/>
            <a:ext cx="11552976" cy="4062183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 dirty="0" smtClean="0"/>
          </a:p>
          <a:p>
            <a:pPr marL="342900" indent="-342900" algn="l">
              <a:buFontTx/>
              <a:buChar char="-"/>
            </a:pPr>
            <a:r>
              <a:rPr lang="ru-RU" sz="1800" dirty="0" smtClean="0"/>
              <a:t>апробация имплантируемых материалов и медицинских изделий 				     (сердечно-сосудистая хирургия, общая хирургия   и др.), </a:t>
            </a:r>
          </a:p>
          <a:p>
            <a:pPr marL="342900" indent="-342900" algn="l">
              <a:buFontTx/>
              <a:buChar char="-"/>
            </a:pPr>
            <a:r>
              <a:rPr lang="ru-RU" sz="1800" dirty="0" smtClean="0"/>
              <a:t>проведение хирургических тренингов</a:t>
            </a:r>
            <a:endParaRPr lang="en-US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342900" indent="-342900" algn="l">
              <a:buFontTx/>
              <a:buChar char="-"/>
            </a:pPr>
            <a:r>
              <a:rPr lang="ru-RU" sz="1800" dirty="0" smtClean="0"/>
              <a:t>проведение доклинических и клинических исследований медицинских изделий и оборудования</a:t>
            </a:r>
          </a:p>
          <a:p>
            <a:pPr marL="342900" indent="-342900" algn="l">
              <a:buFontTx/>
              <a:buChar char="-"/>
            </a:pPr>
            <a:r>
              <a:rPr lang="ru-RU" sz="1800" dirty="0" smtClean="0"/>
              <a:t>экспертная деятельность в области регуляторных отношений обращения лекарственных средств		      и медицинских изделий  </a:t>
            </a:r>
            <a:endParaRPr lang="ru-RU" sz="18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35155" y="1588087"/>
            <a:ext cx="22940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Доклинические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5711" r="2619" b="52291"/>
          <a:stretch/>
        </p:blipFill>
        <p:spPr>
          <a:xfrm>
            <a:off x="505300" y="3857705"/>
            <a:ext cx="8725414" cy="12319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9937" y="4146394"/>
            <a:ext cx="1831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Клинические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Исследования </a:t>
            </a:r>
          </a:p>
        </p:txBody>
      </p:sp>
    </p:spTree>
    <p:extLst>
      <p:ext uri="{BB962C8B-B14F-4D97-AF65-F5344CB8AC3E}">
        <p14:creationId xmlns:p14="http://schemas.microsoft.com/office/powerpoint/2010/main" val="1630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1213</Words>
  <Application>Microsoft Office PowerPoint</Application>
  <PresentationFormat>Широкоэкранный</PresentationFormat>
  <Paragraphs>236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Boxed Book</vt:lpstr>
      <vt:lpstr>Boxed Regular</vt:lpstr>
      <vt:lpstr>Boxed Regular Bold</vt:lpstr>
      <vt:lpstr>Calibri</vt:lpstr>
      <vt:lpstr>Calibri Light</vt:lpstr>
      <vt:lpstr>Helvetica Neue</vt:lpstr>
      <vt:lpstr>HelveticaNeueCyr-Roman</vt:lpstr>
      <vt:lpstr>Тема Office</vt:lpstr>
      <vt:lpstr>НИОКР – сервисы  Технопарка Сколково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НИОКР – сервисы  Технопарка Сколково </dc:title>
  <dc:creator>Kadyrov Dmitriy</dc:creator>
  <cp:lastModifiedBy>Kadyrov Dmitriy</cp:lastModifiedBy>
  <cp:revision>22</cp:revision>
  <cp:lastPrinted>2021-10-14T17:49:18Z</cp:lastPrinted>
  <dcterms:created xsi:type="dcterms:W3CDTF">2020-11-10T09:26:49Z</dcterms:created>
  <dcterms:modified xsi:type="dcterms:W3CDTF">2021-10-14T17:50:29Z</dcterms:modified>
</cp:coreProperties>
</file>