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14"/>
  </p:notesMasterIdLst>
  <p:handoutMasterIdLst>
    <p:handoutMasterId r:id="rId15"/>
  </p:handoutMasterIdLst>
  <p:sldIdLst>
    <p:sldId id="387" r:id="rId4"/>
    <p:sldId id="338" r:id="rId5"/>
    <p:sldId id="340" r:id="rId6"/>
    <p:sldId id="807" r:id="rId7"/>
    <p:sldId id="339" r:id="rId8"/>
    <p:sldId id="352" r:id="rId9"/>
    <p:sldId id="359" r:id="rId10"/>
    <p:sldId id="366" r:id="rId11"/>
    <p:sldId id="344" r:id="rId12"/>
    <p:sldId id="296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E3C"/>
    <a:srgbClr val="002E8A"/>
    <a:srgbClr val="4359B9"/>
    <a:srgbClr val="443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4631" autoAdjust="0"/>
  </p:normalViewPr>
  <p:slideViewPr>
    <p:cSldViewPr snapToGrid="0">
      <p:cViewPr varScale="1">
        <p:scale>
          <a:sx n="69" d="100"/>
          <a:sy n="69" d="100"/>
        </p:scale>
        <p:origin x="60" y="72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8DD750-E9C8-498E-B02F-A465CB2BB798}" type="datetime1">
              <a:rPr lang="ru-RU" smtClean="0"/>
              <a:t>26.05.2022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7C6E7-B645-4B70-AC63-7A575D94CEB1}" type="datetime1">
              <a:rPr lang="ru-RU" smtClean="0"/>
              <a:pPr/>
              <a:t>26.05.2022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7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69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260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06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988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732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01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2E558-E55E-47F4-8C75-9ABFC08FC08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66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92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7" name="Текст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FA44-808C-409C-A5DA-019586506280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7C505-8E53-4FE1-BF93-42D405F9C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20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4092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Рисунок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" name="Полилиния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3" name="Полилиния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4" name="Полилиния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Полилиния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Введите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рямоугольник: Скругленные углы 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  <p:sldLayoutId id="2147483668" r:id="rId16"/>
    <p:sldLayoutId id="214748366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svg"/><Relationship Id="rId11" Type="http://schemas.openxmlformats.org/officeDocument/2006/relationships/image" Target="../media/image17.jfif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5" descr="Пустой контрастный элемент">
            <a:extLst>
              <a:ext uri="{FF2B5EF4-FFF2-40B4-BE49-F238E27FC236}">
                <a16:creationId xmlns:a16="http://schemas.microsoft.com/office/drawing/2014/main" id="{10117390-DCFE-4FAE-B3FD-DAECFE779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713227" y="20491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1" name="Надпись 30" descr="Акцент флага для заголовка">
            <a:extLst>
              <a:ext uri="{FF2B5EF4-FFF2-40B4-BE49-F238E27FC236}">
                <a16:creationId xmlns:a16="http://schemas.microsoft.com/office/drawing/2014/main" id="{8FC2E368-898A-440B-A15C-4C5FB13C5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 flipH="1">
            <a:off x="1897242" y="2364840"/>
            <a:ext cx="2494930" cy="3139768"/>
          </a:xfrm>
          <a:custGeom>
            <a:avLst/>
            <a:gdLst>
              <a:gd name="connsiteX0" fmla="*/ 2000924 w 2494930"/>
              <a:gd name="connsiteY0" fmla="*/ 1087415 h 3139768"/>
              <a:gd name="connsiteX1" fmla="*/ 2072963 w 2494930"/>
              <a:gd name="connsiteY1" fmla="*/ 1129282 h 3139768"/>
              <a:gd name="connsiteX2" fmla="*/ 2304085 w 2494930"/>
              <a:gd name="connsiteY2" fmla="*/ 1529014 h 3139768"/>
              <a:gd name="connsiteX3" fmla="*/ 2304085 w 2494930"/>
              <a:gd name="connsiteY3" fmla="*/ 1610754 h 3139768"/>
              <a:gd name="connsiteX4" fmla="*/ 2072963 w 2494930"/>
              <a:gd name="connsiteY4" fmla="*/ 2010486 h 3139768"/>
              <a:gd name="connsiteX5" fmla="*/ 2000924 w 2494930"/>
              <a:gd name="connsiteY5" fmla="*/ 2052353 h 3139768"/>
              <a:gd name="connsiteX6" fmla="*/ 1537679 w 2494930"/>
              <a:gd name="connsiteY6" fmla="*/ 2052353 h 3139768"/>
              <a:gd name="connsiteX7" fmla="*/ 1466641 w 2494930"/>
              <a:gd name="connsiteY7" fmla="*/ 2010486 h 3139768"/>
              <a:gd name="connsiteX8" fmla="*/ 1234518 w 2494930"/>
              <a:gd name="connsiteY8" fmla="*/ 1610754 h 3139768"/>
              <a:gd name="connsiteX9" fmla="*/ 1234518 w 2494930"/>
              <a:gd name="connsiteY9" fmla="*/ 1529014 h 3139768"/>
              <a:gd name="connsiteX10" fmla="*/ 1466641 w 2494930"/>
              <a:gd name="connsiteY10" fmla="*/ 1129282 h 3139768"/>
              <a:gd name="connsiteX11" fmla="*/ 1537679 w 2494930"/>
              <a:gd name="connsiteY11" fmla="*/ 1087415 h 3139768"/>
              <a:gd name="connsiteX12" fmla="*/ 2000924 w 2494930"/>
              <a:gd name="connsiteY12" fmla="*/ 1087415 h 3139768"/>
              <a:gd name="connsiteX13" fmla="*/ 1516872 w 2494930"/>
              <a:gd name="connsiteY13" fmla="*/ 0 h 3139768"/>
              <a:gd name="connsiteX14" fmla="*/ 1481849 w 2494930"/>
              <a:gd name="connsiteY14" fmla="*/ 0 h 3139768"/>
              <a:gd name="connsiteX15" fmla="*/ 1237282 w 2494930"/>
              <a:gd name="connsiteY15" fmla="*/ 0 h 3139768"/>
              <a:gd name="connsiteX16" fmla="*/ 99481 w 2494930"/>
              <a:gd name="connsiteY16" fmla="*/ 0 h 3139768"/>
              <a:gd name="connsiteX17" fmla="*/ 0 w 2494930"/>
              <a:gd name="connsiteY17" fmla="*/ 100333 h 3139768"/>
              <a:gd name="connsiteX18" fmla="*/ 0 w 2494930"/>
              <a:gd name="connsiteY18" fmla="*/ 1039826 h 3139768"/>
              <a:gd name="connsiteX19" fmla="*/ 0 w 2494930"/>
              <a:gd name="connsiteY19" fmla="*/ 2099942 h 3139768"/>
              <a:gd name="connsiteX20" fmla="*/ 0 w 2494930"/>
              <a:gd name="connsiteY20" fmla="*/ 3039435 h 3139768"/>
              <a:gd name="connsiteX21" fmla="*/ 99481 w 2494930"/>
              <a:gd name="connsiteY21" fmla="*/ 3139768 h 3139768"/>
              <a:gd name="connsiteX22" fmla="*/ 1237282 w 2494930"/>
              <a:gd name="connsiteY22" fmla="*/ 3139768 h 3139768"/>
              <a:gd name="connsiteX23" fmla="*/ 1481849 w 2494930"/>
              <a:gd name="connsiteY23" fmla="*/ 3139768 h 3139768"/>
              <a:gd name="connsiteX24" fmla="*/ 1556045 w 2494930"/>
              <a:gd name="connsiteY24" fmla="*/ 3139768 h 3139768"/>
              <a:gd name="connsiteX25" fmla="*/ 1600213 w 2494930"/>
              <a:gd name="connsiteY25" fmla="*/ 3121251 h 3139768"/>
              <a:gd name="connsiteX26" fmla="*/ 1699900 w 2494930"/>
              <a:gd name="connsiteY26" fmla="*/ 3020706 h 3139768"/>
              <a:gd name="connsiteX27" fmla="*/ 2458009 w 2494930"/>
              <a:gd name="connsiteY27" fmla="*/ 1709539 h 3139768"/>
              <a:gd name="connsiteX28" fmla="*/ 2458009 w 2494930"/>
              <a:gd name="connsiteY28" fmla="*/ 1441420 h 3139768"/>
              <a:gd name="connsiteX29" fmla="*/ 1699900 w 2494930"/>
              <a:gd name="connsiteY29" fmla="*/ 130253 h 3139768"/>
              <a:gd name="connsiteX30" fmla="*/ 1535140 w 2494930"/>
              <a:gd name="connsiteY30" fmla="*/ 2427 h 313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494930" h="3139768">
                <a:moveTo>
                  <a:pt x="2000924" y="1087415"/>
                </a:moveTo>
                <a:cubicBezTo>
                  <a:pt x="2030940" y="1087415"/>
                  <a:pt x="2057955" y="1103365"/>
                  <a:pt x="2072963" y="1129282"/>
                </a:cubicBezTo>
                <a:cubicBezTo>
                  <a:pt x="2304085" y="1529014"/>
                  <a:pt x="2304085" y="1529014"/>
                  <a:pt x="2304085" y="1529014"/>
                </a:cubicBezTo>
                <a:cubicBezTo>
                  <a:pt x="2319093" y="1553935"/>
                  <a:pt x="2319093" y="1585834"/>
                  <a:pt x="2304085" y="1610754"/>
                </a:cubicBezTo>
                <a:cubicBezTo>
                  <a:pt x="2072963" y="2010486"/>
                  <a:pt x="2072963" y="2010486"/>
                  <a:pt x="2072963" y="2010486"/>
                </a:cubicBezTo>
                <a:cubicBezTo>
                  <a:pt x="2057955" y="2036404"/>
                  <a:pt x="2030940" y="2052353"/>
                  <a:pt x="2000924" y="2052353"/>
                </a:cubicBezTo>
                <a:cubicBezTo>
                  <a:pt x="1537679" y="2052353"/>
                  <a:pt x="1537679" y="2052353"/>
                  <a:pt x="1537679" y="2052353"/>
                </a:cubicBezTo>
                <a:cubicBezTo>
                  <a:pt x="1508663" y="2052353"/>
                  <a:pt x="1480649" y="2036404"/>
                  <a:pt x="1466641" y="2010486"/>
                </a:cubicBezTo>
                <a:cubicBezTo>
                  <a:pt x="1234518" y="1610754"/>
                  <a:pt x="1234518" y="1610754"/>
                  <a:pt x="1234518" y="1610754"/>
                </a:cubicBezTo>
                <a:cubicBezTo>
                  <a:pt x="1219510" y="1585834"/>
                  <a:pt x="1219510" y="1553935"/>
                  <a:pt x="1234518" y="1529014"/>
                </a:cubicBezTo>
                <a:cubicBezTo>
                  <a:pt x="1466641" y="1129282"/>
                  <a:pt x="1466641" y="1129282"/>
                  <a:pt x="1466641" y="1129282"/>
                </a:cubicBezTo>
                <a:cubicBezTo>
                  <a:pt x="1480649" y="1103365"/>
                  <a:pt x="1508663" y="1087415"/>
                  <a:pt x="1537679" y="1087415"/>
                </a:cubicBezTo>
                <a:cubicBezTo>
                  <a:pt x="2000924" y="1087415"/>
                  <a:pt x="2000924" y="1087415"/>
                  <a:pt x="2000924" y="1087415"/>
                </a:cubicBezTo>
                <a:close/>
                <a:moveTo>
                  <a:pt x="1516872" y="0"/>
                </a:moveTo>
                <a:lnTo>
                  <a:pt x="1481849" y="0"/>
                </a:lnTo>
                <a:lnTo>
                  <a:pt x="1237282" y="0"/>
                </a:lnTo>
                <a:lnTo>
                  <a:pt x="99481" y="0"/>
                </a:lnTo>
                <a:cubicBezTo>
                  <a:pt x="44540" y="0"/>
                  <a:pt x="0" y="44921"/>
                  <a:pt x="0" y="100333"/>
                </a:cubicBezTo>
                <a:lnTo>
                  <a:pt x="0" y="1039826"/>
                </a:lnTo>
                <a:lnTo>
                  <a:pt x="0" y="2099942"/>
                </a:lnTo>
                <a:lnTo>
                  <a:pt x="0" y="3039435"/>
                </a:lnTo>
                <a:cubicBezTo>
                  <a:pt x="0" y="3094847"/>
                  <a:pt x="44540" y="3139768"/>
                  <a:pt x="99481" y="3139768"/>
                </a:cubicBezTo>
                <a:lnTo>
                  <a:pt x="1237282" y="3139768"/>
                </a:lnTo>
                <a:lnTo>
                  <a:pt x="1481849" y="3139768"/>
                </a:lnTo>
                <a:lnTo>
                  <a:pt x="1556045" y="3139768"/>
                </a:lnTo>
                <a:lnTo>
                  <a:pt x="1600213" y="3121251"/>
                </a:lnTo>
                <a:cubicBezTo>
                  <a:pt x="1640826" y="3097545"/>
                  <a:pt x="1675286" y="3063213"/>
                  <a:pt x="1699900" y="3020706"/>
                </a:cubicBezTo>
                <a:cubicBezTo>
                  <a:pt x="1699900" y="3020706"/>
                  <a:pt x="1699900" y="3020706"/>
                  <a:pt x="2458009" y="1709539"/>
                </a:cubicBezTo>
                <a:cubicBezTo>
                  <a:pt x="2507237" y="1627796"/>
                  <a:pt x="2507237" y="1523164"/>
                  <a:pt x="2458009" y="1441420"/>
                </a:cubicBezTo>
                <a:cubicBezTo>
                  <a:pt x="2458009" y="1441420"/>
                  <a:pt x="2458009" y="1441420"/>
                  <a:pt x="1699900" y="130253"/>
                </a:cubicBezTo>
                <a:cubicBezTo>
                  <a:pt x="1662979" y="66493"/>
                  <a:pt x="1603905" y="21126"/>
                  <a:pt x="1535140" y="2427"/>
                </a:cubicBez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21" name="Равнобедренный треугольник 20" descr="Акцент тени для заголовка">
            <a:extLst>
              <a:ext uri="{FF2B5EF4-FFF2-40B4-BE49-F238E27FC236}">
                <a16:creationId xmlns:a16="http://schemas.microsoft.com/office/drawing/2014/main" id="{59A98ED3-718C-409B-BC1D-07842F9F5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3915924" y="496252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7170" y="1895480"/>
            <a:ext cx="6462582" cy="3146839"/>
          </a:xfrm>
        </p:spPr>
        <p:txBody>
          <a:bodyPr rtlCol="0"/>
          <a:lstStyle/>
          <a:p>
            <a:r>
              <a:rPr lang="ru-RU" sz="4400" dirty="0"/>
              <a:t>Врачи </a:t>
            </a:r>
            <a:r>
              <a:rPr lang="en-US" sz="4400" dirty="0"/>
              <a:t>vs </a:t>
            </a:r>
            <a:r>
              <a:rPr lang="ru-RU" sz="4400" dirty="0"/>
              <a:t>Интеграторы:</a:t>
            </a:r>
            <a:br>
              <a:rPr lang="ru-RU" sz="4400" dirty="0"/>
            </a:br>
            <a:r>
              <a:rPr lang="ru-RU" sz="4400" dirty="0"/>
              <a:t>связанные </a:t>
            </a:r>
            <a:br>
              <a:rPr lang="ru-RU" sz="4400" dirty="0"/>
            </a:br>
            <a:r>
              <a:rPr lang="ru-RU" sz="4400" dirty="0"/>
              <a:t>одной цепью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964141-6F81-4947-A236-746D94ED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</a:t>
            </a:fld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5" r="13145"/>
          <a:stretch>
            <a:fillRect/>
          </a:stretch>
        </p:blipFill>
        <p:spPr>
          <a:xfrm>
            <a:off x="201103" y="42042"/>
            <a:ext cx="11795125" cy="6858000"/>
          </a:xfrm>
        </p:spPr>
      </p:pic>
    </p:spTree>
    <p:extLst>
      <p:ext uri="{BB962C8B-B14F-4D97-AF65-F5344CB8AC3E}">
        <p14:creationId xmlns:p14="http://schemas.microsoft.com/office/powerpoint/2010/main" val="326575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5" descr="Сплошной контрастный блок">
            <a:extLst>
              <a:ext uri="{FF2B5EF4-FFF2-40B4-BE49-F238E27FC236}">
                <a16:creationId xmlns:a16="http://schemas.microsoft.com/office/drawing/2014/main" id="{85E0D4E1-E389-4671-B0E7-165A10A05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257349" y="2355009"/>
            <a:ext cx="1838651" cy="1681723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3" name="Полилиния 5" descr="Пустой контрастный блок">
            <a:extLst>
              <a:ext uri="{FF2B5EF4-FFF2-40B4-BE49-F238E27FC236}">
                <a16:creationId xmlns:a16="http://schemas.microsoft.com/office/drawing/2014/main" id="{8186FEAF-6E1E-4258-94C3-5C589D4B5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3"/>
            <a:ext cx="1838651" cy="1681723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8" name="Графический объект 7" descr="Пользователь" title="Значок — имя докладчика">
            <a:extLst>
              <a:ext uri="{FF2B5EF4-FFF2-40B4-BE49-F238E27FC236}">
                <a16:creationId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8512" y="3859065"/>
            <a:ext cx="218900" cy="228155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34849" y="3859066"/>
            <a:ext cx="3521514" cy="300176"/>
          </a:xfrm>
        </p:spPr>
        <p:txBody>
          <a:bodyPr rtlCol="0"/>
          <a:lstStyle/>
          <a:p>
            <a:pPr rtl="0"/>
            <a:r>
              <a:rPr lang="ru-RU" sz="1800" dirty="0"/>
              <a:t>Надежда Колесникова</a:t>
            </a:r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8512" y="4223564"/>
            <a:ext cx="218900" cy="228155"/>
          </a:xfrm>
          <a:prstGeom prst="rect">
            <a:avLst/>
          </a:prstGeom>
        </p:spPr>
      </p:pic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8512" y="4615861"/>
            <a:ext cx="218900" cy="228155"/>
          </a:xfrm>
          <a:prstGeom prst="rect">
            <a:avLst/>
          </a:prstGeom>
        </p:spPr>
      </p:pic>
      <p:pic>
        <p:nvPicPr>
          <p:cNvPr id="11" name="Графический объект 10" descr="Ссылка">
            <a:extLst>
              <a:ext uri="{FF2B5EF4-FFF2-40B4-BE49-F238E27FC236}">
                <a16:creationId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61653" y="4942434"/>
            <a:ext cx="244786" cy="255135"/>
          </a:xfrm>
          <a:prstGeom prst="rect">
            <a:avLst/>
          </a:prstGeom>
        </p:spPr>
      </p:pic>
      <p:pic>
        <p:nvPicPr>
          <p:cNvPr id="13" name="Рисунок 12"/>
          <p:cNvPicPr>
            <a:picLocks noGrp="1" noChangeAspect="1"/>
          </p:cNvPicPr>
          <p:nvPr>
            <p:ph type="pic" sz="quarter" idx="10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" b="2078"/>
          <a:stretch>
            <a:fillRect/>
          </a:stretch>
        </p:blipFill>
        <p:spPr>
          <a:xfrm>
            <a:off x="1" y="0"/>
            <a:ext cx="10478728" cy="8112804"/>
          </a:xfrm>
        </p:spPr>
      </p:pic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7C11A64B-7EA5-442C-8405-73273A533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3567" y="3584192"/>
            <a:ext cx="5193225" cy="3332731"/>
          </a:xfrm>
          <a:prstGeom prst="roundRect">
            <a:avLst>
              <a:gd name="adj" fmla="val 0"/>
            </a:avLst>
          </a:prstGeom>
        </p:spPr>
        <p:txBody>
          <a:bodyPr rtlCol="0"/>
          <a:lstStyle/>
          <a:p>
            <a:pPr rtl="0"/>
            <a:r>
              <a:rPr lang="ru-RU" dirty="0"/>
              <a:t>Спасибо за внимание!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08098" y="6490565"/>
            <a:ext cx="3521514" cy="300176"/>
          </a:xfrm>
        </p:spPr>
        <p:txBody>
          <a:bodyPr rtlCol="0"/>
          <a:lstStyle/>
          <a:p>
            <a:pPr rtl="0"/>
            <a:r>
              <a:rPr lang="ru-RU" sz="3200" b="1" dirty="0"/>
              <a:t>+</a:t>
            </a:r>
            <a:r>
              <a:rPr lang="ru-RU" sz="2800" b="1" dirty="0"/>
              <a:t>7 (931) 310-11-88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43DBE4D9-1044-49A3-ABD5-477041FF2B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32483" y="4379127"/>
            <a:ext cx="4618263" cy="748377"/>
          </a:xfrm>
        </p:spPr>
        <p:txBody>
          <a:bodyPr rtlCol="0"/>
          <a:lstStyle/>
          <a:p>
            <a:pPr rtl="0"/>
            <a:r>
              <a:rPr lang="en-US" sz="3200" dirty="0"/>
              <a:t> </a:t>
            </a:r>
            <a:r>
              <a:rPr lang="ru-RU" sz="3200" b="1" dirty="0" err="1"/>
              <a:t>Ашенбреннер</a:t>
            </a:r>
            <a:r>
              <a:rPr lang="ru-RU" sz="3200" b="1" dirty="0"/>
              <a:t> </a:t>
            </a:r>
          </a:p>
          <a:p>
            <a:pPr rtl="0"/>
            <a:r>
              <a:rPr lang="ru-RU" sz="3200" b="1" dirty="0"/>
              <a:t>Инна Викторовна</a:t>
            </a:r>
          </a:p>
          <a:p>
            <a:pPr rtl="0"/>
            <a:r>
              <a:rPr lang="ru-RU" sz="3200" b="1" dirty="0"/>
              <a:t>Директор по развитию АО БАРС </a:t>
            </a:r>
            <a:r>
              <a:rPr lang="ru-RU" sz="3200" b="1" dirty="0" err="1"/>
              <a:t>Груп</a:t>
            </a:r>
            <a:endParaRPr lang="ru-RU" sz="32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C38691-9DD7-A8E7-DF1A-3125EC9BDF2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15956" y="41630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5" descr="Смещенное изображение сплошной фигуры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443247" y="3463386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3" name="object 4"/>
          <p:cNvSpPr txBox="1">
            <a:spLocks noGrp="1"/>
          </p:cNvSpPr>
          <p:nvPr>
            <p:ph type="title"/>
          </p:nvPr>
        </p:nvSpPr>
        <p:spPr>
          <a:xfrm>
            <a:off x="238035" y="332868"/>
            <a:ext cx="1104086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pc="114" dirty="0">
                <a:solidFill>
                  <a:schemeClr val="tx1"/>
                </a:solidFill>
                <a:cs typeface="Trebuchet MS"/>
              </a:rPr>
              <a:t> </a:t>
            </a:r>
            <a:r>
              <a:rPr lang="ru-RU" spc="105" dirty="0">
                <a:solidFill>
                  <a:schemeClr val="tx1"/>
                </a:solidFill>
                <a:cs typeface="Trebuchet MS"/>
              </a:rPr>
              <a:t> Информатизация</a:t>
            </a:r>
            <a:r>
              <a:rPr lang="en-US" spc="105" dirty="0">
                <a:solidFill>
                  <a:schemeClr val="tx1"/>
                </a:solidFill>
                <a:cs typeface="Trebuchet MS"/>
              </a:rPr>
              <a:t> </a:t>
            </a:r>
            <a:r>
              <a:rPr lang="ru-RU" sz="4800" spc="105" dirty="0">
                <a:solidFill>
                  <a:schemeClr val="tx1"/>
                </a:solidFill>
                <a:cs typeface="Trebuchet MS"/>
              </a:rPr>
              <a:t>≠ </a:t>
            </a:r>
            <a:r>
              <a:rPr lang="ru-RU" spc="105" dirty="0">
                <a:solidFill>
                  <a:schemeClr val="tx1"/>
                </a:solidFill>
                <a:cs typeface="Trebuchet MS"/>
              </a:rPr>
              <a:t>Цифровая трансформация</a:t>
            </a:r>
            <a:endParaRPr lang="ru-RU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431999" y="1255337"/>
            <a:ext cx="10371468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38020"/>
            <a:r>
              <a:rPr lang="ru-RU" sz="2400" b="1" dirty="0">
                <a:latin typeface="+mj-lt"/>
                <a:cs typeface="Calibri"/>
              </a:rPr>
              <a:t>Информатизация</a:t>
            </a:r>
          </a:p>
          <a:p>
            <a:pPr marL="12700" marR="1938020" algn="just"/>
            <a:r>
              <a:rPr lang="ru-RU" sz="2000" dirty="0">
                <a:latin typeface="+mj-lt"/>
                <a:cs typeface="Calibri"/>
              </a:rPr>
              <a:t>По определению 24-ФЗ «Об информации, информатизации и защите информации» от 20 февраля 1995 г., информатизация представляет собой «организационный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ресурсов».</a:t>
            </a:r>
          </a:p>
          <a:p>
            <a:pPr marL="12700" marR="1938020"/>
            <a:r>
              <a:rPr lang="ru-RU" sz="2000" dirty="0">
                <a:latin typeface="+mj-lt"/>
                <a:cs typeface="Calibri"/>
              </a:rPr>
              <a:t>Этот термин использовался активно только в России и Китае.</a:t>
            </a:r>
          </a:p>
          <a:p>
            <a:pPr marL="12700" marR="1938020"/>
            <a:endParaRPr lang="ru-RU" sz="2000" dirty="0">
              <a:latin typeface="+mj-lt"/>
              <a:cs typeface="Calibri"/>
            </a:endParaRPr>
          </a:p>
          <a:p>
            <a:pPr marL="12700" marR="1938020"/>
            <a:r>
              <a:rPr lang="ru-RU" sz="2400" b="1" dirty="0">
                <a:latin typeface="+mj-lt"/>
                <a:cs typeface="Calibri"/>
              </a:rPr>
              <a:t>Цифровая трансформация</a:t>
            </a:r>
          </a:p>
          <a:p>
            <a:pPr marL="12700" marR="1938020"/>
            <a:r>
              <a:rPr lang="ru-RU" sz="2000" dirty="0">
                <a:latin typeface="+mj-lt"/>
                <a:cs typeface="Calibri"/>
              </a:rPr>
              <a:t>это трансформация  путем пересмотра бизнес-стратегии, моделей, операций, продуктов, маркетингового подхода, целей и т. д. путем принятия цифровых технологий. </a:t>
            </a:r>
          </a:p>
        </p:txBody>
      </p:sp>
      <p:pic>
        <p:nvPicPr>
          <p:cNvPr id="17" name="Рисунок 16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" r="7626"/>
          <a:stretch>
            <a:fillRect/>
          </a:stretch>
        </p:blipFill>
        <p:spPr>
          <a:xfrm>
            <a:off x="8998864" y="2742185"/>
            <a:ext cx="2728792" cy="2411104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ABE5EEF4-A70D-3C4F-9E17-829D34345471}"/>
              </a:ext>
            </a:extLst>
          </p:cNvPr>
          <p:cNvSpPr txBox="1">
            <a:spLocks/>
          </p:cNvSpPr>
          <p:nvPr/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defPPr rtl="0">
              <a:defRPr lang="ru-ru"/>
            </a:defPPr>
            <a:lvl1pPr marL="0" algn="ctr" defTabSz="914400" rtl="0" eaLnBrk="1" latinLnBrk="0" hangingPunct="1">
              <a:defRPr sz="12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B51A1E-902D-48AF-9020-955120F399B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42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5" descr="Смещенное изображение сплошной фигуры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443247" y="3463386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" name="object 5"/>
          <p:cNvSpPr/>
          <p:nvPr/>
        </p:nvSpPr>
        <p:spPr>
          <a:xfrm>
            <a:off x="1524001" y="759761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>
                <a:moveTo>
                  <a:pt x="1015" y="0"/>
                </a:moveTo>
                <a:lnTo>
                  <a:pt x="2664295" y="1"/>
                </a:lnTo>
              </a:path>
            </a:pathLst>
          </a:custGeom>
          <a:ln w="1269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"/>
          <p:cNvSpPr txBox="1">
            <a:spLocks noGrp="1"/>
          </p:cNvSpPr>
          <p:nvPr>
            <p:ph type="title"/>
          </p:nvPr>
        </p:nvSpPr>
        <p:spPr>
          <a:xfrm>
            <a:off x="431999" y="401778"/>
            <a:ext cx="1104086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pc="114" dirty="0">
                <a:solidFill>
                  <a:schemeClr val="tx1"/>
                </a:solidFill>
                <a:cs typeface="Trebuchet MS"/>
              </a:rPr>
              <a:t> </a:t>
            </a:r>
            <a:r>
              <a:rPr lang="ru-RU" spc="105" dirty="0">
                <a:solidFill>
                  <a:schemeClr val="tx1"/>
                </a:solidFill>
                <a:cs typeface="Trebuchet MS"/>
              </a:rPr>
              <a:t> Цифровая трансформация</a:t>
            </a:r>
            <a:endParaRPr lang="ru-RU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431999" y="1255337"/>
            <a:ext cx="10236001" cy="5539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38020"/>
            <a:r>
              <a:rPr lang="ru-RU" sz="2000" dirty="0">
                <a:latin typeface="+mj-lt"/>
                <a:cs typeface="Calibri"/>
              </a:rPr>
              <a:t> Цифровая трансформация является </a:t>
            </a:r>
          </a:p>
          <a:p>
            <a:pPr marL="469900" marR="1938020" indent="-457200">
              <a:buAutoNum type="arabicPeriod"/>
            </a:pPr>
            <a:r>
              <a:rPr lang="ru-RU" sz="3200" b="1" dirty="0">
                <a:latin typeface="+mj-lt"/>
                <a:cs typeface="Calibri"/>
              </a:rPr>
              <a:t>проблемой</a:t>
            </a:r>
          </a:p>
          <a:p>
            <a:pPr marL="12700" marR="1938020"/>
            <a:r>
              <a:rPr lang="ru-RU" sz="3200" b="1" dirty="0">
                <a:latin typeface="+mj-lt"/>
                <a:cs typeface="Calibri"/>
              </a:rPr>
              <a:t> 	и </a:t>
            </a:r>
          </a:p>
          <a:p>
            <a:pPr marL="469900" marR="1938020" indent="-457200">
              <a:buAutoNum type="arabicPeriod"/>
            </a:pPr>
            <a:r>
              <a:rPr lang="ru-RU" sz="3200" b="1" dirty="0">
                <a:latin typeface="+mj-lt"/>
                <a:cs typeface="Calibri"/>
              </a:rPr>
              <a:t>возможностью. </a:t>
            </a:r>
          </a:p>
          <a:p>
            <a:pPr marL="12700" marR="1938020" algn="just"/>
            <a:endParaRPr lang="ru-RU" sz="2000" dirty="0">
              <a:latin typeface="+mj-lt"/>
              <a:cs typeface="Calibri"/>
            </a:endParaRPr>
          </a:p>
          <a:p>
            <a:pPr marL="12700" marR="1938020" algn="just"/>
            <a:r>
              <a:rPr lang="ru-RU" sz="2000" dirty="0">
                <a:latin typeface="+mj-lt"/>
                <a:cs typeface="Calibri"/>
              </a:rPr>
              <a:t>Планируя проведение цифровых преобразований, организации должны проводить внутренний реинжиниринг процессов, учитывать культурные изменения, которые неизбежно вызовет процесс цифровой трансформации.</a:t>
            </a:r>
          </a:p>
          <a:p>
            <a:pPr marL="12700" marR="1938020" algn="just"/>
            <a:endParaRPr lang="ru-RU" sz="2000" dirty="0">
              <a:latin typeface="+mj-lt"/>
              <a:cs typeface="Calibri"/>
            </a:endParaRPr>
          </a:p>
          <a:p>
            <a:pPr marL="12700" marR="1938020" algn="just"/>
            <a:r>
              <a:rPr lang="ru-RU" sz="2000" dirty="0">
                <a:latin typeface="+mj-lt"/>
                <a:cs typeface="Calibri"/>
              </a:rPr>
              <a:t>Определяющим фактором цифровой трансформации является ее темп. </a:t>
            </a:r>
          </a:p>
          <a:p>
            <a:pPr marL="12700" marR="1938020" algn="just"/>
            <a:endParaRPr lang="ru-RU" sz="2000" dirty="0">
              <a:latin typeface="+mj-lt"/>
              <a:cs typeface="Calibri"/>
            </a:endParaRPr>
          </a:p>
          <a:p>
            <a:pPr marL="12700" marR="1938020" algn="just"/>
            <a:r>
              <a:rPr lang="ru-RU" sz="2000" dirty="0">
                <a:latin typeface="+mj-lt"/>
                <a:cs typeface="Calibri"/>
              </a:rPr>
              <a:t>Соотнесение скорости развития технологий и, как следствие, социально-экономических и инфраструктурных трансформаций с человеческой жизнью позволяет констатировать качественный скачок скорости развития, знаменующий переход в новую </a:t>
            </a:r>
            <a:r>
              <a:rPr lang="ru-RU" sz="2400" b="1" dirty="0" err="1">
                <a:latin typeface="+mj-lt"/>
                <a:cs typeface="Calibri"/>
              </a:rPr>
              <a:t>темпоральную</a:t>
            </a:r>
            <a:r>
              <a:rPr lang="ru-RU" sz="2400" b="1" dirty="0">
                <a:latin typeface="+mj-lt"/>
                <a:cs typeface="Calibri"/>
              </a:rPr>
              <a:t> эпоху</a:t>
            </a:r>
          </a:p>
        </p:txBody>
      </p:sp>
      <p:pic>
        <p:nvPicPr>
          <p:cNvPr id="15" name="Рисунок 14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6" r="7626"/>
          <a:stretch>
            <a:fillRect/>
          </a:stretch>
        </p:blipFill>
        <p:spPr>
          <a:xfrm>
            <a:off x="8812419" y="3266875"/>
            <a:ext cx="2728792" cy="2411104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sp>
        <p:nvSpPr>
          <p:cNvPr id="2" name="Номер слайда 5">
            <a:extLst>
              <a:ext uri="{FF2B5EF4-FFF2-40B4-BE49-F238E27FC236}">
                <a16:creationId xmlns:a16="http://schemas.microsoft.com/office/drawing/2014/main" id="{1A84CF54-63C2-DA4B-A200-295792306EDE}"/>
              </a:ext>
            </a:extLst>
          </p:cNvPr>
          <p:cNvSpPr txBox="1">
            <a:spLocks/>
          </p:cNvSpPr>
          <p:nvPr/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defPPr rtl="0">
              <a:defRPr lang="ru-ru"/>
            </a:defPPr>
            <a:lvl1pPr marL="0" algn="ctr" defTabSz="914400" rtl="0" eaLnBrk="1" latinLnBrk="0" hangingPunct="1">
              <a:defRPr sz="1200" i="1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B51A1E-902D-48AF-9020-955120F399B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4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5" descr="Смещенное изображение сплошной фигуры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443247" y="3463386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27656" y="6271500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  <p:sp>
        <p:nvSpPr>
          <p:cNvPr id="13" name="object 5"/>
          <p:cNvSpPr/>
          <p:nvPr/>
        </p:nvSpPr>
        <p:spPr>
          <a:xfrm>
            <a:off x="1524001" y="759761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>
                <a:moveTo>
                  <a:pt x="1015" y="0"/>
                </a:moveTo>
                <a:lnTo>
                  <a:pt x="2664295" y="1"/>
                </a:lnTo>
              </a:path>
            </a:pathLst>
          </a:custGeom>
          <a:ln w="1269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"/>
          <p:cNvSpPr txBox="1">
            <a:spLocks noGrp="1"/>
          </p:cNvSpPr>
          <p:nvPr>
            <p:ph type="title"/>
          </p:nvPr>
        </p:nvSpPr>
        <p:spPr>
          <a:xfrm>
            <a:off x="431999" y="155557"/>
            <a:ext cx="11040864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pc="105" dirty="0">
                <a:solidFill>
                  <a:schemeClr val="tx1"/>
                </a:solidFill>
                <a:cs typeface="Trebuchet MS"/>
              </a:rPr>
              <a:t>Цифровая трансформация здравоохранения</a:t>
            </a:r>
            <a:br>
              <a:rPr lang="ru-RU" spc="105" dirty="0">
                <a:solidFill>
                  <a:schemeClr val="tx1"/>
                </a:solidFill>
                <a:cs typeface="Trebuchet MS"/>
              </a:rPr>
            </a:br>
            <a:r>
              <a:rPr lang="ru-RU" spc="105" dirty="0">
                <a:solidFill>
                  <a:schemeClr val="tx1"/>
                </a:solidFill>
                <a:cs typeface="Trebuchet MS"/>
              </a:rPr>
              <a:t> затрагивает процессы</a:t>
            </a:r>
            <a:endParaRPr lang="ru-RU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383793" y="1523351"/>
            <a:ext cx="10371468" cy="2728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Клинические </a:t>
            </a: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Финансовые</a:t>
            </a: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Технологические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Организационные</a:t>
            </a:r>
          </a:p>
        </p:txBody>
      </p:sp>
      <p:pic>
        <p:nvPicPr>
          <p:cNvPr id="2050" name="Picture 2" descr="Мужчины-врачи готовы примерить роль наставника в большей степени, нежели  женщины">
            <a:extLst>
              <a:ext uri="{FF2B5EF4-FFF2-40B4-BE49-F238E27FC236}">
                <a16:creationId xmlns:a16="http://schemas.microsoft.com/office/drawing/2014/main" id="{EA43FE3C-8C21-1427-D5F7-ECC52FF82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470" y="1591343"/>
            <a:ext cx="5803393" cy="288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авая фигурная скобка 2">
            <a:extLst>
              <a:ext uri="{FF2B5EF4-FFF2-40B4-BE49-F238E27FC236}">
                <a16:creationId xmlns:a16="http://schemas.microsoft.com/office/drawing/2014/main" id="{13C2DB76-EC88-2EB3-9510-232B22183A03}"/>
              </a:ext>
            </a:extLst>
          </p:cNvPr>
          <p:cNvSpPr/>
          <p:nvPr/>
        </p:nvSpPr>
        <p:spPr>
          <a:xfrm>
            <a:off x="4535931" y="1813832"/>
            <a:ext cx="709448" cy="2438471"/>
          </a:xfrm>
          <a:prstGeom prst="rightBrac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A4DB4B-1DC6-4B4B-BFAE-8F5E21BC84D9}"/>
              </a:ext>
            </a:extLst>
          </p:cNvPr>
          <p:cNvSpPr txBox="1"/>
          <p:nvPr/>
        </p:nvSpPr>
        <p:spPr>
          <a:xfrm>
            <a:off x="7741227" y="1126359"/>
            <a:ext cx="23914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spc="105" dirty="0"/>
              <a:t>ВРАЧИ</a:t>
            </a:r>
            <a:endParaRPr lang="ru-RU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1325DF-9003-A8DE-3A56-298CE39DD162}"/>
              </a:ext>
            </a:extLst>
          </p:cNvPr>
          <p:cNvSpPr txBox="1"/>
          <p:nvPr/>
        </p:nvSpPr>
        <p:spPr>
          <a:xfrm>
            <a:off x="844380" y="5350024"/>
            <a:ext cx="107172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spc="105" dirty="0"/>
              <a:t>Процесс цифровой трансформации –ресурсоемкий,        </a:t>
            </a:r>
          </a:p>
          <a:p>
            <a:r>
              <a:rPr lang="ru-RU" sz="2800" spc="105" dirty="0"/>
              <a:t>                                                                </a:t>
            </a:r>
            <a:r>
              <a:rPr lang="ru-RU" sz="2800" spc="105" dirty="0" err="1"/>
              <a:t>проектноориентированный</a:t>
            </a:r>
            <a:endParaRPr lang="ru-RU" sz="2800" spc="105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639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5" descr="Смещенное изображение сплошной фигуры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443247" y="3463386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27656" y="6271500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5</a:t>
            </a:fld>
            <a:endParaRPr lang="ru-RU" dirty="0"/>
          </a:p>
        </p:txBody>
      </p:sp>
      <p:sp>
        <p:nvSpPr>
          <p:cNvPr id="13" name="object 5"/>
          <p:cNvSpPr/>
          <p:nvPr/>
        </p:nvSpPr>
        <p:spPr>
          <a:xfrm>
            <a:off x="1524001" y="759761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>
                <a:moveTo>
                  <a:pt x="1015" y="0"/>
                </a:moveTo>
                <a:lnTo>
                  <a:pt x="2664295" y="1"/>
                </a:lnTo>
              </a:path>
            </a:pathLst>
          </a:custGeom>
          <a:ln w="1269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"/>
          <p:cNvSpPr txBox="1">
            <a:spLocks noGrp="1"/>
          </p:cNvSpPr>
          <p:nvPr>
            <p:ph type="title"/>
          </p:nvPr>
        </p:nvSpPr>
        <p:spPr>
          <a:xfrm>
            <a:off x="431999" y="401778"/>
            <a:ext cx="1104086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pc="114" dirty="0">
                <a:solidFill>
                  <a:schemeClr val="tx1"/>
                </a:solidFill>
                <a:cs typeface="Trebuchet MS"/>
              </a:rPr>
              <a:t> </a:t>
            </a:r>
            <a:r>
              <a:rPr lang="ru-RU" spc="105" dirty="0">
                <a:solidFill>
                  <a:schemeClr val="tx1"/>
                </a:solidFill>
                <a:cs typeface="Trebuchet MS"/>
              </a:rPr>
              <a:t> Основные достижения цифровой трансформации</a:t>
            </a:r>
            <a:endParaRPr lang="ru-RU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431999" y="1255337"/>
            <a:ext cx="10371468" cy="3300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Скорость процессов</a:t>
            </a: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Эффективность процессов</a:t>
            </a: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Непрерывность процессов</a:t>
            </a: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Взаимоувязанность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процессов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Гармонизация процессов</a:t>
            </a:r>
          </a:p>
          <a:p>
            <a:pPr marL="457200" marR="193802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Удовлетворенность пациентов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964" y="1724355"/>
            <a:ext cx="5145940" cy="30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6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5" descr="Смещенное изображение сплошной фигуры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443247" y="3463386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68662" y="6271499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6</a:t>
            </a:fld>
            <a:endParaRPr lang="ru-RU" dirty="0"/>
          </a:p>
        </p:txBody>
      </p:sp>
      <p:sp>
        <p:nvSpPr>
          <p:cNvPr id="13" name="object 5"/>
          <p:cNvSpPr/>
          <p:nvPr/>
        </p:nvSpPr>
        <p:spPr>
          <a:xfrm>
            <a:off x="1524001" y="759761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>
                <a:moveTo>
                  <a:pt x="1015" y="0"/>
                </a:moveTo>
                <a:lnTo>
                  <a:pt x="2664295" y="1"/>
                </a:lnTo>
              </a:path>
            </a:pathLst>
          </a:custGeom>
          <a:ln w="1269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"/>
          <p:cNvSpPr txBox="1">
            <a:spLocks noGrp="1"/>
          </p:cNvSpPr>
          <p:nvPr>
            <p:ph type="title"/>
          </p:nvPr>
        </p:nvSpPr>
        <p:spPr>
          <a:xfrm>
            <a:off x="431999" y="401778"/>
            <a:ext cx="1104086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pc="114" dirty="0">
                <a:solidFill>
                  <a:schemeClr val="tx1"/>
                </a:solidFill>
                <a:cs typeface="Trebuchet MS"/>
              </a:rPr>
              <a:t> </a:t>
            </a:r>
            <a:r>
              <a:rPr lang="ru-RU" spc="105" dirty="0">
                <a:solidFill>
                  <a:schemeClr val="tx1"/>
                </a:solidFill>
                <a:cs typeface="Trebuchet MS"/>
              </a:rPr>
              <a:t> Основные опасности цифровой трансформации</a:t>
            </a:r>
            <a:endParaRPr lang="ru-RU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7" name="Объект 4"/>
          <p:cNvSpPr>
            <a:spLocks noGrp="1"/>
          </p:cNvSpPr>
          <p:nvPr>
            <p:ph sz="half" idx="1"/>
          </p:nvPr>
        </p:nvSpPr>
        <p:spPr>
          <a:xfrm>
            <a:off x="431999" y="1511566"/>
            <a:ext cx="11496765" cy="4680434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1. Уязвимость</a:t>
            </a:r>
          </a:p>
          <a:p>
            <a:pPr marL="0" indent="0">
              <a:buNone/>
            </a:pPr>
            <a:r>
              <a:rPr lang="ru-RU" sz="3200" b="1" dirty="0"/>
              <a:t>2. Зависимость</a:t>
            </a:r>
          </a:p>
          <a:p>
            <a:pPr marL="0" indent="0">
              <a:buNone/>
            </a:pPr>
            <a:r>
              <a:rPr lang="ru-RU" sz="3200" b="1" dirty="0"/>
              <a:t>3. Ненужность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74" y="3463386"/>
            <a:ext cx="4095895" cy="23962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001" y="3478247"/>
            <a:ext cx="4264733" cy="2396238"/>
          </a:xfrm>
          <a:prstGeom prst="rect">
            <a:avLst/>
          </a:prstGeom>
        </p:spPr>
      </p:pic>
      <p:sp>
        <p:nvSpPr>
          <p:cNvPr id="9" name="Объект 4"/>
          <p:cNvSpPr txBox="1">
            <a:spLocks/>
          </p:cNvSpPr>
          <p:nvPr/>
        </p:nvSpPr>
        <p:spPr>
          <a:xfrm>
            <a:off x="5302580" y="1511566"/>
            <a:ext cx="601420" cy="13493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8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31676" y="4203285"/>
            <a:ext cx="6407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/>
              <a:t>?</a:t>
            </a:r>
            <a:endParaRPr lang="ru-RU" sz="6600" b="1" dirty="0"/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0889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5" descr="Смещенное изображение сплошной фигуры">
            <a:extLst>
              <a:ext uri="{FF2B5EF4-FFF2-40B4-BE49-F238E27FC236}">
                <a16:creationId xmlns:a16="http://schemas.microsoft.com/office/drawing/2014/main" id="{F28CDBF8-0191-43F9-98FE-B98B0881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443247" y="3463386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39716" y="6275438"/>
            <a:ext cx="383458" cy="420330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7</a:t>
            </a:fld>
            <a:endParaRPr lang="ru-RU" dirty="0"/>
          </a:p>
        </p:txBody>
      </p:sp>
      <p:sp>
        <p:nvSpPr>
          <p:cNvPr id="13" name="object 5"/>
          <p:cNvSpPr/>
          <p:nvPr/>
        </p:nvSpPr>
        <p:spPr>
          <a:xfrm>
            <a:off x="1524001" y="759761"/>
            <a:ext cx="2663825" cy="0"/>
          </a:xfrm>
          <a:custGeom>
            <a:avLst/>
            <a:gdLst/>
            <a:ahLst/>
            <a:cxnLst/>
            <a:rect l="l" t="t" r="r" b="b"/>
            <a:pathLst>
              <a:path w="2663825">
                <a:moveTo>
                  <a:pt x="1015" y="0"/>
                </a:moveTo>
                <a:lnTo>
                  <a:pt x="2664295" y="1"/>
                </a:lnTo>
              </a:path>
            </a:pathLst>
          </a:custGeom>
          <a:ln w="12699">
            <a:solidFill>
              <a:srgbClr val="B5B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"/>
          <p:cNvSpPr txBox="1">
            <a:spLocks noGrp="1"/>
          </p:cNvSpPr>
          <p:nvPr>
            <p:ph type="title"/>
          </p:nvPr>
        </p:nvSpPr>
        <p:spPr>
          <a:xfrm>
            <a:off x="431999" y="401778"/>
            <a:ext cx="1104086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pc="114" dirty="0">
                <a:solidFill>
                  <a:schemeClr val="tx1"/>
                </a:solidFill>
                <a:cs typeface="Trebuchet MS"/>
              </a:rPr>
              <a:t> </a:t>
            </a:r>
            <a:r>
              <a:rPr lang="ru-RU" spc="105" dirty="0">
                <a:solidFill>
                  <a:schemeClr val="tx1"/>
                </a:solidFill>
                <a:cs typeface="Trebuchet MS"/>
              </a:rPr>
              <a:t> Эффекты цифровой трансформации достигаются за счет</a:t>
            </a:r>
            <a:endParaRPr lang="ru-RU" dirty="0">
              <a:solidFill>
                <a:schemeClr val="tx1"/>
              </a:solidFill>
              <a:cs typeface="Trebuchet MS"/>
            </a:endParaRPr>
          </a:p>
        </p:txBody>
      </p:sp>
      <p:sp>
        <p:nvSpPr>
          <p:cNvPr id="15" name="object 3"/>
          <p:cNvSpPr txBox="1"/>
          <p:nvPr/>
        </p:nvSpPr>
        <p:spPr>
          <a:xfrm>
            <a:off x="431999" y="1593643"/>
            <a:ext cx="12570492" cy="3739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Проведенного реинжиниринга </a:t>
            </a:r>
            <a:r>
              <a:rPr 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сквозных </a:t>
            </a: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бизнес-процессов</a:t>
            </a: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Перехода от учетной модели к </a:t>
            </a:r>
            <a:r>
              <a:rPr 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процессной</a:t>
            </a:r>
            <a:r>
              <a:rPr lang="ru-RU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модели</a:t>
            </a: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Сквозного </a:t>
            </a:r>
            <a:r>
              <a:rPr 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предиктивного </a:t>
            </a: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анализа состояний</a:t>
            </a: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Оперативного </a:t>
            </a:r>
            <a:r>
              <a:rPr 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реагирования</a:t>
            </a: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на отклонения и возбуждения</a:t>
            </a: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14350" marR="1938020" indent="-5143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3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Центрированности</a:t>
            </a:r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на пациенте</a:t>
            </a:r>
          </a:p>
        </p:txBody>
      </p:sp>
    </p:spTree>
    <p:extLst>
      <p:ext uri="{BB962C8B-B14F-4D97-AF65-F5344CB8AC3E}">
        <p14:creationId xmlns:p14="http://schemas.microsoft.com/office/powerpoint/2010/main" val="372727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20594" y="3285766"/>
            <a:ext cx="8592125" cy="2238752"/>
            <a:chOff x="1847849" y="2778416"/>
            <a:chExt cx="8592125" cy="2238752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1847849" y="3092542"/>
              <a:ext cx="8592125" cy="1924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847849" y="2778416"/>
              <a:ext cx="2639929" cy="628252"/>
            </a:xfrm>
            <a:prstGeom prst="roundRect">
              <a:avLst/>
            </a:prstGeom>
            <a:solidFill>
              <a:srgbClr val="F61E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005476" y="2830932"/>
              <a:ext cx="23246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Отрицание</a:t>
              </a:r>
              <a:endParaRPr lang="ru-RU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05476" y="3686598"/>
              <a:ext cx="84344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Нам ваше ИТ не нужно, нет денег, нет времени, не занимайтесь ерундой</a:t>
              </a:r>
            </a:p>
          </p:txBody>
        </p:sp>
      </p:grpSp>
      <p:sp>
        <p:nvSpPr>
          <p:cNvPr id="9" name="Овал 8"/>
          <p:cNvSpPr/>
          <p:nvPr/>
        </p:nvSpPr>
        <p:spPr>
          <a:xfrm>
            <a:off x="10465" y="83464"/>
            <a:ext cx="1699165" cy="1601771"/>
          </a:xfrm>
          <a:prstGeom prst="ellipse">
            <a:avLst/>
          </a:prstGeom>
          <a:solidFill>
            <a:srgbClr val="222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66455" y="302110"/>
            <a:ext cx="91390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800"/>
              </a:spcAft>
            </a:pPr>
            <a:r>
              <a:rPr lang="ru-RU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КЛЮЧЕВЫХ СТАДИЙ ЭМОЦИОНАЛЬНОГО РЕАГИРОВАНИЯ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02661" y="1169220"/>
            <a:ext cx="7916322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Э. </a:t>
            </a:r>
            <a:r>
              <a:rPr lang="ru-RU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Кюблер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-Росс.  «О смерти и умирании» («</a:t>
            </a:r>
            <a:r>
              <a:rPr lang="ru-RU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Death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Dying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», 1969)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0531" y="78473"/>
            <a:ext cx="109517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ru-RU" sz="8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8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942155" y="2566443"/>
            <a:ext cx="8592125" cy="2238752"/>
            <a:chOff x="1847849" y="2778416"/>
            <a:chExt cx="8592125" cy="223875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847849" y="3092542"/>
              <a:ext cx="8592125" cy="1924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847849" y="2778416"/>
              <a:ext cx="2639929" cy="628252"/>
            </a:xfrm>
            <a:prstGeom prst="roundRect">
              <a:avLst/>
            </a:prstGeom>
            <a:solidFill>
              <a:srgbClr val="F45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005476" y="2830932"/>
              <a:ext cx="104682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Гнев</a:t>
              </a:r>
              <a:endParaRPr lang="ru-RU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05476" y="3686598"/>
              <a:ext cx="84344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Давайте заниматься прямым делом - лечить, </a:t>
              </a:r>
            </a:p>
            <a:p>
              <a:r>
                <a:rPr lang="ru-RU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это просто отвлечение от основных задач 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740558" y="1874094"/>
            <a:ext cx="8592125" cy="2238752"/>
            <a:chOff x="1847849" y="2778416"/>
            <a:chExt cx="8592125" cy="2238752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847849" y="3092542"/>
              <a:ext cx="8592125" cy="1924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847849" y="2778416"/>
              <a:ext cx="2639929" cy="628252"/>
            </a:xfrm>
            <a:prstGeom prst="roundRect">
              <a:avLst/>
            </a:prstGeom>
            <a:solidFill>
              <a:srgbClr val="FE9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005476" y="2830932"/>
              <a:ext cx="9899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Торг</a:t>
              </a:r>
              <a:endParaRPr lang="ru-RU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005476" y="3686598"/>
              <a:ext cx="8064957" cy="8826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Хорошо, давайте сделаем ЭМК, автоматизируем перс. учет препаратов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620014" y="3664512"/>
            <a:ext cx="8592125" cy="2238752"/>
            <a:chOff x="1847849" y="2778416"/>
            <a:chExt cx="8592125" cy="223875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847849" y="3092542"/>
              <a:ext cx="8592125" cy="1924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847849" y="2778416"/>
              <a:ext cx="2639929" cy="628252"/>
            </a:xfrm>
            <a:prstGeom prst="roundRect">
              <a:avLst/>
            </a:prstGeom>
            <a:solidFill>
              <a:srgbClr val="C1C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005476" y="2830932"/>
              <a:ext cx="21836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Депрессия</a:t>
              </a:r>
              <a:endParaRPr lang="ru-RU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005476" y="3602374"/>
              <a:ext cx="8064957" cy="1258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Слушайте, это никогда не сделать, тянется долго, ничего не получится,  медицин. персонал разбежится, процессы устоялись, вы разрушите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064043" y="1525023"/>
            <a:ext cx="8592125" cy="2486573"/>
            <a:chOff x="1847849" y="2778416"/>
            <a:chExt cx="8592125" cy="2486573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1847849" y="3092543"/>
              <a:ext cx="8592125" cy="217244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847849" y="2778416"/>
              <a:ext cx="2639929" cy="628252"/>
            </a:xfrm>
            <a:prstGeom prst="roundRect">
              <a:avLst/>
            </a:prstGeom>
            <a:solidFill>
              <a:srgbClr val="92D1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05476" y="2830932"/>
              <a:ext cx="2056973" cy="5308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Принятие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375017" y="3393936"/>
              <a:ext cx="8064957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Хорошо, давайте сделаем единый план и продумаем, как и в какие сроки мы совместно сможем его сделать, деньги будем тратить эффективно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002661" y="2685708"/>
            <a:ext cx="8049872" cy="2425710"/>
            <a:chOff x="223758" y="2534856"/>
            <a:chExt cx="9843016" cy="2966047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1557540" y="3635647"/>
              <a:ext cx="8509234" cy="1853225"/>
              <a:chOff x="1709075" y="4657391"/>
              <a:chExt cx="8509234" cy="1853225"/>
            </a:xfrm>
          </p:grpSpPr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1709075" y="4657391"/>
                <a:ext cx="8509234" cy="185322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3211590" y="4865257"/>
                <a:ext cx="6343208" cy="1467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«Мир никогда </a:t>
                </a:r>
              </a:p>
              <a:p>
                <a:r>
                  <a:rPr lang="ru-RU" sz="36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не станет прежним»</a:t>
                </a:r>
              </a:p>
            </p:txBody>
          </p:sp>
        </p:grp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758" y="2534856"/>
              <a:ext cx="2966047" cy="29660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310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2" r="12352"/>
          <a:stretch>
            <a:fillRect/>
          </a:stretch>
        </p:blipFill>
        <p:spPr>
          <a:xfrm>
            <a:off x="7339306" y="1262115"/>
            <a:ext cx="4904790" cy="433376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1999" y="432000"/>
            <a:ext cx="8774345" cy="432000"/>
          </a:xfrm>
        </p:spPr>
        <p:txBody>
          <a:bodyPr/>
          <a:lstStyle/>
          <a:p>
            <a:r>
              <a:rPr lang="ru-RU" dirty="0"/>
              <a:t>Союз врачей и Интеграторов возможен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56690" y="1192911"/>
            <a:ext cx="6696166" cy="54845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+mj-lt"/>
              </a:rPr>
              <a:t>1. Осознать и принять, что ИТ из обслуживающего и несущественного становится существенным  и влиятельным элементом всех процессов</a:t>
            </a:r>
          </a:p>
          <a:p>
            <a:pPr marL="0" indent="0">
              <a:buNone/>
            </a:pPr>
            <a:r>
              <a:rPr lang="ru-RU" sz="2800" dirty="0">
                <a:latin typeface="+mj-lt"/>
              </a:rPr>
              <a:t>2. Проводить унификацию процессов, НСИ и документов (минимизация хаоса)</a:t>
            </a:r>
          </a:p>
          <a:p>
            <a:pPr marL="0" indent="0">
              <a:buNone/>
            </a:pPr>
            <a:r>
              <a:rPr lang="ru-RU" sz="2800" dirty="0">
                <a:latin typeface="+mj-lt"/>
              </a:rPr>
              <a:t>3. Развивать культуру обязательности применения ИТ в клиническом процессе у медицинского персонала  </a:t>
            </a:r>
          </a:p>
          <a:p>
            <a:pPr marL="0" indent="0">
              <a:buNone/>
            </a:pPr>
            <a:r>
              <a:rPr lang="ru-RU" sz="2800" dirty="0">
                <a:latin typeface="+mj-lt"/>
              </a:rPr>
              <a:t>4. Походить осознанно к постановке задач и требований на изменения, понимая, что созданные информационные системы становятся «живым» организмом</a:t>
            </a:r>
          </a:p>
          <a:p>
            <a:pPr marL="0" indent="0">
              <a:buNone/>
            </a:pPr>
            <a:endParaRPr lang="ru-RU" sz="2800" dirty="0"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9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60207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52_TF16411253.potx" id="{484AC4F0-DFB1-44B1-A48A-4A4E5B9BAE55}" vid="{642D7752-446B-4E16-8C1E-EACC99EB30B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A50AA-654B-45CA-B6AD-FDA9E9535EF9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6dc4bcd6-49db-4c07-9060-8acfc67cef9f"/>
    <ds:schemaRef ds:uri="fb0879af-3eba-417a-a55a-ffe6dcd6ca7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502</Words>
  <Application>Microsoft Office PowerPoint</Application>
  <PresentationFormat>Широкоэкранный</PresentationFormat>
  <Paragraphs>94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Open Sans</vt:lpstr>
      <vt:lpstr>Tahoma</vt:lpstr>
      <vt:lpstr>Times New Roman</vt:lpstr>
      <vt:lpstr>Wingdings</vt:lpstr>
      <vt:lpstr>Тема Office</vt:lpstr>
      <vt:lpstr>Врачи vs Интеграторы: связанные  одной цепью</vt:lpstr>
      <vt:lpstr>  Информатизация ≠ Цифровая трансформация</vt:lpstr>
      <vt:lpstr>  Цифровая трансформация</vt:lpstr>
      <vt:lpstr>Цифровая трансформация здравоохранения  затрагивает процессы</vt:lpstr>
      <vt:lpstr>  Основные достижения цифровой трансформации</vt:lpstr>
      <vt:lpstr>  Основные опасности цифровой трансформации</vt:lpstr>
      <vt:lpstr>  Эффекты цифровой трансформации достигаются за счет</vt:lpstr>
      <vt:lpstr>Презентация PowerPoint</vt:lpstr>
      <vt:lpstr>Союз врачей и Интеграторов возможен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медицина</dc:title>
  <dc:creator/>
  <cp:lastModifiedBy/>
  <cp:revision>29</cp:revision>
  <dcterms:created xsi:type="dcterms:W3CDTF">2019-10-31T19:10:14Z</dcterms:created>
  <dcterms:modified xsi:type="dcterms:W3CDTF">2022-05-26T07:10:00Z</dcterms:modified>
</cp:coreProperties>
</file>