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4682" r:id="rId7"/>
    <p:sldId id="4696" r:id="rId8"/>
    <p:sldId id="4680" r:id="rId9"/>
    <p:sldId id="4690" r:id="rId10"/>
    <p:sldId id="2105" r:id="rId11"/>
    <p:sldId id="4700" r:id="rId12"/>
    <p:sldId id="4691" r:id="rId13"/>
    <p:sldId id="4676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68" userDrawn="1">
          <p15:clr>
            <a:srgbClr val="A4A3A4"/>
          </p15:clr>
        </p15:guide>
        <p15:guide id="2" pos="277" userDrawn="1">
          <p15:clr>
            <a:srgbClr val="A4A3A4"/>
          </p15:clr>
        </p15:guide>
        <p15:guide id="3" pos="4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74"/>
    <a:srgbClr val="00BBBB"/>
    <a:srgbClr val="566062"/>
    <a:srgbClr val="F0F7FE"/>
    <a:srgbClr val="FFFFFF"/>
    <a:srgbClr val="20D7C0"/>
    <a:srgbClr val="000000"/>
    <a:srgbClr val="0A4884"/>
    <a:srgbClr val="EFFAFB"/>
    <a:srgbClr val="E8F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5604" autoAdjust="0"/>
  </p:normalViewPr>
  <p:slideViewPr>
    <p:cSldViewPr snapToGrid="0">
      <p:cViewPr varScale="1">
        <p:scale>
          <a:sx n="76" d="100"/>
          <a:sy n="76" d="100"/>
        </p:scale>
        <p:origin x="264" y="232"/>
      </p:cViewPr>
      <p:guideLst>
        <p:guide orient="horz" pos="1568"/>
        <p:guide pos="277"/>
        <p:guide pos="4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43" Type="http://customschemas.google.com/relationships/presentationmetadata" Target="meta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4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50956115450025"/>
          <c:y val="0.16637034933257597"/>
          <c:w val="0.77389655815987901"/>
          <c:h val="0.747692274921897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Суммы, долл. США</c:v>
                </c:pt>
              </c:strCache>
            </c:strRef>
          </c:tx>
          <c:spPr>
            <a:ln w="28575">
              <a:noFill/>
            </a:ln>
          </c:spPr>
          <c:dPt>
            <c:idx val="0"/>
            <c:bubble3D val="0"/>
            <c:explosion val="6"/>
            <c:spPr>
              <a:solidFill>
                <a:schemeClr val="bg1">
                  <a:lumMod val="75000"/>
                </a:schemeClr>
              </a:solidFill>
              <a:ln w="285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848-1443-8F0C-8BE99A943DD7}"/>
              </c:ext>
            </c:extLst>
          </c:dPt>
          <c:dPt>
            <c:idx val="1"/>
            <c:bubble3D val="0"/>
            <c:explosion val="4"/>
            <c:spPr>
              <a:solidFill>
                <a:schemeClr val="accent6"/>
              </a:solidFill>
              <a:ln w="285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848-1443-8F0C-8BE99A943D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85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848-1443-8F0C-8BE99A943DD7}"/>
              </c:ext>
            </c:extLst>
          </c:dPt>
          <c:dPt>
            <c:idx val="3"/>
            <c:bubble3D val="0"/>
            <c:explosion val="9"/>
            <c:spPr>
              <a:solidFill>
                <a:schemeClr val="accent4"/>
              </a:solidFill>
              <a:ln w="285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B848-1443-8F0C-8BE99A943DD7}"/>
              </c:ext>
            </c:extLst>
          </c:dPt>
          <c:dPt>
            <c:idx val="4"/>
            <c:bubble3D val="0"/>
            <c:explosion val="7"/>
            <c:spPr>
              <a:solidFill>
                <a:schemeClr val="accent5"/>
              </a:solidFill>
              <a:ln w="285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B848-1443-8F0C-8BE99A943DD7}"/>
              </c:ext>
            </c:extLst>
          </c:dPt>
          <c:dPt>
            <c:idx val="5"/>
            <c:bubble3D val="0"/>
            <c:explosion val="4"/>
            <c:spPr>
              <a:solidFill>
                <a:schemeClr val="accent6"/>
              </a:solidFill>
              <a:ln w="285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B848-1443-8F0C-8BE99A943DD7}"/>
              </c:ext>
            </c:extLst>
          </c:dPt>
          <c:dLbls>
            <c:dLbl>
              <c:idx val="0"/>
              <c:layout>
                <c:manualLayout>
                  <c:x val="4.2862268007974403E-3"/>
                  <c:y val="-3.606929849474713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48-1443-8F0C-8BE99A943DD7}"/>
                </c:ext>
              </c:extLst>
            </c:dLbl>
            <c:dLbl>
              <c:idx val="1"/>
              <c:layout>
                <c:manualLayout>
                  <c:x val="7.5008969013955215E-3"/>
                  <c:y val="-0.2001846066458392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48-1443-8F0C-8BE99A943DD7}"/>
                </c:ext>
              </c:extLst>
            </c:dLbl>
            <c:dLbl>
              <c:idx val="2"/>
              <c:layout>
                <c:manualLayout>
                  <c:x val="-4.3933824708173808E-2"/>
                  <c:y val="-4.68900880431695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48-1443-8F0C-8BE99A943DD7}"/>
                </c:ext>
              </c:extLst>
            </c:dLbl>
            <c:dLbl>
              <c:idx val="3"/>
              <c:layout>
                <c:manualLayout>
                  <c:x val="2.5717360804784643E-2"/>
                  <c:y val="-3.967622834422040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48-1443-8F0C-8BE99A943DD7}"/>
                </c:ext>
              </c:extLst>
            </c:dLbl>
            <c:dLbl>
              <c:idx val="4"/>
              <c:layout>
                <c:manualLayout>
                  <c:x val="-1.5715983383876135E-16"/>
                  <c:y val="-0.1226356148821358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848-1443-8F0C-8BE99A943DD7}"/>
                </c:ext>
              </c:extLst>
            </c:dLbl>
            <c:dLbl>
              <c:idx val="5"/>
              <c:layout>
                <c:manualLayout>
                  <c:x val="0"/>
                  <c:y val="0.1027975007100255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48-1443-8F0C-8BE99A943D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Прочие</c:v>
                </c:pt>
                <c:pt idx="1">
                  <c:v>Сервисы для пациентов</c:v>
                </c:pt>
                <c:pt idx="2">
                  <c:v>СППВР</c:v>
                </c:pt>
                <c:pt idx="3">
                  <c:v>Анализ изображений</c:v>
                </c:pt>
                <c:pt idx="4">
                  <c:v>Диагностика</c:v>
                </c:pt>
                <c:pt idx="5">
                  <c:v>Анализ данных</c:v>
                </c:pt>
              </c:strCache>
            </c:strRef>
          </c:cat>
          <c:val>
            <c:numRef>
              <c:f>Лист1!$B$2:$B$7</c:f>
              <c:numCache>
                <c:formatCode>_-[$$-409]* #,##0_ ;_-[$$-409]* \-#,##0\ ;_-[$$-409]* "-"??_ ;_-@_ </c:formatCode>
                <c:ptCount val="6"/>
                <c:pt idx="0">
                  <c:v>10545522.143797291</c:v>
                </c:pt>
                <c:pt idx="1">
                  <c:v>17027799.682543192</c:v>
                </c:pt>
                <c:pt idx="2">
                  <c:v>4432620.0614198977</c:v>
                </c:pt>
                <c:pt idx="3">
                  <c:v>14416009.151802151</c:v>
                </c:pt>
                <c:pt idx="4">
                  <c:v>5096586.2535203453</c:v>
                </c:pt>
                <c:pt idx="5">
                  <c:v>3842282.9947163258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48-1443-8F0C-8BE99A943DD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Инвестиции, млн долл</c:v>
                </c:pt>
              </c:strCache>
            </c:strRef>
          </c:tx>
          <c:spPr>
            <a:gradFill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547</c:v>
                </c:pt>
                <c:pt idx="1">
                  <c:v>1208</c:v>
                </c:pt>
                <c:pt idx="2">
                  <c:v>1706</c:v>
                </c:pt>
                <c:pt idx="3">
                  <c:v>3233</c:v>
                </c:pt>
                <c:pt idx="4">
                  <c:v>4418</c:v>
                </c:pt>
                <c:pt idx="5">
                  <c:v>6848</c:v>
                </c:pt>
                <c:pt idx="6">
                  <c:v>11230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A-2F4E-98F9-82FC4D6EA0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-27"/>
        <c:axId val="56798720"/>
        <c:axId val="138084352"/>
      </c:barChart>
      <c:catAx>
        <c:axId val="5679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084352"/>
        <c:crosses val="autoZero"/>
        <c:auto val="1"/>
        <c:lblAlgn val="ctr"/>
        <c:lblOffset val="100"/>
        <c:noMultiLvlLbl val="0"/>
      </c:catAx>
      <c:valAx>
        <c:axId val="13808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798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0.56999999999999995</c:v>
                </c:pt>
                <c:pt idx="1">
                  <c:v>2</c:v>
                </c:pt>
                <c:pt idx="2">
                  <c:v>14.57</c:v>
                </c:pt>
                <c:pt idx="3">
                  <c:v>4.3499999999999996</c:v>
                </c:pt>
                <c:pt idx="4">
                  <c:v>11.31</c:v>
                </c:pt>
                <c:pt idx="5">
                  <c:v>17.170000000000002</c:v>
                </c:pt>
                <c:pt idx="6">
                  <c:v>5.39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40-DA47-B489-6369738FA7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-27"/>
        <c:axId val="137718272"/>
        <c:axId val="138086080"/>
      </c:barChart>
      <c:catAx>
        <c:axId val="13771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086080"/>
        <c:crosses val="autoZero"/>
        <c:auto val="1"/>
        <c:lblAlgn val="ctr"/>
        <c:lblOffset val="100"/>
        <c:noMultiLvlLbl val="0"/>
      </c:catAx>
      <c:valAx>
        <c:axId val="138086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71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1025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19638-3671-4D96-B3B2-CFD89947862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00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microsoft.com/office/2007/relationships/hdphoto" Target="../media/hdphoto3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92" b="0" i="0">
                <a:solidFill>
                  <a:srgbClr val="939393"/>
                </a:solidFill>
                <a:latin typeface="Decima Mono Pro"/>
                <a:cs typeface="Decima Mono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94" b="0" i="0">
                <a:solidFill>
                  <a:schemeClr val="tx1"/>
                </a:solidFill>
                <a:latin typeface="DIN Pro Regular"/>
                <a:cs typeface="DIN Pro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5/24/22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 lIns="0" tIns="0" rIns="0" bIns="0"/>
          <a:lstStyle>
            <a:lvl1pPr>
              <a:defRPr sz="1795" b="0" i="0">
                <a:solidFill>
                  <a:schemeClr val="tx1"/>
                </a:solidFill>
                <a:latin typeface="Decima Mono Pro"/>
                <a:cs typeface="Decima Mono Pro"/>
              </a:defRPr>
            </a:lvl1pPr>
          </a:lstStyle>
          <a:p>
            <a:pPr marL="57005">
              <a:lnSpc>
                <a:spcPts val="2125"/>
              </a:lnSpc>
            </a:pPr>
            <a:fld id="{81D60167-4931-47E6-BA6A-407CBD079E47}" type="slidenum">
              <a:rPr lang="ru-RU" smtClean="0"/>
              <a:pPr marL="57005">
                <a:lnSpc>
                  <a:spcPts val="2125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932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D9702F-517B-487C-839F-4A00E52EB6DE}" type="datetime1">
              <a:rPr lang="ru-RU" smtClean="0"/>
              <a:t>24.05.2022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 lIns="0" tIns="0" rIns="0" bIns="0"/>
          <a:lstStyle>
            <a:lvl1pPr marL="55845">
              <a:lnSpc>
                <a:spcPts val="2117"/>
              </a:lnSpc>
              <a:defRPr sz="1759" smtClean="0">
                <a:solidFill>
                  <a:schemeClr val="tx1"/>
                </a:solidFill>
                <a:latin typeface="Decima Mono Pro"/>
                <a:ea typeface="Decima Mono Pro"/>
                <a:cs typeface="Decima Mono Pro"/>
              </a:defRPr>
            </a:lvl1pPr>
          </a:lstStyle>
          <a:p>
            <a:pPr>
              <a:defRPr/>
            </a:pPr>
            <a:fld id="{232D4465-9DBD-4CE5-9F9E-7436CC7DA0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1174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F88E6-03BF-4B39-8A92-A4B8D9743366}" type="datetime1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5462218" y="10713253"/>
            <a:ext cx="4690957" cy="602456"/>
          </a:xfrm>
          <a:prstGeom prst="rect">
            <a:avLst/>
          </a:prstGeom>
        </p:spPr>
        <p:txBody>
          <a:bodyPr/>
          <a:lstStyle>
            <a:lvl1pPr>
              <a:defRPr sz="2968" b="1">
                <a:solidFill>
                  <a:schemeClr val="accent2"/>
                </a:solidFill>
              </a:defRPr>
            </a:lvl1pPr>
          </a:lstStyle>
          <a:p>
            <a:fld id="{FC8E32BE-E694-40E4-8857-96FE78ADDC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817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07A43D9-CEFB-4B40-82CF-92A9B4684C27}"/>
              </a:ext>
            </a:extLst>
          </p:cNvPr>
          <p:cNvCxnSpPr/>
          <p:nvPr userDrawn="1"/>
        </p:nvCxnSpPr>
        <p:spPr>
          <a:xfrm>
            <a:off x="1277448" y="0"/>
            <a:ext cx="0" cy="113157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B84D812C-1921-4840-82C6-8C00988E03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7" y="798911"/>
            <a:ext cx="780081" cy="78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823" y="563651"/>
            <a:ext cx="16550758" cy="117871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5277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AF5104-2DE9-4B62-8B70-F4B6D1D17B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346773" y="8413663"/>
            <a:ext cx="4007644" cy="727727"/>
          </a:xfrm>
        </p:spPr>
        <p:txBody>
          <a:bodyPr/>
          <a:lstStyle>
            <a:lvl1pPr algn="l">
              <a:defRPr sz="1154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57269C-454F-4948-B319-ED42E86B34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8892" y="5356624"/>
            <a:ext cx="727727" cy="602456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A9776234-315A-43A6-8F96-3AB034C3DB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5483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91" y="515377"/>
            <a:ext cx="9741216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12250DD-2917-480A-88E3-5981576493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859851" y="205801"/>
            <a:ext cx="2112373" cy="388922"/>
          </a:xfrm>
          <a:prstGeom prst="rect">
            <a:avLst/>
          </a:prstGeom>
        </p:spPr>
      </p:pic>
      <p:pic>
        <p:nvPicPr>
          <p:cNvPr id="6" name="Picture 2" descr="\\172.20.195.220\для обмена\Ширяева Ольга\мое\система\2020\w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771" y="352270"/>
            <a:ext cx="1917560" cy="130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hiryaeva\Desktop\1612513065_86-p-gori (1).png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2687521"/>
            <a:ext cx="20263534" cy="866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 userDrawn="1"/>
        </p:nvSpPr>
        <p:spPr>
          <a:xfrm>
            <a:off x="0" y="2212267"/>
            <a:ext cx="20104100" cy="9103433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09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>
          <a:xfrm>
            <a:off x="15115374" y="10529192"/>
            <a:ext cx="4690957" cy="60245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526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Вертикальный заголовок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C2D474-1EE9-4223-9CEF-9D89C4C806D3}" type="datetimeFigureOut">
              <a:rPr lang="ru-RU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254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12">
            <a:extLst>
              <a:ext uri="{FF2B5EF4-FFF2-40B4-BE49-F238E27FC236}">
                <a16:creationId xmlns:a16="http://schemas.microsoft.com/office/drawing/2014/main" id="{176E59AD-EA60-45D2-A4D5-69FB57D22D80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7" y="10759712"/>
            <a:ext cx="4623943" cy="395969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96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44CA26-D6E2-4B67-97D3-1AE6BDE3BD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87925" y="2301810"/>
            <a:ext cx="7619047" cy="44444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933C2E-AAF1-4AEE-9ADB-E7B7293D42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85693" y="3094564"/>
            <a:ext cx="8507854" cy="545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8146" y="-3407989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7769" y="5107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12250DD-2917-480A-88E3-5981576493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859851" y="205801"/>
            <a:ext cx="2112373" cy="388922"/>
          </a:xfrm>
          <a:prstGeom prst="rect">
            <a:avLst/>
          </a:prstGeom>
        </p:spPr>
      </p:pic>
      <p:pic>
        <p:nvPicPr>
          <p:cNvPr id="4100" name="Picture 4" descr="C:\Users\shiryaeva\Desktop\1612513065_86-p-gori (1).png"/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2687521"/>
            <a:ext cx="20263534" cy="866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 userDrawn="1"/>
        </p:nvSpPr>
        <p:spPr>
          <a:xfrm>
            <a:off x="0" y="2212267"/>
            <a:ext cx="20104100" cy="9103433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09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>
          <a:xfrm>
            <a:off x="15115374" y="10529192"/>
            <a:ext cx="4690957" cy="60245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2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BD87D397-6F61-4706-80B4-14F8FC3E8C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240" y="160021"/>
            <a:ext cx="4730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3E8FDA95-A15F-7743-B58C-C0EFE71B4F09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5168372" y="10694394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2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A66DB2-B154-BD4C-992A-25F7EEE915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575564" y="16002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dirty="0"/>
          </a:p>
        </p:txBody>
      </p:sp>
      <p:grpSp>
        <p:nvGrpSpPr>
          <p:cNvPr id="5" name="Группа 2"/>
          <p:cNvGrpSpPr/>
          <p:nvPr userDrawn="1"/>
        </p:nvGrpSpPr>
        <p:grpSpPr bwMode="auto">
          <a:xfrm>
            <a:off x="19020025" y="0"/>
            <a:ext cx="1084076" cy="1618201"/>
            <a:chOff x="7896200" y="0"/>
            <a:chExt cx="1080120" cy="1298908"/>
          </a:xfrm>
          <a:solidFill>
            <a:srgbClr val="2BACBB"/>
          </a:solidFill>
        </p:grpSpPr>
        <p:sp>
          <p:nvSpPr>
            <p:cNvPr id="6" name="Прямоугольник 3"/>
            <p:cNvSpPr/>
            <p:nvPr userDrawn="1"/>
          </p:nvSpPr>
          <p:spPr bwMode="auto">
            <a:xfrm>
              <a:off x="7896200" y="0"/>
              <a:ext cx="1080120" cy="97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309"/>
            </a:p>
          </p:txBody>
        </p:sp>
        <p:sp>
          <p:nvSpPr>
            <p:cNvPr id="7" name="Треугольник 4"/>
            <p:cNvSpPr/>
            <p:nvPr userDrawn="1"/>
          </p:nvSpPr>
          <p:spPr bwMode="auto">
            <a:xfrm rot="10800000">
              <a:off x="7896200" y="970878"/>
              <a:ext cx="1080120" cy="32803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309"/>
            </a:p>
          </p:txBody>
        </p:sp>
      </p:grpSp>
      <p:sp>
        <p:nvSpPr>
          <p:cNvPr id="8" name="Номер слайда 5"/>
          <p:cNvSpPr txBox="1"/>
          <p:nvPr userDrawn="1"/>
        </p:nvSpPr>
        <p:spPr bwMode="auto">
          <a:xfrm>
            <a:off x="18739017" y="303542"/>
            <a:ext cx="1646089" cy="602456"/>
          </a:xfrm>
          <a:prstGeom prst="rect">
            <a:avLst/>
          </a:prstGeom>
        </p:spPr>
        <p:txBody>
          <a:bodyPr vert="horz" lIns="201036" tIns="100517" rIns="201036" bIns="100517" rtlCol="0" anchor="ctr"/>
          <a:lstStyle>
            <a:defPPr>
              <a:defRPr lang="ru-RU"/>
            </a:defPPr>
            <a:lvl1pPr marL="0" algn="r" defTabSz="914400">
              <a:defRPr sz="16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565C1FED-CD88-4E8F-88D3-4F21940433C3}" type="slidenum">
              <a:rPr lang="ru-RU" sz="3958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>
                <a:defRPr/>
              </a:pPr>
              <a:t>‹#›</a:t>
            </a:fld>
            <a:endParaRPr lang="ru-RU" sz="3958" b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23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86" r:id="rId3"/>
    <p:sldLayoutId id="2147483670" r:id="rId4"/>
    <p:sldLayoutId id="2147483675" r:id="rId5"/>
    <p:sldLayoutId id="2147483688" r:id="rId6"/>
    <p:sldLayoutId id="2147483673" r:id="rId7"/>
    <p:sldLayoutId id="2147483671" r:id="rId8"/>
    <p:sldLayoutId id="2147483674" r:id="rId9"/>
    <p:sldLayoutId id="2147483672" r:id="rId10"/>
    <p:sldLayoutId id="2147483676" r:id="rId11"/>
    <p:sldLayoutId id="2147483680" r:id="rId12"/>
    <p:sldLayoutId id="2147483682" r:id="rId13"/>
    <p:sldLayoutId id="2147483687" r:id="rId14"/>
    <p:sldLayoutId id="2147483689" r:id="rId15"/>
    <p:sldLayoutId id="2147483690" r:id="rId16"/>
    <p:sldLayoutId id="2147483691" r:id="rId17"/>
    <p:sldLayoutId id="214748369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iomed.ai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youtube.com/channel/UCObOwO7A_F_LG-DxcCNNFrg/featured" TargetMode="External"/><Relationship Id="rId5" Type="http://schemas.openxmlformats.org/officeDocument/2006/relationships/hyperlink" Target="https://t.me/webiomed" TargetMode="External"/><Relationship Id="rId4" Type="http://schemas.openxmlformats.org/officeDocument/2006/relationships/hyperlink" Target="https://vk.com/webiom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iomed.ai/blog/realizatsiia-natsionalnoi-strategii-iskusstvennogo-intellekta-v-sfere-zdravookhranenii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chart" Target="../charts/chart1.xml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hyperlink" Target="https://webiomed.ru/blog/obzor-rossiiskikh-sistem-iskusstvennogo-intellekta-dlia-zdravookhraneniia/" TargetMode="External"/><Relationship Id="rId16" Type="http://schemas.openxmlformats.org/officeDocument/2006/relationships/image" Target="../media/image43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ebiomed.ai/blog/obzor-rossiiskikh-investitsii-v-tsifrovoe-zdravookhranenie/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www.cbinsights.com/research/report/ai-trends-q3-2021" TargetMode="Externa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10" Type="http://schemas.openxmlformats.org/officeDocument/2006/relationships/image" Target="../media/image53.jpeg"/><Relationship Id="rId4" Type="http://schemas.openxmlformats.org/officeDocument/2006/relationships/image" Target="../media/image48.png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359B50-DDFC-4D67-BCD3-4A0AFF938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588" y="2906530"/>
            <a:ext cx="12802348" cy="1143000"/>
          </a:xfrm>
        </p:spPr>
        <p:txBody>
          <a:bodyPr>
            <a:noAutofit/>
          </a:bodyPr>
          <a:lstStyle/>
          <a:p>
            <a:pPr algn="l"/>
            <a:r>
              <a:rPr lang="ru-RU" sz="6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Искусственный интеллект в здравоохранении России: </a:t>
            </a:r>
            <a:br>
              <a:rPr lang="ru-RU" sz="6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6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где и как искать свое место?</a:t>
            </a:r>
          </a:p>
        </p:txBody>
      </p:sp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A68E1A0B-4312-4210-B31D-21987D0A9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058" y="264335"/>
            <a:ext cx="694430" cy="69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172.20.195.220\для обмена\Ширяева Ольга\мое\система\2020\w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27" y="364225"/>
            <a:ext cx="5573426" cy="118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BDFE2C-220C-AF48-8948-F4A84D20073A}"/>
              </a:ext>
            </a:extLst>
          </p:cNvPr>
          <p:cNvSpPr txBox="1"/>
          <p:nvPr/>
        </p:nvSpPr>
        <p:spPr>
          <a:xfrm>
            <a:off x="3372588" y="4976666"/>
            <a:ext cx="137362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B1EC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Гусев Александр</a:t>
            </a:r>
            <a:r>
              <a:rPr lang="ru-RU" sz="4400" dirty="0">
                <a:solidFill>
                  <a:srgbClr val="0F63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к.т.н., директор по развитию </a:t>
            </a:r>
            <a:r>
              <a:rPr lang="e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Webiomed, </a:t>
            </a:r>
            <a:r>
              <a:rPr lang="ru-R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эксперт по искусственному интеллекту ЦНИИОИЗ Минздрава России, старший научный сотрудник НПКЦ ДТТ департамента здравоохранения Москвы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51599A-68CA-6B66-C56B-96C10EB22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306" y="7406111"/>
            <a:ext cx="6792383" cy="254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836303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4400" b="1" dirty="0">
                <a:solidFill>
                  <a:schemeClr val="accent2"/>
                </a:solidFill>
              </a:rPr>
              <a:t>КОНТАКТЫ</a:t>
            </a:r>
            <a:endParaRPr lang="ru-RU" sz="4400" dirty="0">
              <a:solidFill>
                <a:schemeClr val="accent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0C44DC-AA14-4AB3-8851-B0D6FDFA1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47" y="890115"/>
            <a:ext cx="6721273" cy="1236712"/>
          </a:xfrm>
          <a:prstGeom prst="rect">
            <a:avLst/>
          </a:prstGeom>
        </p:spPr>
      </p:pic>
      <p:sp>
        <p:nvSpPr>
          <p:cNvPr id="27" name="Shape 3905">
            <a:extLst>
              <a:ext uri="{FF2B5EF4-FFF2-40B4-BE49-F238E27FC236}">
                <a16:creationId xmlns:a16="http://schemas.microsoft.com/office/drawing/2014/main" id="{A2E3A1B8-ED34-4F60-9129-D992C9CD3B74}"/>
              </a:ext>
            </a:extLst>
          </p:cNvPr>
          <p:cNvSpPr/>
          <p:nvPr/>
        </p:nvSpPr>
        <p:spPr>
          <a:xfrm>
            <a:off x="1215341" y="6554279"/>
            <a:ext cx="602581" cy="581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4236" y="10309"/>
                </a:moveTo>
                <a:cubicBezTo>
                  <a:pt x="13552" y="10309"/>
                  <a:pt x="12889" y="10401"/>
                  <a:pt x="12252" y="10556"/>
                </a:cubicBezTo>
                <a:cubicBezTo>
                  <a:pt x="12104" y="10191"/>
                  <a:pt x="11941" y="9834"/>
                  <a:pt x="11763" y="9485"/>
                </a:cubicBezTo>
                <a:cubicBezTo>
                  <a:pt x="12783" y="9001"/>
                  <a:pt x="13728" y="8391"/>
                  <a:pt x="14592" y="7683"/>
                </a:cubicBezTo>
                <a:cubicBezTo>
                  <a:pt x="15222" y="8448"/>
                  <a:pt x="15619" y="9408"/>
                  <a:pt x="15692" y="10457"/>
                </a:cubicBezTo>
                <a:cubicBezTo>
                  <a:pt x="15218" y="10370"/>
                  <a:pt x="14736" y="10309"/>
                  <a:pt x="14236" y="10309"/>
                </a:cubicBezTo>
                <a:moveTo>
                  <a:pt x="13226" y="15065"/>
                </a:moveTo>
                <a:cubicBezTo>
                  <a:pt x="13168" y="13821"/>
                  <a:pt x="12956" y="12619"/>
                  <a:pt x="12590" y="11483"/>
                </a:cubicBezTo>
                <a:cubicBezTo>
                  <a:pt x="13120" y="11361"/>
                  <a:pt x="13670" y="11291"/>
                  <a:pt x="14236" y="11291"/>
                </a:cubicBezTo>
                <a:cubicBezTo>
                  <a:pt x="14726" y="11291"/>
                  <a:pt x="15199" y="11358"/>
                  <a:pt x="15661" y="11451"/>
                </a:cubicBezTo>
                <a:cubicBezTo>
                  <a:pt x="15455" y="13001"/>
                  <a:pt x="14529" y="14322"/>
                  <a:pt x="13226" y="15065"/>
                </a:cubicBezTo>
                <a:moveTo>
                  <a:pt x="10800" y="15709"/>
                </a:moveTo>
                <a:cubicBezTo>
                  <a:pt x="9745" y="15709"/>
                  <a:pt x="8772" y="15374"/>
                  <a:pt x="7972" y="14808"/>
                </a:cubicBezTo>
                <a:cubicBezTo>
                  <a:pt x="8822" y="13429"/>
                  <a:pt x="10108" y="12348"/>
                  <a:pt x="11646" y="11769"/>
                </a:cubicBezTo>
                <a:cubicBezTo>
                  <a:pt x="12027" y="12943"/>
                  <a:pt x="12241" y="14191"/>
                  <a:pt x="12264" y="15488"/>
                </a:cubicBezTo>
                <a:cubicBezTo>
                  <a:pt x="11801" y="15631"/>
                  <a:pt x="11310" y="15709"/>
                  <a:pt x="10800" y="15709"/>
                </a:cubicBezTo>
                <a:moveTo>
                  <a:pt x="5891" y="10800"/>
                </a:moveTo>
                <a:cubicBezTo>
                  <a:pt x="7641" y="10800"/>
                  <a:pt x="9313" y="10470"/>
                  <a:pt x="10852" y="9874"/>
                </a:cubicBezTo>
                <a:cubicBezTo>
                  <a:pt x="11016" y="10192"/>
                  <a:pt x="11171" y="10515"/>
                  <a:pt x="11309" y="10848"/>
                </a:cubicBezTo>
                <a:cubicBezTo>
                  <a:pt x="9614" y="11484"/>
                  <a:pt x="8190" y="12658"/>
                  <a:pt x="7225" y="14157"/>
                </a:cubicBezTo>
                <a:cubicBezTo>
                  <a:pt x="6400" y="13279"/>
                  <a:pt x="5891" y="12100"/>
                  <a:pt x="5891" y="10800"/>
                </a:cubicBezTo>
                <a:moveTo>
                  <a:pt x="8358" y="6546"/>
                </a:moveTo>
                <a:cubicBezTo>
                  <a:pt x="9116" y="7279"/>
                  <a:pt x="9793" y="8099"/>
                  <a:pt x="10353" y="9000"/>
                </a:cubicBezTo>
                <a:cubicBezTo>
                  <a:pt x="8992" y="9509"/>
                  <a:pt x="7526" y="9802"/>
                  <a:pt x="5990" y="9813"/>
                </a:cubicBezTo>
                <a:cubicBezTo>
                  <a:pt x="6276" y="8414"/>
                  <a:pt x="7158" y="7236"/>
                  <a:pt x="8358" y="6546"/>
                </a:cubicBezTo>
                <a:moveTo>
                  <a:pt x="10800" y="5891"/>
                </a:moveTo>
                <a:cubicBezTo>
                  <a:pt x="11968" y="5891"/>
                  <a:pt x="13040" y="6300"/>
                  <a:pt x="13883" y="6982"/>
                </a:cubicBezTo>
                <a:cubicBezTo>
                  <a:pt x="13087" y="7622"/>
                  <a:pt x="12217" y="8175"/>
                  <a:pt x="11281" y="8612"/>
                </a:cubicBezTo>
                <a:cubicBezTo>
                  <a:pt x="10732" y="7702"/>
                  <a:pt x="10072" y="6870"/>
                  <a:pt x="9333" y="6114"/>
                </a:cubicBezTo>
                <a:cubicBezTo>
                  <a:pt x="9797" y="5970"/>
                  <a:pt x="10289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3"/>
                  <a:pt x="7547" y="16691"/>
                  <a:pt x="10800" y="16691"/>
                </a:cubicBezTo>
                <a:cubicBezTo>
                  <a:pt x="14053" y="16691"/>
                  <a:pt x="16691" y="14053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62825" tIns="62825" rIns="62825" bIns="62825" anchor="ctr"/>
          <a:lstStyle/>
          <a:p>
            <a:endParaRPr sz="2309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062C2D-DA4A-4578-8D24-C3B73C208617}"/>
              </a:ext>
            </a:extLst>
          </p:cNvPr>
          <p:cNvSpPr txBox="1"/>
          <p:nvPr/>
        </p:nvSpPr>
        <p:spPr>
          <a:xfrm>
            <a:off x="1974868" y="6723073"/>
            <a:ext cx="2306722" cy="24365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97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https://webiomed.ru</a:t>
            </a:r>
            <a:endParaRPr lang="en-US" sz="197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Shape 3613">
            <a:extLst>
              <a:ext uri="{FF2B5EF4-FFF2-40B4-BE49-F238E27FC236}">
                <a16:creationId xmlns:a16="http://schemas.microsoft.com/office/drawing/2014/main" id="{292576A8-0667-48BA-8887-57BF79B54E43}"/>
              </a:ext>
            </a:extLst>
          </p:cNvPr>
          <p:cNvSpPr/>
          <p:nvPr/>
        </p:nvSpPr>
        <p:spPr>
          <a:xfrm>
            <a:off x="6533216" y="6582797"/>
            <a:ext cx="462665" cy="462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62825" tIns="62825" rIns="62825" bIns="62825" anchor="ctr"/>
          <a:lstStyle/>
          <a:p>
            <a:endParaRPr sz="2309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E89BC06-87C7-4F8F-B936-8D71546C48ED}"/>
              </a:ext>
            </a:extLst>
          </p:cNvPr>
          <p:cNvGrpSpPr/>
          <p:nvPr/>
        </p:nvGrpSpPr>
        <p:grpSpPr>
          <a:xfrm>
            <a:off x="7241888" y="6576331"/>
            <a:ext cx="6076105" cy="746271"/>
            <a:chOff x="2258786" y="3660325"/>
            <a:chExt cx="3684814" cy="45257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691E3C-3A01-413C-B679-ECDE833C902A}"/>
                </a:ext>
              </a:extLst>
            </p:cNvPr>
            <p:cNvSpPr txBox="1"/>
            <p:nvPr/>
          </p:nvSpPr>
          <p:spPr>
            <a:xfrm>
              <a:off x="2258786" y="3660325"/>
              <a:ext cx="3684814" cy="2308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2309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ВКонтакте</a:t>
              </a:r>
              <a:endParaRPr lang="en-US" sz="2309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748DE6-C2B5-4CEF-A6D4-AC6498564744}"/>
                </a:ext>
              </a:extLst>
            </p:cNvPr>
            <p:cNvSpPr txBox="1"/>
            <p:nvPr/>
          </p:nvSpPr>
          <p:spPr>
            <a:xfrm>
              <a:off x="2258786" y="3873519"/>
              <a:ext cx="2904229" cy="239377"/>
            </a:xfrm>
            <a:prstGeom prst="rect">
              <a:avLst/>
            </a:prstGeom>
            <a:noFill/>
          </p:spPr>
          <p:txBody>
            <a:bodyPr wrap="square" lIns="0" tIns="0" rIns="150781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979" dirty="0">
                  <a:solidFill>
                    <a:schemeClr val="tx1">
                      <a:alpha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https://vk.com/webiomed</a:t>
              </a:r>
              <a:r>
                <a:rPr lang="en-US" sz="1979" dirty="0">
                  <a:solidFill>
                    <a:schemeClr val="tx1">
                      <a:alpha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CF4236B3-9400-4AC9-9284-DB58267C1B3C}"/>
              </a:ext>
            </a:extLst>
          </p:cNvPr>
          <p:cNvGrpSpPr/>
          <p:nvPr/>
        </p:nvGrpSpPr>
        <p:grpSpPr>
          <a:xfrm>
            <a:off x="7286443" y="7692222"/>
            <a:ext cx="6076105" cy="746271"/>
            <a:chOff x="2258786" y="3660325"/>
            <a:chExt cx="3684814" cy="45257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2C33D8-9C9A-430B-B035-CAA95244025E}"/>
                </a:ext>
              </a:extLst>
            </p:cNvPr>
            <p:cNvSpPr txBox="1"/>
            <p:nvPr/>
          </p:nvSpPr>
          <p:spPr>
            <a:xfrm>
              <a:off x="2258786" y="3660325"/>
              <a:ext cx="3684814" cy="2308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309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Telegram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F100853-94B4-4A18-B9F3-16B2FD36DFD2}"/>
                </a:ext>
              </a:extLst>
            </p:cNvPr>
            <p:cNvSpPr txBox="1"/>
            <p:nvPr/>
          </p:nvSpPr>
          <p:spPr>
            <a:xfrm>
              <a:off x="2258786" y="3873519"/>
              <a:ext cx="3129459" cy="239377"/>
            </a:xfrm>
            <a:prstGeom prst="rect">
              <a:avLst/>
            </a:prstGeom>
            <a:noFill/>
          </p:spPr>
          <p:txBody>
            <a:bodyPr wrap="square" lIns="0" tIns="0" rIns="150781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979" dirty="0">
                  <a:solidFill>
                    <a:schemeClr val="tx1">
                      <a:alpha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https://t.me/webiomed</a:t>
              </a:r>
              <a:r>
                <a:rPr lang="en-US" sz="1979" dirty="0">
                  <a:solidFill>
                    <a:schemeClr val="tx1">
                      <a:alpha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sp>
        <p:nvSpPr>
          <p:cNvPr id="36" name="Shape 3900">
            <a:extLst>
              <a:ext uri="{FF2B5EF4-FFF2-40B4-BE49-F238E27FC236}">
                <a16:creationId xmlns:a16="http://schemas.microsoft.com/office/drawing/2014/main" id="{21FBA6AA-5551-4213-AEA7-7B69B3AC758B}"/>
              </a:ext>
            </a:extLst>
          </p:cNvPr>
          <p:cNvSpPr/>
          <p:nvPr/>
        </p:nvSpPr>
        <p:spPr>
          <a:xfrm>
            <a:off x="6571582" y="7739500"/>
            <a:ext cx="462665" cy="462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1591" y="13291"/>
                </a:moveTo>
                <a:cubicBezTo>
                  <a:pt x="11452" y="13214"/>
                  <a:pt x="11342" y="13108"/>
                  <a:pt x="11291" y="12978"/>
                </a:cubicBezTo>
                <a:cubicBezTo>
                  <a:pt x="11284" y="12956"/>
                  <a:pt x="11290" y="10299"/>
                  <a:pt x="11290" y="10299"/>
                </a:cubicBezTo>
                <a:lnTo>
                  <a:pt x="13256" y="10299"/>
                </a:lnTo>
                <a:lnTo>
                  <a:pt x="13256" y="8836"/>
                </a:lnTo>
                <a:lnTo>
                  <a:pt x="11292" y="8836"/>
                </a:lnTo>
                <a:lnTo>
                  <a:pt x="11292" y="6873"/>
                </a:lnTo>
                <a:lnTo>
                  <a:pt x="10042" y="6879"/>
                </a:lnTo>
                <a:cubicBezTo>
                  <a:pt x="9988" y="7284"/>
                  <a:pt x="9891" y="7618"/>
                  <a:pt x="9750" y="7879"/>
                </a:cubicBezTo>
                <a:cubicBezTo>
                  <a:pt x="9608" y="8142"/>
                  <a:pt x="9420" y="8367"/>
                  <a:pt x="9187" y="8554"/>
                </a:cubicBezTo>
                <a:cubicBezTo>
                  <a:pt x="8953" y="8740"/>
                  <a:pt x="8672" y="8883"/>
                  <a:pt x="8344" y="8984"/>
                </a:cubicBezTo>
                <a:lnTo>
                  <a:pt x="8345" y="10309"/>
                </a:lnTo>
                <a:lnTo>
                  <a:pt x="9328" y="10299"/>
                </a:lnTo>
                <a:lnTo>
                  <a:pt x="9328" y="12846"/>
                </a:lnTo>
                <a:cubicBezTo>
                  <a:pt x="9328" y="13205"/>
                  <a:pt x="9369" y="13478"/>
                  <a:pt x="9448" y="13667"/>
                </a:cubicBezTo>
                <a:cubicBezTo>
                  <a:pt x="9528" y="13856"/>
                  <a:pt x="9671" y="14034"/>
                  <a:pt x="9879" y="14202"/>
                </a:cubicBezTo>
                <a:cubicBezTo>
                  <a:pt x="10086" y="14370"/>
                  <a:pt x="10336" y="14498"/>
                  <a:pt x="10629" y="14589"/>
                </a:cubicBezTo>
                <a:cubicBezTo>
                  <a:pt x="10922" y="14679"/>
                  <a:pt x="11238" y="14727"/>
                  <a:pt x="11620" y="14727"/>
                </a:cubicBezTo>
                <a:cubicBezTo>
                  <a:pt x="11955" y="14727"/>
                  <a:pt x="12228" y="14693"/>
                  <a:pt x="12517" y="14629"/>
                </a:cubicBezTo>
                <a:cubicBezTo>
                  <a:pt x="12806" y="14566"/>
                  <a:pt x="13221" y="14455"/>
                  <a:pt x="13578" y="14297"/>
                </a:cubicBezTo>
                <a:lnTo>
                  <a:pt x="13583" y="13091"/>
                </a:lnTo>
                <a:cubicBezTo>
                  <a:pt x="13165" y="13349"/>
                  <a:pt x="12648" y="13447"/>
                  <a:pt x="12225" y="13447"/>
                </a:cubicBezTo>
                <a:cubicBezTo>
                  <a:pt x="11987" y="13447"/>
                  <a:pt x="11776" y="13395"/>
                  <a:pt x="11591" y="13291"/>
                </a:cubicBezTo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62825" tIns="62825" rIns="62825" bIns="62825" anchor="ctr"/>
          <a:lstStyle/>
          <a:p>
            <a:endParaRPr sz="2309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Shape 3895">
            <a:extLst>
              <a:ext uri="{FF2B5EF4-FFF2-40B4-BE49-F238E27FC236}">
                <a16:creationId xmlns:a16="http://schemas.microsoft.com/office/drawing/2014/main" id="{1DC7AE3D-4293-4DAF-A8B4-0A385AD73E1D}"/>
              </a:ext>
            </a:extLst>
          </p:cNvPr>
          <p:cNvSpPr/>
          <p:nvPr/>
        </p:nvSpPr>
        <p:spPr>
          <a:xfrm>
            <a:off x="6574134" y="8772371"/>
            <a:ext cx="460114" cy="460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12091"/>
                </a:moveTo>
                <a:cubicBezTo>
                  <a:pt x="14020" y="12091"/>
                  <a:pt x="14020" y="12428"/>
                  <a:pt x="14020" y="12428"/>
                </a:cubicBezTo>
                <a:lnTo>
                  <a:pt x="14020" y="12863"/>
                </a:lnTo>
                <a:lnTo>
                  <a:pt x="14629" y="12863"/>
                </a:lnTo>
                <a:lnTo>
                  <a:pt x="14629" y="12428"/>
                </a:lnTo>
                <a:cubicBezTo>
                  <a:pt x="14629" y="12428"/>
                  <a:pt x="14629" y="12091"/>
                  <a:pt x="14324" y="12091"/>
                </a:cubicBezTo>
                <a:moveTo>
                  <a:pt x="15287" y="12380"/>
                </a:moveTo>
                <a:lnTo>
                  <a:pt x="15287" y="13348"/>
                </a:lnTo>
                <a:lnTo>
                  <a:pt x="14020" y="13348"/>
                </a:lnTo>
                <a:lnTo>
                  <a:pt x="14020" y="14072"/>
                </a:lnTo>
                <a:cubicBezTo>
                  <a:pt x="14020" y="14072"/>
                  <a:pt x="14020" y="14411"/>
                  <a:pt x="14324" y="14411"/>
                </a:cubicBezTo>
                <a:cubicBezTo>
                  <a:pt x="14629" y="14411"/>
                  <a:pt x="14629" y="14072"/>
                  <a:pt x="14629" y="14072"/>
                </a:cubicBezTo>
                <a:lnTo>
                  <a:pt x="14629" y="13734"/>
                </a:lnTo>
                <a:lnTo>
                  <a:pt x="15287" y="13734"/>
                </a:lnTo>
                <a:lnTo>
                  <a:pt x="15287" y="14266"/>
                </a:lnTo>
                <a:cubicBezTo>
                  <a:pt x="15287" y="14266"/>
                  <a:pt x="15186" y="14943"/>
                  <a:pt x="14375" y="14943"/>
                </a:cubicBezTo>
                <a:cubicBezTo>
                  <a:pt x="13563" y="14943"/>
                  <a:pt x="13411" y="14266"/>
                  <a:pt x="13411" y="14266"/>
                </a:cubicBezTo>
                <a:lnTo>
                  <a:pt x="13411" y="12380"/>
                </a:lnTo>
                <a:cubicBezTo>
                  <a:pt x="13411" y="12380"/>
                  <a:pt x="13411" y="11558"/>
                  <a:pt x="14375" y="11558"/>
                </a:cubicBezTo>
                <a:cubicBezTo>
                  <a:pt x="15338" y="11558"/>
                  <a:pt x="15287" y="12380"/>
                  <a:pt x="15287" y="12380"/>
                </a:cubicBezTo>
                <a:moveTo>
                  <a:pt x="12904" y="14169"/>
                </a:moveTo>
                <a:cubicBezTo>
                  <a:pt x="12904" y="14169"/>
                  <a:pt x="12904" y="14943"/>
                  <a:pt x="12347" y="14943"/>
                </a:cubicBezTo>
                <a:cubicBezTo>
                  <a:pt x="12005" y="14943"/>
                  <a:pt x="11798" y="14762"/>
                  <a:pt x="11687" y="14622"/>
                </a:cubicBezTo>
                <a:lnTo>
                  <a:pt x="11687" y="14895"/>
                </a:lnTo>
                <a:lnTo>
                  <a:pt x="11028" y="14895"/>
                </a:lnTo>
                <a:lnTo>
                  <a:pt x="11028" y="10446"/>
                </a:lnTo>
                <a:lnTo>
                  <a:pt x="11687" y="10446"/>
                </a:lnTo>
                <a:lnTo>
                  <a:pt x="11687" y="11888"/>
                </a:lnTo>
                <a:cubicBezTo>
                  <a:pt x="11789" y="11782"/>
                  <a:pt x="12036" y="11558"/>
                  <a:pt x="12347" y="11558"/>
                </a:cubicBezTo>
                <a:cubicBezTo>
                  <a:pt x="12752" y="11558"/>
                  <a:pt x="12904" y="11897"/>
                  <a:pt x="12904" y="12332"/>
                </a:cubicBezTo>
                <a:cubicBezTo>
                  <a:pt x="12904" y="12332"/>
                  <a:pt x="12904" y="14169"/>
                  <a:pt x="12904" y="14169"/>
                </a:cubicBezTo>
                <a:close/>
                <a:moveTo>
                  <a:pt x="10521" y="14895"/>
                </a:moveTo>
                <a:lnTo>
                  <a:pt x="9913" y="14895"/>
                </a:lnTo>
                <a:lnTo>
                  <a:pt x="9913" y="14605"/>
                </a:lnTo>
                <a:cubicBezTo>
                  <a:pt x="9913" y="14605"/>
                  <a:pt x="9558" y="14943"/>
                  <a:pt x="9152" y="14943"/>
                </a:cubicBezTo>
                <a:cubicBezTo>
                  <a:pt x="8747" y="14943"/>
                  <a:pt x="8696" y="14557"/>
                  <a:pt x="8696" y="14557"/>
                </a:cubicBezTo>
                <a:lnTo>
                  <a:pt x="8696" y="11558"/>
                </a:lnTo>
                <a:lnTo>
                  <a:pt x="9304" y="11558"/>
                </a:lnTo>
                <a:lnTo>
                  <a:pt x="9304" y="14363"/>
                </a:lnTo>
                <a:cubicBezTo>
                  <a:pt x="9304" y="14363"/>
                  <a:pt x="9304" y="14508"/>
                  <a:pt x="9507" y="14508"/>
                </a:cubicBezTo>
                <a:cubicBezTo>
                  <a:pt x="9710" y="14508"/>
                  <a:pt x="9913" y="14266"/>
                  <a:pt x="9913" y="14266"/>
                </a:cubicBezTo>
                <a:lnTo>
                  <a:pt x="9913" y="11558"/>
                </a:lnTo>
                <a:lnTo>
                  <a:pt x="10521" y="11558"/>
                </a:lnTo>
                <a:cubicBezTo>
                  <a:pt x="10521" y="11558"/>
                  <a:pt x="10521" y="14895"/>
                  <a:pt x="10521" y="14895"/>
                </a:cubicBezTo>
                <a:close/>
                <a:moveTo>
                  <a:pt x="8595" y="11074"/>
                </a:moveTo>
                <a:lnTo>
                  <a:pt x="7834" y="11074"/>
                </a:lnTo>
                <a:lnTo>
                  <a:pt x="7834" y="14895"/>
                </a:lnTo>
                <a:lnTo>
                  <a:pt x="7124" y="14895"/>
                </a:lnTo>
                <a:lnTo>
                  <a:pt x="7124" y="11074"/>
                </a:lnTo>
                <a:lnTo>
                  <a:pt x="6364" y="11074"/>
                </a:lnTo>
                <a:lnTo>
                  <a:pt x="6364" y="10446"/>
                </a:lnTo>
                <a:lnTo>
                  <a:pt x="8595" y="10446"/>
                </a:lnTo>
                <a:cubicBezTo>
                  <a:pt x="8595" y="10446"/>
                  <a:pt x="8595" y="11074"/>
                  <a:pt x="8595" y="11074"/>
                </a:cubicBezTo>
                <a:close/>
                <a:moveTo>
                  <a:pt x="14527" y="9431"/>
                </a:moveTo>
                <a:cubicBezTo>
                  <a:pt x="14527" y="9431"/>
                  <a:pt x="12667" y="9334"/>
                  <a:pt x="10800" y="9334"/>
                </a:cubicBezTo>
                <a:cubicBezTo>
                  <a:pt x="8940" y="9334"/>
                  <a:pt x="7074" y="9431"/>
                  <a:pt x="7074" y="9431"/>
                </a:cubicBezTo>
                <a:cubicBezTo>
                  <a:pt x="6233" y="9431"/>
                  <a:pt x="5552" y="10080"/>
                  <a:pt x="5552" y="10881"/>
                </a:cubicBezTo>
                <a:cubicBezTo>
                  <a:pt x="5552" y="10881"/>
                  <a:pt x="5400" y="11822"/>
                  <a:pt x="5400" y="12767"/>
                </a:cubicBezTo>
                <a:cubicBezTo>
                  <a:pt x="5400" y="13708"/>
                  <a:pt x="5552" y="14652"/>
                  <a:pt x="5552" y="14652"/>
                </a:cubicBezTo>
                <a:cubicBezTo>
                  <a:pt x="5552" y="15454"/>
                  <a:pt x="6233" y="16103"/>
                  <a:pt x="7074" y="16103"/>
                </a:cubicBezTo>
                <a:cubicBezTo>
                  <a:pt x="7074" y="16103"/>
                  <a:pt x="8904" y="16200"/>
                  <a:pt x="10800" y="16200"/>
                </a:cubicBezTo>
                <a:cubicBezTo>
                  <a:pt x="12630" y="16200"/>
                  <a:pt x="14527" y="16103"/>
                  <a:pt x="14527" y="16103"/>
                </a:cubicBezTo>
                <a:cubicBezTo>
                  <a:pt x="15367" y="16103"/>
                  <a:pt x="16048" y="15454"/>
                  <a:pt x="16048" y="14652"/>
                </a:cubicBezTo>
                <a:cubicBezTo>
                  <a:pt x="16048" y="14652"/>
                  <a:pt x="16200" y="13700"/>
                  <a:pt x="16200" y="12767"/>
                </a:cubicBezTo>
                <a:cubicBezTo>
                  <a:pt x="16200" y="11814"/>
                  <a:pt x="16048" y="10881"/>
                  <a:pt x="16048" y="10881"/>
                </a:cubicBezTo>
                <a:cubicBezTo>
                  <a:pt x="16048" y="10080"/>
                  <a:pt x="15367" y="9431"/>
                  <a:pt x="14527" y="9431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1992" y="12091"/>
                </a:moveTo>
                <a:cubicBezTo>
                  <a:pt x="11860" y="12091"/>
                  <a:pt x="11757" y="12168"/>
                  <a:pt x="11687" y="12243"/>
                </a:cubicBezTo>
                <a:lnTo>
                  <a:pt x="11687" y="14277"/>
                </a:lnTo>
                <a:cubicBezTo>
                  <a:pt x="11751" y="14345"/>
                  <a:pt x="11847" y="14411"/>
                  <a:pt x="11992" y="14411"/>
                </a:cubicBezTo>
                <a:cubicBezTo>
                  <a:pt x="12296" y="14411"/>
                  <a:pt x="12296" y="14072"/>
                  <a:pt x="12296" y="14072"/>
                </a:cubicBezTo>
                <a:lnTo>
                  <a:pt x="12296" y="12428"/>
                </a:lnTo>
                <a:cubicBezTo>
                  <a:pt x="12296" y="12428"/>
                  <a:pt x="12245" y="12091"/>
                  <a:pt x="11992" y="12091"/>
                </a:cubicBezTo>
                <a:moveTo>
                  <a:pt x="7986" y="8751"/>
                </a:moveTo>
                <a:lnTo>
                  <a:pt x="8696" y="8751"/>
                </a:lnTo>
                <a:lnTo>
                  <a:pt x="8696" y="7188"/>
                </a:lnTo>
                <a:lnTo>
                  <a:pt x="9507" y="4970"/>
                </a:lnTo>
                <a:lnTo>
                  <a:pt x="8848" y="4970"/>
                </a:lnTo>
                <a:lnTo>
                  <a:pt x="8341" y="6433"/>
                </a:lnTo>
                <a:lnTo>
                  <a:pt x="7834" y="4970"/>
                </a:lnTo>
                <a:lnTo>
                  <a:pt x="7124" y="4970"/>
                </a:lnTo>
                <a:lnTo>
                  <a:pt x="7986" y="7188"/>
                </a:lnTo>
                <a:cubicBezTo>
                  <a:pt x="7986" y="7188"/>
                  <a:pt x="7986" y="8751"/>
                  <a:pt x="7986" y="8751"/>
                </a:cubicBezTo>
                <a:close/>
                <a:moveTo>
                  <a:pt x="12397" y="8802"/>
                </a:moveTo>
                <a:cubicBezTo>
                  <a:pt x="12802" y="8802"/>
                  <a:pt x="13158" y="8449"/>
                  <a:pt x="13158" y="8449"/>
                </a:cubicBezTo>
                <a:lnTo>
                  <a:pt x="13158" y="8751"/>
                </a:lnTo>
                <a:lnTo>
                  <a:pt x="13766" y="8751"/>
                </a:lnTo>
                <a:lnTo>
                  <a:pt x="13766" y="5878"/>
                </a:lnTo>
                <a:lnTo>
                  <a:pt x="13158" y="5878"/>
                </a:lnTo>
                <a:lnTo>
                  <a:pt x="13158" y="8096"/>
                </a:lnTo>
                <a:cubicBezTo>
                  <a:pt x="13158" y="8096"/>
                  <a:pt x="12954" y="8348"/>
                  <a:pt x="12752" y="8348"/>
                </a:cubicBezTo>
                <a:cubicBezTo>
                  <a:pt x="12549" y="8348"/>
                  <a:pt x="12549" y="8197"/>
                  <a:pt x="12549" y="8197"/>
                </a:cubicBezTo>
                <a:lnTo>
                  <a:pt x="12549" y="5878"/>
                </a:lnTo>
                <a:lnTo>
                  <a:pt x="11941" y="5878"/>
                </a:lnTo>
                <a:lnTo>
                  <a:pt x="11941" y="8398"/>
                </a:lnTo>
                <a:cubicBezTo>
                  <a:pt x="11941" y="8398"/>
                  <a:pt x="11992" y="8802"/>
                  <a:pt x="12397" y="8802"/>
                </a:cubicBezTo>
                <a:moveTo>
                  <a:pt x="10166" y="6634"/>
                </a:moveTo>
                <a:cubicBezTo>
                  <a:pt x="10166" y="6467"/>
                  <a:pt x="10302" y="6332"/>
                  <a:pt x="10470" y="6332"/>
                </a:cubicBezTo>
                <a:cubicBezTo>
                  <a:pt x="10639" y="6332"/>
                  <a:pt x="10775" y="6467"/>
                  <a:pt x="10775" y="6634"/>
                </a:cubicBezTo>
                <a:lnTo>
                  <a:pt x="10775" y="8045"/>
                </a:lnTo>
                <a:cubicBezTo>
                  <a:pt x="10775" y="8212"/>
                  <a:pt x="10639" y="8348"/>
                  <a:pt x="10470" y="8348"/>
                </a:cubicBezTo>
                <a:cubicBezTo>
                  <a:pt x="10302" y="8348"/>
                  <a:pt x="10166" y="8212"/>
                  <a:pt x="10166" y="8045"/>
                </a:cubicBezTo>
                <a:cubicBezTo>
                  <a:pt x="10166" y="8045"/>
                  <a:pt x="10166" y="6634"/>
                  <a:pt x="10166" y="6634"/>
                </a:cubicBezTo>
                <a:close/>
                <a:moveTo>
                  <a:pt x="10369" y="8802"/>
                </a:moveTo>
                <a:lnTo>
                  <a:pt x="10572" y="8802"/>
                </a:lnTo>
                <a:cubicBezTo>
                  <a:pt x="11020" y="8802"/>
                  <a:pt x="11383" y="8440"/>
                  <a:pt x="11383" y="7995"/>
                </a:cubicBezTo>
                <a:lnTo>
                  <a:pt x="11383" y="6685"/>
                </a:lnTo>
                <a:cubicBezTo>
                  <a:pt x="11383" y="6239"/>
                  <a:pt x="11020" y="5878"/>
                  <a:pt x="10572" y="5878"/>
                </a:cubicBezTo>
                <a:lnTo>
                  <a:pt x="10369" y="5878"/>
                </a:lnTo>
                <a:cubicBezTo>
                  <a:pt x="9921" y="5878"/>
                  <a:pt x="9558" y="6239"/>
                  <a:pt x="9558" y="6685"/>
                </a:cubicBezTo>
                <a:lnTo>
                  <a:pt x="9558" y="7995"/>
                </a:lnTo>
                <a:cubicBezTo>
                  <a:pt x="9558" y="8440"/>
                  <a:pt x="9921" y="8802"/>
                  <a:pt x="10369" y="8802"/>
                </a:cubicBezTo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62825" tIns="62825" rIns="62825" bIns="62825" anchor="ctr"/>
          <a:lstStyle/>
          <a:p>
            <a:endParaRPr sz="2309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053CAB-2585-43F2-AF9C-E48BADF3A031}"/>
              </a:ext>
            </a:extLst>
          </p:cNvPr>
          <p:cNvGrpSpPr/>
          <p:nvPr/>
        </p:nvGrpSpPr>
        <p:grpSpPr>
          <a:xfrm>
            <a:off x="7286443" y="8715631"/>
            <a:ext cx="6076105" cy="746271"/>
            <a:chOff x="2258786" y="3660325"/>
            <a:chExt cx="3684814" cy="45257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A54FC1D-D9E3-43E2-8EEF-FA1E02AC5AE0}"/>
                </a:ext>
              </a:extLst>
            </p:cNvPr>
            <p:cNvSpPr txBox="1"/>
            <p:nvPr/>
          </p:nvSpPr>
          <p:spPr>
            <a:xfrm>
              <a:off x="2258786" y="3660325"/>
              <a:ext cx="3684814" cy="2308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309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YouTube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4FC297-7F42-4DB6-9C59-7A1F9E81C52C}"/>
                </a:ext>
              </a:extLst>
            </p:cNvPr>
            <p:cNvSpPr txBox="1"/>
            <p:nvPr/>
          </p:nvSpPr>
          <p:spPr>
            <a:xfrm>
              <a:off x="2258786" y="3873519"/>
              <a:ext cx="3129459" cy="239377"/>
            </a:xfrm>
            <a:prstGeom prst="rect">
              <a:avLst/>
            </a:prstGeom>
            <a:noFill/>
          </p:spPr>
          <p:txBody>
            <a:bodyPr wrap="square" lIns="0" tIns="0" rIns="150781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979" dirty="0">
                  <a:solidFill>
                    <a:schemeClr val="tx1">
                      <a:alpha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https://www.youtube.com/</a:t>
              </a:r>
              <a:r>
                <a:rPr lang="en-US" sz="1979" dirty="0">
                  <a:solidFill>
                    <a:schemeClr val="tx1">
                      <a:alpha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sp>
        <p:nvSpPr>
          <p:cNvPr id="41" name="Shape 3701">
            <a:extLst>
              <a:ext uri="{FF2B5EF4-FFF2-40B4-BE49-F238E27FC236}">
                <a16:creationId xmlns:a16="http://schemas.microsoft.com/office/drawing/2014/main" id="{C891D3BE-2A1D-4E37-AEB5-852187288A31}"/>
              </a:ext>
            </a:extLst>
          </p:cNvPr>
          <p:cNvSpPr/>
          <p:nvPr/>
        </p:nvSpPr>
        <p:spPr>
          <a:xfrm>
            <a:off x="1344916" y="8081107"/>
            <a:ext cx="432000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5"/>
                </a:cubicBezTo>
                <a:cubicBezTo>
                  <a:pt x="14611" y="20190"/>
                  <a:pt x="14556" y="20169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0"/>
                  <a:pt x="4888" y="1296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4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7"/>
                  <a:pt x="7170" y="7230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8"/>
                </a:cubicBezTo>
                <a:cubicBezTo>
                  <a:pt x="11541" y="14478"/>
                  <a:pt x="11555" y="14488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39"/>
                  <a:pt x="14301" y="14479"/>
                </a:cubicBezTo>
                <a:cubicBezTo>
                  <a:pt x="14320" y="14463"/>
                  <a:pt x="14338" y="14445"/>
                  <a:pt x="14356" y="14427"/>
                </a:cubicBezTo>
                <a:lnTo>
                  <a:pt x="15456" y="13320"/>
                </a:lnTo>
                <a:cubicBezTo>
                  <a:pt x="15533" y="13272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19"/>
                  <a:pt x="16108" y="13446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5"/>
                  <a:pt x="20379" y="16762"/>
                </a:cubicBezTo>
                <a:cubicBezTo>
                  <a:pt x="20431" y="16794"/>
                  <a:pt x="20455" y="16816"/>
                  <a:pt x="20466" y="16827"/>
                </a:cubicBezTo>
                <a:cubicBezTo>
                  <a:pt x="20520" y="16881"/>
                  <a:pt x="20610" y="16998"/>
                  <a:pt x="20610" y="17174"/>
                </a:cubicBezTo>
                <a:cubicBezTo>
                  <a:pt x="20610" y="17208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30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4"/>
                  <a:pt x="12104" y="13674"/>
                </a:cubicBezTo>
                <a:cubicBezTo>
                  <a:pt x="10500" y="12510"/>
                  <a:pt x="9078" y="11109"/>
                  <a:pt x="7916" y="9503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8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5"/>
                  <a:pt x="9327" y="5891"/>
                </a:cubicBezTo>
                <a:cubicBezTo>
                  <a:pt x="9327" y="5484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1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4"/>
                  <a:pt x="183" y="6688"/>
                  <a:pt x="499" y="7356"/>
                </a:cubicBezTo>
                <a:lnTo>
                  <a:pt x="483" y="7372"/>
                </a:lnTo>
                <a:cubicBezTo>
                  <a:pt x="3436" y="13255"/>
                  <a:pt x="8345" y="18164"/>
                  <a:pt x="14228" y="21118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80"/>
                  <a:pt x="21600" y="17177"/>
                  <a:pt x="21600" y="17174"/>
                </a:cubicBezTo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A1EE2A-C6E3-485C-802D-90DF32A8ABD2}"/>
              </a:ext>
            </a:extLst>
          </p:cNvPr>
          <p:cNvSpPr txBox="1"/>
          <p:nvPr/>
        </p:nvSpPr>
        <p:spPr>
          <a:xfrm>
            <a:off x="1974868" y="8261428"/>
            <a:ext cx="1819409" cy="246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98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8 800 234 05 04</a:t>
            </a:r>
            <a:endParaRPr lang="en-US" sz="198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Shape 3870">
            <a:extLst>
              <a:ext uri="{FF2B5EF4-FFF2-40B4-BE49-F238E27FC236}">
                <a16:creationId xmlns:a16="http://schemas.microsoft.com/office/drawing/2014/main" id="{0CD5FB5C-DE63-47F3-BDC3-A536815E3B70}"/>
              </a:ext>
            </a:extLst>
          </p:cNvPr>
          <p:cNvSpPr/>
          <p:nvPr/>
        </p:nvSpPr>
        <p:spPr>
          <a:xfrm>
            <a:off x="1312358" y="7431965"/>
            <a:ext cx="432000" cy="33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3"/>
                  <a:pt x="19964" y="1433"/>
                </a:cubicBezTo>
                <a:lnTo>
                  <a:pt x="11465" y="13118"/>
                </a:lnTo>
                <a:cubicBezTo>
                  <a:pt x="11288" y="13363"/>
                  <a:pt x="11051" y="13497"/>
                  <a:pt x="10800" y="13497"/>
                </a:cubicBezTo>
                <a:cubicBezTo>
                  <a:pt x="10549" y="13497"/>
                  <a:pt x="10312" y="13363"/>
                  <a:pt x="10134" y="13118"/>
                </a:cubicBezTo>
                <a:lnTo>
                  <a:pt x="1637" y="1433"/>
                </a:lnTo>
                <a:cubicBezTo>
                  <a:pt x="1739" y="1383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7B3C6A-9780-45A9-B65F-A5CDB6FA2FEE}"/>
              </a:ext>
            </a:extLst>
          </p:cNvPr>
          <p:cNvSpPr txBox="1"/>
          <p:nvPr/>
        </p:nvSpPr>
        <p:spPr>
          <a:xfrm>
            <a:off x="1974868" y="7525176"/>
            <a:ext cx="2263440" cy="2437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98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info@webiomed.ru </a:t>
            </a:r>
            <a:r>
              <a:rPr lang="ru-RU" sz="198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98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2BF10-B974-5F44-A316-B5BBFD98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15661889" cy="911089"/>
          </a:xfrm>
        </p:spPr>
        <p:txBody>
          <a:bodyPr>
            <a:normAutofit/>
          </a:bodyPr>
          <a:lstStyle/>
          <a:p>
            <a:r>
              <a:rPr lang="ru-RU" b="1" dirty="0"/>
              <a:t>Национальная стратегия развития ИИ в России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53EA0C-DF06-684E-A9AB-2DD1506CEA48}"/>
              </a:ext>
            </a:extLst>
          </p:cNvPr>
          <p:cNvSpPr/>
          <p:nvPr/>
        </p:nvSpPr>
        <p:spPr>
          <a:xfrm>
            <a:off x="894588" y="1405907"/>
            <a:ext cx="191168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 Президента Российской Федерации от 10.10.2019 № 490 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развитии искусственного интеллекта в Российской Федерации»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AF1EE42-90B8-1F42-AB37-C84E4F99AC6E}"/>
              </a:ext>
            </a:extLst>
          </p:cNvPr>
          <p:cNvCxnSpPr/>
          <p:nvPr/>
        </p:nvCxnSpPr>
        <p:spPr>
          <a:xfrm>
            <a:off x="552995" y="10526116"/>
            <a:ext cx="1887937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757226C-FC7D-CD44-8043-34BF95DF4190}"/>
              </a:ext>
            </a:extLst>
          </p:cNvPr>
          <p:cNvSpPr txBox="1"/>
          <p:nvPr/>
        </p:nvSpPr>
        <p:spPr>
          <a:xfrm>
            <a:off x="612364" y="10644855"/>
            <a:ext cx="17751360" cy="32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8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Реализация национальной стратегии искусственного интеллекта в сфере здравоохранения, </a:t>
            </a:r>
            <a:r>
              <a:rPr lang="en" sz="148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https://webiomed.ai/blog/realizatsiia-natsionalnoi-strategii-iskusstvennogo-intellekta-v-sfere-zdravookhraneniia/</a:t>
            </a:r>
            <a:r>
              <a:rPr lang="ru-RU" sz="148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" sz="1484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ED65E-9753-C248-8DC4-B279C7033DDC}"/>
              </a:ext>
            </a:extLst>
          </p:cNvPr>
          <p:cNvSpPr txBox="1"/>
          <p:nvPr/>
        </p:nvSpPr>
        <p:spPr>
          <a:xfrm>
            <a:off x="894588" y="6250112"/>
            <a:ext cx="181532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cs typeface="Arial" panose="020B0604020202020204" pitchFamily="34" charset="0"/>
              </a:rPr>
              <a:t>Роль ИИ в здравоохранении: улучшение уровня жизни населения, в том числе повышение качества услуг в профилактике и диагностике благодаря:</a:t>
            </a:r>
          </a:p>
          <a:p>
            <a:pPr marL="565442" indent="-565442">
              <a:buBlip>
                <a:blip r:embed="rId4"/>
              </a:buBlip>
            </a:pPr>
            <a:r>
              <a:rPr lang="ru-RU" sz="3200" dirty="0">
                <a:cs typeface="Arial" panose="020B0604020202020204" pitchFamily="34" charset="0"/>
              </a:rPr>
              <a:t>анализу медицинской информации, </a:t>
            </a:r>
          </a:p>
          <a:p>
            <a:pPr marL="565442" indent="-565442">
              <a:buBlip>
                <a:blip r:embed="rId4"/>
              </a:buBlip>
            </a:pPr>
            <a:r>
              <a:rPr lang="ru-RU" sz="3200" dirty="0">
                <a:cs typeface="Arial" panose="020B0604020202020204" pitchFamily="34" charset="0"/>
              </a:rPr>
              <a:t>прогнозированию возникновения и развития заболеваний, </a:t>
            </a:r>
          </a:p>
          <a:p>
            <a:pPr marL="565442" indent="-565442">
              <a:buBlip>
                <a:blip r:embed="rId4"/>
              </a:buBlip>
            </a:pPr>
            <a:r>
              <a:rPr lang="ru-RU" sz="3200" dirty="0">
                <a:cs typeface="Arial" panose="020B0604020202020204" pitchFamily="34" charset="0"/>
              </a:rPr>
              <a:t>подбору оптимального лечения, </a:t>
            </a:r>
          </a:p>
          <a:p>
            <a:pPr marL="565442" indent="-565442">
              <a:buBlip>
                <a:blip r:embed="rId4"/>
              </a:buBlip>
            </a:pPr>
            <a:r>
              <a:rPr lang="ru-RU" sz="3200" dirty="0">
                <a:cs typeface="Arial" panose="020B0604020202020204" pitchFamily="34" charset="0"/>
              </a:rPr>
              <a:t>сокращению угроз пандемии, </a:t>
            </a:r>
          </a:p>
          <a:p>
            <a:pPr marL="565442" indent="-565442">
              <a:buBlip>
                <a:blip r:embed="rId4"/>
              </a:buBlip>
            </a:pPr>
            <a:r>
              <a:rPr lang="ru-RU" sz="3200" dirty="0">
                <a:cs typeface="Arial" panose="020B0604020202020204" pitchFamily="34" charset="0"/>
              </a:rPr>
              <a:t>автоматизации и повышению точности лечения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8711AAE-0FE4-D24A-8F0C-9D379BC0B372}"/>
              </a:ext>
            </a:extLst>
          </p:cNvPr>
          <p:cNvSpPr/>
          <p:nvPr/>
        </p:nvSpPr>
        <p:spPr>
          <a:xfrm>
            <a:off x="894588" y="2721885"/>
            <a:ext cx="18537779" cy="2923877"/>
          </a:xfrm>
          <a:prstGeom prst="rect">
            <a:avLst/>
          </a:prstGeom>
          <a:solidFill>
            <a:srgbClr val="004674"/>
          </a:solidFill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Задача-минимум: </a:t>
            </a:r>
            <a:r>
              <a:rPr lang="ru-RU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ускоренное внедрение ИИ </a:t>
            </a: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ru-RU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т.ч. в</a:t>
            </a:r>
            <a:br>
              <a:rPr lang="ru-RU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здравоохранении</a:t>
            </a: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endParaRPr lang="ru-RU" sz="4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Задача-максимум: </a:t>
            </a:r>
            <a:r>
              <a:rPr lang="ru-RU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вхождение России в группу мировых</a:t>
            </a:r>
            <a:br>
              <a:rPr lang="ru-RU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лидеров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067317"/>
            <a:ext cx="684611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039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8068217-2C9D-CE4B-8AD7-28234904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17164812" cy="911089"/>
          </a:xfrm>
        </p:spPr>
        <p:txBody>
          <a:bodyPr/>
          <a:lstStyle/>
          <a:p>
            <a:r>
              <a:rPr lang="ru-RU" b="1" dirty="0"/>
              <a:t>Российские ИИ </a:t>
            </a:r>
            <a:r>
              <a:rPr lang="ru-RU" b="1" dirty="0" err="1"/>
              <a:t>стартапы</a:t>
            </a:r>
            <a:r>
              <a:rPr lang="ru-RU" b="1" dirty="0"/>
              <a:t> в сфере здравоохранения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8FFE6E6-B988-854D-A9F0-471A72519E16}"/>
              </a:ext>
            </a:extLst>
          </p:cNvPr>
          <p:cNvGrpSpPr/>
          <p:nvPr/>
        </p:nvGrpSpPr>
        <p:grpSpPr>
          <a:xfrm>
            <a:off x="2522592" y="1428764"/>
            <a:ext cx="4458576" cy="1554627"/>
            <a:chOff x="1671741" y="1191717"/>
            <a:chExt cx="2703874" cy="942793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1D0CBBE9-E003-394F-B2D9-E847116ACE32}"/>
                </a:ext>
              </a:extLst>
            </p:cNvPr>
            <p:cNvSpPr/>
            <p:nvPr/>
          </p:nvSpPr>
          <p:spPr>
            <a:xfrm>
              <a:off x="1671741" y="1191717"/>
              <a:ext cx="2703874" cy="942793"/>
            </a:xfrm>
            <a:prstGeom prst="rect">
              <a:avLst/>
            </a:prstGeom>
            <a:solidFill>
              <a:srgbClr val="EFF8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95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E34B8EB-1C86-4448-B6DF-326E219185E7}"/>
                </a:ext>
              </a:extLst>
            </p:cNvPr>
            <p:cNvSpPr/>
            <p:nvPr/>
          </p:nvSpPr>
          <p:spPr>
            <a:xfrm>
              <a:off x="1808069" y="1321219"/>
              <a:ext cx="2147796" cy="671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98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Российских компаний</a:t>
              </a:r>
              <a:endParaRPr lang="en-US" sz="3298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F6720AF-2646-564B-B9D9-CC01305A15BA}"/>
              </a:ext>
            </a:extLst>
          </p:cNvPr>
          <p:cNvSpPr/>
          <p:nvPr/>
        </p:nvSpPr>
        <p:spPr bwMode="auto">
          <a:xfrm>
            <a:off x="8444595" y="1350574"/>
            <a:ext cx="5365571" cy="161492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9894" b="1" dirty="0">
                <a:solidFill>
                  <a:srgbClr val="2CAC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2,8 тыс.</a:t>
            </a:r>
            <a:endParaRPr lang="en-US" sz="3298" b="1" dirty="0">
              <a:solidFill>
                <a:srgbClr val="2CACB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30B00AD-B966-2B46-82DE-B37FA8F4FF49}"/>
              </a:ext>
            </a:extLst>
          </p:cNvPr>
          <p:cNvGrpSpPr/>
          <p:nvPr/>
        </p:nvGrpSpPr>
        <p:grpSpPr>
          <a:xfrm>
            <a:off x="13946287" y="1484935"/>
            <a:ext cx="4450804" cy="1498456"/>
            <a:chOff x="1760494" y="1208698"/>
            <a:chExt cx="2699161" cy="908729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35F020F-4D7F-F049-9460-9892C46C4EAD}"/>
                </a:ext>
              </a:extLst>
            </p:cNvPr>
            <p:cNvSpPr/>
            <p:nvPr/>
          </p:nvSpPr>
          <p:spPr>
            <a:xfrm>
              <a:off x="1760494" y="1208698"/>
              <a:ext cx="2699161" cy="908729"/>
            </a:xfrm>
            <a:prstGeom prst="rect">
              <a:avLst/>
            </a:prstGeom>
            <a:solidFill>
              <a:srgbClr val="EFF8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95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6FCA57F-3EFE-ED44-9F56-AA0AB9E2C1B4}"/>
                </a:ext>
              </a:extLst>
            </p:cNvPr>
            <p:cNvSpPr/>
            <p:nvPr/>
          </p:nvSpPr>
          <p:spPr>
            <a:xfrm>
              <a:off x="1960397" y="1318117"/>
              <a:ext cx="1659066" cy="671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98" dirty="0" err="1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Стартапов</a:t>
              </a:r>
              <a:r>
                <a:rPr lang="ru-RU" sz="3298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в мире</a:t>
              </a:r>
              <a:endParaRPr lang="en-US" sz="3298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3418B9B-2036-AF4D-9AF9-662757C201FB}"/>
              </a:ext>
            </a:extLst>
          </p:cNvPr>
          <p:cNvSpPr/>
          <p:nvPr/>
        </p:nvSpPr>
        <p:spPr bwMode="auto">
          <a:xfrm>
            <a:off x="251707" y="1350575"/>
            <a:ext cx="4415653" cy="16149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894" b="1" dirty="0">
                <a:solidFill>
                  <a:srgbClr val="2CAC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endParaRPr lang="en-US" sz="4617" b="1" dirty="0">
              <a:solidFill>
                <a:srgbClr val="2CACB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6152381-089C-4D48-943B-9C754C307BD5}"/>
              </a:ext>
            </a:extLst>
          </p:cNvPr>
          <p:cNvCxnSpPr/>
          <p:nvPr/>
        </p:nvCxnSpPr>
        <p:spPr>
          <a:xfrm>
            <a:off x="552995" y="10526116"/>
            <a:ext cx="1887937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1B07AA1-27AE-624C-B59E-A23B185A7DAF}"/>
              </a:ext>
            </a:extLst>
          </p:cNvPr>
          <p:cNvSpPr txBox="1"/>
          <p:nvPr/>
        </p:nvSpPr>
        <p:spPr>
          <a:xfrm>
            <a:off x="612364" y="10644855"/>
            <a:ext cx="17751360" cy="32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8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Обзор Российских систем искусственного интеллекта для здравоохранения, </a:t>
            </a:r>
            <a:r>
              <a:rPr lang="en" sz="148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https://webiomed.ru/blog/obzor-rossiiskikh-sistem-iskusstvennogo-intellekta-dlia-zdravookhraneniia/</a:t>
            </a:r>
            <a:r>
              <a:rPr lang="ru-RU" sz="148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" sz="1484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B678DC2-16E8-884F-B7D7-D971968D4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00451" y="3402880"/>
            <a:ext cx="3137201" cy="60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nbmz.ru/wp-content/uploads/2019/07/website-logo-black-thicker_website-logo-white-thicker-300x57.png">
            <a:extLst>
              <a:ext uri="{FF2B5EF4-FFF2-40B4-BE49-F238E27FC236}">
                <a16:creationId xmlns:a16="http://schemas.microsoft.com/office/drawing/2014/main" id="{645DCC9F-25C6-3A49-A991-ED42CAECC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01" y="4290748"/>
            <a:ext cx="4562305" cy="8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nbmz.ru/wp-content/uploads/2019/07/Sapia.jpg">
            <a:extLst>
              <a:ext uri="{FF2B5EF4-FFF2-40B4-BE49-F238E27FC236}">
                <a16:creationId xmlns:a16="http://schemas.microsoft.com/office/drawing/2014/main" id="{3CD9EDCE-023E-DF42-944B-E0B114C0B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86" y="8304193"/>
            <a:ext cx="2493502" cy="64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nbmz.ru/wp-content/uploads/2019/08/logo-CMAI-на-прозрачном-300x99.png">
            <a:extLst>
              <a:ext uri="{FF2B5EF4-FFF2-40B4-BE49-F238E27FC236}">
                <a16:creationId xmlns:a16="http://schemas.microsoft.com/office/drawing/2014/main" id="{EF9303FA-0D9E-E444-B2D6-EF4C7AB3D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04" y="3180689"/>
            <a:ext cx="3497480" cy="115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7B1BA6A-DD6F-F64B-AC02-D2C7CC5CF7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648" y="4616614"/>
            <a:ext cx="2141944" cy="77034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1FAC255-0BED-774A-A2FB-3F68A2885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610" y="5691658"/>
            <a:ext cx="3192106" cy="798027"/>
          </a:xfrm>
          <a:prstGeom prst="rect">
            <a:avLst/>
          </a:prstGeom>
        </p:spPr>
      </p:pic>
      <p:sp>
        <p:nvSpPr>
          <p:cNvPr id="21" name="AutoShape 12" descr="FtizisBioMed">
            <a:extLst>
              <a:ext uri="{FF2B5EF4-FFF2-40B4-BE49-F238E27FC236}">
                <a16:creationId xmlns:a16="http://schemas.microsoft.com/office/drawing/2014/main" id="{54D74500-0934-BF47-BDDC-DBD96EB242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59082" y="6641316"/>
            <a:ext cx="502603" cy="5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ru-RU" sz="2309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12E4828-A098-B34E-B589-009678FCA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0800" y="5325634"/>
            <a:ext cx="1423792" cy="111914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4FA5EF1-14E2-1446-A032-496383C06D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662" y="6754501"/>
            <a:ext cx="2505791" cy="8049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3AA2DBC-AC43-AB42-9D23-8FC9972352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3669" y="5290584"/>
            <a:ext cx="1718315" cy="9318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F9C07A3-3986-1F47-8610-FB939A75DA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2637" y="9362630"/>
            <a:ext cx="2578100" cy="7112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964B3D8-0363-EC41-8562-C3FB10DE4E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7359" y="7430673"/>
            <a:ext cx="2705100" cy="9017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3186B18-3766-AF4C-86C3-64612C90FF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1074" y="6564668"/>
            <a:ext cx="2337300" cy="68799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6FA0A6E-5278-114E-B60C-0E0205F1D2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2995" y="7824286"/>
            <a:ext cx="2298700" cy="889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8F72B73-3289-8442-BECA-DDDC150EAB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9274" y="8752103"/>
            <a:ext cx="1374138" cy="137413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71238AE-2051-1347-991E-1C82F0EE52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26384" y="9224366"/>
            <a:ext cx="2895600" cy="723900"/>
          </a:xfrm>
          <a:prstGeom prst="rect">
            <a:avLst/>
          </a:prstGeom>
        </p:spPr>
      </p:pic>
      <p:graphicFrame>
        <p:nvGraphicFramePr>
          <p:cNvPr id="31" name="Диаграмма 30">
            <a:extLst>
              <a:ext uri="{FF2B5EF4-FFF2-40B4-BE49-F238E27FC236}">
                <a16:creationId xmlns:a16="http://schemas.microsoft.com/office/drawing/2014/main" id="{F0E9661D-C749-CA48-BA00-F66ABB63E3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9544682"/>
              </p:ext>
            </p:extLst>
          </p:nvPr>
        </p:nvGraphicFramePr>
        <p:xfrm>
          <a:off x="7580451" y="3084242"/>
          <a:ext cx="11851916" cy="704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1456841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ED7360B-9705-1347-8124-39B19C07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16459557" cy="911089"/>
          </a:xfrm>
        </p:spPr>
        <p:txBody>
          <a:bodyPr>
            <a:normAutofit/>
          </a:bodyPr>
          <a:lstStyle/>
          <a:p>
            <a:r>
              <a:rPr lang="ru-RU" b="1" dirty="0"/>
              <a:t>Инвестиции в ИИ для здравоохранения. Мир и мы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1EDE2F0-A095-8A4D-9286-C2DB89F00C32}"/>
              </a:ext>
            </a:extLst>
          </p:cNvPr>
          <p:cNvGraphicFramePr/>
          <p:nvPr/>
        </p:nvGraphicFramePr>
        <p:xfrm>
          <a:off x="375293" y="2689397"/>
          <a:ext cx="9024103" cy="7599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CA6314F-B0ED-9447-960D-78D4A886C1B1}"/>
              </a:ext>
            </a:extLst>
          </p:cNvPr>
          <p:cNvGraphicFramePr/>
          <p:nvPr/>
        </p:nvGraphicFramePr>
        <p:xfrm>
          <a:off x="10408264" y="2689396"/>
          <a:ext cx="9024103" cy="7599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546E794-7898-0D40-AF2C-98338E52ACB3}"/>
              </a:ext>
            </a:extLst>
          </p:cNvPr>
          <p:cNvSpPr txBox="1"/>
          <p:nvPr/>
        </p:nvSpPr>
        <p:spPr>
          <a:xfrm>
            <a:off x="375293" y="1502013"/>
            <a:ext cx="8845590" cy="49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3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глобальных инвестиций, млн. долл. США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0747-E744-6247-8B2B-4DC14505917D}"/>
              </a:ext>
            </a:extLst>
          </p:cNvPr>
          <p:cNvSpPr txBox="1"/>
          <p:nvPr/>
        </p:nvSpPr>
        <p:spPr>
          <a:xfrm>
            <a:off x="10408264" y="1502013"/>
            <a:ext cx="8845590" cy="49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3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российских инвестиций, млн. долл. США</a:t>
            </a: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EE3E03D9-B2AD-334D-9D2C-69C7AFD601CF}"/>
              </a:ext>
            </a:extLst>
          </p:cNvPr>
          <p:cNvGraphicFramePr>
            <a:graphicFrameLocks noGrp="1"/>
          </p:cNvGraphicFramePr>
          <p:nvPr/>
        </p:nvGraphicFramePr>
        <p:xfrm>
          <a:off x="552995" y="10466424"/>
          <a:ext cx="18879372" cy="6533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39686">
                  <a:extLst>
                    <a:ext uri="{9D8B030D-6E8A-4147-A177-3AD203B41FA5}">
                      <a16:colId xmlns:a16="http://schemas.microsoft.com/office/drawing/2014/main" val="2936807319"/>
                    </a:ext>
                  </a:extLst>
                </a:gridCol>
                <a:gridCol w="9439686">
                  <a:extLst>
                    <a:ext uri="{9D8B030D-6E8A-4147-A177-3AD203B41FA5}">
                      <a16:colId xmlns:a16="http://schemas.microsoft.com/office/drawing/2014/main" val="2925547310"/>
                    </a:ext>
                  </a:extLst>
                </a:gridCol>
              </a:tblGrid>
              <a:tr h="653383">
                <a:tc>
                  <a:txBody>
                    <a:bodyPr/>
                    <a:lstStyle/>
                    <a:p>
                      <a:pPr algn="ctr"/>
                      <a:r>
                        <a:rPr lang="e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Of AI Q3’21 Report: </a:t>
                      </a:r>
                      <a:r>
                        <a:rPr lang="en" sz="16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https://www.cbinsights.com/research/report/ai-trends-q3-2021</a:t>
                      </a: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данные за 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Q4 2021 </a:t>
                      </a: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даны предварительно, на основе трендов 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Q1-Q3 2021</a:t>
                      </a:r>
                      <a:endParaRPr lang="e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Данные компании К-</a:t>
                      </a:r>
                      <a:r>
                        <a:rPr lang="ru-R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Скай</a:t>
                      </a: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" sz="16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https://webiomed.ai/blog/obzor-rossiiskikh-investitsii-v-tsifrovoe-zdravookhranenie/</a:t>
                      </a: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50781" marR="150781" marT="75390" marB="75390" anchor="ctr"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8233739"/>
                  </a:ext>
                </a:extLst>
              </a:tr>
            </a:tbl>
          </a:graphicData>
        </a:graphic>
      </p:graphicFrame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07AFBC6-33C0-D24D-B52F-921BA5CCF4CA}"/>
              </a:ext>
            </a:extLst>
          </p:cNvPr>
          <p:cNvGrpSpPr/>
          <p:nvPr/>
        </p:nvGrpSpPr>
        <p:grpSpPr>
          <a:xfrm>
            <a:off x="18025746" y="2811316"/>
            <a:ext cx="888723" cy="2374764"/>
            <a:chOff x="4295800" y="1765467"/>
            <a:chExt cx="288032" cy="727429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EE90B1C4-F75B-1E41-8A1E-78ACF71DA32A}"/>
                </a:ext>
              </a:extLst>
            </p:cNvPr>
            <p:cNvCxnSpPr/>
            <p:nvPr/>
          </p:nvCxnSpPr>
          <p:spPr>
            <a:xfrm>
              <a:off x="4295800" y="1765467"/>
              <a:ext cx="288032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991B01F2-8381-C94F-AE53-6BF1BBA74193}"/>
                </a:ext>
              </a:extLst>
            </p:cNvPr>
            <p:cNvCxnSpPr/>
            <p:nvPr/>
          </p:nvCxnSpPr>
          <p:spPr>
            <a:xfrm>
              <a:off x="4583832" y="1765467"/>
              <a:ext cx="0" cy="727429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2">
            <a:extLst>
              <a:ext uri="{FF2B5EF4-FFF2-40B4-BE49-F238E27FC236}">
                <a16:creationId xmlns:a16="http://schemas.microsoft.com/office/drawing/2014/main" id="{CD646AAA-7A5B-934A-A87E-4CA6CD14E54F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18364736" y="3366879"/>
            <a:ext cx="1099466" cy="115148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968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</a:t>
            </a:r>
            <a:r>
              <a:rPr lang="ru-RU" sz="2968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968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ru-RU" sz="2968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69F0737-9BEE-AF44-BD8D-E0401C264D83}"/>
              </a:ext>
            </a:extLst>
          </p:cNvPr>
          <p:cNvGrpSpPr/>
          <p:nvPr/>
        </p:nvGrpSpPr>
        <p:grpSpPr>
          <a:xfrm>
            <a:off x="7229802" y="2689396"/>
            <a:ext cx="922437" cy="2349348"/>
            <a:chOff x="2555578" y="2305620"/>
            <a:chExt cx="300062" cy="475308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7B8B429D-400E-C841-A65D-D20CE105E092}"/>
                </a:ext>
              </a:extLst>
            </p:cNvPr>
            <p:cNvCxnSpPr/>
            <p:nvPr/>
          </p:nvCxnSpPr>
          <p:spPr>
            <a:xfrm flipV="1">
              <a:off x="2566411" y="2305620"/>
              <a:ext cx="0" cy="475308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76EDCA10-ABAB-F740-9025-9D070B512532}"/>
                </a:ext>
              </a:extLst>
            </p:cNvPr>
            <p:cNvCxnSpPr/>
            <p:nvPr/>
          </p:nvCxnSpPr>
          <p:spPr>
            <a:xfrm>
              <a:off x="2555578" y="2305620"/>
              <a:ext cx="300062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Текст 2">
            <a:extLst>
              <a:ext uri="{FF2B5EF4-FFF2-40B4-BE49-F238E27FC236}">
                <a16:creationId xmlns:a16="http://schemas.microsoft.com/office/drawing/2014/main" id="{AA5F68FA-9471-764C-ACBE-D17A78E1DA29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6732535" y="3020856"/>
            <a:ext cx="1099466" cy="115148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968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968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sz="2968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sz="2968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ru-RU" sz="2968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3683724-361A-534B-A64D-FE3A84E13EDF}"/>
              </a:ext>
            </a:extLst>
          </p:cNvPr>
          <p:cNvSpPr/>
          <p:nvPr/>
        </p:nvSpPr>
        <p:spPr>
          <a:xfrm>
            <a:off x="196184" y="2270102"/>
            <a:ext cx="4192897" cy="1902228"/>
          </a:xfrm>
          <a:prstGeom prst="roundRect">
            <a:avLst>
              <a:gd name="adj" fmla="val 1196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3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 2021: </a:t>
            </a:r>
            <a:br>
              <a:rPr lang="ru-RU" sz="263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3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11 230 млн долл., из них 7 300 (65</a:t>
            </a:r>
            <a:r>
              <a:rPr lang="en-US" sz="263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263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США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66A9DF59-C0AF-5644-9DD2-A4806D42766C}"/>
              </a:ext>
            </a:extLst>
          </p:cNvPr>
          <p:cNvSpPr/>
          <p:nvPr/>
        </p:nvSpPr>
        <p:spPr>
          <a:xfrm>
            <a:off x="11110337" y="2270102"/>
            <a:ext cx="4109240" cy="1902227"/>
          </a:xfrm>
          <a:prstGeom prst="roundRect">
            <a:avLst>
              <a:gd name="adj" fmla="val 1196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3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 2021: </a:t>
            </a:r>
            <a:br>
              <a:rPr lang="ru-RU" sz="263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3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5,4 млн. долл.</a:t>
            </a:r>
            <a:endParaRPr lang="ru-RU" sz="263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814574" y="1502013"/>
            <a:ext cx="0" cy="8786626"/>
          </a:xfrm>
          <a:prstGeom prst="line">
            <a:avLst/>
          </a:prstGeom>
          <a:ln w="285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01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ED7BB-DD41-C04C-8BAB-9D22BC1C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13638535" cy="911089"/>
          </a:xfrm>
        </p:spPr>
        <p:txBody>
          <a:bodyPr>
            <a:normAutofit/>
          </a:bodyPr>
          <a:lstStyle/>
          <a:p>
            <a:r>
              <a:rPr lang="ru-RU" b="1" dirty="0"/>
              <a:t>Сравнение глобального лидера (США) и нас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B1ABE78C-1C3F-2846-8832-BD468298E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985757"/>
              </p:ext>
            </p:extLst>
          </p:nvPr>
        </p:nvGraphicFramePr>
        <p:xfrm>
          <a:off x="894588" y="1432690"/>
          <a:ext cx="18288357" cy="882471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257350">
                  <a:extLst>
                    <a:ext uri="{9D8B030D-6E8A-4147-A177-3AD203B41FA5}">
                      <a16:colId xmlns:a16="http://schemas.microsoft.com/office/drawing/2014/main" val="977056832"/>
                    </a:ext>
                  </a:extLst>
                </a:gridCol>
                <a:gridCol w="4515503">
                  <a:extLst>
                    <a:ext uri="{9D8B030D-6E8A-4147-A177-3AD203B41FA5}">
                      <a16:colId xmlns:a16="http://schemas.microsoft.com/office/drawing/2014/main" val="3707400640"/>
                    </a:ext>
                  </a:extLst>
                </a:gridCol>
                <a:gridCol w="4515504">
                  <a:extLst>
                    <a:ext uri="{9D8B030D-6E8A-4147-A177-3AD203B41FA5}">
                      <a16:colId xmlns:a16="http://schemas.microsoft.com/office/drawing/2014/main" val="2312204418"/>
                    </a:ext>
                  </a:extLst>
                </a:gridCol>
              </a:tblGrid>
              <a:tr h="1114968">
                <a:tc>
                  <a:txBody>
                    <a:bodyPr/>
                    <a:lstStyle/>
                    <a:p>
                      <a:r>
                        <a:rPr lang="ru-RU" sz="3000" dirty="0">
                          <a:solidFill>
                            <a:schemeClr val="accent2"/>
                          </a:solidFill>
                        </a:rPr>
                        <a:t>Показатель</a:t>
                      </a:r>
                      <a:endParaRPr lang="ru-RU" sz="30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accent2"/>
                          </a:solidFill>
                        </a:rPr>
                        <a:t>США</a:t>
                      </a:r>
                      <a:r>
                        <a:rPr lang="en-US" sz="300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3000" baseline="30000" dirty="0">
                          <a:solidFill>
                            <a:schemeClr val="accent2"/>
                          </a:solidFill>
                        </a:rPr>
                        <a:t>1</a:t>
                      </a:r>
                      <a:endParaRPr lang="ru-RU" sz="3000" baseline="300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accent2"/>
                          </a:solidFill>
                        </a:rPr>
                        <a:t>Россия</a:t>
                      </a:r>
                      <a:r>
                        <a:rPr lang="en-US" sz="300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3000" baseline="30000" dirty="0">
                          <a:solidFill>
                            <a:schemeClr val="accent2"/>
                          </a:solidFill>
                        </a:rPr>
                        <a:t>2</a:t>
                      </a:r>
                      <a:endParaRPr lang="ru-RU" sz="3000" baseline="300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8495030"/>
                  </a:ext>
                </a:extLst>
              </a:tr>
              <a:tr h="717759">
                <a:tc>
                  <a:txBody>
                    <a:bodyPr/>
                    <a:lstStyle/>
                    <a:p>
                      <a:pPr algn="l"/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Число компаний-разработчиков</a:t>
                      </a:r>
                      <a:endParaRPr lang="ru-RU" sz="2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5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1145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5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30 (2,6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%</a:t>
                      </a:r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786589"/>
                  </a:ext>
                </a:extLst>
              </a:tr>
              <a:tr h="1238871">
                <a:tc>
                  <a:txBody>
                    <a:bodyPr/>
                    <a:lstStyle/>
                    <a:p>
                      <a:pPr algn="l"/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Число допущенных на рынок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SaMD</a:t>
                      </a:r>
                      <a:endParaRPr lang="ru-RU" sz="2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&gt; 220</a:t>
                      </a:r>
                      <a:br>
                        <a:rPr lang="en-US" sz="3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е одобрение - 2015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11</a:t>
                      </a:r>
                      <a:br>
                        <a:rPr lang="en-US" sz="3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sz="3000">
                          <a:solidFill>
                            <a:schemeClr val="tx1"/>
                          </a:solidFill>
                        </a:rPr>
                        <a:t>е одобрение </a:t>
                      </a:r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- 2020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1958947"/>
                  </a:ext>
                </a:extLst>
              </a:tr>
              <a:tr h="717759">
                <a:tc>
                  <a:txBody>
                    <a:bodyPr/>
                    <a:lstStyle/>
                    <a:p>
                      <a:pPr algn="l"/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Общая сумма привлеченных инвестиций, млн долл.</a:t>
                      </a:r>
                      <a:endParaRPr lang="ru-RU" sz="2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5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19 400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5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55,4 (0,3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%</a:t>
                      </a:r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65557"/>
                  </a:ext>
                </a:extLst>
              </a:tr>
              <a:tr h="1120883">
                <a:tc>
                  <a:txBody>
                    <a:bodyPr/>
                    <a:lstStyle/>
                    <a:p>
                      <a:pPr algn="l"/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В </a:t>
                      </a:r>
                      <a:r>
                        <a:rPr lang="ru-RU" sz="2600" b="0" dirty="0" err="1">
                          <a:solidFill>
                            <a:schemeClr val="tx1"/>
                          </a:solidFill>
                        </a:rPr>
                        <a:t>т.ч</a:t>
                      </a:r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. инвестиции в 2021 г., млн долл.</a:t>
                      </a:r>
                      <a:endParaRPr lang="ru-RU" sz="2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7 300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5,4 (0,07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%</a:t>
                      </a:r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7162075"/>
                  </a:ext>
                </a:extLst>
              </a:tr>
              <a:tr h="1120883">
                <a:tc>
                  <a:txBody>
                    <a:bodyPr/>
                    <a:lstStyle/>
                    <a:p>
                      <a:pPr algn="l"/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Динамика инвестиций в 2021 г. </a:t>
                      </a:r>
                      <a:br>
                        <a:rPr lang="en-US" sz="26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по сравнению с 2020 г.</a:t>
                      </a:r>
                      <a:endParaRPr lang="ru-RU" sz="2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5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Рост на 63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5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Сокращение на 69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793205"/>
                  </a:ext>
                </a:extLst>
              </a:tr>
              <a:tr h="717759">
                <a:tc>
                  <a:txBody>
                    <a:bodyPr/>
                    <a:lstStyle/>
                    <a:p>
                      <a:pPr algn="l"/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Средний </a:t>
                      </a:r>
                      <a:r>
                        <a:rPr lang="ru-RU" sz="2600" b="0" dirty="0" err="1">
                          <a:solidFill>
                            <a:schemeClr val="tx1"/>
                          </a:solidFill>
                        </a:rPr>
                        <a:t>инвест</a:t>
                      </a:r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. чек, млн. долл.</a:t>
                      </a:r>
                      <a:endParaRPr lang="ru-RU" sz="2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0,97 (7,5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%</a:t>
                      </a:r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278840"/>
                  </a:ext>
                </a:extLst>
              </a:tr>
              <a:tr h="1120883">
                <a:tc>
                  <a:txBody>
                    <a:bodyPr/>
                    <a:lstStyle/>
                    <a:p>
                      <a:pPr algn="l"/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Максимальный </a:t>
                      </a:r>
                      <a:r>
                        <a:rPr lang="ru-RU" sz="2600" b="0" dirty="0" err="1">
                          <a:solidFill>
                            <a:schemeClr val="tx1"/>
                          </a:solidFill>
                        </a:rPr>
                        <a:t>инвест</a:t>
                      </a:r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. чек, </a:t>
                      </a:r>
                      <a:br>
                        <a:rPr lang="en-US" sz="26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млн. долл.</a:t>
                      </a:r>
                      <a:endParaRPr lang="ru-RU" sz="2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5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400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5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5,3 (1,3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%</a:t>
                      </a:r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183567"/>
                  </a:ext>
                </a:extLst>
              </a:tr>
              <a:tr h="954945">
                <a:tc>
                  <a:txBody>
                    <a:bodyPr/>
                    <a:lstStyle/>
                    <a:p>
                      <a:pPr algn="l"/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Суммарная капитализация компаний, млн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600" b="0" dirty="0">
                          <a:solidFill>
                            <a:schemeClr val="tx1"/>
                          </a:solidFill>
                        </a:rPr>
                        <a:t>долл.</a:t>
                      </a:r>
                      <a:endParaRPr lang="ru-RU" sz="2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49 000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200 (0,4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%</a:t>
                      </a:r>
                      <a:r>
                        <a:rPr lang="ru-RU" sz="30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781" marR="150781" marT="75390" marB="753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0348645"/>
                  </a:ext>
                </a:extLst>
              </a:tr>
            </a:tbl>
          </a:graphicData>
        </a:graphic>
      </p:graphicFrame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DDC481B-2F37-E547-BBE6-E28C8C5A95B5}"/>
              </a:ext>
            </a:extLst>
          </p:cNvPr>
          <p:cNvCxnSpPr>
            <a:cxnSpLocks/>
          </p:cNvCxnSpPr>
          <p:nvPr/>
        </p:nvCxnSpPr>
        <p:spPr>
          <a:xfrm>
            <a:off x="552995" y="10644854"/>
            <a:ext cx="1887937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DA8F0CC-955F-204E-98C5-13DDF6CF6734}"/>
              </a:ext>
            </a:extLst>
          </p:cNvPr>
          <p:cNvSpPr txBox="1"/>
          <p:nvPr/>
        </p:nvSpPr>
        <p:spPr>
          <a:xfrm>
            <a:off x="612363" y="10763593"/>
            <a:ext cx="19127859" cy="32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8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Источник: </a:t>
            </a:r>
            <a:r>
              <a:rPr lang="en-US" sz="148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ru-RU" sz="148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Данные </a:t>
            </a:r>
            <a:r>
              <a:rPr lang="en-US" sz="148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Crunchbase, 04.02.2022. 2. </a:t>
            </a:r>
            <a:r>
              <a:rPr lang="ru-RU" sz="148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Данные К-</a:t>
            </a:r>
            <a:r>
              <a:rPr lang="ru-RU" sz="1484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Скай</a:t>
            </a:r>
            <a:r>
              <a:rPr lang="ru-RU" sz="148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04.02.2022</a:t>
            </a:r>
            <a:endParaRPr lang="en" sz="1484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88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1C8E5C-97FC-0B40-9651-5C21CE515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916"/>
            <a:ext cx="20263534" cy="13504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3DE279-E2F8-9A4F-8301-AE044C23AB96}"/>
              </a:ext>
            </a:extLst>
          </p:cNvPr>
          <p:cNvSpPr txBox="1"/>
          <p:nvPr/>
        </p:nvSpPr>
        <p:spPr>
          <a:xfrm>
            <a:off x="1265424" y="5327618"/>
            <a:ext cx="12704987" cy="374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915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искать «место под солнцем» для ИИ в нашей стране?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49E9632-C9A3-7A47-9C8C-925C0B0EABCB}"/>
              </a:ext>
            </a:extLst>
          </p:cNvPr>
          <p:cNvCxnSpPr>
            <a:cxnSpLocks/>
          </p:cNvCxnSpPr>
          <p:nvPr/>
        </p:nvCxnSpPr>
        <p:spPr>
          <a:xfrm>
            <a:off x="1265424" y="9576210"/>
            <a:ext cx="1899811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152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2">
            <a:extLst>
              <a:ext uri="{FF2B5EF4-FFF2-40B4-BE49-F238E27FC236}">
                <a16:creationId xmlns:a16="http://schemas.microsoft.com/office/drawing/2014/main" id="{5F02D4DF-1F6D-EFBB-0393-8531E2ED3148}"/>
              </a:ext>
            </a:extLst>
          </p:cNvPr>
          <p:cNvSpPr txBox="1">
            <a:spLocks/>
          </p:cNvSpPr>
          <p:nvPr/>
        </p:nvSpPr>
        <p:spPr>
          <a:xfrm>
            <a:off x="759121" y="513683"/>
            <a:ext cx="17646331" cy="9110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4800" b="1" dirty="0"/>
              <a:t>Как продвигать? Создавать реальную ценность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D23194-82E9-7953-F372-AB4B36EE3BE7}"/>
              </a:ext>
            </a:extLst>
          </p:cNvPr>
          <p:cNvSpPr txBox="1"/>
          <p:nvPr/>
        </p:nvSpPr>
        <p:spPr>
          <a:xfrm>
            <a:off x="759121" y="1778001"/>
            <a:ext cx="16970079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ru-RU" sz="4400" b="1" dirty="0"/>
              <a:t>Делать тоже самое, что уже делают в здравоохранении </a:t>
            </a:r>
            <a:r>
              <a:rPr lang="ru-RU" sz="4400" dirty="0"/>
              <a:t>– но дешевле (замена существующего процесса на цифровой аналог с сокращением стоимости, но сохранением законности и результативности)</a:t>
            </a:r>
          </a:p>
          <a:p>
            <a:pPr marL="742950" indent="-742950">
              <a:buAutoNum type="arabicPeriod"/>
            </a:pPr>
            <a:r>
              <a:rPr lang="ru-RU" sz="4400" b="1" dirty="0"/>
              <a:t>Делать то, что не могут пока сделать участники </a:t>
            </a:r>
            <a:r>
              <a:rPr lang="ru-RU" sz="4400" dirty="0"/>
              <a:t>системы здравоохранения (врачи, руководители, пациенты, фармацевтические компании, научные и образовательные учреждения)</a:t>
            </a:r>
          </a:p>
          <a:p>
            <a:pPr marL="742950" indent="-742950">
              <a:buAutoNum type="arabicPeriod"/>
            </a:pPr>
            <a:r>
              <a:rPr lang="ru-RU" sz="4400" b="1" dirty="0"/>
              <a:t>Делать там, где система здравоохранения отсутствует </a:t>
            </a:r>
            <a:r>
              <a:rPr lang="ru-RU" sz="4400" dirty="0"/>
              <a:t>(виртуальная медицинская помощь в удаленных территориях, госпиталь на дому, дистанционный мониторинг и </a:t>
            </a:r>
            <a:r>
              <a:rPr lang="ru-RU" sz="4400" dirty="0" err="1"/>
              <a:t>тд</a:t>
            </a:r>
            <a:r>
              <a:rPr lang="ru-RU" sz="4400" dirty="0"/>
              <a:t>)</a:t>
            </a:r>
          </a:p>
          <a:p>
            <a:pPr marL="742950" indent="-742950">
              <a:buAutoNum type="arabicPeriod"/>
            </a:pP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41562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77B804A-4A50-7142-B211-57D05B5B4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21" y="513683"/>
            <a:ext cx="17646331" cy="911089"/>
          </a:xfrm>
        </p:spPr>
        <p:txBody>
          <a:bodyPr>
            <a:noAutofit/>
          </a:bodyPr>
          <a:lstStyle/>
          <a:p>
            <a:r>
              <a:rPr lang="ru-RU" sz="4800" b="1" dirty="0"/>
              <a:t>Где искать идею? Самое разумное – в эффективности</a:t>
            </a:r>
          </a:p>
        </p:txBody>
      </p:sp>
      <p:sp>
        <p:nvSpPr>
          <p:cNvPr id="36" name="Номер слайда 3">
            <a:extLst>
              <a:ext uri="{FF2B5EF4-FFF2-40B4-BE49-F238E27FC236}">
                <a16:creationId xmlns:a16="http://schemas.microsoft.com/office/drawing/2014/main" id="{23012E1F-CCAE-6A5F-3458-8A6F3E980A7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7684011" y="4931413"/>
            <a:ext cx="2318544" cy="1984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7" name="Равно 36">
            <a:extLst>
              <a:ext uri="{FF2B5EF4-FFF2-40B4-BE49-F238E27FC236}">
                <a16:creationId xmlns:a16="http://schemas.microsoft.com/office/drawing/2014/main" id="{38EE70B0-A1BE-BA10-DE10-9F6BDCD26116}"/>
              </a:ext>
            </a:extLst>
          </p:cNvPr>
          <p:cNvSpPr/>
          <p:nvPr/>
        </p:nvSpPr>
        <p:spPr>
          <a:xfrm>
            <a:off x="8012022" y="2399844"/>
            <a:ext cx="1898679" cy="1068006"/>
          </a:xfrm>
          <a:prstGeom prst="mathEqual">
            <a:avLst>
              <a:gd name="adj1" fmla="val 12080"/>
              <a:gd name="adj2" fmla="val 232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07">
              <a:solidFill>
                <a:schemeClr val="tx1"/>
              </a:solidFill>
            </a:endParaRPr>
          </a:p>
        </p:txBody>
      </p:sp>
      <p:pic>
        <p:nvPicPr>
          <p:cNvPr id="38" name="Рисунок 37" descr="Попасть в яблочко">
            <a:extLst>
              <a:ext uri="{FF2B5EF4-FFF2-40B4-BE49-F238E27FC236}">
                <a16:creationId xmlns:a16="http://schemas.microsoft.com/office/drawing/2014/main" id="{618FC806-E493-4222-1560-DCCEA3C32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1582" y="1778205"/>
            <a:ext cx="1506908" cy="150690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199BE79-435A-4301-0114-069B6B67CFF0}"/>
              </a:ext>
            </a:extLst>
          </p:cNvPr>
          <p:cNvSpPr txBox="1"/>
          <p:nvPr/>
        </p:nvSpPr>
        <p:spPr>
          <a:xfrm>
            <a:off x="8275370" y="3456456"/>
            <a:ext cx="4943116" cy="1309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36" b="1" dirty="0">
                <a:ea typeface="Tahoma" panose="020B0604030504040204" pitchFamily="34" charset="0"/>
                <a:cs typeface="Tahoma" panose="020B0604030504040204" pitchFamily="34" charset="0"/>
              </a:rPr>
              <a:t>Ценность ИИ </a:t>
            </a:r>
            <a:r>
              <a:rPr lang="ru-RU" sz="2636" dirty="0">
                <a:ea typeface="Tahoma" panose="020B0604030504040204" pitchFamily="34" charset="0"/>
                <a:cs typeface="Tahoma" panose="020B0604030504040204" pitchFamily="34" charset="0"/>
              </a:rPr>
              <a:t>(востребованность</a:t>
            </a:r>
            <a:r>
              <a:rPr lang="en-US" sz="2636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636" dirty="0">
                <a:ea typeface="Tahoma" panose="020B0604030504040204" pitchFamily="34" charset="0"/>
                <a:cs typeface="Tahoma" panose="020B0604030504040204" pitchFamily="34" charset="0"/>
              </a:rPr>
              <a:t>потребителями)</a:t>
            </a: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8A8E89B8-9D03-AC50-DDF5-4F51EE8BC656}"/>
              </a:ext>
            </a:extLst>
          </p:cNvPr>
          <p:cNvCxnSpPr>
            <a:cxnSpLocks/>
          </p:cNvCxnSpPr>
          <p:nvPr/>
        </p:nvCxnSpPr>
        <p:spPr>
          <a:xfrm>
            <a:off x="12429358" y="3091604"/>
            <a:ext cx="7357377" cy="0"/>
          </a:xfrm>
          <a:prstGeom prst="line">
            <a:avLst/>
          </a:prstGeom>
          <a:ln w="28575">
            <a:solidFill>
              <a:srgbClr val="0043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 descr="Линейчатая диаграмма с тенденцией к повышению">
            <a:extLst>
              <a:ext uri="{FF2B5EF4-FFF2-40B4-BE49-F238E27FC236}">
                <a16:creationId xmlns:a16="http://schemas.microsoft.com/office/drawing/2014/main" id="{D3EFD8D9-7147-40AD-6459-7A0E653EB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61887" y="1747306"/>
            <a:ext cx="1186541" cy="118654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B1E771D-0ED0-C8C3-E2A3-8ABB3BD03E24}"/>
              </a:ext>
            </a:extLst>
          </p:cNvPr>
          <p:cNvSpPr txBox="1"/>
          <p:nvPr/>
        </p:nvSpPr>
        <p:spPr>
          <a:xfrm>
            <a:off x="13448428" y="1750594"/>
            <a:ext cx="6650552" cy="903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36" b="1" dirty="0">
                <a:ea typeface="Tahoma" panose="020B0604030504040204" pitchFamily="34" charset="0"/>
                <a:cs typeface="Tahoma" panose="020B0604030504040204" pitchFamily="34" charset="0"/>
              </a:rPr>
              <a:t>Результат лучше человека </a:t>
            </a:r>
            <a:br>
              <a:rPr lang="ru-RU" sz="2636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636" dirty="0">
                <a:ea typeface="Tahoma" panose="020B0604030504040204" pitchFamily="34" charset="0"/>
                <a:cs typeface="Tahoma" panose="020B0604030504040204" pitchFamily="34" charset="0"/>
              </a:rPr>
              <a:t>точность, скорость, объем данных</a:t>
            </a:r>
          </a:p>
        </p:txBody>
      </p:sp>
      <p:pic>
        <p:nvPicPr>
          <p:cNvPr id="43" name="Рисунок 42" descr="Линейчатая диаграмма с тенденцией к понижению">
            <a:extLst>
              <a:ext uri="{FF2B5EF4-FFF2-40B4-BE49-F238E27FC236}">
                <a16:creationId xmlns:a16="http://schemas.microsoft.com/office/drawing/2014/main" id="{C1E20850-A7DF-37E2-7D6A-DC523C4F03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87394" y="3456456"/>
            <a:ext cx="1186541" cy="118654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CFC79FD-E133-7EA1-0BC9-7A46B15A297F}"/>
              </a:ext>
            </a:extLst>
          </p:cNvPr>
          <p:cNvSpPr txBox="1"/>
          <p:nvPr/>
        </p:nvSpPr>
        <p:spPr>
          <a:xfrm>
            <a:off x="13448428" y="3349022"/>
            <a:ext cx="6453891" cy="1309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36" b="1" dirty="0">
                <a:ea typeface="Tahoma" panose="020B0604030504040204" pitchFamily="34" charset="0"/>
                <a:cs typeface="Tahoma" panose="020B0604030504040204" pitchFamily="34" charset="0"/>
              </a:rPr>
              <a:t>Затраты меньше </a:t>
            </a:r>
            <a:br>
              <a:rPr lang="ru-RU" sz="2636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636" dirty="0">
                <a:ea typeface="Tahoma" panose="020B0604030504040204" pitchFamily="34" charset="0"/>
                <a:cs typeface="Tahoma" panose="020B0604030504040204" pitchFamily="34" charset="0"/>
              </a:rPr>
              <a:t>новый процесс, в котором замещено участие человека на ИИ-алгоритм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C6A5C2-3769-3BEC-6DBA-5B854B283596}"/>
              </a:ext>
            </a:extLst>
          </p:cNvPr>
          <p:cNvSpPr txBox="1"/>
          <p:nvPr/>
        </p:nvSpPr>
        <p:spPr>
          <a:xfrm>
            <a:off x="674263" y="5384343"/>
            <a:ext cx="11135934" cy="5101525"/>
          </a:xfrm>
          <a:prstGeom prst="rect">
            <a:avLst/>
          </a:prstGeom>
          <a:solidFill>
            <a:srgbClr val="ECF5FE"/>
          </a:solidFill>
        </p:spPr>
        <p:txBody>
          <a:bodyPr wrap="square" rtlCol="0">
            <a:spAutoFit/>
          </a:bodyPr>
          <a:lstStyle/>
          <a:p>
            <a:pPr marL="298232"/>
            <a:endParaRPr lang="en-US" sz="2636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8232">
              <a:spcAft>
                <a:spcPts val="798"/>
              </a:spcAft>
            </a:pPr>
            <a:r>
              <a:rPr lang="ru-RU" sz="2636" b="1" dirty="0">
                <a:ea typeface="Tahoma" panose="020B0604030504040204" pitchFamily="34" charset="0"/>
                <a:cs typeface="Tahoma" panose="020B0604030504040204" pitchFamily="34" charset="0"/>
              </a:rPr>
              <a:t>Условия продажи ИИ-продукта </a:t>
            </a:r>
            <a:r>
              <a:rPr lang="en-US" sz="2636" b="1" dirty="0"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ru-RU" sz="2636" b="1" dirty="0">
                <a:ea typeface="Tahoma" panose="020B0604030504040204" pitchFamily="34" charset="0"/>
                <a:cs typeface="Tahoma" panose="020B0604030504040204" pitchFamily="34" charset="0"/>
              </a:rPr>
              <a:t>появление рынка</a:t>
            </a:r>
            <a:r>
              <a:rPr lang="en-US" sz="2636" b="1" dirty="0"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r>
              <a:rPr lang="ru-RU" sz="2636" b="1" dirty="0"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98232">
              <a:lnSpc>
                <a:spcPct val="150000"/>
              </a:lnSpc>
              <a:spcAft>
                <a:spcPts val="798"/>
              </a:spcAft>
              <a:buBlip>
                <a:blip r:embed="rId8"/>
              </a:buBlip>
            </a:pPr>
            <a:r>
              <a:rPr lang="en-US" sz="2307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307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792" dirty="0">
                <a:ea typeface="Tahoma" panose="020B0604030504040204" pitchFamily="34" charset="0"/>
                <a:cs typeface="Tahoma" panose="020B0604030504040204" pitchFamily="34" charset="0"/>
              </a:rPr>
              <a:t>Эффективность нового процесса на основе ИИ лучше, чем у старого процесса без ИИ</a:t>
            </a:r>
            <a:endParaRPr lang="en-US" sz="2792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8232">
              <a:lnSpc>
                <a:spcPct val="150000"/>
              </a:lnSpc>
              <a:spcAft>
                <a:spcPts val="798"/>
              </a:spcAft>
              <a:buBlip>
                <a:blip r:embed="rId8"/>
              </a:buBlip>
            </a:pPr>
            <a:r>
              <a:rPr lang="en-US" sz="2792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792" dirty="0">
                <a:ea typeface="Tahoma" panose="020B0604030504040204" pitchFamily="34" charset="0"/>
                <a:cs typeface="Tahoma" panose="020B0604030504040204" pitchFamily="34" charset="0"/>
              </a:rPr>
              <a:t>Бизнес-модель, ориентированная на плательщика</a:t>
            </a:r>
          </a:p>
          <a:p>
            <a:pPr marL="298232">
              <a:lnSpc>
                <a:spcPct val="150000"/>
              </a:lnSpc>
              <a:spcAft>
                <a:spcPts val="798"/>
              </a:spcAft>
              <a:buBlip>
                <a:blip r:embed="rId8"/>
              </a:buBlip>
            </a:pPr>
            <a:r>
              <a:rPr lang="ru-RU" sz="2792" dirty="0">
                <a:ea typeface="Tahoma" panose="020B0604030504040204" pitchFamily="34" charset="0"/>
                <a:cs typeface="Tahoma" panose="020B0604030504040204" pitchFamily="34" charset="0"/>
              </a:rPr>
              <a:t> Плательщик имеет возможность заплатить за продукт </a:t>
            </a:r>
            <a:br>
              <a:rPr lang="en-US" sz="2792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92" dirty="0"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ru-RU" sz="2792" dirty="0">
                <a:ea typeface="Tahoma" panose="020B0604030504040204" pitchFamily="34" charset="0"/>
                <a:cs typeface="Tahoma" panose="020B0604030504040204" pitchFamily="34" charset="0"/>
              </a:rPr>
              <a:t>(нормативно, фактически)</a:t>
            </a:r>
          </a:p>
          <a:p>
            <a:pPr marL="298232">
              <a:lnSpc>
                <a:spcPct val="150000"/>
              </a:lnSpc>
              <a:spcAft>
                <a:spcPts val="798"/>
              </a:spcAft>
              <a:buBlip>
                <a:blip r:embed="rId8"/>
              </a:buBlip>
            </a:pPr>
            <a:r>
              <a:rPr lang="ru-RU" sz="2792" dirty="0">
                <a:ea typeface="Tahoma" panose="020B0604030504040204" pitchFamily="34" charset="0"/>
                <a:cs typeface="Tahoma" panose="020B0604030504040204" pitchFamily="34" charset="0"/>
              </a:rPr>
              <a:t>  Доверие к безопасности и эффективности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2B59F5-0BE7-F95E-DBEA-34552DD18935}"/>
              </a:ext>
            </a:extLst>
          </p:cNvPr>
          <p:cNvSpPr txBox="1"/>
          <p:nvPr/>
        </p:nvSpPr>
        <p:spPr>
          <a:xfrm>
            <a:off x="-85222" y="1560098"/>
            <a:ext cx="8496337" cy="3529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6465"/>
            <a:r>
              <a:rPr lang="ru-RU" sz="3191" b="1" dirty="0">
                <a:latin typeface="+mj-lt"/>
                <a:cs typeface="Arial" panose="020B0604020202020204" pitchFamily="34" charset="0"/>
              </a:rPr>
              <a:t>Искусственный интеллект </a:t>
            </a:r>
            <a:r>
              <a:rPr lang="ru-RU" sz="3191" dirty="0">
                <a:latin typeface="+mj-lt"/>
                <a:cs typeface="Arial" panose="020B0604020202020204" pitchFamily="34" charset="0"/>
              </a:rPr>
              <a:t>– ключевая технология цифровой трансформации, направленная на </a:t>
            </a:r>
            <a:r>
              <a:rPr lang="ru-RU" sz="3191" b="1" dirty="0">
                <a:latin typeface="+mj-lt"/>
                <a:cs typeface="Arial" panose="020B0604020202020204" pitchFamily="34" charset="0"/>
              </a:rPr>
              <a:t>повышение эффективности процессов</a:t>
            </a:r>
            <a:r>
              <a:rPr lang="ru-RU" sz="3191" dirty="0">
                <a:latin typeface="+mj-lt"/>
                <a:cs typeface="Arial" panose="020B0604020202020204" pitchFamily="34" charset="0"/>
              </a:rPr>
              <a:t> через замену ручного труда человека и сокращении таким образом затрат на этот процесс</a:t>
            </a:r>
            <a:endParaRPr lang="en-US" sz="319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6906BA3-2FD5-FC32-E59A-E7E1D86CB6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169" y="5665922"/>
            <a:ext cx="2119048" cy="1414168"/>
          </a:xfrm>
          <a:prstGeom prst="round2Diag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AE36D8-967D-13E0-9497-C7C056EDA276}"/>
              </a:ext>
            </a:extLst>
          </p:cNvPr>
          <p:cNvSpPr txBox="1"/>
          <p:nvPr/>
        </p:nvSpPr>
        <p:spPr>
          <a:xfrm>
            <a:off x="14375287" y="5485282"/>
            <a:ext cx="5696034" cy="2019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9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Классификация, </a:t>
            </a:r>
            <a:br>
              <a:rPr lang="ru-RU" sz="329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30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перспективно: замена участия врача в рутинной обработке больших данных, выявление нормы с помощью ИИ, сокращение штрафов / рост выручки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729791D-F02F-7F96-E453-A7A5F52422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068" y="8241586"/>
            <a:ext cx="2121250" cy="1414168"/>
          </a:xfrm>
          <a:prstGeom prst="round2Diag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50D00E9-DF5A-1FDA-69B8-6F7B56EBF591}"/>
              </a:ext>
            </a:extLst>
          </p:cNvPr>
          <p:cNvSpPr txBox="1"/>
          <p:nvPr/>
        </p:nvSpPr>
        <p:spPr>
          <a:xfrm>
            <a:off x="14408066" y="8044292"/>
            <a:ext cx="5696034" cy="2019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9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Прогнозирование, </a:t>
            </a:r>
            <a:endParaRPr lang="ru-RU" sz="2307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30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перспективно: выявление пациентов на ранней стадии для более дешевого лечения, предотвращение высоких затрат, персонификация помощи</a:t>
            </a:r>
            <a:endParaRPr lang="ru-RU" sz="3297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06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7435B03-32A1-B84C-AE93-1C2DE3C56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16517923" cy="911089"/>
          </a:xfrm>
        </p:spPr>
        <p:txBody>
          <a:bodyPr>
            <a:noAutofit/>
          </a:bodyPr>
          <a:lstStyle/>
          <a:p>
            <a:r>
              <a:rPr lang="ru-RU" sz="4800" b="1" dirty="0"/>
              <a:t>Где искать выручку?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D8E6D5B-4827-D34C-84B5-464FB7ED0FCA}"/>
              </a:ext>
            </a:extLst>
          </p:cNvPr>
          <p:cNvSpPr/>
          <p:nvPr/>
        </p:nvSpPr>
        <p:spPr>
          <a:xfrm>
            <a:off x="652278" y="2105127"/>
            <a:ext cx="8430412" cy="1543596"/>
          </a:xfrm>
          <a:prstGeom prst="roundRect">
            <a:avLst>
              <a:gd name="adj" fmla="val 296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958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ИЛЛЮЗИИ </a:t>
            </a:r>
            <a:br>
              <a:rPr lang="ru-RU" sz="3958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(тут нет рынка)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513DA2A1-E12A-414E-BF3F-75E0F46A697D}"/>
              </a:ext>
            </a:extLst>
          </p:cNvPr>
          <p:cNvSpPr/>
          <p:nvPr/>
        </p:nvSpPr>
        <p:spPr>
          <a:xfrm>
            <a:off x="10950664" y="2105127"/>
            <a:ext cx="8429475" cy="1543596"/>
          </a:xfrm>
          <a:prstGeom prst="roundRect">
            <a:avLst>
              <a:gd name="adj" fmla="val 2711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958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ФАКТЫ </a:t>
            </a:r>
          </a:p>
          <a:p>
            <a:pPr algn="ctr"/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(реальные возможности)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3222A-7EFA-DF43-882B-3EE888E4EC21}"/>
              </a:ext>
            </a:extLst>
          </p:cNvPr>
          <p:cNvSpPr txBox="1"/>
          <p:nvPr/>
        </p:nvSpPr>
        <p:spPr>
          <a:xfrm>
            <a:off x="1127231" y="4017535"/>
            <a:ext cx="8786626" cy="52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Рынок ИИ для здравоохранения </a:t>
            </a:r>
            <a:br>
              <a:rPr lang="en-US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30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(нет его в РФ)</a:t>
            </a:r>
            <a:endParaRPr lang="en-US" sz="230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97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Рынок систем поддержки принятия врачебных решений</a:t>
            </a:r>
            <a:r>
              <a:rPr lang="ru-RU" sz="230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(слишком большие ожидания)</a:t>
            </a:r>
            <a:endParaRPr lang="en-US" sz="230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97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Рынок ОМС (нет там денег на ИИ)</a:t>
            </a:r>
          </a:p>
          <a:p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Федеральные проекты ЦЭ, ЕЦК </a:t>
            </a:r>
            <a:br>
              <a:rPr lang="en-US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30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(нет поручений)</a:t>
            </a:r>
            <a:endParaRPr lang="en-US" sz="230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97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Национальная стратегия развития </a:t>
            </a:r>
            <a:br>
              <a:rPr lang="en-US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ИИ в РФ </a:t>
            </a:r>
            <a:r>
              <a:rPr lang="ru-RU" sz="230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(только слова)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9B4622-72E2-E840-831A-7552670DD344}"/>
              </a:ext>
            </a:extLst>
          </p:cNvPr>
          <p:cNvSpPr txBox="1"/>
          <p:nvPr/>
        </p:nvSpPr>
        <p:spPr>
          <a:xfrm>
            <a:off x="11576192" y="4004937"/>
            <a:ext cx="8682447" cy="5624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Исследовательские организации</a:t>
            </a:r>
            <a:endParaRPr lang="en-US" sz="3298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30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Коммерческая медицина</a:t>
            </a:r>
            <a:endParaRPr lang="en-US" sz="3298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30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Сервисы для пациентов при </a:t>
            </a:r>
            <a:br>
              <a:rPr lang="en-US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условии монетизации на </a:t>
            </a:r>
            <a:r>
              <a:rPr lang="en-US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b2b</a:t>
            </a:r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-рынке</a:t>
            </a:r>
            <a:br>
              <a:rPr lang="en-US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30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30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b2c2b</a:t>
            </a:r>
            <a:r>
              <a:rPr lang="ru-RU" sz="230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-модель)</a:t>
            </a:r>
            <a:endParaRPr lang="en-US" sz="3298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30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Страховые компании </a:t>
            </a:r>
            <a:br>
              <a:rPr lang="en-US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30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(когда страховщики будут готовы)</a:t>
            </a:r>
            <a:endParaRPr lang="en-US" sz="230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30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Корпоративные заказчики </a:t>
            </a:r>
            <a:br>
              <a:rPr lang="en-US" sz="329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30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(крупные предприятия, медицина труда)</a:t>
            </a:r>
          </a:p>
        </p:txBody>
      </p:sp>
      <p:pic>
        <p:nvPicPr>
          <p:cNvPr id="3074" name="Picture 2" descr="C:\Users\shiryaeva\Downloads\cancel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82" y="4154677"/>
            <a:ext cx="614878" cy="61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hiryaeva\Downloads\cancel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80" y="5327461"/>
            <a:ext cx="614878" cy="61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hiryaeva\Downloads\cancel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79" y="6667581"/>
            <a:ext cx="614878" cy="61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shiryaeva\Downloads\cancel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77" y="8334197"/>
            <a:ext cx="614878" cy="61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127231" y="5192319"/>
            <a:ext cx="85491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127231" y="6999249"/>
            <a:ext cx="85491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5969" y="8780149"/>
            <a:ext cx="85491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C:\Users\shiryaeva\Downloads\y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888" y="4154676"/>
            <a:ext cx="555933" cy="5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1709489" y="4810313"/>
            <a:ext cx="782216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1709488" y="5560921"/>
            <a:ext cx="782216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C:\Users\shiryaeva\Downloads\y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8" y="4987906"/>
            <a:ext cx="555933" cy="5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11709489" y="7448345"/>
            <a:ext cx="782216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1709489" y="8819129"/>
            <a:ext cx="782216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C:\Users\shiryaeva\Downloads\y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888" y="5814826"/>
            <a:ext cx="555933" cy="5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shiryaeva\Downloads\y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8" y="7640226"/>
            <a:ext cx="555933" cy="5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shiryaeva\Downloads\y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564" y="8945447"/>
            <a:ext cx="555933" cy="5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10151333" y="2105126"/>
            <a:ext cx="0" cy="8786626"/>
          </a:xfrm>
          <a:prstGeom prst="line">
            <a:avLst/>
          </a:prstGeom>
          <a:ln w="285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7643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g0MAKoQKCujalkF24XO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g0MAKoQKCujalkF24XOA"/>
</p:tagLst>
</file>

<file path=ppt/theme/theme1.xml><?xml version="1.0" encoding="utf-8"?>
<a:theme xmlns:a="http://schemas.openxmlformats.org/drawingml/2006/main" name="ОБЛОЖКИ">
  <a:themeElements>
    <a:clrScheme name="кмис">
      <a:dk1>
        <a:srgbClr val="3A4352"/>
      </a:dk1>
      <a:lt1>
        <a:sysClr val="window" lastClr="FFFFFF"/>
      </a:lt1>
      <a:dk2>
        <a:srgbClr val="152989"/>
      </a:dk2>
      <a:lt2>
        <a:srgbClr val="E0E0E2"/>
      </a:lt2>
      <a:accent1>
        <a:srgbClr val="004674"/>
      </a:accent1>
      <a:accent2>
        <a:srgbClr val="0A4884"/>
      </a:accent2>
      <a:accent3>
        <a:srgbClr val="2CACBA"/>
      </a:accent3>
      <a:accent4>
        <a:srgbClr val="FFC349"/>
      </a:accent4>
      <a:accent5>
        <a:srgbClr val="85C950"/>
      </a:accent5>
      <a:accent6>
        <a:srgbClr val="991F5C"/>
      </a:accent6>
      <a:hlink>
        <a:srgbClr val="0070C0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кмис">
      <a:dk1>
        <a:srgbClr val="3A4352"/>
      </a:dk1>
      <a:lt1>
        <a:sysClr val="window" lastClr="FFFFFF"/>
      </a:lt1>
      <a:dk2>
        <a:srgbClr val="152989"/>
      </a:dk2>
      <a:lt2>
        <a:srgbClr val="E0E0E2"/>
      </a:lt2>
      <a:accent1>
        <a:srgbClr val="004674"/>
      </a:accent1>
      <a:accent2>
        <a:srgbClr val="0A4884"/>
      </a:accent2>
      <a:accent3>
        <a:srgbClr val="2CACBA"/>
      </a:accent3>
      <a:accent4>
        <a:srgbClr val="FFC349"/>
      </a:accent4>
      <a:accent5>
        <a:srgbClr val="85C950"/>
      </a:accent5>
      <a:accent6>
        <a:srgbClr val="991F5C"/>
      </a:accent6>
      <a:hlink>
        <a:srgbClr val="0070C0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dae585fd-f7dc-4d5a-b1b8-e5742ef77c8f"/>
    <ds:schemaRef ds:uri="http://purl.org/dc/dcmitype/"/>
    <ds:schemaRef ds:uri="f3f21cfc-4d3e-42b1-8a95-d7209818f9d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9899</TotalTime>
  <Words>862</Words>
  <Application>Microsoft Macintosh PowerPoint</Application>
  <PresentationFormat>Произвольный</PresentationFormat>
  <Paragraphs>110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Decima Mono Pro</vt:lpstr>
      <vt:lpstr>DIN Pro Regular</vt:lpstr>
      <vt:lpstr>Roboto</vt:lpstr>
      <vt:lpstr>Roboto Light</vt:lpstr>
      <vt:lpstr>Tahoma</vt:lpstr>
      <vt:lpstr>ОБЛОЖКИ</vt:lpstr>
      <vt:lpstr>РАЗДЕЛИТЕЛИ</vt:lpstr>
      <vt:lpstr>Искусственный интеллект в здравоохранении России:  где и как искать свое место?</vt:lpstr>
      <vt:lpstr>Национальная стратегия развития ИИ в России</vt:lpstr>
      <vt:lpstr>Российские ИИ стартапы в сфере здравоохранения</vt:lpstr>
      <vt:lpstr>Инвестиции в ИИ для здравоохранения. Мир и мы</vt:lpstr>
      <vt:lpstr>Сравнение глобального лидера (США) и нас</vt:lpstr>
      <vt:lpstr>Презентация PowerPoint</vt:lpstr>
      <vt:lpstr>Презентация PowerPoint</vt:lpstr>
      <vt:lpstr>Где искать идею? Самое разумное – в эффективности</vt:lpstr>
      <vt:lpstr>Где искать выручку?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Александр Гусев</cp:lastModifiedBy>
  <cp:revision>307</cp:revision>
  <cp:lastPrinted>2022-04-08T14:35:43Z</cp:lastPrinted>
  <dcterms:created xsi:type="dcterms:W3CDTF">2021-03-01T12:07:13Z</dcterms:created>
  <dcterms:modified xsi:type="dcterms:W3CDTF">2022-05-24T11:00:13Z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