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94" r:id="rId2"/>
    <p:sldId id="395" r:id="rId3"/>
    <p:sldId id="383" r:id="rId4"/>
    <p:sldId id="469" r:id="rId5"/>
    <p:sldId id="270" r:id="rId6"/>
    <p:sldId id="1431" r:id="rId7"/>
    <p:sldId id="1501" r:id="rId8"/>
    <p:sldId id="1505" r:id="rId9"/>
    <p:sldId id="1507" r:id="rId10"/>
    <p:sldId id="1494" r:id="rId11"/>
    <p:sldId id="1498" r:id="rId12"/>
    <p:sldId id="1508" r:id="rId13"/>
    <p:sldId id="1510" r:id="rId14"/>
    <p:sldId id="1509" r:id="rId15"/>
    <p:sldId id="1511" r:id="rId16"/>
    <p:sldId id="1512" r:id="rId17"/>
    <p:sldId id="1513" r:id="rId18"/>
    <p:sldId id="1514" r:id="rId19"/>
    <p:sldId id="1515" r:id="rId20"/>
    <p:sldId id="396" r:id="rId21"/>
    <p:sldId id="267" r:id="rId22"/>
    <p:sldId id="384" r:id="rId2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8B5"/>
    <a:srgbClr val="F5F6F5"/>
    <a:srgbClr val="FFFFFF"/>
    <a:srgbClr val="E9ECEE"/>
    <a:srgbClr val="ACACAC"/>
    <a:srgbClr val="006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7799" autoAdjust="0"/>
  </p:normalViewPr>
  <p:slideViewPr>
    <p:cSldViewPr>
      <p:cViewPr>
        <p:scale>
          <a:sx n="53" d="100"/>
          <a:sy n="53" d="100"/>
        </p:scale>
        <p:origin x="80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4;&#1087;&#1088;&#1086;&#1089;%20&#1074;&#1088;&#1072;&#1095;&#1077;&#1081;%20&#1086;&#1073;%20&#1086;&#1089;&#1086;&#1073;&#1077;&#1085;&#1085;&#1086;&#1089;&#1090;&#1103;&#1093;%20&#1076;&#1080;&#1089;&#1090;&#1072;&#1085;&#1094;&#1080;&#1086;&#1085;&#1085;&#1099;&#1093;%20&#1082;&#1086;&#1085;&#1090;&#1072;&#1082;&#1090;&#1086;&#1074;%20&#1089;&#1086;%20&#1089;&#1074;&#1086;&#1080;&#1084;&#1080;%20&#1087;&#1072;&#1094;&#1080;&#1077;&#1085;&#1090;&#1072;&#1084;&#1080;%20%20(&#1054;&#1090;&#1074;&#1077;&#1090;&#1099;%202)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4;&#1087;&#1088;&#1086;&#1089;%20&#1074;&#1088;&#1072;&#1095;&#1077;&#1081;%20&#1086;&#1073;%20&#1086;&#1089;&#1086;&#1073;&#1077;&#1085;&#1085;&#1086;&#1089;&#1090;&#1103;&#1093;%20&#1076;&#1080;&#1089;&#1090;&#1072;&#1085;&#1094;&#1080;&#1086;&#1085;&#1085;&#1099;&#1093;%20&#1082;&#1086;&#1085;&#1090;&#1072;&#1082;&#1090;&#1086;&#1074;%20&#1089;&#1086;%20&#1089;&#1074;&#1086;&#1080;&#1084;&#1080;%20&#1087;&#1072;&#1094;&#1080;&#1077;&#1085;&#1090;&#1072;&#1084;&#1080;%20%20(&#1054;&#1090;&#1074;&#1077;&#1090;&#1099;%202)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Лист1!$B$15</c:f>
              <c:strCache>
                <c:ptCount val="1"/>
                <c:pt idx="0">
                  <c:v>Гр 1 (телефон ДДН)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Лист1!$C$14:$E$14</c:f>
              <c:strCache>
                <c:ptCount val="3"/>
                <c:pt idx="0">
                  <c:v>смерть от СС причин, %</c:v>
                </c:pt>
                <c:pt idx="1">
                  <c:v>повторная госпитализвция с ХСН, %</c:v>
                </c:pt>
                <c:pt idx="2">
                  <c:v>Комбинированное событие 1 и/или 2, %</c:v>
                </c:pt>
              </c:strCache>
            </c:strRef>
          </c:cat>
          <c:val>
            <c:numRef>
              <c:f>Лист1!$C$15:$E$15</c:f>
              <c:numCache>
                <c:formatCode>General</c:formatCode>
                <c:ptCount val="3"/>
                <c:pt idx="0">
                  <c:v>2.7</c:v>
                </c:pt>
                <c:pt idx="1">
                  <c:v>4.0999999999999996</c:v>
                </c:pt>
                <c:pt idx="2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8-45CD-9235-B719CF7B92C7}"/>
            </c:ext>
          </c:extLst>
        </c:ser>
        <c:ser>
          <c:idx val="1"/>
          <c:order val="1"/>
          <c:tx>
            <c:strRef>
              <c:f>Лист1!$B$16</c:f>
              <c:strCache>
                <c:ptCount val="1"/>
                <c:pt idx="0">
                  <c:v>Гр 2 (ддн с ПО)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Лист1!$C$14:$E$14</c:f>
              <c:strCache>
                <c:ptCount val="3"/>
                <c:pt idx="0">
                  <c:v>смерть от СС причин, %</c:v>
                </c:pt>
                <c:pt idx="1">
                  <c:v>повторная госпитализвция с ХСН, %</c:v>
                </c:pt>
                <c:pt idx="2">
                  <c:v>Комбинированное событие 1 и/или 2, %</c:v>
                </c:pt>
              </c:strCache>
            </c:strRef>
          </c:cat>
          <c:val>
            <c:numRef>
              <c:f>Лист1!$C$16:$E$16</c:f>
              <c:numCache>
                <c:formatCode>General</c:formatCode>
                <c:ptCount val="3"/>
                <c:pt idx="0">
                  <c:v>0</c:v>
                </c:pt>
                <c:pt idx="1">
                  <c:v>2.6</c:v>
                </c:pt>
                <c:pt idx="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48-45CD-9235-B719CF7B92C7}"/>
            </c:ext>
          </c:extLst>
        </c:ser>
        <c:ser>
          <c:idx val="2"/>
          <c:order val="2"/>
          <c:tx>
            <c:strRef>
              <c:f>Лист1!$B$17</c:f>
              <c:strCache>
                <c:ptCount val="1"/>
                <c:pt idx="0">
                  <c:v>Гр 3 (очно)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Лист1!$C$14:$E$14</c:f>
              <c:strCache>
                <c:ptCount val="3"/>
                <c:pt idx="0">
                  <c:v>смерть от СС причин, %</c:v>
                </c:pt>
                <c:pt idx="1">
                  <c:v>повторная госпитализвция с ХСН, %</c:v>
                </c:pt>
                <c:pt idx="2">
                  <c:v>Комбинированное событие 1 и/или 2, %</c:v>
                </c:pt>
              </c:strCache>
            </c:strRef>
          </c:cat>
          <c:val>
            <c:numRef>
              <c:f>Лист1!$C$17:$E$17</c:f>
              <c:numCache>
                <c:formatCode>General</c:formatCode>
                <c:ptCount val="3"/>
                <c:pt idx="0">
                  <c:v>26.6</c:v>
                </c:pt>
                <c:pt idx="1">
                  <c:v>6.3</c:v>
                </c:pt>
                <c:pt idx="2">
                  <c:v>32.9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48-45CD-9235-B719CF7B92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87593359"/>
        <c:axId val="1720137727"/>
      </c:barChart>
      <c:catAx>
        <c:axId val="387593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0137727"/>
        <c:crosses val="autoZero"/>
        <c:auto val="1"/>
        <c:lblAlgn val="ctr"/>
        <c:lblOffset val="100"/>
        <c:noMultiLvlLbl val="0"/>
      </c:catAx>
      <c:valAx>
        <c:axId val="1720137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7593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8D-4312-965E-54F41625A2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8D-4312-965E-54F41625A29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8C22577-B6DD-4204-9235-389A6A22E1EB}" type="CELLRANGE">
                      <a:rPr lang="en-US"/>
                      <a:pPr/>
                      <a:t>[ДИАПАЗОН ЯЧЕЕК]</a:t>
                    </a:fld>
                    <a:r>
                      <a:rPr lang="en-US" baseline="0"/>
                      <a:t>
</a:t>
                    </a:r>
                    <a:fld id="{09000221-B053-41CA-A538-39824C308C04}" type="CATEGORYNAME">
                      <a:rPr lang="en-US" baseline="0"/>
                      <a:pPr/>
                      <a:t>[ИМЯ КАТЕГОРИИ]</a:t>
                    </a:fld>
                    <a:r>
                      <a:rPr lang="en-US" baseline="0"/>
                      <a:t>
</a:t>
                    </a:r>
                    <a:fld id="{93C8514C-AC08-4333-A514-52DBCEBA54E4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B8D-4312-965E-54F41625A29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3A3FA6E-9428-4B2B-B0E1-B9C695FE6B9F}" type="CELLRANGE">
                      <a:rPr lang="en-US"/>
                      <a:pPr/>
                      <a:t>[ДИАПАЗОН ЯЧЕЕК]</a:t>
                    </a:fld>
                    <a:r>
                      <a:rPr lang="en-US" baseline="0"/>
                      <a:t>
</a:t>
                    </a:r>
                    <a:fld id="{27020614-CF75-4E49-AC8F-40601869E4A0}" type="CATEGORYNAME">
                      <a:rPr lang="en-US" baseline="0"/>
                      <a:pPr/>
                      <a:t>[ИМЯ КАТЕГОРИИ]</a:t>
                    </a:fld>
                    <a:r>
                      <a:rPr lang="en-US" baseline="0"/>
                      <a:t>
</a:t>
                    </a:r>
                    <a:fld id="{16547F54-DD2E-4C9C-94AC-7AA7C8FE5877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B8D-4312-965E-54F41625A297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Лист1!$A$1:$A$2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74</c:v>
                </c:pt>
                <c:pt idx="1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Лист1!$B$1:$B$2</c15:f>
                <c15:dlblRangeCache>
                  <c:ptCount val="2"/>
                  <c:pt idx="0">
                    <c:v>74</c:v>
                  </c:pt>
                  <c:pt idx="1">
                    <c:v>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1B8D-4312-965E-54F41625A2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64-4D4C-AF5C-48F4BB543D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64-4D4C-AF5C-48F4BB543D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64-4D4C-AF5C-48F4BB543D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64-4D4C-AF5C-48F4BB543D19}"/>
              </c:ext>
            </c:extLst>
          </c:dPt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Лист1!$A$5:$A$8</c:f>
              <c:strCache>
                <c:ptCount val="4"/>
                <c:pt idx="0">
                  <c:v>нет </c:v>
                </c:pt>
                <c:pt idx="1">
                  <c:v>редко </c:v>
                </c:pt>
                <c:pt idx="2">
                  <c:v>иногда по ситуации</c:v>
                </c:pt>
                <c:pt idx="3">
                  <c:v>часто  </c:v>
                </c:pt>
              </c:strCache>
            </c:strRef>
          </c:cat>
          <c:val>
            <c:numRef>
              <c:f>Лист1!$B$5:$B$8</c:f>
              <c:numCache>
                <c:formatCode>General</c:formatCode>
                <c:ptCount val="4"/>
                <c:pt idx="0">
                  <c:v>11</c:v>
                </c:pt>
                <c:pt idx="1">
                  <c:v>15</c:v>
                </c:pt>
                <c:pt idx="2">
                  <c:v>15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64-4D4C-AF5C-48F4BB543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785-47A9-B17D-C82AE4DDA05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785-47A9-B17D-C82AE4DDA058}"/>
              </c:ext>
            </c:extLst>
          </c:dPt>
          <c:dLbls>
            <c:dLbl>
              <c:idx val="2"/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364938757655289"/>
                      <c:h val="0.151633939948377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785-47A9-B17D-C82AE4DDA058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Лист1!$A$41:$A$43</c:f>
              <c:strCache>
                <c:ptCount val="3"/>
                <c:pt idx="0">
                  <c:v>личный</c:v>
                </c:pt>
                <c:pt idx="1">
                  <c:v>рабочий</c:v>
                </c:pt>
                <c:pt idx="2">
                  <c:v>специальный </c:v>
                </c:pt>
              </c:strCache>
            </c:strRef>
          </c:cat>
          <c:val>
            <c:numRef>
              <c:f>Лист1!$B$41:$B$43</c:f>
              <c:numCache>
                <c:formatCode>General</c:formatCode>
                <c:ptCount val="3"/>
                <c:pt idx="0">
                  <c:v>55</c:v>
                </c:pt>
                <c:pt idx="1">
                  <c:v>26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85-47A9-B17D-C82AE4DDA0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02598352"/>
        <c:axId val="802592944"/>
      </c:barChart>
      <c:catAx>
        <c:axId val="80259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2592944"/>
        <c:crosses val="autoZero"/>
        <c:auto val="1"/>
        <c:lblAlgn val="ctr"/>
        <c:lblOffset val="100"/>
        <c:noMultiLvlLbl val="0"/>
      </c:catAx>
      <c:valAx>
        <c:axId val="80259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259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2D-460C-84B0-78081D8767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2D-460C-84B0-78081D8767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2D-460C-84B0-78081D8767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02D-460C-84B0-78081D8767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02D-460C-84B0-78081D8767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02D-460C-84B0-78081D8767EA}"/>
              </c:ext>
            </c:extLst>
          </c:dPt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Лист1!$A$61:$A$66</c:f>
              <c:strCache>
                <c:ptCount val="6"/>
                <c:pt idx="0">
                  <c:v>нет </c:v>
                </c:pt>
                <c:pt idx="1">
                  <c:v>очень редко</c:v>
                </c:pt>
                <c:pt idx="2">
                  <c:v>менее 1 раза в день</c:v>
                </c:pt>
                <c:pt idx="3">
                  <c:v>2-3 раза в день</c:v>
                </c:pt>
                <c:pt idx="4">
                  <c:v>более 5 раз в день</c:v>
                </c:pt>
                <c:pt idx="5">
                  <c:v>20-40 в день</c:v>
                </c:pt>
              </c:strCache>
            </c:strRef>
          </c:cat>
          <c:val>
            <c:numRef>
              <c:f>Лист1!$B$61:$B$66</c:f>
              <c:numCache>
                <c:formatCode>General</c:formatCode>
                <c:ptCount val="6"/>
                <c:pt idx="0">
                  <c:v>16</c:v>
                </c:pt>
                <c:pt idx="1">
                  <c:v>15</c:v>
                </c:pt>
                <c:pt idx="2">
                  <c:v>17</c:v>
                </c:pt>
                <c:pt idx="3">
                  <c:v>21</c:v>
                </c:pt>
                <c:pt idx="4">
                  <c:v>10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2D-460C-84B0-78081D876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1A-4167-9944-31783B8498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1A-4167-9944-31783B8498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1A-4167-9944-31783B8498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1A-4167-9944-31783B84982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01A-4167-9944-31783B84982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01A-4167-9944-31783B84982A}"/>
              </c:ext>
            </c:extLst>
          </c:dPt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Лист1!$A$74:$A$77</c:f>
              <c:strCache>
                <c:ptCount val="4"/>
                <c:pt idx="0">
                  <c:v>нет</c:v>
                </c:pt>
                <c:pt idx="1">
                  <c:v>редко</c:v>
                </c:pt>
                <c:pt idx="2">
                  <c:v>2-5 раз в день </c:v>
                </c:pt>
                <c:pt idx="3">
                  <c:v>много</c:v>
                </c:pt>
              </c:strCache>
            </c:strRef>
          </c:cat>
          <c:val>
            <c:numRef>
              <c:f>Лист1!$B$74:$B$77</c:f>
              <c:numCache>
                <c:formatCode>General</c:formatCode>
                <c:ptCount val="4"/>
                <c:pt idx="0">
                  <c:v>12</c:v>
                </c:pt>
                <c:pt idx="1">
                  <c:v>25</c:v>
                </c:pt>
                <c:pt idx="2">
                  <c:v>26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01A-4167-9944-31783B849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9D-4AC5-A1F5-A2D4882C54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9D-4AC5-A1F5-A2D4882C54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9D-4AC5-A1F5-A2D4882C54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9D-4AC5-A1F5-A2D4882C54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B9D-4AC5-A1F5-A2D4882C54A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B9D-4AC5-A1F5-A2D4882C54A6}"/>
              </c:ext>
            </c:extLst>
          </c:dPt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Лист1!$A$94:$A$97</c:f>
              <c:strCache>
                <c:ptCount val="4"/>
                <c:pt idx="0">
                  <c:v>нет</c:v>
                </c:pt>
                <c:pt idx="1">
                  <c:v>до 30 мин </c:v>
                </c:pt>
                <c:pt idx="2">
                  <c:v>около часа</c:v>
                </c:pt>
                <c:pt idx="3">
                  <c:v>много (2-3 часа)</c:v>
                </c:pt>
              </c:strCache>
            </c:strRef>
          </c:cat>
          <c:val>
            <c:numRef>
              <c:f>Лист1!$B$94:$B$97</c:f>
              <c:numCache>
                <c:formatCode>General</c:formatCode>
                <c:ptCount val="4"/>
                <c:pt idx="0">
                  <c:v>10</c:v>
                </c:pt>
                <c:pt idx="1">
                  <c:v>13</c:v>
                </c:pt>
                <c:pt idx="2">
                  <c:v>40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B9D-4AC5-A1F5-A2D4882C5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94-4296-8B25-500F594379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94-4296-8B25-500F594379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94-4296-8B25-500F594379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94-4296-8B25-500F594379F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F94-4296-8B25-500F594379F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F94-4296-8B25-500F594379F5}"/>
              </c:ext>
            </c:extLst>
          </c:dPt>
          <c:dLbls>
            <c:dLbl>
              <c:idx val="0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0056415115103"/>
                      <c:h val="0.168636616133560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F94-4296-8B25-500F594379F5}"/>
                </c:ext>
              </c:extLst>
            </c:dLbl>
            <c:dLbl>
              <c:idx val="1"/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565639112536711"/>
                      <c:h val="0.191473876639969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F94-4296-8B25-500F594379F5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Лист1!$A$111:$A$113</c:f>
              <c:strCache>
                <c:ptCount val="3"/>
                <c:pt idx="0">
                  <c:v>переписка</c:v>
                </c:pt>
                <c:pt idx="1">
                  <c:v>Переписка и звонки</c:v>
                </c:pt>
                <c:pt idx="2">
                  <c:v>звонки</c:v>
                </c:pt>
              </c:strCache>
            </c:strRef>
          </c:cat>
          <c:val>
            <c:numRef>
              <c:f>Лист1!$B$111:$B$113</c:f>
              <c:numCache>
                <c:formatCode>General</c:formatCode>
                <c:ptCount val="3"/>
                <c:pt idx="0">
                  <c:v>56</c:v>
                </c:pt>
                <c:pt idx="1">
                  <c:v>14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F94-4296-8B25-500F59437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31-413B-93C0-0700C47C09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31-413B-93C0-0700C47C09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31-413B-93C0-0700C47C09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31-413B-93C0-0700C47C098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131-413B-93C0-0700C47C098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131-413B-93C0-0700C47C098A}"/>
              </c:ext>
            </c:extLst>
          </c:dPt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Лист1!$A$127:$A$130</c:f>
              <c:strCache>
                <c:ptCount val="4"/>
                <c:pt idx="0">
                  <c:v>да</c:v>
                </c:pt>
                <c:pt idx="1">
                  <c:v>пока нет, но планирую </c:v>
                </c:pt>
                <c:pt idx="2">
                  <c:v>уже нет </c:v>
                </c:pt>
                <c:pt idx="3">
                  <c:v>просто "нет"</c:v>
                </c:pt>
              </c:strCache>
            </c:strRef>
          </c:cat>
          <c:val>
            <c:numRef>
              <c:f>Лист1!$B$127:$B$130</c:f>
              <c:numCache>
                <c:formatCode>General</c:formatCode>
                <c:ptCount val="4"/>
                <c:pt idx="0">
                  <c:v>11</c:v>
                </c:pt>
                <c:pt idx="1">
                  <c:v>8</c:v>
                </c:pt>
                <c:pt idx="2">
                  <c:v>3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131-413B-93C0-0700C47C0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F26C96-901B-E646-8E5F-31F663CF2B3B}" type="doc">
      <dgm:prSet loTypeId="urn:microsoft.com/office/officeart/2009/3/layout/IncreasingArrowsProcess" loCatId="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DA8AEB5-2307-9946-BCB3-8F8E7BE3BA70}">
      <dgm:prSet phldrT="[Текст]"/>
      <dgm:spPr/>
      <dgm:t>
        <a:bodyPr/>
        <a:lstStyle/>
        <a:p>
          <a:r>
            <a:rPr lang="en" b="1" dirty="0">
              <a:solidFill>
                <a:schemeClr val="tx1"/>
              </a:solidFill>
            </a:rPr>
            <a:t>N</a:t>
          </a:r>
          <a:r>
            <a:rPr lang="en-US" b="1" dirty="0">
              <a:solidFill>
                <a:schemeClr val="tx1"/>
              </a:solidFill>
            </a:rPr>
            <a:t>= </a:t>
          </a:r>
          <a:r>
            <a:rPr lang="ru-RU" b="1" dirty="0">
              <a:solidFill>
                <a:schemeClr val="tx1"/>
              </a:solidFill>
            </a:rPr>
            <a:t>15</a:t>
          </a:r>
          <a:r>
            <a:rPr lang="en-US" b="1" dirty="0">
              <a:solidFill>
                <a:schemeClr val="tx1"/>
              </a:solidFill>
            </a:rPr>
            <a:t>0</a:t>
          </a:r>
          <a:endParaRPr lang="ru-RU" b="1" dirty="0">
            <a:solidFill>
              <a:schemeClr val="tx1"/>
            </a:solidFill>
          </a:endParaRPr>
        </a:p>
      </dgm:t>
    </dgm:pt>
    <dgm:pt modelId="{B28F927B-F41B-8E40-A670-9516A8991FC7}" type="parTrans" cxnId="{F2FDD7E4-8C74-DD4F-8CA2-F796A4CED38C}">
      <dgm:prSet/>
      <dgm:spPr/>
      <dgm:t>
        <a:bodyPr/>
        <a:lstStyle/>
        <a:p>
          <a:endParaRPr lang="ru-RU"/>
        </a:p>
      </dgm:t>
    </dgm:pt>
    <dgm:pt modelId="{50B1E2EA-40DD-CA4D-A63D-01BF9DE554B3}" type="sibTrans" cxnId="{F2FDD7E4-8C74-DD4F-8CA2-F796A4CED38C}">
      <dgm:prSet/>
      <dgm:spPr/>
      <dgm:t>
        <a:bodyPr/>
        <a:lstStyle/>
        <a:p>
          <a:endParaRPr lang="ru-RU"/>
        </a:p>
      </dgm:t>
    </dgm:pt>
    <dgm:pt modelId="{E1E926FA-6043-3148-ABDA-33932E1C1FC9}">
      <dgm:prSet phldrT="[Текст]"/>
      <dgm:spPr/>
      <dgm:t>
        <a:bodyPr/>
        <a:lstStyle/>
        <a:p>
          <a:r>
            <a:rPr lang="ru-RU" dirty="0"/>
            <a:t>Группа телефонного диспансерного наблюдения</a:t>
          </a:r>
        </a:p>
      </dgm:t>
    </dgm:pt>
    <dgm:pt modelId="{183DFC53-00B0-A941-9A1F-6A0E82A76D63}" type="parTrans" cxnId="{72618F4F-D86D-BA4A-B45F-243FC6EDF3F4}">
      <dgm:prSet/>
      <dgm:spPr/>
      <dgm:t>
        <a:bodyPr/>
        <a:lstStyle/>
        <a:p>
          <a:endParaRPr lang="ru-RU"/>
        </a:p>
      </dgm:t>
    </dgm:pt>
    <dgm:pt modelId="{7CE5A68F-4E6A-184F-96CE-0625D29B0CAE}" type="sibTrans" cxnId="{72618F4F-D86D-BA4A-B45F-243FC6EDF3F4}">
      <dgm:prSet/>
      <dgm:spPr/>
      <dgm:t>
        <a:bodyPr/>
        <a:lstStyle/>
        <a:p>
          <a:endParaRPr lang="ru-RU"/>
        </a:p>
      </dgm:t>
    </dgm:pt>
    <dgm:pt modelId="{593D946F-48C3-5245-B4B7-359FFBBBB5B1}">
      <dgm:prSet phldrT="[Текст]" custT="1"/>
      <dgm:spPr/>
      <dgm:t>
        <a:bodyPr/>
        <a:lstStyle/>
        <a:p>
          <a:r>
            <a:rPr lang="en-US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N=</a:t>
          </a:r>
          <a:r>
            <a:rPr lang="ru-RU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15</a:t>
          </a:r>
          <a:r>
            <a:rPr lang="en-US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0</a:t>
          </a:r>
          <a:endParaRPr lang="ru-RU" sz="2800" b="1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5DA4FB23-0C5E-7145-B07B-93C9ABB4638B}" type="parTrans" cxnId="{839B9322-4214-C94D-B0EF-68BAC1E34CE6}">
      <dgm:prSet/>
      <dgm:spPr/>
      <dgm:t>
        <a:bodyPr/>
        <a:lstStyle/>
        <a:p>
          <a:endParaRPr lang="ru-RU"/>
        </a:p>
      </dgm:t>
    </dgm:pt>
    <dgm:pt modelId="{32DA7548-FB93-6B4E-A10F-425A83F51D01}" type="sibTrans" cxnId="{839B9322-4214-C94D-B0EF-68BAC1E34CE6}">
      <dgm:prSet/>
      <dgm:spPr/>
      <dgm:t>
        <a:bodyPr/>
        <a:lstStyle/>
        <a:p>
          <a:endParaRPr lang="ru-RU"/>
        </a:p>
      </dgm:t>
    </dgm:pt>
    <dgm:pt modelId="{7D5BA1C3-5737-8540-89B4-0412341A4487}">
      <dgm:prSet phldrT="[Текст]"/>
      <dgm:spPr/>
      <dgm:t>
        <a:bodyPr/>
        <a:lstStyle/>
        <a:p>
          <a:r>
            <a:rPr lang="ru-RU" dirty="0"/>
            <a:t>Группа дистанционного диспансерного наблюдения с использованием ПО </a:t>
          </a:r>
          <a:r>
            <a:rPr lang="en-US" dirty="0" err="1"/>
            <a:t>Medsenger</a:t>
          </a:r>
          <a:endParaRPr lang="ru-RU" dirty="0"/>
        </a:p>
      </dgm:t>
    </dgm:pt>
    <dgm:pt modelId="{DD1B5BE6-65D7-2245-AD09-6FC539E40BBA}" type="parTrans" cxnId="{C6AF5DB9-2F86-344A-AAB3-273792D56203}">
      <dgm:prSet/>
      <dgm:spPr/>
      <dgm:t>
        <a:bodyPr/>
        <a:lstStyle/>
        <a:p>
          <a:endParaRPr lang="ru-RU"/>
        </a:p>
      </dgm:t>
    </dgm:pt>
    <dgm:pt modelId="{4FFA9741-3582-AD4E-8F1D-F0292926C751}" type="sibTrans" cxnId="{C6AF5DB9-2F86-344A-AAB3-273792D56203}">
      <dgm:prSet/>
      <dgm:spPr/>
      <dgm:t>
        <a:bodyPr/>
        <a:lstStyle/>
        <a:p>
          <a:endParaRPr lang="ru-RU"/>
        </a:p>
      </dgm:t>
    </dgm:pt>
    <dgm:pt modelId="{6F0CCF4C-666C-9343-921D-64F274D859B7}">
      <dgm:prSet phldrT="[Текст]"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N=</a:t>
          </a:r>
          <a:r>
            <a:rPr lang="ru-RU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15</a:t>
          </a:r>
          <a:r>
            <a:rPr lang="en-US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0</a:t>
          </a:r>
          <a:endParaRPr lang="ru-RU" sz="2800" b="1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629D5C56-2037-CD44-86BB-74248C9920EA}" type="parTrans" cxnId="{B17D29AE-FB74-2D4D-83F1-E9B30D9BDD90}">
      <dgm:prSet/>
      <dgm:spPr/>
      <dgm:t>
        <a:bodyPr/>
        <a:lstStyle/>
        <a:p>
          <a:endParaRPr lang="ru-RU"/>
        </a:p>
      </dgm:t>
    </dgm:pt>
    <dgm:pt modelId="{73A66EA8-BC7F-0B4C-AC14-986370B36157}" type="sibTrans" cxnId="{B17D29AE-FB74-2D4D-83F1-E9B30D9BDD90}">
      <dgm:prSet/>
      <dgm:spPr/>
      <dgm:t>
        <a:bodyPr/>
        <a:lstStyle/>
        <a:p>
          <a:endParaRPr lang="ru-RU"/>
        </a:p>
      </dgm:t>
    </dgm:pt>
    <dgm:pt modelId="{6E5159E3-B45A-D24F-8666-8032D5B9A95C}">
      <dgm:prSet phldrT="[Текст]"/>
      <dgm:spPr/>
      <dgm:t>
        <a:bodyPr/>
        <a:lstStyle/>
        <a:p>
          <a:r>
            <a:rPr lang="ru-RU" dirty="0"/>
            <a:t>Группа стандартного диспансерного наблюдения</a:t>
          </a:r>
        </a:p>
      </dgm:t>
    </dgm:pt>
    <dgm:pt modelId="{FC036B7B-3F0F-4342-A633-5CCDC559E298}" type="parTrans" cxnId="{BA784A00-1925-6E45-898F-AC0785F396E4}">
      <dgm:prSet/>
      <dgm:spPr/>
      <dgm:t>
        <a:bodyPr/>
        <a:lstStyle/>
        <a:p>
          <a:endParaRPr lang="ru-RU"/>
        </a:p>
      </dgm:t>
    </dgm:pt>
    <dgm:pt modelId="{604EA8BB-E8B9-DD48-A7B4-BD153AAD206E}" type="sibTrans" cxnId="{BA784A00-1925-6E45-898F-AC0785F396E4}">
      <dgm:prSet/>
      <dgm:spPr/>
      <dgm:t>
        <a:bodyPr/>
        <a:lstStyle/>
        <a:p>
          <a:endParaRPr lang="ru-RU"/>
        </a:p>
      </dgm:t>
    </dgm:pt>
    <dgm:pt modelId="{297CB499-8F1B-8241-BC28-882511A3B4D0}" type="pres">
      <dgm:prSet presAssocID="{A8F26C96-901B-E646-8E5F-31F663CF2B3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AEC414C5-BBF5-F843-8189-BBADA9671A96}" type="pres">
      <dgm:prSet presAssocID="{FDA8AEB5-2307-9946-BCB3-8F8E7BE3BA70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AD4A4FFE-BC33-704E-B1DD-FDCFC19E838A}" type="pres">
      <dgm:prSet presAssocID="{FDA8AEB5-2307-9946-BCB3-8F8E7BE3BA70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ED29F1E6-0685-4C4D-9BF2-30DE9EC96E95}" type="pres">
      <dgm:prSet presAssocID="{593D946F-48C3-5245-B4B7-359FFBBBB5B1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D1CBA675-3D80-D148-B2AF-9F90F1ADE7A4}" type="pres">
      <dgm:prSet presAssocID="{593D946F-48C3-5245-B4B7-359FFBBBB5B1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AECC7EFD-7FD7-6642-B9AA-63BFA8BB3CA7}" type="pres">
      <dgm:prSet presAssocID="{6F0CCF4C-666C-9343-921D-64F274D859B7}" presName="parentText3" presStyleLbl="node1" presStyleIdx="2" presStyleCnt="3" custLinFactNeighborX="-422" custLinFactNeighborY="3188">
        <dgm:presLayoutVars>
          <dgm:chMax/>
          <dgm:chPref val="3"/>
          <dgm:bulletEnabled val="1"/>
        </dgm:presLayoutVars>
      </dgm:prSet>
      <dgm:spPr/>
    </dgm:pt>
    <dgm:pt modelId="{87ADA3DE-2BB4-D84C-9560-B68F2337A799}" type="pres">
      <dgm:prSet presAssocID="{6F0CCF4C-666C-9343-921D-64F274D859B7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A784A00-1925-6E45-898F-AC0785F396E4}" srcId="{6F0CCF4C-666C-9343-921D-64F274D859B7}" destId="{6E5159E3-B45A-D24F-8666-8032D5B9A95C}" srcOrd="0" destOrd="0" parTransId="{FC036B7B-3F0F-4342-A633-5CCDC559E298}" sibTransId="{604EA8BB-E8B9-DD48-A7B4-BD153AAD206E}"/>
    <dgm:cxn modelId="{839B9322-4214-C94D-B0EF-68BAC1E34CE6}" srcId="{A8F26C96-901B-E646-8E5F-31F663CF2B3B}" destId="{593D946F-48C3-5245-B4B7-359FFBBBB5B1}" srcOrd="1" destOrd="0" parTransId="{5DA4FB23-0C5E-7145-B07B-93C9ABB4638B}" sibTransId="{32DA7548-FB93-6B4E-A10F-425A83F51D01}"/>
    <dgm:cxn modelId="{C0F5ED3E-E5B7-DB4E-A542-B1C940D5B166}" type="presOf" srcId="{6E5159E3-B45A-D24F-8666-8032D5B9A95C}" destId="{87ADA3DE-2BB4-D84C-9560-B68F2337A799}" srcOrd="0" destOrd="0" presId="urn:microsoft.com/office/officeart/2009/3/layout/IncreasingArrowsProcess"/>
    <dgm:cxn modelId="{BD878846-6DE6-D649-899E-B45F35C4F622}" type="presOf" srcId="{FDA8AEB5-2307-9946-BCB3-8F8E7BE3BA70}" destId="{AEC414C5-BBF5-F843-8189-BBADA9671A96}" srcOrd="0" destOrd="0" presId="urn:microsoft.com/office/officeart/2009/3/layout/IncreasingArrowsProcess"/>
    <dgm:cxn modelId="{72618F4F-D86D-BA4A-B45F-243FC6EDF3F4}" srcId="{FDA8AEB5-2307-9946-BCB3-8F8E7BE3BA70}" destId="{E1E926FA-6043-3148-ABDA-33932E1C1FC9}" srcOrd="0" destOrd="0" parTransId="{183DFC53-00B0-A941-9A1F-6A0E82A76D63}" sibTransId="{7CE5A68F-4E6A-184F-96CE-0625D29B0CAE}"/>
    <dgm:cxn modelId="{D8DAA67B-6728-9641-B528-46B4235D56FB}" type="presOf" srcId="{A8F26C96-901B-E646-8E5F-31F663CF2B3B}" destId="{297CB499-8F1B-8241-BC28-882511A3B4D0}" srcOrd="0" destOrd="0" presId="urn:microsoft.com/office/officeart/2009/3/layout/IncreasingArrowsProcess"/>
    <dgm:cxn modelId="{E8C73387-D114-414B-945A-D4851155A827}" type="presOf" srcId="{E1E926FA-6043-3148-ABDA-33932E1C1FC9}" destId="{AD4A4FFE-BC33-704E-B1DD-FDCFC19E838A}" srcOrd="0" destOrd="0" presId="urn:microsoft.com/office/officeart/2009/3/layout/IncreasingArrowsProcess"/>
    <dgm:cxn modelId="{B17D29AE-FB74-2D4D-83F1-E9B30D9BDD90}" srcId="{A8F26C96-901B-E646-8E5F-31F663CF2B3B}" destId="{6F0CCF4C-666C-9343-921D-64F274D859B7}" srcOrd="2" destOrd="0" parTransId="{629D5C56-2037-CD44-86BB-74248C9920EA}" sibTransId="{73A66EA8-BC7F-0B4C-AC14-986370B36157}"/>
    <dgm:cxn modelId="{643BEEAE-AA55-8944-AE3A-680706EAE201}" type="presOf" srcId="{6F0CCF4C-666C-9343-921D-64F274D859B7}" destId="{AECC7EFD-7FD7-6642-B9AA-63BFA8BB3CA7}" srcOrd="0" destOrd="0" presId="urn:microsoft.com/office/officeart/2009/3/layout/IncreasingArrowsProcess"/>
    <dgm:cxn modelId="{C6AF5DB9-2F86-344A-AAB3-273792D56203}" srcId="{593D946F-48C3-5245-B4B7-359FFBBBB5B1}" destId="{7D5BA1C3-5737-8540-89B4-0412341A4487}" srcOrd="0" destOrd="0" parTransId="{DD1B5BE6-65D7-2245-AD09-6FC539E40BBA}" sibTransId="{4FFA9741-3582-AD4E-8F1D-F0292926C751}"/>
    <dgm:cxn modelId="{F2FDD7E4-8C74-DD4F-8CA2-F796A4CED38C}" srcId="{A8F26C96-901B-E646-8E5F-31F663CF2B3B}" destId="{FDA8AEB5-2307-9946-BCB3-8F8E7BE3BA70}" srcOrd="0" destOrd="0" parTransId="{B28F927B-F41B-8E40-A670-9516A8991FC7}" sibTransId="{50B1E2EA-40DD-CA4D-A63D-01BF9DE554B3}"/>
    <dgm:cxn modelId="{AFD018E7-5EFF-6F49-8329-2EED80AF0832}" type="presOf" srcId="{7D5BA1C3-5737-8540-89B4-0412341A4487}" destId="{D1CBA675-3D80-D148-B2AF-9F90F1ADE7A4}" srcOrd="0" destOrd="0" presId="urn:microsoft.com/office/officeart/2009/3/layout/IncreasingArrowsProcess"/>
    <dgm:cxn modelId="{8F6302EF-D05E-3543-8D48-76C1AD338DB2}" type="presOf" srcId="{593D946F-48C3-5245-B4B7-359FFBBBB5B1}" destId="{ED29F1E6-0685-4C4D-9BF2-30DE9EC96E95}" srcOrd="0" destOrd="0" presId="urn:microsoft.com/office/officeart/2009/3/layout/IncreasingArrowsProcess"/>
    <dgm:cxn modelId="{20786B15-9B27-1148-95D2-A02E1A15EED3}" type="presParOf" srcId="{297CB499-8F1B-8241-BC28-882511A3B4D0}" destId="{AEC414C5-BBF5-F843-8189-BBADA9671A96}" srcOrd="0" destOrd="0" presId="urn:microsoft.com/office/officeart/2009/3/layout/IncreasingArrowsProcess"/>
    <dgm:cxn modelId="{2B95572E-568C-5C43-BC20-F2CA754CF9B5}" type="presParOf" srcId="{297CB499-8F1B-8241-BC28-882511A3B4D0}" destId="{AD4A4FFE-BC33-704E-B1DD-FDCFC19E838A}" srcOrd="1" destOrd="0" presId="urn:microsoft.com/office/officeart/2009/3/layout/IncreasingArrowsProcess"/>
    <dgm:cxn modelId="{EA212ABF-14F8-5F4B-BBBD-D71401A60415}" type="presParOf" srcId="{297CB499-8F1B-8241-BC28-882511A3B4D0}" destId="{ED29F1E6-0685-4C4D-9BF2-30DE9EC96E95}" srcOrd="2" destOrd="0" presId="urn:microsoft.com/office/officeart/2009/3/layout/IncreasingArrowsProcess"/>
    <dgm:cxn modelId="{A0371A4D-111D-254E-9EF6-3B8F0A90D734}" type="presParOf" srcId="{297CB499-8F1B-8241-BC28-882511A3B4D0}" destId="{D1CBA675-3D80-D148-B2AF-9F90F1ADE7A4}" srcOrd="3" destOrd="0" presId="urn:microsoft.com/office/officeart/2009/3/layout/IncreasingArrowsProcess"/>
    <dgm:cxn modelId="{165CB981-37B3-D346-A5A5-856935C16C36}" type="presParOf" srcId="{297CB499-8F1B-8241-BC28-882511A3B4D0}" destId="{AECC7EFD-7FD7-6642-B9AA-63BFA8BB3CA7}" srcOrd="4" destOrd="0" presId="urn:microsoft.com/office/officeart/2009/3/layout/IncreasingArrowsProcess"/>
    <dgm:cxn modelId="{26BAF78D-B368-8C43-BAEE-77116A34FE59}" type="presParOf" srcId="{297CB499-8F1B-8241-BC28-882511A3B4D0}" destId="{87ADA3DE-2BB4-D84C-9560-B68F2337A79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414C5-BBF5-F843-8189-BBADA9671A96}">
      <dsp:nvSpPr>
        <dsp:cNvPr id="0" name=""/>
        <dsp:cNvSpPr/>
      </dsp:nvSpPr>
      <dsp:spPr>
        <a:xfrm>
          <a:off x="937508" y="9360"/>
          <a:ext cx="8322375" cy="121205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241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solidFill>
                <a:schemeClr val="tx1"/>
              </a:solidFill>
            </a:rPr>
            <a:t>N</a:t>
          </a:r>
          <a:r>
            <a:rPr lang="en-US" sz="2300" b="1" kern="1200" dirty="0">
              <a:solidFill>
                <a:schemeClr val="tx1"/>
              </a:solidFill>
            </a:rPr>
            <a:t>= </a:t>
          </a:r>
          <a:r>
            <a:rPr lang="ru-RU" sz="2300" b="1" kern="1200" dirty="0">
              <a:solidFill>
                <a:schemeClr val="tx1"/>
              </a:solidFill>
            </a:rPr>
            <a:t>15</a:t>
          </a:r>
          <a:r>
            <a:rPr lang="en-US" sz="2300" b="1" kern="1200" dirty="0">
              <a:solidFill>
                <a:schemeClr val="tx1"/>
              </a:solidFill>
            </a:rPr>
            <a:t>0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937508" y="312374"/>
        <a:ext cx="8019361" cy="606027"/>
      </dsp:txXfrm>
    </dsp:sp>
    <dsp:sp modelId="{AD4A4FFE-BC33-704E-B1DD-FDCFC19E838A}">
      <dsp:nvSpPr>
        <dsp:cNvPr id="0" name=""/>
        <dsp:cNvSpPr/>
      </dsp:nvSpPr>
      <dsp:spPr>
        <a:xfrm>
          <a:off x="937508" y="944029"/>
          <a:ext cx="2563291" cy="2334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Группа телефонного диспансерного наблюдения</a:t>
          </a:r>
        </a:p>
      </dsp:txBody>
      <dsp:txXfrm>
        <a:off x="937508" y="944029"/>
        <a:ext cx="2563291" cy="2334864"/>
      </dsp:txXfrm>
    </dsp:sp>
    <dsp:sp modelId="{ED29F1E6-0685-4C4D-9BF2-30DE9EC96E95}">
      <dsp:nvSpPr>
        <dsp:cNvPr id="0" name=""/>
        <dsp:cNvSpPr/>
      </dsp:nvSpPr>
      <dsp:spPr>
        <a:xfrm>
          <a:off x="3500800" y="413378"/>
          <a:ext cx="5759084" cy="121205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48000"/>
                <a:satMod val="138000"/>
              </a:schemeClr>
            </a:gs>
            <a:gs pos="25000">
              <a:schemeClr val="accent4">
                <a:hueOff val="-2232385"/>
                <a:satOff val="13449"/>
                <a:lumOff val="1078"/>
                <a:alphaOff val="0"/>
                <a:tint val="85000"/>
              </a:schemeClr>
            </a:gs>
            <a:gs pos="40000">
              <a:schemeClr val="accent4">
                <a:hueOff val="-2232385"/>
                <a:satOff val="13449"/>
                <a:lumOff val="1078"/>
                <a:alphaOff val="0"/>
                <a:tint val="92000"/>
              </a:schemeClr>
            </a:gs>
            <a:gs pos="50000">
              <a:schemeClr val="accent4">
                <a:hueOff val="-2232385"/>
                <a:satOff val="13449"/>
                <a:lumOff val="1078"/>
                <a:alphaOff val="0"/>
                <a:tint val="93000"/>
              </a:schemeClr>
            </a:gs>
            <a:gs pos="60000">
              <a:schemeClr val="accent4">
                <a:hueOff val="-2232385"/>
                <a:satOff val="13449"/>
                <a:lumOff val="1078"/>
                <a:alphaOff val="0"/>
                <a:tint val="92000"/>
              </a:schemeClr>
            </a:gs>
            <a:gs pos="75000">
              <a:schemeClr val="accent4">
                <a:hueOff val="-2232385"/>
                <a:satOff val="13449"/>
                <a:lumOff val="1078"/>
                <a:alphaOff val="0"/>
                <a:tint val="83000"/>
                <a:satMod val="108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-2232385"/>
              <a:satOff val="13449"/>
              <a:lumOff val="1078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192414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N=</a:t>
          </a:r>
          <a:r>
            <a:rPr lang="ru-RU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15</a:t>
          </a:r>
          <a:r>
            <a:rPr lang="en-US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0</a:t>
          </a:r>
          <a:endParaRPr lang="ru-RU" sz="2800" b="1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3500800" y="716392"/>
        <a:ext cx="5456070" cy="606027"/>
      </dsp:txXfrm>
    </dsp:sp>
    <dsp:sp modelId="{D1CBA675-3D80-D148-B2AF-9F90F1ADE7A4}">
      <dsp:nvSpPr>
        <dsp:cNvPr id="0" name=""/>
        <dsp:cNvSpPr/>
      </dsp:nvSpPr>
      <dsp:spPr>
        <a:xfrm>
          <a:off x="3500800" y="1348047"/>
          <a:ext cx="2563291" cy="2334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Группа дистанционного диспансерного наблюдения с использованием ПО </a:t>
          </a:r>
          <a:r>
            <a:rPr lang="en-US" sz="2300" kern="1200" dirty="0" err="1"/>
            <a:t>Medsenger</a:t>
          </a:r>
          <a:endParaRPr lang="ru-RU" sz="2300" kern="1200" dirty="0"/>
        </a:p>
      </dsp:txBody>
      <dsp:txXfrm>
        <a:off x="3500800" y="1348047"/>
        <a:ext cx="2563291" cy="2334864"/>
      </dsp:txXfrm>
    </dsp:sp>
    <dsp:sp modelId="{AECC7EFD-7FD7-6642-B9AA-63BFA8BB3CA7}">
      <dsp:nvSpPr>
        <dsp:cNvPr id="0" name=""/>
        <dsp:cNvSpPr/>
      </dsp:nvSpPr>
      <dsp:spPr>
        <a:xfrm>
          <a:off x="6050605" y="856037"/>
          <a:ext cx="3195792" cy="121205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48000"/>
                <a:satMod val="138000"/>
              </a:schemeClr>
            </a:gs>
            <a:gs pos="25000">
              <a:schemeClr val="accent4">
                <a:hueOff val="-4464770"/>
                <a:satOff val="26899"/>
                <a:lumOff val="2156"/>
                <a:alphaOff val="0"/>
                <a:tint val="85000"/>
              </a:schemeClr>
            </a:gs>
            <a:gs pos="40000">
              <a:schemeClr val="accent4">
                <a:hueOff val="-4464770"/>
                <a:satOff val="26899"/>
                <a:lumOff val="2156"/>
                <a:alphaOff val="0"/>
                <a:tint val="92000"/>
              </a:schemeClr>
            </a:gs>
            <a:gs pos="50000">
              <a:schemeClr val="accent4">
                <a:hueOff val="-4464770"/>
                <a:satOff val="26899"/>
                <a:lumOff val="2156"/>
                <a:alphaOff val="0"/>
                <a:tint val="93000"/>
              </a:schemeClr>
            </a:gs>
            <a:gs pos="60000">
              <a:schemeClr val="accent4">
                <a:hueOff val="-4464770"/>
                <a:satOff val="26899"/>
                <a:lumOff val="2156"/>
                <a:alphaOff val="0"/>
                <a:tint val="92000"/>
              </a:schemeClr>
            </a:gs>
            <a:gs pos="75000">
              <a:schemeClr val="accent4">
                <a:hueOff val="-4464770"/>
                <a:satOff val="26899"/>
                <a:lumOff val="2156"/>
                <a:alphaOff val="0"/>
                <a:tint val="83000"/>
                <a:satMod val="108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-4464770"/>
              <a:satOff val="26899"/>
              <a:lumOff val="2156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19241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N=</a:t>
          </a:r>
          <a:r>
            <a:rPr lang="ru-RU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15</a:t>
          </a:r>
          <a:r>
            <a:rPr lang="en-US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0</a:t>
          </a:r>
          <a:endParaRPr lang="ru-RU" sz="2800" b="1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6050605" y="1159051"/>
        <a:ext cx="2892778" cy="606027"/>
      </dsp:txXfrm>
    </dsp:sp>
    <dsp:sp modelId="{87ADA3DE-2BB4-D84C-9560-B68F2337A799}">
      <dsp:nvSpPr>
        <dsp:cNvPr id="0" name=""/>
        <dsp:cNvSpPr/>
      </dsp:nvSpPr>
      <dsp:spPr>
        <a:xfrm>
          <a:off x="6064092" y="1752066"/>
          <a:ext cx="2563291" cy="23006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Группа стандартного диспансерного наблюдения</a:t>
          </a:r>
        </a:p>
      </dsp:txBody>
      <dsp:txXfrm>
        <a:off x="6064092" y="1752066"/>
        <a:ext cx="2563291" cy="2300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0.88097</cdr:y>
    </cdr:from>
    <cdr:to>
      <cdr:x>0.59399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B9E4561C-15D6-A9B7-4056-1179C53169A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4440561"/>
          <a:ext cx="3333333" cy="6000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C930-D20E-4C69-95F3-5BC9541E6B8C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97432-5CDA-42F0-A32D-BEB5FBEA9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75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C9373-A7B2-6842-A843-94B83B950FC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97432-5CDA-42F0-A32D-BEB5FBEA932A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065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B5F54-3E42-E746-BE5F-5B64D8974FC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49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B5F54-3E42-E746-BE5F-5B64D8974FC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785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B5F54-3E42-E746-BE5F-5B64D8974FC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473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B5F54-3E42-E746-BE5F-5B64D8974FC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87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B5F54-3E42-E746-BE5F-5B64D8974FC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539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B5F54-3E42-E746-BE5F-5B64D8974FC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35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97432-5CDA-42F0-A32D-BEB5FBEA932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56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10C35-D7C2-4A63-AE7B-175CD838C945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microsoft.com/office/2007/relationships/hdphoto" Target="../media/hdphoto1.wdp"/><Relationship Id="rId4" Type="http://schemas.openxmlformats.org/officeDocument/2006/relationships/image" Target="../media/image26.pn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598" y="0"/>
            <a:ext cx="9181598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37598" y="5032226"/>
            <a:ext cx="9181598" cy="1844824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57294" y="0"/>
            <a:ext cx="5400600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3672408" cy="246819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66932" y="2963446"/>
            <a:ext cx="5401686" cy="2049730"/>
          </a:xfrm>
          <a:prstGeom prst="rect">
            <a:avLst/>
          </a:prstGeom>
          <a:solidFill>
            <a:srgbClr val="24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8163" y="3286109"/>
            <a:ext cx="511148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charset="0"/>
                <a:ea typeface="Roboto" charset="0"/>
                <a:cs typeface="Roboto" charset="0"/>
              </a:rPr>
              <a:t>Мониторинг – это не только 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charset="0"/>
                <a:ea typeface="Roboto" charset="0"/>
                <a:cs typeface="Roboto" charset="0"/>
              </a:rPr>
              <a:t>(и не столько) 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charset="0"/>
                <a:ea typeface="Roboto" charset="0"/>
                <a:cs typeface="Roboto" charset="0"/>
              </a:rPr>
              <a:t>«железки» (датчики)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Телепат">
            <a:extLst>
              <a:ext uri="{FF2B5EF4-FFF2-40B4-BE49-F238E27FC236}">
                <a16:creationId xmlns:a16="http://schemas.microsoft.com/office/drawing/2014/main" id="{878AF6E9-EE16-429A-A5A7-AB8E74BC7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9" y="5694976"/>
            <a:ext cx="2276186" cy="48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-pat">
            <a:extLst>
              <a:ext uri="{FF2B5EF4-FFF2-40B4-BE49-F238E27FC236}">
                <a16:creationId xmlns:a16="http://schemas.microsoft.com/office/drawing/2014/main" id="{E4592CBA-C59D-492F-8B81-EAB092896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46" y="5482443"/>
            <a:ext cx="2843808" cy="76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2E91DD5B-4107-4C94-98BD-53518C694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27828"/>
            <a:ext cx="1775204" cy="126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1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EA98F4F5-E6CF-E94E-A4D2-4F056D4A5A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1" y="3314659"/>
            <a:ext cx="228600" cy="22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9" tIns="34294" rIns="68589" bIns="34294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92B4B17-DEB6-1645-98CA-3D0B78FEB5A8}"/>
              </a:ext>
            </a:extLst>
          </p:cNvPr>
          <p:cNvCxnSpPr/>
          <p:nvPr/>
        </p:nvCxnSpPr>
        <p:spPr>
          <a:xfrm flipV="1">
            <a:off x="4883315" y="3573084"/>
            <a:ext cx="4063666" cy="176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95C90D-8461-4230-AA41-39A9EAB57827}"/>
              </a:ext>
            </a:extLst>
          </p:cNvPr>
          <p:cNvSpPr/>
          <p:nvPr/>
        </p:nvSpPr>
        <p:spPr>
          <a:xfrm>
            <a:off x="1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Сценарии ведения пациентов с сердечно-сосудистой недостаточностью</a:t>
            </a:r>
            <a:endParaRPr lang="ru-RU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8390F0A-5639-4895-87CC-C58D0784DB20}"/>
              </a:ext>
            </a:extLst>
          </p:cNvPr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2400" b="1" dirty="0"/>
              <a:t>Пилотный проект внедрения дистанционного диспансерного мониторинга в межрайонном центре ХСН г. Екатеринбурга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C0660D-9B27-423B-868A-1ED5DB81712F}"/>
              </a:ext>
            </a:extLst>
          </p:cNvPr>
          <p:cNvSpPr txBox="1"/>
          <p:nvPr/>
        </p:nvSpPr>
        <p:spPr>
          <a:xfrm>
            <a:off x="359024" y="1052735"/>
            <a:ext cx="8587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Исаева А.В., </a:t>
            </a:r>
            <a:r>
              <a:rPr lang="ru-RU" dirty="0" err="1"/>
              <a:t>Куэйяр</a:t>
            </a:r>
            <a:r>
              <a:rPr lang="ru-RU" dirty="0"/>
              <a:t>- Егорова О. Х., Демкина А.Е., </a:t>
            </a:r>
            <a:r>
              <a:rPr lang="ru-RU" dirty="0" err="1"/>
              <a:t>Владзимирский</a:t>
            </a:r>
            <a:r>
              <a:rPr lang="ru-RU" dirty="0"/>
              <a:t> А.В, Морозов С.П.</a:t>
            </a:r>
          </a:p>
        </p:txBody>
      </p:sp>
      <p:graphicFrame>
        <p:nvGraphicFramePr>
          <p:cNvPr id="10" name="Объект 3">
            <a:extLst>
              <a:ext uri="{FF2B5EF4-FFF2-40B4-BE49-F238E27FC236}">
                <a16:creationId xmlns:a16="http://schemas.microsoft.com/office/drawing/2014/main" id="{6D118D73-340F-760D-1CCD-2B466F0418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728849" y="2175192"/>
          <a:ext cx="10197393" cy="406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C6AAE24-EA33-EDD2-E09D-A3FFAC532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6903"/>
            <a:ext cx="8587873" cy="1125966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Дизайн</a:t>
            </a:r>
            <a:r>
              <a:rPr lang="ru-RU" dirty="0"/>
              <a:t> </a:t>
            </a:r>
            <a:r>
              <a:rPr lang="ru-RU" b="1" dirty="0">
                <a:solidFill>
                  <a:schemeClr val="accent1"/>
                </a:solidFill>
              </a:rPr>
              <a:t>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592652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95C90D-8461-4230-AA41-39A9EAB57827}"/>
              </a:ext>
            </a:extLst>
          </p:cNvPr>
          <p:cNvSpPr/>
          <p:nvPr/>
        </p:nvSpPr>
        <p:spPr>
          <a:xfrm>
            <a:off x="1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Сценарии ведения пациентов с сердечно-сосудистой недостаточностью</a:t>
            </a:r>
            <a:endParaRPr lang="ru-RU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8390F0A-5639-4895-87CC-C58D0784DB20}"/>
              </a:ext>
            </a:extLst>
          </p:cNvPr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2400" b="1" dirty="0"/>
              <a:t>Первые результаты дистанционного диспансерного наблюдения (ДДН) с помощью платформы </a:t>
            </a:r>
            <a:r>
              <a:rPr lang="en-US" sz="2400" b="1" dirty="0"/>
              <a:t>Medsenger.AI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5377A3B-75AD-49F6-9892-BD051CA16FF9}"/>
              </a:ext>
            </a:extLst>
          </p:cNvPr>
          <p:cNvGraphicFramePr>
            <a:graphicFrameLocks/>
          </p:cNvGraphicFramePr>
          <p:nvPr/>
        </p:nvGraphicFramePr>
        <p:xfrm>
          <a:off x="395536" y="1484784"/>
          <a:ext cx="8462025" cy="508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6304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-9227"/>
            <a:ext cx="8928992" cy="980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006C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charset="0"/>
                <a:ea typeface="Roboto" charset="0"/>
                <a:cs typeface="Roboto" charset="0"/>
              </a:rPr>
              <a:t>Опрос врачей об особенностях дистанционных контактов со своими пациентами (82 анкеты)</a:t>
            </a:r>
          </a:p>
        </p:txBody>
      </p:sp>
      <p:pic>
        <p:nvPicPr>
          <p:cNvPr id="7" name="Picture 2" descr="http://www.quaer.ru/_pu/0/s213903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3" y="3629023"/>
            <a:ext cx="3600399" cy="2392265"/>
          </a:xfrm>
          <a:prstGeom prst="rect">
            <a:avLst/>
          </a:prstGeom>
          <a:noFill/>
        </p:spPr>
      </p:pic>
      <p:pic>
        <p:nvPicPr>
          <p:cNvPr id="8" name="Picture 4" descr="http://kak-vylechitsia.ru/wp-content/uploads/2013/11/kakoy-vrach-lechit-gemorroy-bez-operatsii-na-lyuboy-stadii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9793" y="980727"/>
            <a:ext cx="3720719" cy="264584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3738"/>
            <a:ext cx="9144000" cy="8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11776" y="6279703"/>
            <a:ext cx="34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www.medsenger.ru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DFFB03-19B6-1CC4-2671-4AF221FCBA4E}"/>
              </a:ext>
            </a:extLst>
          </p:cNvPr>
          <p:cNvSpPr txBox="1"/>
          <p:nvPr/>
        </p:nvSpPr>
        <p:spPr>
          <a:xfrm>
            <a:off x="107504" y="1052736"/>
            <a:ext cx="66247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Есть ли у вас пациенты, которые нуждаются в длительном мониторинге и ведении. По возможности опишите этих пациентов (1 из 7 «нет»– анестезиолог  и он – планирует)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3E56191F-9972-A43C-2553-90F336C973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594837"/>
              </p:ext>
            </p:extLst>
          </p:nvPr>
        </p:nvGraphicFramePr>
        <p:xfrm>
          <a:off x="251520" y="2057301"/>
          <a:ext cx="5208273" cy="3819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99394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quaer.ru/_pu/0/s213903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3" y="3629023"/>
            <a:ext cx="3600399" cy="2392265"/>
          </a:xfrm>
          <a:prstGeom prst="rect">
            <a:avLst/>
          </a:prstGeom>
          <a:noFill/>
        </p:spPr>
      </p:pic>
      <p:pic>
        <p:nvPicPr>
          <p:cNvPr id="8" name="Picture 4" descr="http://kak-vylechitsia.ru/wp-content/uploads/2013/11/kakoy-vrach-lechit-gemorroy-bez-operatsii-na-lyuboy-stadii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9793" y="980727"/>
            <a:ext cx="3720719" cy="264584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3738"/>
            <a:ext cx="9144000" cy="8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11776" y="6279703"/>
            <a:ext cx="34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www.medsenger.ru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DFFB03-19B6-1CC4-2671-4AF221FCBA4E}"/>
              </a:ext>
            </a:extLst>
          </p:cNvPr>
          <p:cNvSpPr txBox="1"/>
          <p:nvPr/>
        </p:nvSpPr>
        <p:spPr>
          <a:xfrm>
            <a:off x="251520" y="-27384"/>
            <a:ext cx="87849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Даете ли вы им свой телефон? </a:t>
            </a:r>
          </a:p>
          <a:p>
            <a:r>
              <a:rPr lang="ru-RU" sz="2800" dirty="0"/>
              <a:t>Когда последний раз давали? Как часто даете? 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81DC292B-10E1-44AD-9745-4D28AE3000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733553"/>
              </p:ext>
            </p:extLst>
          </p:nvPr>
        </p:nvGraphicFramePr>
        <p:xfrm>
          <a:off x="0" y="980727"/>
          <a:ext cx="5580112" cy="4896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64090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quaer.ru/_pu/0/s213903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3" y="3629023"/>
            <a:ext cx="3600399" cy="2392265"/>
          </a:xfrm>
          <a:prstGeom prst="rect">
            <a:avLst/>
          </a:prstGeom>
          <a:noFill/>
        </p:spPr>
      </p:pic>
      <p:pic>
        <p:nvPicPr>
          <p:cNvPr id="8" name="Picture 4" descr="http://kak-vylechitsia.ru/wp-content/uploads/2013/11/kakoy-vrach-lechit-gemorroy-bez-operatsii-na-lyuboy-stadii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9793" y="980727"/>
            <a:ext cx="3720719" cy="264584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3738"/>
            <a:ext cx="9144000" cy="8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11776" y="6279703"/>
            <a:ext cx="34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www.medsenger.ru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F550B-3894-2847-03D2-421F6238D69C}"/>
              </a:ext>
            </a:extLst>
          </p:cNvPr>
          <p:cNvSpPr txBox="1"/>
          <p:nvPr/>
        </p:nvSpPr>
        <p:spPr>
          <a:xfrm>
            <a:off x="107504" y="25394"/>
            <a:ext cx="86409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Даете свой личный телефон, рабочий или </a:t>
            </a:r>
          </a:p>
          <a:p>
            <a:r>
              <a:rPr lang="ru-RU" sz="2800" dirty="0"/>
              <a:t>у Вас есть отдельный телефон для пациентов?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81DC292B-10E1-44AD-9745-4D28AE3000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866127"/>
              </p:ext>
            </p:extLst>
          </p:nvPr>
        </p:nvGraphicFramePr>
        <p:xfrm>
          <a:off x="251520" y="1124743"/>
          <a:ext cx="5328593" cy="475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18673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quaer.ru/_pu/0/s213903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3" y="3629023"/>
            <a:ext cx="3600399" cy="2392265"/>
          </a:xfrm>
          <a:prstGeom prst="rect">
            <a:avLst/>
          </a:prstGeom>
          <a:noFill/>
        </p:spPr>
      </p:pic>
      <p:pic>
        <p:nvPicPr>
          <p:cNvPr id="8" name="Picture 4" descr="http://kak-vylechitsia.ru/wp-content/uploads/2013/11/kakoy-vrach-lechit-gemorroy-bez-operatsii-na-lyuboy-stadii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9793" y="980727"/>
            <a:ext cx="3720719" cy="264584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3738"/>
            <a:ext cx="9144000" cy="8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11776" y="6279703"/>
            <a:ext cx="34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www.medsenger.ru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F550B-3894-2847-03D2-421F6238D69C}"/>
              </a:ext>
            </a:extLst>
          </p:cNvPr>
          <p:cNvSpPr txBox="1"/>
          <p:nvPr/>
        </p:nvSpPr>
        <p:spPr>
          <a:xfrm>
            <a:off x="107504" y="25394"/>
            <a:ext cx="86409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Много ли у вас звонков от ваших пациентов</a:t>
            </a:r>
          </a:p>
          <a:p>
            <a:r>
              <a:rPr lang="ru-RU" sz="2800" dirty="0"/>
              <a:t>(за последний месяц)? Примерно сколько в день?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06242DB5-4F57-49B9-8C91-F9571680BD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993517"/>
              </p:ext>
            </p:extLst>
          </p:nvPr>
        </p:nvGraphicFramePr>
        <p:xfrm>
          <a:off x="0" y="979501"/>
          <a:ext cx="5580113" cy="5041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9036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quaer.ru/_pu/0/s213903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3" y="3629023"/>
            <a:ext cx="3600399" cy="2392265"/>
          </a:xfrm>
          <a:prstGeom prst="rect">
            <a:avLst/>
          </a:prstGeom>
          <a:noFill/>
        </p:spPr>
      </p:pic>
      <p:pic>
        <p:nvPicPr>
          <p:cNvPr id="8" name="Picture 4" descr="http://kak-vylechitsia.ru/wp-content/uploads/2013/11/kakoy-vrach-lechit-gemorroy-bez-operatsii-na-lyuboy-stadii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9793" y="980727"/>
            <a:ext cx="3720719" cy="264584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3738"/>
            <a:ext cx="9144000" cy="8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11776" y="6279703"/>
            <a:ext cx="34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www.medsenger.ru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F550B-3894-2847-03D2-421F6238D69C}"/>
              </a:ext>
            </a:extLst>
          </p:cNvPr>
          <p:cNvSpPr txBox="1"/>
          <p:nvPr/>
        </p:nvSpPr>
        <p:spPr>
          <a:xfrm>
            <a:off x="107504" y="25394"/>
            <a:ext cx="9036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Переписываетесь ли вы с пациентами (СМС, </a:t>
            </a:r>
            <a:r>
              <a:rPr lang="ru-RU" sz="2400" dirty="0" err="1"/>
              <a:t>WhatsUp</a:t>
            </a:r>
            <a:r>
              <a:rPr lang="ru-RU" sz="2400" dirty="0"/>
              <a:t>, </a:t>
            </a:r>
            <a:r>
              <a:rPr lang="ru-RU" sz="2400" dirty="0" err="1"/>
              <a:t>Telegram</a:t>
            </a:r>
            <a:r>
              <a:rPr lang="ru-RU" sz="2400" dirty="0"/>
              <a:t>, почта). Сколько примерно сообщений в день бывает?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341FC007-9160-44FF-B56C-98A3A6C450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937595"/>
              </p:ext>
            </p:extLst>
          </p:nvPr>
        </p:nvGraphicFramePr>
        <p:xfrm>
          <a:off x="107504" y="856391"/>
          <a:ext cx="5352289" cy="5020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12058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quaer.ru/_pu/0/s213903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3" y="3629023"/>
            <a:ext cx="3600399" cy="2392265"/>
          </a:xfrm>
          <a:prstGeom prst="rect">
            <a:avLst/>
          </a:prstGeom>
          <a:noFill/>
        </p:spPr>
      </p:pic>
      <p:pic>
        <p:nvPicPr>
          <p:cNvPr id="8" name="Picture 4" descr="http://kak-vylechitsia.ru/wp-content/uploads/2013/11/kakoy-vrach-lechit-gemorroy-bez-operatsii-na-lyuboy-stadii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9793" y="980727"/>
            <a:ext cx="3720719" cy="264584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3738"/>
            <a:ext cx="9144000" cy="8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11776" y="6279703"/>
            <a:ext cx="34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www.medsenger.ru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F550B-3894-2847-03D2-421F6238D69C}"/>
              </a:ext>
            </a:extLst>
          </p:cNvPr>
          <p:cNvSpPr txBox="1"/>
          <p:nvPr/>
        </p:nvSpPr>
        <p:spPr>
          <a:xfrm>
            <a:off x="107504" y="-27384"/>
            <a:ext cx="90364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Сколько времени в день у вас отнимают звонки и переписка с пациентами ?</a:t>
            </a:r>
            <a:r>
              <a:rPr lang="ru-RU" sz="3600" dirty="0"/>
              <a:t> 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3040E7C3-0329-4DDF-9EF7-BD537C0EED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552089"/>
              </p:ext>
            </p:extLst>
          </p:nvPr>
        </p:nvGraphicFramePr>
        <p:xfrm>
          <a:off x="0" y="980726"/>
          <a:ext cx="5580113" cy="504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81095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quaer.ru/_pu/0/s213903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3" y="3629023"/>
            <a:ext cx="3600399" cy="2392265"/>
          </a:xfrm>
          <a:prstGeom prst="rect">
            <a:avLst/>
          </a:prstGeom>
          <a:noFill/>
        </p:spPr>
      </p:pic>
      <p:pic>
        <p:nvPicPr>
          <p:cNvPr id="8" name="Picture 4" descr="http://kak-vylechitsia.ru/wp-content/uploads/2013/11/kakoy-vrach-lechit-gemorroy-bez-operatsii-na-lyuboy-stadii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9793" y="980727"/>
            <a:ext cx="3720719" cy="264584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3738"/>
            <a:ext cx="9144000" cy="8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11776" y="6279703"/>
            <a:ext cx="34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www.medsenger.ru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F550B-3894-2847-03D2-421F6238D69C}"/>
              </a:ext>
            </a:extLst>
          </p:cNvPr>
          <p:cNvSpPr txBox="1"/>
          <p:nvPr/>
        </p:nvSpPr>
        <p:spPr>
          <a:xfrm>
            <a:off x="107504" y="-27384"/>
            <a:ext cx="9036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Удобнее ли вам переписываться с пациентом (в отсроченном формате) или отвечать на звонки?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B6847868-8C8B-4FB3-B71D-1750756D89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555299"/>
              </p:ext>
            </p:extLst>
          </p:nvPr>
        </p:nvGraphicFramePr>
        <p:xfrm>
          <a:off x="107504" y="926723"/>
          <a:ext cx="5352289" cy="495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84861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quaer.ru/_pu/0/s213903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3" y="3629023"/>
            <a:ext cx="3600399" cy="2392265"/>
          </a:xfrm>
          <a:prstGeom prst="rect">
            <a:avLst/>
          </a:prstGeom>
          <a:noFill/>
        </p:spPr>
      </p:pic>
      <p:pic>
        <p:nvPicPr>
          <p:cNvPr id="8" name="Picture 4" descr="http://kak-vylechitsia.ru/wp-content/uploads/2013/11/kakoy-vrach-lechit-gemorroy-bez-operatsii-na-lyuboy-stadii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9793" y="980727"/>
            <a:ext cx="3720719" cy="264584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3738"/>
            <a:ext cx="9144000" cy="8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11776" y="6279703"/>
            <a:ext cx="34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www.medsenger.ru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F550B-3894-2847-03D2-421F6238D69C}"/>
              </a:ext>
            </a:extLst>
          </p:cNvPr>
          <p:cNvSpPr txBox="1"/>
          <p:nvPr/>
        </p:nvSpPr>
        <p:spPr>
          <a:xfrm>
            <a:off x="0" y="-27384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Используете ли Вы сегодня какие-нибудь специализированные телемедицинские платформы для консультирования и ведения своих пациентов 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D6BE748C-A78B-47BB-AF49-348E6C421C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834021"/>
              </p:ext>
            </p:extLst>
          </p:nvPr>
        </p:nvGraphicFramePr>
        <p:xfrm>
          <a:off x="0" y="980727"/>
          <a:ext cx="5611776" cy="504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41387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857" y="1345992"/>
            <a:ext cx="5360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  <a:r>
              <a:rPr lang="ru-RU" sz="2000" b="1" dirty="0" err="1"/>
              <a:t>edsenger</a:t>
            </a:r>
            <a:r>
              <a:rPr lang="en-US" sz="2000" b="1" dirty="0"/>
              <a:t> </a:t>
            </a:r>
            <a:r>
              <a:rPr lang="ru-RU" sz="2000" dirty="0"/>
              <a:t>–  </a:t>
            </a:r>
            <a:r>
              <a:rPr lang="en-US" sz="2000" dirty="0"/>
              <a:t>SaaS</a:t>
            </a:r>
            <a:r>
              <a:rPr lang="ru-RU" sz="2000" dirty="0"/>
              <a:t> платформа, позволяющая медорганизациям и врачам предложить своим пациентам новую услугу: </a:t>
            </a:r>
            <a:r>
              <a:rPr lang="ru-RU" sz="2000" b="1" dirty="0"/>
              <a:t>дистанционное консультирование </a:t>
            </a:r>
            <a:r>
              <a:rPr lang="ru-RU" sz="2000" dirty="0"/>
              <a:t>(сопровождение, мониторинг) пациента его лечащим врачом</a:t>
            </a:r>
            <a:r>
              <a:rPr lang="en-US" sz="2000" dirty="0"/>
              <a:t> </a:t>
            </a:r>
            <a:r>
              <a:rPr lang="ru-RU" sz="2000" dirty="0"/>
              <a:t>между очными визитами.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71801" y="-9227"/>
            <a:ext cx="3600400" cy="980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006C88"/>
                </a:solidFill>
                <a:latin typeface="Roboto" charset="0"/>
                <a:ea typeface="Roboto" charset="0"/>
                <a:cs typeface="Roboto" charset="0"/>
              </a:rPr>
              <a:t>   </a:t>
            </a:r>
            <a:r>
              <a:rPr lang="ru-RU" sz="3200" dirty="0">
                <a:solidFill>
                  <a:srgbClr val="006C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charset="0"/>
                <a:ea typeface="Roboto" charset="0"/>
                <a:cs typeface="Roboto" charset="0"/>
              </a:rPr>
              <a:t>Цель проекта</a:t>
            </a:r>
          </a:p>
        </p:txBody>
      </p:sp>
      <p:pic>
        <p:nvPicPr>
          <p:cNvPr id="7" name="Picture 2" descr="http://www.quaer.ru/_pu/0/s213903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3" y="3629023"/>
            <a:ext cx="3600399" cy="2392265"/>
          </a:xfrm>
          <a:prstGeom prst="rect">
            <a:avLst/>
          </a:prstGeom>
          <a:noFill/>
        </p:spPr>
      </p:pic>
      <p:pic>
        <p:nvPicPr>
          <p:cNvPr id="8" name="Picture 4" descr="http://kak-vylechitsia.ru/wp-content/uploads/2013/11/kakoy-vrach-lechit-gemorroy-bez-operatsii-na-lyuboy-stadii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9793" y="980727"/>
            <a:ext cx="3720719" cy="264584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9857" y="3645024"/>
            <a:ext cx="556658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  <a:r>
              <a:rPr lang="ru-RU" sz="2000" b="1" dirty="0" err="1"/>
              <a:t>edsenger</a:t>
            </a:r>
            <a:r>
              <a:rPr lang="en-US" sz="2000" b="1" dirty="0"/>
              <a:t> </a:t>
            </a:r>
            <a:r>
              <a:rPr lang="ru-RU" sz="2000" dirty="0"/>
              <a:t>– это более удобная</a:t>
            </a:r>
            <a:r>
              <a:rPr lang="ru-RU" sz="2000" b="1" dirty="0"/>
              <a:t>,  контролируемая и протоколируемая</a:t>
            </a:r>
            <a:r>
              <a:rPr lang="ru-RU" sz="2000" dirty="0"/>
              <a:t> альтернатива предоставления врачом пациенту своего мобильного телефона или </a:t>
            </a:r>
            <a:r>
              <a:rPr lang="ru-RU" sz="2000" dirty="0" err="1"/>
              <a:t>e-mail</a:t>
            </a:r>
            <a:r>
              <a:rPr lang="ru-RU" sz="2000" dirty="0"/>
              <a:t>. </a:t>
            </a:r>
          </a:p>
          <a:p>
            <a:endParaRPr lang="ru-RU" sz="500" dirty="0"/>
          </a:p>
          <a:p>
            <a:r>
              <a:rPr lang="ru-RU" sz="2000" b="1" dirty="0"/>
              <a:t>После завершения договора у пациента не остается никаких личных контактов врача, но сохраняется вся переписка с ним.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3738"/>
            <a:ext cx="9144000" cy="8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11776" y="6279703"/>
            <a:ext cx="34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www.medsenger.ru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079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1776" y="6279703"/>
            <a:ext cx="34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www.medsenger.ru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959716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Спасибо 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92" y="5877272"/>
            <a:ext cx="9139308" cy="980728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319141"/>
              </p:ext>
            </p:extLst>
          </p:nvPr>
        </p:nvGraphicFramePr>
        <p:xfrm>
          <a:off x="251519" y="5826968"/>
          <a:ext cx="856895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784">
                  <a:extLst>
                    <a:ext uri="{9D8B030D-6E8A-4147-A177-3AD203B41FA5}">
                      <a16:colId xmlns:a16="http://schemas.microsoft.com/office/drawing/2014/main" val="1677718422"/>
                    </a:ext>
                  </a:extLst>
                </a:gridCol>
                <a:gridCol w="3583169">
                  <a:extLst>
                    <a:ext uri="{9D8B030D-6E8A-4147-A177-3AD203B41FA5}">
                      <a16:colId xmlns:a16="http://schemas.microsoft.com/office/drawing/2014/main" val="3439034020"/>
                    </a:ext>
                  </a:extLst>
                </a:gridCol>
              </a:tblGrid>
              <a:tr h="371681">
                <a:tc>
                  <a:txBody>
                    <a:bodyPr/>
                    <a:lstStyle/>
                    <a:p>
                      <a:r>
                        <a:rPr lang="ru-RU" sz="2400" dirty="0"/>
                        <a:t>Борис Зингерман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info@medsenger.ru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996372"/>
                  </a:ext>
                </a:extLst>
              </a:tr>
              <a:tr h="371681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ООО «АйПат»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+7-9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16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235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5867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496788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945136"/>
            <a:ext cx="9180513" cy="4932135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B8056DBC-4949-43BC-82A2-DEDB19025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098" y="5890632"/>
            <a:ext cx="1352693" cy="96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439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1D9C9B9-666C-2A46-B1B1-4E3DEE1E17FE}"/>
              </a:ext>
            </a:extLst>
          </p:cNvPr>
          <p:cNvSpPr/>
          <p:nvPr/>
        </p:nvSpPr>
        <p:spPr>
          <a:xfrm>
            <a:off x="4572000" y="0"/>
            <a:ext cx="4572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9B6E38-2B0B-9A41-BF37-CD47CF37ED20}"/>
              </a:ext>
            </a:extLst>
          </p:cNvPr>
          <p:cNvSpPr/>
          <p:nvPr/>
        </p:nvSpPr>
        <p:spPr>
          <a:xfrm>
            <a:off x="550228" y="1074998"/>
            <a:ext cx="373380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latin typeface="Trebuchet MS" panose="020B0703020202090204" pitchFamily="34" charset="0"/>
              </a:rPr>
              <a:t>Пациенты с метастатическим раком, которые сообщали онлайн о симптомах </a:t>
            </a:r>
            <a:br>
              <a:rPr lang="ru-RU" sz="1350" dirty="0">
                <a:latin typeface="Trebuchet MS" panose="020B0703020202090204" pitchFamily="34" charset="0"/>
              </a:rPr>
            </a:br>
            <a:r>
              <a:rPr lang="ru-RU" sz="1350" dirty="0">
                <a:latin typeface="Trebuchet MS" panose="020B0703020202090204" pitchFamily="34" charset="0"/>
              </a:rPr>
              <a:t>в процессе химеотерапии, </a:t>
            </a:r>
            <a:r>
              <a:rPr lang="ru-RU" sz="1350" b="1" dirty="0">
                <a:latin typeface="Trebuchet MS" panose="020B0703020202090204" pitchFamily="34" charset="0"/>
              </a:rPr>
              <a:t>сообщили о более высоком качестве жизни, меньше посещали отделение неотложной помощи и жили в среднем на 5 месяцев дольше</a:t>
            </a:r>
            <a:endParaRPr lang="ru-RU" sz="1350" dirty="0">
              <a:latin typeface="Trebuchet MS" panose="020B070302020209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638432-3EF9-4C47-B938-DD5F88089487}"/>
              </a:ext>
            </a:extLst>
          </p:cNvPr>
          <p:cNvSpPr/>
          <p:nvPr/>
        </p:nvSpPr>
        <p:spPr>
          <a:xfrm>
            <a:off x="5826857" y="4817148"/>
            <a:ext cx="247996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350" b="1" dirty="0">
                <a:latin typeface="Trebuchet MS" panose="020B0703020202090204" pitchFamily="34" charset="0"/>
              </a:rPr>
              <a:t>Harold J. Burstein, </a:t>
            </a:r>
            <a:br>
              <a:rPr lang="ru-RU" sz="1350" dirty="0">
                <a:latin typeface="Trebuchet MS" panose="020B0703020202090204" pitchFamily="34" charset="0"/>
              </a:rPr>
            </a:br>
            <a:r>
              <a:rPr lang="en" sz="1350" dirty="0">
                <a:latin typeface="Trebuchet MS" panose="020B0703020202090204" pitchFamily="34" charset="0"/>
              </a:rPr>
              <a:t>MD, PhD, FASCO, ASCO Expert Dana-Farber Cancer Institute</a:t>
            </a:r>
            <a:endParaRPr lang="ru-RU" sz="1350" dirty="0">
              <a:latin typeface="Trebuchet MS" panose="020B070302020209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D260890-566D-604A-904E-55A89F8E79A3}"/>
              </a:ext>
            </a:extLst>
          </p:cNvPr>
          <p:cNvSpPr/>
          <p:nvPr/>
        </p:nvSpPr>
        <p:spPr>
          <a:xfrm>
            <a:off x="524579" y="5356020"/>
            <a:ext cx="344978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Рандомизированное клиническое исследование, представленное на </a:t>
            </a:r>
            <a:r>
              <a:rPr lang="en" sz="105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ASCO-2017 </a:t>
            </a:r>
            <a:endParaRPr lang="ru-RU" sz="1050" dirty="0">
              <a:solidFill>
                <a:schemeClr val="bg1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2" name="Группа 10">
            <a:extLst>
              <a:ext uri="{FF2B5EF4-FFF2-40B4-BE49-F238E27FC236}">
                <a16:creationId xmlns:a16="http://schemas.microsoft.com/office/drawing/2014/main" id="{0BEE624C-9076-A145-8D22-71B3973FB563}"/>
              </a:ext>
            </a:extLst>
          </p:cNvPr>
          <p:cNvGrpSpPr/>
          <p:nvPr/>
        </p:nvGrpSpPr>
        <p:grpSpPr>
          <a:xfrm flipH="1">
            <a:off x="659660" y="2854282"/>
            <a:ext cx="3029113" cy="1538361"/>
            <a:chOff x="699437" y="3131127"/>
            <a:chExt cx="2492554" cy="1116000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14797493-3D70-C045-801A-125246BCE318}"/>
                </a:ext>
              </a:extLst>
            </p:cNvPr>
            <p:cNvSpPr/>
            <p:nvPr/>
          </p:nvSpPr>
          <p:spPr>
            <a:xfrm>
              <a:off x="699437" y="3131127"/>
              <a:ext cx="1129363" cy="1116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6E03E484-83A5-D346-942B-A950C4664666}"/>
                </a:ext>
              </a:extLst>
            </p:cNvPr>
            <p:cNvSpPr/>
            <p:nvPr/>
          </p:nvSpPr>
          <p:spPr>
            <a:xfrm>
              <a:off x="2062628" y="3311127"/>
              <a:ext cx="1129363" cy="936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F1BE776-AE9D-D447-9B57-717BA932B64B}"/>
              </a:ext>
            </a:extLst>
          </p:cNvPr>
          <p:cNvSpPr txBox="1"/>
          <p:nvPr/>
        </p:nvSpPr>
        <p:spPr>
          <a:xfrm>
            <a:off x="2271888" y="4450065"/>
            <a:ext cx="1372475" cy="7155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Trebuchet MS" panose="020B0703020202090204" pitchFamily="34" charset="0"/>
              </a:defRPr>
            </a:lvl1pPr>
          </a:lstStyle>
          <a:p>
            <a:r>
              <a:rPr lang="ru-RU" sz="1350" dirty="0"/>
              <a:t>Пользовались онлайн-платформами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E84E31-6B1B-4244-AA3C-F2EC71152FA3}"/>
              </a:ext>
            </a:extLst>
          </p:cNvPr>
          <p:cNvSpPr txBox="1"/>
          <p:nvPr/>
        </p:nvSpPr>
        <p:spPr>
          <a:xfrm>
            <a:off x="616086" y="4420966"/>
            <a:ext cx="1372475" cy="7155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Trebuchet MS" panose="020B0703020202090204" pitchFamily="34" charset="0"/>
              </a:defRPr>
            </a:lvl1pPr>
          </a:lstStyle>
          <a:p>
            <a:r>
              <a:rPr lang="ru-RU" sz="1350" dirty="0"/>
              <a:t>Получали стандартный уход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C77EBC-BE2A-C446-BE96-E6688909B76F}"/>
              </a:ext>
            </a:extLst>
          </p:cNvPr>
          <p:cNvSpPr txBox="1"/>
          <p:nvPr/>
        </p:nvSpPr>
        <p:spPr>
          <a:xfrm>
            <a:off x="2379186" y="3645989"/>
            <a:ext cx="1047917" cy="7155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Trebuchet MS" panose="020B070302020209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700" b="1" dirty="0">
                <a:solidFill>
                  <a:schemeClr val="bg1"/>
                </a:solidFill>
              </a:rPr>
              <a:t>31</a:t>
            </a:r>
            <a:r>
              <a:rPr lang="ru-RU" b="1" dirty="0">
                <a:solidFill>
                  <a:schemeClr val="bg1"/>
                </a:solidFill>
              </a:rPr>
              <a:t> месяц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E6E6FB-4375-484B-9DEC-C2FD8769C939}"/>
              </a:ext>
            </a:extLst>
          </p:cNvPr>
          <p:cNvSpPr txBox="1"/>
          <p:nvPr/>
        </p:nvSpPr>
        <p:spPr>
          <a:xfrm>
            <a:off x="712946" y="3641480"/>
            <a:ext cx="1178753" cy="7155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Trebuchet MS" panose="020B070302020209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700" b="1" dirty="0">
                <a:solidFill>
                  <a:schemeClr val="bg1"/>
                </a:solidFill>
              </a:rPr>
              <a:t>26</a:t>
            </a:r>
            <a:r>
              <a:rPr lang="ru-RU" b="1" dirty="0">
                <a:solidFill>
                  <a:schemeClr val="bg1"/>
                </a:solidFill>
              </a:rPr>
              <a:t> месяцев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55DFD18-A7F9-F84A-AA73-3BD7BD01BBF6}"/>
              </a:ext>
            </a:extLst>
          </p:cNvPr>
          <p:cNvCxnSpPr/>
          <p:nvPr/>
        </p:nvCxnSpPr>
        <p:spPr>
          <a:xfrm>
            <a:off x="524578" y="4394360"/>
            <a:ext cx="32992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6F09C51-4F10-3A4B-BC36-37537F499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7583" y="1196046"/>
            <a:ext cx="947305" cy="947647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A13B81D-6196-A245-97A7-D57B75D5543B}"/>
              </a:ext>
            </a:extLst>
          </p:cNvPr>
          <p:cNvSpPr/>
          <p:nvPr/>
        </p:nvSpPr>
        <p:spPr>
          <a:xfrm>
            <a:off x="4856018" y="2251328"/>
            <a:ext cx="376340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latin typeface="Trebuchet MS" panose="020B0703020202090204" pitchFamily="34" charset="0"/>
              </a:rPr>
              <a:t>Если бы какой-нибудь препарат имел преимущество в выживании такого масштаба, он был бы в розничной продаже по цене в сотни тысяч долларов. </a:t>
            </a:r>
            <a:r>
              <a:rPr lang="ru-RU" sz="1350" b="1" dirty="0">
                <a:latin typeface="Trebuchet MS" panose="020B0703020202090204" pitchFamily="34" charset="0"/>
              </a:rPr>
              <a:t>Есть очень мало лекарств, которые дают такие преимущества выживания и улучшения качества жизни! При этом, как правило, мы пренебрегаем инвестированием в электронное общение и ежедневый дистанционный уход за больными.</a:t>
            </a:r>
            <a:endParaRPr lang="ru-RU" sz="1350" dirty="0">
              <a:latin typeface="Trebuchet MS" panose="020B070302020209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3F9C613-9279-734F-9E2A-294C1F44E97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9146" y="4796359"/>
            <a:ext cx="775855" cy="77613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75455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3738"/>
            <a:ext cx="9144000" cy="8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11776" y="6279703"/>
            <a:ext cx="34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www.medsenger.ru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89436" y="34396"/>
            <a:ext cx="8363938" cy="74789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err="1"/>
              <a:t>Медорганизация</a:t>
            </a:r>
            <a:r>
              <a:rPr lang="ru-RU" sz="2800" dirty="0"/>
              <a:t> получает кабинет администратора </a:t>
            </a:r>
            <a:r>
              <a:rPr lang="ru-RU" sz="2400" dirty="0"/>
              <a:t>-«Пульт управления»  взаимодействием врачей и пациентов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3212976"/>
            <a:ext cx="79208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1" y="1196752"/>
            <a:ext cx="8689979" cy="449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0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http://masterservis24.ru/uploads/posts/2014-01/1389550076_moni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280615"/>
            <a:ext cx="5616624" cy="374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912" y="2492896"/>
            <a:ext cx="1575448" cy="26533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2444850"/>
            <a:ext cx="3456384" cy="2653386"/>
          </a:xfrm>
          <a:prstGeom prst="rect">
            <a:avLst/>
          </a:prstGeom>
        </p:spPr>
      </p:pic>
      <p:pic>
        <p:nvPicPr>
          <p:cNvPr id="5" name="Picture 4" descr="http://img.allo.ua/media/catalog/product/cache/1/image/9df78eab33525d08d6e5fb8d27136e95/h/o/honor_3c_lite_black_0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4624"/>
            <a:ext cx="3096344" cy="593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323" y="650691"/>
            <a:ext cx="2657157" cy="472383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3738"/>
            <a:ext cx="9144000" cy="8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11776" y="6279703"/>
            <a:ext cx="34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www.medsenger.ru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126" y="30103"/>
            <a:ext cx="60520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Специальный медицинский мессенджер, обеспечивающий постоянную связь пациента со своим лечащим врачом</a:t>
            </a:r>
            <a:endParaRPr lang="ru-RU" sz="800" dirty="0"/>
          </a:p>
          <a:p>
            <a:endParaRPr lang="ru-RU" sz="800" b="1" dirty="0"/>
          </a:p>
          <a:p>
            <a:r>
              <a:rPr lang="ru-RU" sz="2000" b="1" dirty="0"/>
              <a:t>Главный принцип: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пациент спрашивает, когда есть вопрос,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врач отвечает, когда есть возможность</a:t>
            </a:r>
          </a:p>
          <a:p>
            <a:r>
              <a:rPr lang="ru-RU" dirty="0"/>
              <a:t>Именно это позволяет встроить новую услугу в загруженный рабочий день врача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4CE096-6446-62FA-EF0D-C275453A7A0A}"/>
              </a:ext>
            </a:extLst>
          </p:cNvPr>
          <p:cNvSpPr/>
          <p:nvPr/>
        </p:nvSpPr>
        <p:spPr>
          <a:xfrm>
            <a:off x="6876256" y="908720"/>
            <a:ext cx="1008112" cy="288032"/>
          </a:xfrm>
          <a:prstGeom prst="rect">
            <a:avLst/>
          </a:prstGeom>
          <a:solidFill>
            <a:srgbClr val="24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C1A78D4-C062-30FA-A02F-F92057876F43}"/>
              </a:ext>
            </a:extLst>
          </p:cNvPr>
          <p:cNvSpPr/>
          <p:nvPr/>
        </p:nvSpPr>
        <p:spPr>
          <a:xfrm>
            <a:off x="1008000" y="2780928"/>
            <a:ext cx="252000" cy="2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4295CB7-406E-8262-4E81-DC2C9421F10A}"/>
              </a:ext>
            </a:extLst>
          </p:cNvPr>
          <p:cNvSpPr/>
          <p:nvPr/>
        </p:nvSpPr>
        <p:spPr>
          <a:xfrm>
            <a:off x="882422" y="4365104"/>
            <a:ext cx="665242" cy="2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1702894-1E74-D8B5-3CC1-155FCBFFAB43}"/>
              </a:ext>
            </a:extLst>
          </p:cNvPr>
          <p:cNvSpPr/>
          <p:nvPr/>
        </p:nvSpPr>
        <p:spPr>
          <a:xfrm>
            <a:off x="899592" y="4797176"/>
            <a:ext cx="648072" cy="2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358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3E003D5-246F-4910-BD03-D77731BBB354}"/>
              </a:ext>
            </a:extLst>
          </p:cNvPr>
          <p:cNvSpPr/>
          <p:nvPr/>
        </p:nvSpPr>
        <p:spPr>
          <a:xfrm>
            <a:off x="1" y="0"/>
            <a:ext cx="9143999" cy="980728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Medsenger</a:t>
            </a:r>
            <a:r>
              <a:rPr lang="en-US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.AI</a:t>
            </a:r>
            <a:r>
              <a:rPr lang="ru-RU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предоставляет платформу для подключения  интеллектуальных агентов (ИА) к диалогу «пациент-врач» 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E644E46A-8DE8-4704-A1F9-029040A661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19"/>
          <a:stretch/>
        </p:blipFill>
        <p:spPr>
          <a:xfrm>
            <a:off x="4793123" y="1634964"/>
            <a:ext cx="709490" cy="579615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DDB1AFC4-7FF6-4394-91CA-AC28E4C260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658622"/>
            <a:ext cx="568767" cy="579300"/>
          </a:xfrm>
          <a:prstGeom prst="rect">
            <a:avLst/>
          </a:prstGeom>
        </p:spPr>
      </p:pic>
      <p:pic>
        <p:nvPicPr>
          <p:cNvPr id="74" name="Picture 2" descr="http://fasie.ru/local/templates/.default/markup/img/ico_bio.png">
            <a:extLst>
              <a:ext uri="{FF2B5EF4-FFF2-40B4-BE49-F238E27FC236}">
                <a16:creationId xmlns:a16="http://schemas.microsoft.com/office/drawing/2014/main" id="{EC343B6A-80E7-4148-BFC5-B37B1042B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8780" y="1626773"/>
            <a:ext cx="230628" cy="28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9" descr="http://fasie.ru/local/templates/.default/markup/img/ico_med.png">
            <a:extLst>
              <a:ext uri="{FF2B5EF4-FFF2-40B4-BE49-F238E27FC236}">
                <a16:creationId xmlns:a16="http://schemas.microsoft.com/office/drawing/2014/main" id="{DFEE9D37-981F-409F-B27A-904917477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3400885"/>
            <a:ext cx="246352" cy="23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1" descr="http://fasie.ru/local/templates/.default/markup/img/ico_mat.png">
            <a:extLst>
              <a:ext uri="{FF2B5EF4-FFF2-40B4-BE49-F238E27FC236}">
                <a16:creationId xmlns:a16="http://schemas.microsoft.com/office/drawing/2014/main" id="{5DAE0512-CBC7-487C-BFE7-9B764C1E2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7350" y="3379373"/>
            <a:ext cx="240980" cy="2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://fasie.ru/local/templates/.default/markup/img/ico_it.png">
            <a:extLst>
              <a:ext uri="{FF2B5EF4-FFF2-40B4-BE49-F238E27FC236}">
                <a16:creationId xmlns:a16="http://schemas.microsoft.com/office/drawing/2014/main" id="{10042C82-E8BD-4DCA-AB30-F081E608A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6704" y="2484289"/>
            <a:ext cx="223808" cy="22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EA224DE-0E5D-4A7D-9522-32D9D72455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528" y="1432675"/>
            <a:ext cx="838200" cy="9525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0E45C3C-8AF5-42D5-B2BD-AB1B53E2F3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98986" y="1493689"/>
            <a:ext cx="838200" cy="990600"/>
          </a:xfrm>
          <a:prstGeom prst="rect">
            <a:avLst/>
          </a:prstGeom>
        </p:spPr>
      </p:pic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D4064F00-51F0-4B1C-AC47-FCA4E51A42FA}"/>
              </a:ext>
            </a:extLst>
          </p:cNvPr>
          <p:cNvCxnSpPr/>
          <p:nvPr/>
        </p:nvCxnSpPr>
        <p:spPr>
          <a:xfrm>
            <a:off x="1161728" y="1626773"/>
            <a:ext cx="693688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D54BC8DA-3728-43B7-819D-29C886EAB30D}"/>
              </a:ext>
            </a:extLst>
          </p:cNvPr>
          <p:cNvCxnSpPr/>
          <p:nvPr/>
        </p:nvCxnSpPr>
        <p:spPr>
          <a:xfrm>
            <a:off x="1161728" y="2222770"/>
            <a:ext cx="693688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id="{99892B18-1DFC-4941-B8C6-E401FEEE1E15}"/>
              </a:ext>
            </a:extLst>
          </p:cNvPr>
          <p:cNvCxnSpPr>
            <a:cxnSpLocks/>
            <a:stCxn id="78" idx="3"/>
          </p:cNvCxnSpPr>
          <p:nvPr/>
        </p:nvCxnSpPr>
        <p:spPr>
          <a:xfrm>
            <a:off x="1161728" y="1908925"/>
            <a:ext cx="927447" cy="0"/>
          </a:xfrm>
          <a:prstGeom prst="straightConnector1">
            <a:avLst/>
          </a:prstGeom>
          <a:ln w="22225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EC238BCE-7624-4505-A9F5-CE0BCECE20FA}"/>
              </a:ext>
            </a:extLst>
          </p:cNvPr>
          <p:cNvSpPr txBox="1"/>
          <p:nvPr/>
        </p:nvSpPr>
        <p:spPr>
          <a:xfrm>
            <a:off x="1172953" y="1565406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вопрос</a:t>
            </a:r>
          </a:p>
        </p:txBody>
      </p: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44C342CD-8377-42C6-BB2E-56B503920D59}"/>
              </a:ext>
            </a:extLst>
          </p:cNvPr>
          <p:cNvCxnSpPr>
            <a:cxnSpLocks/>
          </p:cNvCxnSpPr>
          <p:nvPr/>
        </p:nvCxnSpPr>
        <p:spPr>
          <a:xfrm>
            <a:off x="7028929" y="1908925"/>
            <a:ext cx="927447" cy="0"/>
          </a:xfrm>
          <a:prstGeom prst="straightConnector1">
            <a:avLst/>
          </a:prstGeom>
          <a:ln w="22225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ECBD52ED-CD08-4348-8A54-1DFC04E21735}"/>
              </a:ext>
            </a:extLst>
          </p:cNvPr>
          <p:cNvSpPr txBox="1"/>
          <p:nvPr/>
        </p:nvSpPr>
        <p:spPr>
          <a:xfrm>
            <a:off x="7164288" y="1790722"/>
            <a:ext cx="70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ответ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2E4312-E2C9-4FEB-B04D-4836A356AB1F}"/>
              </a:ext>
            </a:extLst>
          </p:cNvPr>
          <p:cNvSpPr txBox="1"/>
          <p:nvPr/>
        </p:nvSpPr>
        <p:spPr>
          <a:xfrm>
            <a:off x="102330" y="2453946"/>
            <a:ext cx="8934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ИА должны создаваться многими внешними разработчиками и решать небольшие узкоспециализированные задачи.  </a:t>
            </a:r>
          </a:p>
          <a:p>
            <a:r>
              <a:rPr lang="ru-RU" sz="2000" dirty="0"/>
              <a:t>Определенный ИА агент подключается к каналу, если его задача актуальна для данного пациента, и при необходимости настраивается врачом.   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905C97EC-844C-4C29-88D8-45698FA52CB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750173"/>
            <a:ext cx="3672407" cy="27751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15D3EBBE-1DB4-45C7-97B2-679649E49F49}"/>
              </a:ext>
            </a:extLst>
          </p:cNvPr>
          <p:cNvSpPr txBox="1"/>
          <p:nvPr/>
        </p:nvSpPr>
        <p:spPr>
          <a:xfrm>
            <a:off x="102330" y="3898791"/>
            <a:ext cx="52617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Примеры: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Мониторинг давления и приема лекарств.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Контроль совместимости (допустимости) лекарственных препаратов. 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Дневники пациентов (на примере мониторинга </a:t>
            </a:r>
            <a:r>
              <a:rPr lang="ru-RU" sz="2000" dirty="0" err="1"/>
              <a:t>онкопациентов</a:t>
            </a:r>
            <a:r>
              <a:rPr lang="ru-RU" sz="2000" dirty="0"/>
              <a:t>).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Предоставление </a:t>
            </a:r>
            <a:r>
              <a:rPr lang="ru-RU" sz="2000" dirty="0" err="1"/>
              <a:t>персонализованных</a:t>
            </a:r>
            <a:r>
              <a:rPr lang="ru-RU" sz="2000" dirty="0"/>
              <a:t> информационных материалов.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DF38854-0121-E6B1-7887-063E659462FB}"/>
              </a:ext>
            </a:extLst>
          </p:cNvPr>
          <p:cNvSpPr/>
          <p:nvPr/>
        </p:nvSpPr>
        <p:spPr>
          <a:xfrm>
            <a:off x="5724128" y="4065417"/>
            <a:ext cx="425069" cy="2996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C66D528-F155-7EDE-BD1B-749C83F04027}"/>
              </a:ext>
            </a:extLst>
          </p:cNvPr>
          <p:cNvSpPr/>
          <p:nvPr/>
        </p:nvSpPr>
        <p:spPr>
          <a:xfrm>
            <a:off x="5652120" y="5865617"/>
            <a:ext cx="497077" cy="2996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3BBC71C-660F-0A33-4532-EC4DC3D108E9}"/>
              </a:ext>
            </a:extLst>
          </p:cNvPr>
          <p:cNvSpPr/>
          <p:nvPr/>
        </p:nvSpPr>
        <p:spPr>
          <a:xfrm>
            <a:off x="5652120" y="6225657"/>
            <a:ext cx="497077" cy="2996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013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full-41658325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2000" y="5065942"/>
            <a:ext cx="1932567" cy="1418844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EA98F4F5-E6CF-E94E-A4D2-4F056D4A5A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1" y="3314659"/>
            <a:ext cx="228600" cy="22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9" tIns="34294" rIns="68589" bIns="34294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2E4C68-F1D7-514B-AADD-7485C73D159D}"/>
              </a:ext>
            </a:extLst>
          </p:cNvPr>
          <p:cNvSpPr txBox="1"/>
          <p:nvPr/>
        </p:nvSpPr>
        <p:spPr>
          <a:xfrm>
            <a:off x="58677" y="1612979"/>
            <a:ext cx="422007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41" indent="-214341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C87"/>
                </a:solidFill>
              </a:rPr>
              <a:t>Готовые сценарии мониторинга для сердечной недостаточности, стенокардии, аритмии и гипертонии, которые подключаются одной кнопкой, либо своя детальная конфигурация.</a:t>
            </a:r>
            <a:br>
              <a:rPr lang="ru-RU" sz="1300" dirty="0">
                <a:solidFill>
                  <a:srgbClr val="006C87"/>
                </a:solidFill>
              </a:rPr>
            </a:br>
            <a:endParaRPr lang="ru-RU" sz="800" dirty="0">
              <a:solidFill>
                <a:srgbClr val="006C87"/>
              </a:solidFill>
            </a:endParaRPr>
          </a:p>
          <a:p>
            <a:pPr marL="214341" indent="-214341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C87"/>
                </a:solidFill>
              </a:rPr>
              <a:t>Мониторинг любых физиологических параметров, в частности, давление, пульс, вес, окружность талии и голеней, данные вводятся вручную или через интеграцию с </a:t>
            </a:r>
            <a:r>
              <a:rPr lang="en-US" sz="1300" dirty="0">
                <a:solidFill>
                  <a:srgbClr val="006C87"/>
                </a:solidFill>
              </a:rPr>
              <a:t>IoT </a:t>
            </a:r>
            <a:r>
              <a:rPr lang="ru-RU" sz="1300" dirty="0">
                <a:solidFill>
                  <a:srgbClr val="006C87"/>
                </a:solidFill>
              </a:rPr>
              <a:t>устройствами (например, тонометр «</a:t>
            </a:r>
            <a:r>
              <a:rPr lang="ru-RU" sz="1300" dirty="0" err="1">
                <a:solidFill>
                  <a:srgbClr val="006C87"/>
                </a:solidFill>
              </a:rPr>
              <a:t>Гемодин</a:t>
            </a:r>
            <a:r>
              <a:rPr lang="ru-RU" sz="1300" dirty="0">
                <a:solidFill>
                  <a:srgbClr val="006C87"/>
                </a:solidFill>
              </a:rPr>
              <a:t> АКСМА» или ЭКГ монитор «БИОС Сердечко»).</a:t>
            </a:r>
            <a:br>
              <a:rPr lang="ru-RU" sz="1300" dirty="0">
                <a:solidFill>
                  <a:srgbClr val="006C87"/>
                </a:solidFill>
              </a:rPr>
            </a:br>
            <a:endParaRPr lang="ru-RU" sz="800" dirty="0">
              <a:solidFill>
                <a:srgbClr val="006C87"/>
              </a:solidFill>
            </a:endParaRPr>
          </a:p>
          <a:p>
            <a:pPr marL="214341" indent="-214341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C87"/>
                </a:solidFill>
              </a:rPr>
              <a:t>Автоматические уведомления для врача и пациента при выходе параметров за указанный безопасный диапазон и напоминания о необходимости сделать измерение.</a:t>
            </a:r>
          </a:p>
          <a:p>
            <a:pPr marL="214341" indent="-214341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6C87"/>
              </a:solidFill>
            </a:endParaRPr>
          </a:p>
          <a:p>
            <a:pPr marL="214341" indent="-214341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C87"/>
                </a:solidFill>
              </a:rPr>
              <a:t>Подробные графики параметров и визуализация приема препаратов на одном графике.</a:t>
            </a:r>
            <a:br>
              <a:rPr lang="ru-RU" sz="1300" dirty="0">
                <a:solidFill>
                  <a:srgbClr val="006C87"/>
                </a:solidFill>
              </a:rPr>
            </a:br>
            <a:endParaRPr lang="ru-RU" sz="800" dirty="0">
              <a:solidFill>
                <a:srgbClr val="006C87"/>
              </a:solidFill>
            </a:endParaRPr>
          </a:p>
          <a:p>
            <a:pPr marL="214341" indent="-214341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C87"/>
                </a:solidFill>
              </a:rPr>
              <a:t>Рассылка опросников о самочувствии</a:t>
            </a:r>
            <a:br>
              <a:rPr lang="ru-RU" sz="1300" dirty="0">
                <a:solidFill>
                  <a:srgbClr val="006C87"/>
                </a:solidFill>
              </a:rPr>
            </a:br>
            <a:r>
              <a:rPr lang="ru-RU" sz="1300" dirty="0">
                <a:solidFill>
                  <a:srgbClr val="006C87"/>
                </a:solidFill>
              </a:rPr>
              <a:t> и симптоматике заболевания.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DB37CB6-29D0-F94D-9593-9CA8AFE0C4C8}"/>
              </a:ext>
            </a:extLst>
          </p:cNvPr>
          <p:cNvSpPr/>
          <p:nvPr/>
        </p:nvSpPr>
        <p:spPr>
          <a:xfrm>
            <a:off x="4707748" y="1127218"/>
            <a:ext cx="4457701" cy="5010484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B8238D-8C87-9F4B-99B8-026378BE9275}"/>
              </a:ext>
            </a:extLst>
          </p:cNvPr>
          <p:cNvSpPr txBox="1"/>
          <p:nvPr/>
        </p:nvSpPr>
        <p:spPr>
          <a:xfrm>
            <a:off x="4883315" y="1139397"/>
            <a:ext cx="40636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0" b="1" dirty="0">
                <a:solidFill>
                  <a:schemeClr val="bg1"/>
                </a:solidFill>
              </a:rPr>
              <a:t>Сердечная недостаточность</a:t>
            </a:r>
          </a:p>
          <a:p>
            <a:pPr marL="214341" indent="-214341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1"/>
              </a:solidFill>
            </a:endParaRPr>
          </a:p>
          <a:p>
            <a:pPr marL="214341" indent="-214341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ru-RU" sz="1125" dirty="0">
                <a:solidFill>
                  <a:schemeClr val="bg1"/>
                </a:solidFill>
              </a:rPr>
              <a:t>Ежедневный мониторинг давления и пульса с настраиваемым безопасным коридором</a:t>
            </a:r>
            <a:r>
              <a:rPr lang="en-US" sz="1125" dirty="0">
                <a:solidFill>
                  <a:schemeClr val="bg1"/>
                </a:solidFill>
              </a:rPr>
              <a:t>;</a:t>
            </a:r>
          </a:p>
          <a:p>
            <a:pPr marL="214341" indent="-214341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ru-RU" sz="1125" dirty="0">
                <a:solidFill>
                  <a:schemeClr val="bg1"/>
                </a:solidFill>
              </a:rPr>
              <a:t>Мониторинг веса, обхвата голени и талии в динамике – изменения за неделю не должны выходить за Указываемые значения.</a:t>
            </a:r>
          </a:p>
          <a:p>
            <a:pPr marL="214341" indent="-214341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ru-RU" sz="1125" dirty="0">
                <a:solidFill>
                  <a:schemeClr val="bg1"/>
                </a:solidFill>
              </a:rPr>
              <a:t>Напоминания и фиксация приема лекарств.</a:t>
            </a:r>
          </a:p>
          <a:p>
            <a:pPr marL="214341" indent="-214341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ru-RU" sz="1125" dirty="0">
                <a:solidFill>
                  <a:schemeClr val="bg1"/>
                </a:solidFill>
              </a:rPr>
              <a:t>Еженедельный опросник о самочувствии и симптомах.</a:t>
            </a:r>
          </a:p>
          <a:p>
            <a:pPr marL="214341" indent="-214341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ru-RU" sz="1125" dirty="0">
                <a:solidFill>
                  <a:schemeClr val="bg1"/>
                </a:solidFill>
              </a:rPr>
              <a:t>Рассылка информационных материалов для пациента.</a:t>
            </a:r>
          </a:p>
          <a:p>
            <a:pPr marL="214341" indent="-214341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ru-RU" sz="1125" dirty="0">
                <a:solidFill>
                  <a:schemeClr val="bg1"/>
                </a:solidFill>
              </a:rPr>
              <a:t>Возможность описания деревьев самодиагностики для экстренных ситуаций.</a:t>
            </a:r>
            <a:br>
              <a:rPr lang="ru-RU" sz="1050" dirty="0">
                <a:solidFill>
                  <a:schemeClr val="bg1"/>
                </a:solidFill>
              </a:rPr>
            </a:b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BEB543-D581-A843-B417-58BB5530FD03}"/>
              </a:ext>
            </a:extLst>
          </p:cNvPr>
          <p:cNvSpPr txBox="1"/>
          <p:nvPr/>
        </p:nvSpPr>
        <p:spPr>
          <a:xfrm>
            <a:off x="4901386" y="3768460"/>
            <a:ext cx="4063666" cy="2381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0" b="1" dirty="0">
                <a:solidFill>
                  <a:schemeClr val="bg1"/>
                </a:solidFill>
              </a:rPr>
              <a:t>Аритмия (фибрилляция предсердий)</a:t>
            </a:r>
          </a:p>
          <a:p>
            <a:pPr marL="214341" indent="-214341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1"/>
              </a:solidFill>
              <a:latin typeface="Helvetica" pitchFamily="2" charset="0"/>
            </a:endParaRPr>
          </a:p>
          <a:p>
            <a:pPr marL="214341" indent="-214341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ru-RU" sz="1125" dirty="0">
                <a:solidFill>
                  <a:schemeClr val="bg1"/>
                </a:solidFill>
              </a:rPr>
              <a:t>Ежедневный мониторинг давления и пульса с настраиваемым безопасным коридором</a:t>
            </a:r>
            <a:r>
              <a:rPr lang="en-US" sz="1125" dirty="0">
                <a:solidFill>
                  <a:schemeClr val="bg1"/>
                </a:solidFill>
              </a:rPr>
              <a:t>;</a:t>
            </a:r>
          </a:p>
          <a:p>
            <a:pPr marL="214341" indent="-214341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ru-RU" sz="1125" dirty="0">
                <a:solidFill>
                  <a:schemeClr val="bg1"/>
                </a:solidFill>
              </a:rPr>
              <a:t>Напоминания и фиксация приема лекарств.</a:t>
            </a:r>
          </a:p>
          <a:p>
            <a:pPr marL="214341" indent="-214341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ru-RU" sz="1125" dirty="0">
                <a:solidFill>
                  <a:schemeClr val="bg1"/>
                </a:solidFill>
              </a:rPr>
              <a:t>Напоминание о необходимости сделать ЭКГ и интеграция с «Сердечком» БИОС.</a:t>
            </a:r>
          </a:p>
          <a:p>
            <a:pPr marL="214341" indent="-214341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ru-RU" sz="1125" dirty="0">
                <a:solidFill>
                  <a:schemeClr val="bg1"/>
                </a:solidFill>
              </a:rPr>
              <a:t>Еженедельный опросник о самочувствии и симптомах.</a:t>
            </a:r>
          </a:p>
          <a:p>
            <a:pPr marL="214341" indent="-214341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ru-RU" sz="1125" dirty="0">
                <a:solidFill>
                  <a:schemeClr val="bg1"/>
                </a:solidFill>
              </a:rPr>
              <a:t>Рассылка информационных материалов для пациента.</a:t>
            </a:r>
          </a:p>
          <a:p>
            <a:pPr marL="214341" indent="-214341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ru-RU" sz="1125" dirty="0">
                <a:solidFill>
                  <a:schemeClr val="bg1"/>
                </a:solidFill>
              </a:rPr>
              <a:t>Возможность описания деревьев самодиагностики для экстренных ситуаций.</a:t>
            </a:r>
            <a:br>
              <a:rPr lang="ru-RU" sz="1050" dirty="0">
                <a:solidFill>
                  <a:schemeClr val="bg1"/>
                </a:solidFill>
                <a:latin typeface="Helvetica" pitchFamily="2" charset="0"/>
              </a:rPr>
            </a:br>
            <a:endParaRPr lang="ru-RU" sz="1050" dirty="0">
              <a:solidFill>
                <a:schemeClr val="bg1"/>
              </a:solidFill>
              <a:latin typeface="Helvetica" pitchFamily="2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92B4B17-DEB6-1645-98CA-3D0B78FEB5A8}"/>
              </a:ext>
            </a:extLst>
          </p:cNvPr>
          <p:cNvCxnSpPr/>
          <p:nvPr/>
        </p:nvCxnSpPr>
        <p:spPr>
          <a:xfrm flipV="1">
            <a:off x="4883315" y="3573084"/>
            <a:ext cx="4063666" cy="176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95536" y="1103865"/>
            <a:ext cx="30281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 err="1">
                <a:solidFill>
                  <a:srgbClr val="2F85A3"/>
                </a:solidFill>
              </a:rPr>
              <a:t>Medsenger.Cardio</a:t>
            </a:r>
            <a:endParaRPr lang="ru-RU" sz="27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95C90D-8461-4230-AA41-39A9EAB57827}"/>
              </a:ext>
            </a:extLst>
          </p:cNvPr>
          <p:cNvSpPr/>
          <p:nvPr/>
        </p:nvSpPr>
        <p:spPr>
          <a:xfrm>
            <a:off x="1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Сценарии ведения пациентов с сердечно-сосудистой недостаточностью</a:t>
            </a:r>
            <a:endParaRPr lang="ru-RU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8390F0A-5639-4895-87CC-C58D0784DB20}"/>
              </a:ext>
            </a:extLst>
          </p:cNvPr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Сценарии ведения пациентов с сердечно-сосудистыми заболеваниями</a:t>
            </a:r>
            <a:endParaRPr lang="ru-RU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66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986A1B-E372-4DF8-8752-BB37E08E5B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9451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F31D83-76A4-492C-BEFB-63E6BDB9B3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012" y="5301208"/>
            <a:ext cx="2171383" cy="122413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A3AD0C-2147-4DAC-812D-968747E978D1}"/>
              </a:ext>
            </a:extLst>
          </p:cNvPr>
          <p:cNvSpPr/>
          <p:nvPr/>
        </p:nvSpPr>
        <p:spPr>
          <a:xfrm>
            <a:off x="1" y="0"/>
            <a:ext cx="9143999" cy="980728"/>
          </a:xfrm>
          <a:prstGeom prst="rect">
            <a:avLst/>
          </a:prstGeom>
          <a:solidFill>
            <a:srgbClr val="24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Medsenger 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 с устройствами кардиомониторинга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541541-F55C-48C7-93A9-67F815B66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6898" y="2960758"/>
            <a:ext cx="2300681" cy="1599736"/>
          </a:xfrm>
          <a:prstGeom prst="rect">
            <a:avLst/>
          </a:prstGeom>
        </p:spPr>
      </p:pic>
      <p:pic>
        <p:nvPicPr>
          <p:cNvPr id="7" name="Picture 2" descr="Распакованная упаковка: прибор, манжета, зарядка">
            <a:extLst>
              <a:ext uri="{FF2B5EF4-FFF2-40B4-BE49-F238E27FC236}">
                <a16:creationId xmlns:a16="http://schemas.microsoft.com/office/drawing/2014/main" id="{D259CBA3-08BF-4D77-8447-415C07978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0" b="4242"/>
          <a:stretch/>
        </p:blipFill>
        <p:spPr bwMode="auto">
          <a:xfrm>
            <a:off x="7236295" y="1046216"/>
            <a:ext cx="1829559" cy="165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31F8CE18-B6C6-4A20-A52D-5382131EB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3"/>
          <a:stretch/>
        </p:blipFill>
        <p:spPr bwMode="auto">
          <a:xfrm>
            <a:off x="5776721" y="4210454"/>
            <a:ext cx="1167746" cy="109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8F25A8B-D457-497C-83FF-DE0B866B0A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35" y="4090938"/>
            <a:ext cx="1067386" cy="132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0F4824E-7929-47B0-B348-80BA0EDA5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391" y="998984"/>
            <a:ext cx="670152" cy="19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389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FFD244-7EB6-4587-B526-39CFA54B8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24744"/>
            <a:ext cx="6234425" cy="5540940"/>
          </a:xfrm>
          <a:prstGeom prst="rect">
            <a:avLst/>
          </a:prstGeom>
        </p:spPr>
      </p:pic>
      <p:pic>
        <p:nvPicPr>
          <p:cNvPr id="13" name="Picture 4" descr="http://img.allo.ua/media/catalog/product/cache/1/image/9df78eab33525d08d6e5fb8d27136e95/h/o/honor_3c_lite_black_02.jpg">
            <a:extLst>
              <a:ext uri="{FF2B5EF4-FFF2-40B4-BE49-F238E27FC236}">
                <a16:creationId xmlns:a16="http://schemas.microsoft.com/office/drawing/2014/main" id="{778DABD5-98CC-48FD-A93E-72E5D4DFF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7933" y="994466"/>
            <a:ext cx="3096344" cy="593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95C90D-8461-4230-AA41-39A9EAB57827}"/>
              </a:ext>
            </a:extLst>
          </p:cNvPr>
          <p:cNvSpPr/>
          <p:nvPr/>
        </p:nvSpPr>
        <p:spPr>
          <a:xfrm>
            <a:off x="1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Постоянное взаимодействие сценария с пациентом</a:t>
            </a:r>
            <a:endParaRPr lang="ru-RU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49B5539-523B-4F1B-AA32-744EE2CA62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13388"/>
            <a:ext cx="2592287" cy="4623924"/>
          </a:xfrm>
          <a:prstGeom prst="rect">
            <a:avLst/>
          </a:prstGeom>
        </p:spPr>
      </p:pic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240A5CB4-9F66-47B8-5304-37D773596403}"/>
              </a:ext>
            </a:extLst>
          </p:cNvPr>
          <p:cNvSpPr/>
          <p:nvPr/>
        </p:nvSpPr>
        <p:spPr>
          <a:xfrm>
            <a:off x="6786000" y="1916832"/>
            <a:ext cx="594000" cy="144016"/>
          </a:xfrm>
          <a:prstGeom prst="round2DiagRect">
            <a:avLst/>
          </a:prstGeom>
          <a:solidFill>
            <a:srgbClr val="24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744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95C90D-8461-4230-AA41-39A9EAB57827}"/>
              </a:ext>
            </a:extLst>
          </p:cNvPr>
          <p:cNvSpPr/>
          <p:nvPr/>
        </p:nvSpPr>
        <p:spPr>
          <a:xfrm>
            <a:off x="1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Постоянное взаимодействие сценария с пациентом</a:t>
            </a:r>
            <a:endParaRPr lang="ru-RU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Picture 4" descr="http://img.allo.ua/media/catalog/product/cache/1/image/9df78eab33525d08d6e5fb8d27136e95/h/o/honor_3c_lite_black_02.jpg">
            <a:extLst>
              <a:ext uri="{FF2B5EF4-FFF2-40B4-BE49-F238E27FC236}">
                <a16:creationId xmlns:a16="http://schemas.microsoft.com/office/drawing/2014/main" id="{0ACA26C1-50FE-46AD-8233-B5F1D2BAA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4" t="967" r="4796" b="377"/>
          <a:stretch/>
        </p:blipFill>
        <p:spPr bwMode="auto">
          <a:xfrm>
            <a:off x="6875748" y="980728"/>
            <a:ext cx="2258304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img.allo.ua/media/catalog/product/cache/1/image/9df78eab33525d08d6e5fb8d27136e95/h/o/honor_3c_lite_black_02.jpg">
            <a:extLst>
              <a:ext uri="{FF2B5EF4-FFF2-40B4-BE49-F238E27FC236}">
                <a16:creationId xmlns:a16="http://schemas.microsoft.com/office/drawing/2014/main" id="{63EB9348-F439-4A63-83CE-DB6761EB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4" t="967" r="4796" b="377"/>
          <a:stretch/>
        </p:blipFill>
        <p:spPr bwMode="auto">
          <a:xfrm>
            <a:off x="37685" y="990279"/>
            <a:ext cx="2258304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img.allo.ua/media/catalog/product/cache/1/image/9df78eab33525d08d6e5fb8d27136e95/h/o/honor_3c_lite_black_02.jpg">
            <a:extLst>
              <a:ext uri="{FF2B5EF4-FFF2-40B4-BE49-F238E27FC236}">
                <a16:creationId xmlns:a16="http://schemas.microsoft.com/office/drawing/2014/main" id="{599828A8-64BC-4462-B0E0-21A7C3E72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4" t="967" r="4796" b="377"/>
          <a:stretch/>
        </p:blipFill>
        <p:spPr bwMode="auto">
          <a:xfrm>
            <a:off x="2371310" y="990279"/>
            <a:ext cx="2258304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img.allo.ua/media/catalog/product/cache/1/image/9df78eab33525d08d6e5fb8d27136e95/h/o/honor_3c_lite_black_02.jpg">
            <a:extLst>
              <a:ext uri="{FF2B5EF4-FFF2-40B4-BE49-F238E27FC236}">
                <a16:creationId xmlns:a16="http://schemas.microsoft.com/office/drawing/2014/main" id="{11443799-8A34-4A8D-BE48-4878B748B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4" t="967" r="4796" b="377"/>
          <a:stretch/>
        </p:blipFill>
        <p:spPr bwMode="auto">
          <a:xfrm>
            <a:off x="4645486" y="990279"/>
            <a:ext cx="2258304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F94ABDD-4FBB-4660-8007-BAD4F66C69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263" y="1436958"/>
            <a:ext cx="2110270" cy="439248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08B7E06-6225-4CF6-832A-5464B91FF9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" y="1460025"/>
            <a:ext cx="2088106" cy="434635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426CE4F-C340-440F-9EA2-FB02E7D378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26" y="1459939"/>
            <a:ext cx="2088147" cy="43464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9041D99-142A-4A4E-B63F-01E33D288F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59" y="1460025"/>
            <a:ext cx="2065987" cy="430031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D24609-44D6-49FC-1FE6-C62FB84732A8}"/>
              </a:ext>
            </a:extLst>
          </p:cNvPr>
          <p:cNvSpPr/>
          <p:nvPr/>
        </p:nvSpPr>
        <p:spPr>
          <a:xfrm>
            <a:off x="7416368" y="1773525"/>
            <a:ext cx="468000" cy="144016"/>
          </a:xfrm>
          <a:prstGeom prst="rect">
            <a:avLst/>
          </a:prstGeom>
          <a:solidFill>
            <a:srgbClr val="24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6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95C90D-8461-4230-AA41-39A9EAB57827}"/>
              </a:ext>
            </a:extLst>
          </p:cNvPr>
          <p:cNvSpPr/>
          <p:nvPr/>
        </p:nvSpPr>
        <p:spPr>
          <a:xfrm>
            <a:off x="1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Сценарии ведения пациентов с сердечно-сосудистой недостаточностью</a:t>
            </a:r>
            <a:endParaRPr lang="ru-RU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8390F0A-5639-4895-87CC-C58D0784DB20}"/>
              </a:ext>
            </a:extLst>
          </p:cNvPr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3200" dirty="0"/>
              <a:t>Графики показателей и симптомов</a:t>
            </a:r>
            <a:endParaRPr lang="ru-RU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C8CADD-193F-418F-B3A9-CCA2D1E1C9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7" t="22534" r="32676" b="16400"/>
          <a:stretch/>
        </p:blipFill>
        <p:spPr>
          <a:xfrm>
            <a:off x="3025910" y="3563317"/>
            <a:ext cx="6118090" cy="3294683"/>
          </a:xfrm>
          <a:prstGeom prst="rect">
            <a:avLst/>
          </a:prstGeom>
        </p:spPr>
      </p:pic>
      <p:pic>
        <p:nvPicPr>
          <p:cNvPr id="13" name="Picture 4" descr="http://img.allo.ua/media/catalog/product/cache/1/image/9df78eab33525d08d6e5fb8d27136e95/h/o/honor_3c_lite_black_02.jpg">
            <a:extLst>
              <a:ext uri="{FF2B5EF4-FFF2-40B4-BE49-F238E27FC236}">
                <a16:creationId xmlns:a16="http://schemas.microsoft.com/office/drawing/2014/main" id="{4B477FAA-29F7-4F26-AB2A-6A7290C39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57" t="967" r="3727" b="377"/>
          <a:stretch/>
        </p:blipFill>
        <p:spPr bwMode="auto">
          <a:xfrm>
            <a:off x="827584" y="3140968"/>
            <a:ext cx="1728192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FD6B890-4988-4AE7-831D-4162966E4E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6" t="12759" r="16066" b="4772"/>
          <a:stretch/>
        </p:blipFill>
        <p:spPr>
          <a:xfrm>
            <a:off x="998314" y="3491308"/>
            <a:ext cx="1485454" cy="29956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5FE1CF-0B5A-434E-B574-EFB7BAE951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64" y="1192689"/>
            <a:ext cx="9139733" cy="19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49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27383</TotalTime>
  <Words>967</Words>
  <Application>Microsoft Office PowerPoint</Application>
  <PresentationFormat>Экран (4:3)</PresentationFormat>
  <Paragraphs>116</Paragraphs>
  <Slides>22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Helvetica</vt:lpstr>
      <vt:lpstr>Roboto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Дизайн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Телемедицина –  для дистанционного взаимодействия  пациента с врачом</dc:title>
  <dc:creator>Инна Фистул</dc:creator>
  <cp:lastModifiedBy>Boris Zingerman</cp:lastModifiedBy>
  <cp:revision>194</cp:revision>
  <dcterms:created xsi:type="dcterms:W3CDTF">2016-06-05T11:57:32Z</dcterms:created>
  <dcterms:modified xsi:type="dcterms:W3CDTF">2022-05-25T16:00:55Z</dcterms:modified>
</cp:coreProperties>
</file>