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6" r:id="rId3"/>
    <p:sldId id="278" r:id="rId4"/>
    <p:sldId id="283" r:id="rId5"/>
    <p:sldId id="287" r:id="rId6"/>
    <p:sldId id="288" r:id="rId7"/>
    <p:sldId id="289" r:id="rId8"/>
    <p:sldId id="280" r:id="rId9"/>
    <p:sldId id="290" r:id="rId10"/>
    <p:sldId id="285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6223"/>
    <a:srgbClr val="E7F0F1"/>
    <a:srgbClr val="CEE6EA"/>
    <a:srgbClr val="0F6B73"/>
    <a:srgbClr val="18A7B5"/>
    <a:srgbClr val="1BBDCC"/>
    <a:srgbClr val="1ED0E0"/>
    <a:srgbClr val="FFAF7A"/>
    <a:srgbClr val="B4C7D6"/>
    <a:srgbClr val="83E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8" autoAdjust="0"/>
    <p:restoredTop sz="83397" autoAdjust="0"/>
  </p:normalViewPr>
  <p:slideViewPr>
    <p:cSldViewPr snapToGrid="0">
      <p:cViewPr varScale="1">
        <p:scale>
          <a:sx n="65" d="100"/>
          <a:sy n="65" d="100"/>
        </p:scale>
        <p:origin x="-893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ekogan\Downloads\&#1050;&#1091;&#1073;_&#1054;&#1053;&#1052;&#1050;_07.04.2022_002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'По тяжести'!$H$15</c:f>
              <c:strCache>
                <c:ptCount val="1"/>
                <c:pt idx="0">
                  <c:v>ЛИ в течение 1 месяца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'По тяжести'!$G$16:$G$21</c:f>
              <c:strCache>
                <c:ptCount val="6"/>
                <c:pt idx="0">
                  <c:v>Нет симптомов</c:v>
                </c:pt>
                <c:pt idx="1">
                  <c:v>Легкий</c:v>
                </c:pt>
                <c:pt idx="2">
                  <c:v>Средний</c:v>
                </c:pt>
                <c:pt idx="3">
                  <c:v>Тяжелый</c:v>
                </c:pt>
                <c:pt idx="4">
                  <c:v>Крайне тяжелый</c:v>
                </c:pt>
                <c:pt idx="5">
                  <c:v>Не указано</c:v>
                </c:pt>
              </c:strCache>
            </c:strRef>
          </c:cat>
          <c:val>
            <c:numRef>
              <c:f>'По тяжести'!$H$16:$H$21</c:f>
              <c:numCache>
                <c:formatCode>0%</c:formatCode>
                <c:ptCount val="6"/>
                <c:pt idx="0">
                  <c:v>0</c:v>
                </c:pt>
                <c:pt idx="1">
                  <c:v>1.3100436681222707E-2</c:v>
                </c:pt>
                <c:pt idx="2">
                  <c:v>8.2815734989648032E-2</c:v>
                </c:pt>
                <c:pt idx="3">
                  <c:v>0.15189873417721519</c:v>
                </c:pt>
                <c:pt idx="4">
                  <c:v>0.43859649122807015</c:v>
                </c:pt>
                <c:pt idx="5">
                  <c:v>0.12637077010669109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30-A344-A0A9-0954C83ACC11}"/>
            </c:ext>
          </c:extLst>
        </c:ser>
        <c:ser>
          <c:idx val="1"/>
          <c:order val="1"/>
          <c:tx>
            <c:strRef>
              <c:f>'По тяжести'!$I$15</c:f>
              <c:strCache>
                <c:ptCount val="1"/>
                <c:pt idx="0">
                  <c:v>ЛИ в последующие 11 месяцев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'По тяжести'!$G$16:$G$21</c:f>
              <c:strCache>
                <c:ptCount val="6"/>
                <c:pt idx="0">
                  <c:v>Нет симптомов</c:v>
                </c:pt>
                <c:pt idx="1">
                  <c:v>Легкий</c:v>
                </c:pt>
                <c:pt idx="2">
                  <c:v>Средний</c:v>
                </c:pt>
                <c:pt idx="3">
                  <c:v>Тяжелый</c:v>
                </c:pt>
                <c:pt idx="4">
                  <c:v>Крайне тяжелый</c:v>
                </c:pt>
                <c:pt idx="5">
                  <c:v>Не указано</c:v>
                </c:pt>
              </c:strCache>
            </c:strRef>
          </c:cat>
          <c:val>
            <c:numRef>
              <c:f>'По тяжести'!$I$16:$I$21</c:f>
              <c:numCache>
                <c:formatCode>0%</c:formatCode>
                <c:ptCount val="6"/>
                <c:pt idx="0">
                  <c:v>0</c:v>
                </c:pt>
                <c:pt idx="1">
                  <c:v>8.5152838427947589E-2</c:v>
                </c:pt>
                <c:pt idx="2">
                  <c:v>0.15113871635610765</c:v>
                </c:pt>
                <c:pt idx="3">
                  <c:v>0.27848101265822789</c:v>
                </c:pt>
                <c:pt idx="4">
                  <c:v>0.17543859649122812</c:v>
                </c:pt>
                <c:pt idx="5">
                  <c:v>0.15149639824739461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930-A344-A0A9-0954C83ACC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685120"/>
        <c:axId val="143686656"/>
      </c:barChart>
      <c:catAx>
        <c:axId val="143685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686656"/>
        <c:crosses val="autoZero"/>
        <c:auto val="1"/>
        <c:lblAlgn val="ctr"/>
        <c:lblOffset val="100"/>
        <c:noMultiLvlLbl val="0"/>
      </c:catAx>
      <c:valAx>
        <c:axId val="143686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685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F92C5-7513-4C19-811F-EBA7A16C71D0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AF38C-995A-475E-B0F6-95741B2BC0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690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выступлению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тайминг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Евгения Игоревича примерно 12-15 минут. Аудитория врачебная, так что не надо очень специфично-технологично. С другой стороны вся сессия про работу с данными, поэтому интересно развить выступление с прошлого форума про зрелость данных.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AF38C-995A-475E-B0F6-95741B2BC02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223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Тем не менее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AF38C-995A-475E-B0F6-95741B2BC02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200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AF38C-995A-475E-B0F6-95741B2BC02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795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AF38C-995A-475E-B0F6-95741B2BC02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795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Поскольку</a:t>
            </a:r>
            <a:r>
              <a:rPr lang="ru-RU" baseline="0" dirty="0" smtClean="0"/>
              <a:t> различия между стационарами значительные, различия по характеристикам самого пациента не имеют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ACECD-63F7-A641-9192-70F62DDE4C94}" type="slidenum">
              <a:rPr lang="x-none" smtClean="0">
                <a:solidFill>
                  <a:prstClr val="black"/>
                </a:solidFill>
              </a:rPr>
              <a:pPr/>
              <a:t>5</a:t>
            </a:fld>
            <a:endParaRPr lang="x-non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189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ACECD-63F7-A641-9192-70F62DDE4C94}" type="slidenum">
              <a:rPr lang="x-none" smtClean="0">
                <a:solidFill>
                  <a:prstClr val="black"/>
                </a:solidFill>
              </a:rPr>
              <a:pPr/>
              <a:t>6</a:t>
            </a:fld>
            <a:endParaRPr lang="x-non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189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AF38C-995A-475E-B0F6-95741B2BC02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795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B1AC4-09EB-4B67-829B-09778DD2EA20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47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7B772-0A6B-45D8-9874-541BB4D4082D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43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9E69-CFA8-4676-A29E-AC18D6C32218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993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D179D7-6EBF-7D46-8254-DB65F7726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CD556F-B835-2744-906A-38AA2E43D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9AB9B7-2DA6-7C41-8BF4-846790BDF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265D-8F81-4AC5-B148-6A5A8C49BC7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336F37-5143-C540-96E6-D4967DF5C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87BD61-A735-AF49-9670-3D147BE4B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45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7AE1C2-F86D-424C-B5C0-439609772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BFD073-E752-5D44-81C7-7E75DE153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675A2B-0B36-644E-8557-C4890C64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1BF6-8CA9-4E10-A336-DC9ABFD804D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B46F9F-43A6-5142-B153-A95F73FFF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43ECDF-CB8B-1E45-8619-3C72A4B42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07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E25A15-F057-404D-83CA-F4E1FAE5E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8742EE-2AC0-E541-B26C-CDCCC9699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A620DD-E825-F64D-B7E6-FC3961130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79F2-723A-4480-9AC8-11E68E89A2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C9313E-28E7-744D-97B9-D800D8BD7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6E6742-B3DB-5943-9177-67D9DF493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909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663E55-8804-824A-A188-B0F29F0F4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FF279F-FE6E-EE4B-9CC7-A33CFA99E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35133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1AAE244-67E5-484F-89AD-52C9433FF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4"/>
            <a:ext cx="3886200" cy="435133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E45AD06-7255-C448-9953-F3BCFF77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0B556-0B11-4CED-B4AC-4BC501058CC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0095B8C-6B61-9442-A85C-D37DC5D47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37BD2FE-96D3-6C42-BAC2-FC3157341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094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137B7-9245-3745-A6F2-E8A7FDB7C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1683104-86B7-BF48-A000-298A9088A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8D23A9A-6DC0-924A-9AF3-2297C4805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C554412-5804-3746-9F16-91B35BECD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907A18D-A980-7D41-8EC0-146A773A67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326A798-E17C-CD4B-81CB-D5D58491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70CB-A534-4FAF-8396-FA2564B850F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EA249E7-9546-A647-AFE9-48FDAE72B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0B7C70B-008D-3B43-9588-93502F8B0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46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D34084-A4BA-FF47-8BE2-A73EA18A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030A050-CF48-204F-8F5B-27D3F27EC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9EDF-4854-47FE-87DF-6CBD189904A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A1EDEA6-105E-0B48-AB44-4A75B7F2C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50D658-CB5D-A645-B313-7DB39BA4F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86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B6EA07C-B45D-AD44-AB23-BBBDB5685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A9B1-2CF3-4803-AA03-2A078B78F3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A4704DE-19DB-F940-9855-735259E1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598E221-117A-C344-814D-D0B75E99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5565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171469-AEF5-B24C-9DDB-10806B948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1ADC89-E31B-1843-ACD0-BAF03DF36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394FBFF-F830-D642-83CC-38E6BF7AE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05B26DB-38A4-DF4A-B6AB-101043491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865D-B443-47E6-AD41-902A54E07FF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6459B1A-982C-784B-B4C5-091648F5E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DDC590-C5DE-BE47-B1AC-992174A5E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46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EBA5-5093-4273-AB00-025B3514E8CC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7261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042C22-3D66-7B45-8F99-3805561DF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94CB5FA-0512-F848-ABC6-CDD2CAB758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EF1E371-B664-124C-A422-D3F58DF6F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2CDC403-2A52-6A41-93F7-EC38219D5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4729-1B01-4CAE-B435-90A7FBB277F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2BFF41-4D02-704C-AB69-F4BBD547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8F9F867-108B-9541-867F-5869A1D3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052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EF649A-4961-5645-B8DD-EF1C4D2EE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5569F0B-EF13-9A47-B49A-B8170BC24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4DE177-BD9A-4247-B3CE-1751AFE19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3AE16-CDC8-44CB-B7F3-4A7D5084AFA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873EF9-72B6-FD4A-A7C7-919DC736C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7ACFD6-52DA-B249-84DF-3219BBE3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584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1B8233-BB72-694A-85BF-17E5CBAC8E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4"/>
            <a:ext cx="1971675" cy="581183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B9E04A-26E1-C546-A931-7CE7F64E1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4"/>
            <a:ext cx="5800725" cy="581183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125747A-45EA-D74F-B035-4F775E243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6FFD4-0CD9-4263-AB83-BB8D122378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EB6154-72F1-9D4B-8F24-9069D7A9F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1B17CB-3F90-B145-A797-78359D52A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47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7EB2-8AAB-4C7B-AD1E-E6B6F5B96CB6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944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B723-8F2A-4B2F-838B-C924149E25A9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72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C01C-79D8-47F4-A727-48DF98C2C48D}" type="datetime1">
              <a:rPr lang="ru-RU" smtClean="0"/>
              <a:t>19.05.2022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97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4877-2E21-4B66-BC79-5FD2A8F47625}" type="datetime1">
              <a:rPr lang="ru-RU" smtClean="0"/>
              <a:t>19.05.2022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98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1E556-C8C1-4CCE-8667-00C388FBD461}" type="datetime1">
              <a:rPr lang="ru-RU" smtClean="0"/>
              <a:t>19.05.2022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58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6338A-7496-4743-90C4-12EA65FBB3B6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01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37E5-1AA0-4235-91FB-A2660F9080DE}" type="datetime1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99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280B-7CDE-4D30-8EEF-874123C59875}" type="datetime1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12405-F92C-43B6-B9EA-50C09D9BCB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00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E1E2A6-5039-6345-841B-CBFD50D74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48F2A74-123D-8E40-A8EE-C65F28A19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3513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2715D-563C-CA43-8E26-69E691E1C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17C31195-4731-4412-8443-E0FB6908B9D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19.05.2022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79F49A-E945-804A-8284-7491005FB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B9C102-470C-2E45-9CB9-9C77A747D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F8412233-6F53-D14C-831D-1D9C1B62DE08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399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fhir-ru.zendoc.me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.me/fhir_ru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42EC070-12CC-4C57-8C6F-344C3B82D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167" y="437153"/>
            <a:ext cx="5982418" cy="2500733"/>
          </a:xfrm>
        </p:spPr>
        <p:txBody>
          <a:bodyPr anchor="ctr">
            <a:noAutofit/>
          </a:bodyPr>
          <a:lstStyle/>
          <a:p>
            <a:pPr algn="l"/>
            <a:r>
              <a:rPr lang="ru-RU" sz="4000" b="1" dirty="0" smtClean="0">
                <a:solidFill>
                  <a:srgbClr val="0F6B73"/>
                </a:solidFill>
                <a:latin typeface="+mn-lt"/>
              </a:rPr>
              <a:t>Данные,</a:t>
            </a:r>
            <a:br>
              <a:rPr lang="ru-RU" sz="4000" b="1" dirty="0" smtClean="0">
                <a:solidFill>
                  <a:srgbClr val="0F6B73"/>
                </a:solidFill>
                <a:latin typeface="+mn-lt"/>
              </a:rPr>
            </a:br>
            <a:r>
              <a:rPr lang="ru-RU" sz="4000" b="1" dirty="0" smtClean="0">
                <a:solidFill>
                  <a:srgbClr val="0F6B73"/>
                </a:solidFill>
                <a:latin typeface="+mn-lt"/>
              </a:rPr>
              <a:t>             информация,</a:t>
            </a:r>
            <a:br>
              <a:rPr lang="ru-RU" sz="4000" b="1" dirty="0" smtClean="0">
                <a:solidFill>
                  <a:srgbClr val="0F6B73"/>
                </a:solidFill>
                <a:latin typeface="+mn-lt"/>
              </a:rPr>
            </a:br>
            <a:r>
              <a:rPr lang="ru-RU" sz="4000" b="1" dirty="0">
                <a:solidFill>
                  <a:srgbClr val="0F6B73"/>
                </a:solidFill>
                <a:latin typeface="+mn-lt"/>
              </a:rPr>
              <a:t> </a:t>
            </a:r>
            <a:r>
              <a:rPr lang="ru-RU" sz="4000" b="1" dirty="0" smtClean="0">
                <a:solidFill>
                  <a:srgbClr val="0F6B73"/>
                </a:solidFill>
                <a:latin typeface="+mn-lt"/>
              </a:rPr>
              <a:t>                                знания</a:t>
            </a:r>
            <a:endParaRPr lang="ru-RU" sz="4000" b="1" dirty="0">
              <a:solidFill>
                <a:srgbClr val="0F6B73"/>
              </a:solidFill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18DEC12-2711-4847-BB84-F0D2D4AEF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167" y="3155959"/>
            <a:ext cx="5982418" cy="1133864"/>
          </a:xfrm>
        </p:spPr>
        <p:txBody>
          <a:bodyPr>
            <a:normAutofit lnSpcReduction="10000"/>
          </a:bodyPr>
          <a:lstStyle/>
          <a:p>
            <a:pPr algn="r"/>
            <a:r>
              <a:rPr lang="ru-RU" b="1" dirty="0" err="1">
                <a:solidFill>
                  <a:srgbClr val="0F6B73"/>
                </a:solidFill>
              </a:rPr>
              <a:t>Телемедфорум</a:t>
            </a:r>
            <a:r>
              <a:rPr lang="ru-RU" b="1" dirty="0">
                <a:solidFill>
                  <a:srgbClr val="0F6B73"/>
                </a:solidFill>
              </a:rPr>
              <a:t>, сессия </a:t>
            </a:r>
            <a:r>
              <a:rPr lang="ru-RU" b="1" dirty="0" smtClean="0">
                <a:solidFill>
                  <a:srgbClr val="0F6B73"/>
                </a:solidFill>
              </a:rPr>
              <a:t>«Цифровой фарватер для медицины», 26.05.2022</a:t>
            </a:r>
            <a:endParaRPr lang="ru-RU" b="1" dirty="0">
              <a:solidFill>
                <a:srgbClr val="0F6B73"/>
              </a:solidFill>
            </a:endParaRPr>
          </a:p>
          <a:p>
            <a:pPr algn="r"/>
            <a:r>
              <a:rPr lang="ru-RU" b="1" dirty="0">
                <a:solidFill>
                  <a:srgbClr val="0F6B73"/>
                </a:solidFill>
              </a:rPr>
              <a:t>Коган Е.И., СПб МИАЦ</a:t>
            </a:r>
          </a:p>
        </p:txBody>
      </p:sp>
    </p:spTree>
    <p:extLst>
      <p:ext uri="{BB962C8B-B14F-4D97-AF65-F5344CB8AC3E}">
        <p14:creationId xmlns:p14="http://schemas.microsoft.com/office/powerpoint/2010/main" val="2559624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2D4A52-7BB8-4289-A241-2FB700453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2299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5000" b="1" dirty="0">
                <a:solidFill>
                  <a:schemeClr val="bg1"/>
                </a:solidFill>
                <a:latin typeface="+mn-lt"/>
              </a:rPr>
              <a:t>СПАСИБО ЗА ВНИМАНИЕ!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C47E501-83CC-44FB-B234-8132325E485A}"/>
              </a:ext>
            </a:extLst>
          </p:cNvPr>
          <p:cNvSpPr txBox="1"/>
          <p:nvPr/>
        </p:nvSpPr>
        <p:spPr>
          <a:xfrm>
            <a:off x="1724297" y="3387420"/>
            <a:ext cx="66798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25000"/>
              </a:lnSpc>
            </a:pPr>
            <a:r>
              <a:rPr lang="ru-RU" sz="2800" b="1" dirty="0">
                <a:solidFill>
                  <a:schemeClr val="bg1"/>
                </a:solidFill>
              </a:rPr>
              <a:t>Коган Евгений Игоревич</a:t>
            </a:r>
            <a:r>
              <a:rPr lang="ru-RU" sz="2800" dirty="0">
                <a:solidFill>
                  <a:schemeClr val="bg1"/>
                </a:solidFill>
              </a:rPr>
              <a:t>, СПб МИАЦ</a:t>
            </a:r>
          </a:p>
          <a:p>
            <a:pPr algn="r">
              <a:lnSpc>
                <a:spcPct val="125000"/>
              </a:lnSpc>
            </a:pPr>
            <a:r>
              <a:rPr lang="en-US" sz="2800" u="sng" dirty="0">
                <a:solidFill>
                  <a:schemeClr val="bg1"/>
                </a:solidFill>
              </a:rPr>
              <a:t>KoganE@spbmiac.ru</a:t>
            </a:r>
          </a:p>
        </p:txBody>
      </p:sp>
    </p:spTree>
    <p:extLst>
      <p:ext uri="{BB962C8B-B14F-4D97-AF65-F5344CB8AC3E}">
        <p14:creationId xmlns:p14="http://schemas.microsoft.com/office/powerpoint/2010/main" val="375419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3B8257-DA73-4C76-8A3D-B264A7C7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366" y="1"/>
            <a:ext cx="8103842" cy="63304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F6B73"/>
                </a:solidFill>
                <a:latin typeface="+mn-lt"/>
              </a:rPr>
              <a:t>Хорош ли наш фарватер?</a:t>
            </a:r>
            <a:endParaRPr lang="ru-RU" sz="3600" b="1" dirty="0">
              <a:solidFill>
                <a:srgbClr val="0F6B73"/>
              </a:solidFill>
              <a:latin typeface="+mn-lt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06BBE4A7-6BC8-446F-95A4-491C0AED9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634" y="2444095"/>
            <a:ext cx="8523011" cy="15183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1800"/>
              </a:spcBef>
              <a:buClr>
                <a:srgbClr val="18A7B5"/>
              </a:buClr>
              <a:buNone/>
            </a:pPr>
            <a:r>
              <a:rPr lang="ru-RU" b="1" dirty="0"/>
              <a:t>Реальный критерий – </a:t>
            </a: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Clr>
                <a:srgbClr val="18A7B5"/>
              </a:buClr>
              <a:buNone/>
            </a:pPr>
            <a:r>
              <a:rPr lang="ru-RU" b="1" dirty="0"/>
              <a:t>                                             фактическое использование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="" xmlns:a16="http://schemas.microsoft.com/office/drawing/2014/main" id="{320CE465-5A61-49DB-8592-D16D0A37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0450" y="6600825"/>
            <a:ext cx="2083549" cy="257175"/>
          </a:xfrm>
        </p:spPr>
        <p:txBody>
          <a:bodyPr/>
          <a:lstStyle/>
          <a:p>
            <a:fld id="{F9F12405-F92C-43B6-B9EA-50C09D9BCB0C}" type="slidenum">
              <a:rPr lang="ru-RU" sz="1400" b="1" smtClean="0">
                <a:solidFill>
                  <a:schemeClr val="bg1"/>
                </a:solidFill>
              </a:rPr>
              <a:t>2</a:t>
            </a:fld>
            <a:endParaRPr lang="ru-RU" sz="1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9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9">
            <a:extLst>
              <a:ext uri="{FF2B5EF4-FFF2-40B4-BE49-F238E27FC236}">
                <a16:creationId xmlns="" xmlns:a16="http://schemas.microsoft.com/office/drawing/2014/main" id="{8022863A-870D-4AF5-96A3-F70348DE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0450" y="6600825"/>
            <a:ext cx="2083549" cy="257175"/>
          </a:xfrm>
        </p:spPr>
        <p:txBody>
          <a:bodyPr/>
          <a:lstStyle/>
          <a:p>
            <a:fld id="{F9F12405-F92C-43B6-B9EA-50C09D9BCB0C}" type="slidenum">
              <a:rPr lang="ru-RU" sz="1400" b="1" smtClean="0">
                <a:solidFill>
                  <a:schemeClr val="bg1"/>
                </a:solidFill>
              </a:rPr>
              <a:t>3</a:t>
            </a:fld>
            <a:endParaRPr lang="ru-RU" sz="1400" b="1">
              <a:solidFill>
                <a:schemeClr val="bg1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533B8257-DA73-4C76-8A3D-B264A7C7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845" y="252548"/>
            <a:ext cx="7807984" cy="62626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F6B73"/>
                </a:solidFill>
                <a:latin typeface="+mn-lt"/>
              </a:rPr>
              <a:t>Фактическое использование РЕГИЗ СПб</a:t>
            </a:r>
            <a:endParaRPr lang="ru-RU" sz="3200" b="1" dirty="0">
              <a:solidFill>
                <a:srgbClr val="0F6B73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828" y="4325815"/>
            <a:ext cx="7467600" cy="213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9293" y="4000473"/>
            <a:ext cx="5943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Организаторы здравоохранения (кол-во входов в систему)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67" y="1573458"/>
            <a:ext cx="3341079" cy="24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3077" y="1233826"/>
            <a:ext cx="3861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Пациенты (кол-во личных кабинетов)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460628" y="1236702"/>
            <a:ext cx="3980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Врачи (кол-во входов на портал врача)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036" y="1606034"/>
            <a:ext cx="3869813" cy="2394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5284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9">
            <a:extLst>
              <a:ext uri="{FF2B5EF4-FFF2-40B4-BE49-F238E27FC236}">
                <a16:creationId xmlns="" xmlns:a16="http://schemas.microsoft.com/office/drawing/2014/main" id="{8022863A-870D-4AF5-96A3-F70348DE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0450" y="6600825"/>
            <a:ext cx="2083549" cy="257175"/>
          </a:xfrm>
        </p:spPr>
        <p:txBody>
          <a:bodyPr/>
          <a:lstStyle/>
          <a:p>
            <a:fld id="{F9F12405-F92C-43B6-B9EA-50C09D9BCB0C}" type="slidenum">
              <a:rPr lang="ru-RU" sz="1400" b="1" smtClean="0">
                <a:solidFill>
                  <a:schemeClr val="bg1"/>
                </a:solidFill>
              </a:rPr>
              <a:t>4</a:t>
            </a:fld>
            <a:endParaRPr lang="ru-RU" sz="1400" b="1">
              <a:solidFill>
                <a:schemeClr val="bg1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533B8257-DA73-4C76-8A3D-B264A7C7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59" y="229102"/>
            <a:ext cx="6725064" cy="62626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F6B73"/>
                </a:solidFill>
                <a:latin typeface="+mn-lt"/>
              </a:rPr>
              <a:t>Использование ИЭМК РЕГИЗ организаторами здравоохранения</a:t>
            </a:r>
            <a:endParaRPr lang="ru-RU" sz="3200" b="1" dirty="0">
              <a:solidFill>
                <a:srgbClr val="0F6B73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8" y="1992923"/>
            <a:ext cx="717927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Главные внештатные специалисты СПб начали пользоваться данными!</a:t>
            </a:r>
          </a:p>
          <a:p>
            <a:endParaRPr lang="ru-RU" dirty="0" smtClean="0"/>
          </a:p>
          <a:p>
            <a:r>
              <a:rPr lang="ru-RU" dirty="0"/>
              <a:t>–</a:t>
            </a:r>
            <a:r>
              <a:rPr lang="ru-RU" dirty="0" smtClean="0"/>
              <a:t> кардиолог – с сентября 2021</a:t>
            </a:r>
          </a:p>
          <a:p>
            <a:r>
              <a:rPr lang="ru-RU" dirty="0"/>
              <a:t>–</a:t>
            </a:r>
            <a:r>
              <a:rPr lang="ru-RU" dirty="0" smtClean="0"/>
              <a:t> гастроэнтеролог </a:t>
            </a:r>
            <a:r>
              <a:rPr lang="ru-RU" dirty="0"/>
              <a:t>– с февраля </a:t>
            </a:r>
            <a:r>
              <a:rPr lang="ru-RU" dirty="0" smtClean="0"/>
              <a:t>2022</a:t>
            </a:r>
          </a:p>
          <a:p>
            <a:r>
              <a:rPr lang="ru-RU" dirty="0" smtClean="0"/>
              <a:t>– терапевт – с апреля 2022</a:t>
            </a:r>
          </a:p>
          <a:p>
            <a:r>
              <a:rPr lang="ru-RU" dirty="0" smtClean="0"/>
              <a:t>– невролог – с апреля 2022</a:t>
            </a:r>
            <a:endParaRPr lang="en-US" dirty="0" smtClean="0"/>
          </a:p>
          <a:p>
            <a:endParaRPr lang="en-US" dirty="0"/>
          </a:p>
          <a:p>
            <a:r>
              <a:rPr lang="ru-RU" dirty="0" smtClean="0"/>
              <a:t>На очереди</a:t>
            </a:r>
          </a:p>
          <a:p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акушер-гинеколог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неонатолог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сурдолог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6016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1894FF-AC4E-0A4F-BC1D-896469CA4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" y="369536"/>
            <a:ext cx="3375660" cy="1622321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31859C"/>
                </a:solidFill>
                <a:latin typeface="+mn-lt"/>
              </a:rPr>
              <a:t>Назначают ли пациентам с ХСН соответствующую терапию?</a:t>
            </a:r>
            <a:endParaRPr lang="x-none" sz="2400" b="1" dirty="0">
              <a:solidFill>
                <a:srgbClr val="31859C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EF0FA5-DF60-0946-8AFE-7B3A26427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2221654"/>
            <a:ext cx="3150870" cy="3873924"/>
          </a:xfrm>
        </p:spPr>
        <p:txBody>
          <a:bodyPr>
            <a:noAutofit/>
          </a:bodyPr>
          <a:lstStyle/>
          <a:p>
            <a:pPr>
              <a:buClr>
                <a:srgbClr val="31859C"/>
              </a:buClr>
              <a:buFont typeface="Wingdings" pitchFamily="2" charset="2"/>
              <a:buChar char="§"/>
            </a:pPr>
            <a:r>
              <a:rPr lang="ru-RU" sz="1600" dirty="0" smtClean="0"/>
              <a:t>Какая медикаментозная терапия рекомендуется пациентам с ХСН?</a:t>
            </a:r>
          </a:p>
          <a:p>
            <a:pPr>
              <a:buClr>
                <a:srgbClr val="31859C"/>
              </a:buClr>
              <a:buFont typeface="Wingdings" pitchFamily="2" charset="2"/>
              <a:buChar char="§"/>
            </a:pPr>
            <a:r>
              <a:rPr lang="ru-RU" sz="1600" dirty="0" smtClean="0"/>
              <a:t>Анализ проводится путем распознавания текстов медицинских документов</a:t>
            </a:r>
          </a:p>
          <a:p>
            <a:pPr>
              <a:buClr>
                <a:srgbClr val="31859C"/>
              </a:buClr>
              <a:buFont typeface="Wingdings" pitchFamily="2" charset="2"/>
              <a:buChar char="§"/>
            </a:pPr>
            <a:endParaRPr lang="ru-RU" sz="1600" dirty="0"/>
          </a:p>
          <a:p>
            <a:pPr marL="0" indent="0">
              <a:buClr>
                <a:srgbClr val="31859C"/>
              </a:buClr>
              <a:buNone/>
            </a:pPr>
            <a:endParaRPr lang="ru-RU" sz="1600" dirty="0" smtClean="0"/>
          </a:p>
          <a:p>
            <a:pPr marL="0" indent="0">
              <a:buClr>
                <a:srgbClr val="31859C"/>
              </a:buClr>
              <a:buNone/>
            </a:pPr>
            <a:endParaRPr lang="ru-RU" sz="1600" dirty="0" smtClean="0"/>
          </a:p>
          <a:p>
            <a:pPr marL="0" indent="0">
              <a:buClr>
                <a:srgbClr val="31859C"/>
              </a:buClr>
              <a:buNone/>
            </a:pPr>
            <a:endParaRPr lang="ru-RU" sz="1600" dirty="0"/>
          </a:p>
          <a:p>
            <a:pPr marL="0" indent="0">
              <a:buClr>
                <a:srgbClr val="31859C"/>
              </a:buClr>
              <a:buNone/>
            </a:pPr>
            <a:endParaRPr lang="ru-RU" sz="1600" dirty="0" smtClean="0"/>
          </a:p>
          <a:p>
            <a:pPr marL="0" indent="0">
              <a:buClr>
                <a:srgbClr val="31859C"/>
              </a:buClr>
              <a:buNone/>
            </a:pPr>
            <a:r>
              <a:rPr lang="ru-RU" sz="1600" dirty="0" smtClean="0"/>
              <a:t>_____________________</a:t>
            </a:r>
            <a:endParaRPr lang="ru-RU" sz="1600" dirty="0" smtClean="0"/>
          </a:p>
          <a:p>
            <a:pPr marL="0" indent="0">
              <a:buClr>
                <a:srgbClr val="31859C"/>
              </a:buClr>
              <a:buNone/>
            </a:pPr>
            <a:r>
              <a:rPr lang="ru-RU" sz="1600" dirty="0" smtClean="0"/>
              <a:t>Совместно с </a:t>
            </a:r>
            <a:r>
              <a:rPr lang="ru-RU" sz="1600" dirty="0" err="1" smtClean="0"/>
              <a:t>гл.терапевтом</a:t>
            </a:r>
            <a:r>
              <a:rPr lang="ru-RU" sz="1600" dirty="0" smtClean="0"/>
              <a:t> </a:t>
            </a:r>
            <a:r>
              <a:rPr lang="ru-RU" sz="1600" dirty="0" smtClean="0"/>
              <a:t>СПб </a:t>
            </a:r>
            <a:r>
              <a:rPr lang="ru-RU" sz="1600" dirty="0" err="1" smtClean="0"/>
              <a:t>В.В.Тыренко</a:t>
            </a:r>
            <a:endParaRPr lang="ru-RU" sz="1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E39A796-BE83-48B1-B33F-35C4A32AAB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xmlns="" id="{72F84B47-E267-4194-8194-831DB7B55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42766" y="557784"/>
            <a:ext cx="493807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96100" y="6407152"/>
            <a:ext cx="2057400" cy="365125"/>
          </a:xfrm>
        </p:spPr>
        <p:txBody>
          <a:bodyPr/>
          <a:lstStyle/>
          <a:p>
            <a:fld id="{F8412233-6F53-D14C-831D-1D9C1B62DE08}" type="slidenum">
              <a:rPr lang="x-none" sz="1100" b="1" smtClean="0">
                <a:solidFill>
                  <a:srgbClr val="50AEC8"/>
                </a:solidFill>
              </a:rPr>
              <a:pPr/>
              <a:t>5</a:t>
            </a:fld>
            <a:endParaRPr lang="x-none" sz="1100" b="1">
              <a:solidFill>
                <a:srgbClr val="50AEC8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103632" y="1991855"/>
            <a:ext cx="3115818" cy="0"/>
          </a:xfrm>
          <a:prstGeom prst="line">
            <a:avLst/>
          </a:prstGeom>
          <a:ln w="28575">
            <a:solidFill>
              <a:srgbClr val="F8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xmlns="" id="{5D55FDD1-6008-7448-92BB-B0249DB1E3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7917967"/>
              </p:ext>
            </p:extLst>
          </p:nvPr>
        </p:nvGraphicFramePr>
        <p:xfrm>
          <a:off x="4059656" y="765423"/>
          <a:ext cx="4512389" cy="5362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4807">
                  <a:extLst>
                    <a:ext uri="{9D8B030D-6E8A-4147-A177-3AD203B41FA5}">
                      <a16:colId xmlns:a16="http://schemas.microsoft.com/office/drawing/2014/main" xmlns="" val="1382253294"/>
                    </a:ext>
                  </a:extLst>
                </a:gridCol>
                <a:gridCol w="2147582">
                  <a:extLst>
                    <a:ext uri="{9D8B030D-6E8A-4147-A177-3AD203B41FA5}">
                      <a16:colId xmlns:a16="http://schemas.microsoft.com/office/drawing/2014/main" xmlns="" val="3908881641"/>
                    </a:ext>
                  </a:extLst>
                </a:gridCol>
              </a:tblGrid>
              <a:tr h="1751888">
                <a:tc>
                  <a:txBody>
                    <a:bodyPr/>
                    <a:lstStyle/>
                    <a:p>
                      <a:endParaRPr lang="x-none" sz="2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3767" marR="113767" marT="75844" marB="758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>
                          <a:solidFill>
                            <a:sysClr val="windowText" lastClr="000000"/>
                          </a:solidFill>
                        </a:rPr>
                        <a:t>Частота</a:t>
                      </a:r>
                      <a:r>
                        <a:rPr lang="ru-RU" sz="2100" baseline="0" dirty="0" smtClean="0">
                          <a:solidFill>
                            <a:sysClr val="windowText" lastClr="000000"/>
                          </a:solidFill>
                        </a:rPr>
                        <a:t> назначения</a:t>
                      </a:r>
                    </a:p>
                    <a:p>
                      <a:pPr algn="ctr"/>
                      <a:r>
                        <a:rPr lang="ru-RU" sz="2100" baseline="0" dirty="0" err="1" smtClean="0">
                          <a:solidFill>
                            <a:sysClr val="windowText" lastClr="000000"/>
                          </a:solidFill>
                        </a:rPr>
                        <a:t>квадритерапии</a:t>
                      </a:r>
                      <a:r>
                        <a:rPr lang="ru-RU" sz="2100" baseline="0" dirty="0" smtClean="0">
                          <a:solidFill>
                            <a:sysClr val="windowText" lastClr="000000"/>
                          </a:solidFill>
                        </a:rPr>
                        <a:t> / стандартной терапии</a:t>
                      </a:r>
                      <a:endParaRPr lang="x-none" sz="2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3767" marR="113767" marT="75844" marB="758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647218"/>
                  </a:ext>
                </a:extLst>
              </a:tr>
              <a:tr h="801928"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ysClr val="windowText" lastClr="000000"/>
                          </a:solidFill>
                        </a:rPr>
                        <a:t>По функциональному</a:t>
                      </a:r>
                      <a:r>
                        <a:rPr lang="ru-RU" sz="2100" baseline="0" dirty="0" smtClean="0">
                          <a:solidFill>
                            <a:sysClr val="windowText" lastClr="000000"/>
                          </a:solidFill>
                        </a:rPr>
                        <a:t> классу ХСН</a:t>
                      </a:r>
                      <a:endParaRPr lang="x-none" sz="2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3767" marR="113767" marT="75844" marB="758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/>
                        <a:t>Нет различий</a:t>
                      </a:r>
                      <a:endParaRPr lang="x-none" sz="2100"/>
                    </a:p>
                  </a:txBody>
                  <a:tcPr marL="113767" marR="113767" marT="75844" marB="758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77183061"/>
                  </a:ext>
                </a:extLst>
              </a:tr>
              <a:tr h="894827">
                <a:tc>
                  <a:txBody>
                    <a:bodyPr/>
                    <a:lstStyle/>
                    <a:p>
                      <a:r>
                        <a:rPr lang="ru-RU" sz="2100" dirty="0" smtClean="0"/>
                        <a:t>По группам </a:t>
                      </a:r>
                      <a:r>
                        <a:rPr lang="ru-RU" sz="2100" dirty="0" err="1" smtClean="0"/>
                        <a:t>коморбидности</a:t>
                      </a:r>
                      <a:endParaRPr lang="x-none" sz="2100"/>
                    </a:p>
                  </a:txBody>
                  <a:tcPr marL="113767" marR="113767" marT="75844" marB="758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ru-RU" sz="2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 различий</a:t>
                      </a:r>
                      <a:endParaRPr lang="x-none" sz="21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3767" marR="113767" marT="75844" marB="758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0565287"/>
                  </a:ext>
                </a:extLst>
              </a:tr>
              <a:tr h="801928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dirty="0" smtClean="0"/>
                        <a:t>По полу/возрасту</a:t>
                      </a:r>
                      <a:endParaRPr lang="x-none" sz="2100" smtClean="0"/>
                    </a:p>
                    <a:p>
                      <a:endParaRPr lang="x-none" sz="2100"/>
                    </a:p>
                  </a:txBody>
                  <a:tcPr marL="113767" marR="113767" marT="75844" marB="758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/>
                        <a:t>Нет различий</a:t>
                      </a:r>
                      <a:endParaRPr lang="x-none" sz="2100"/>
                    </a:p>
                  </a:txBody>
                  <a:tcPr marL="113767" marR="113767" marT="75844" marB="758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01928">
                <a:tc>
                  <a:txBody>
                    <a:bodyPr/>
                    <a:lstStyle/>
                    <a:p>
                      <a:r>
                        <a:rPr lang="ru-RU" sz="2100" dirty="0" smtClean="0"/>
                        <a:t>По </a:t>
                      </a:r>
                      <a:r>
                        <a:rPr lang="ru-RU" sz="2100" dirty="0" smtClean="0"/>
                        <a:t>стационарам и врачам</a:t>
                      </a:r>
                      <a:endParaRPr lang="x-none" sz="2100"/>
                    </a:p>
                  </a:txBody>
                  <a:tcPr marL="113767" marR="113767" marT="75844" marB="758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/>
                        <a:t>Значительные различия</a:t>
                      </a:r>
                      <a:endParaRPr lang="x-none" sz="2100"/>
                    </a:p>
                  </a:txBody>
                  <a:tcPr marL="113767" marR="113767" marT="75844" marB="758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3764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370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EF0FA5-DF60-0946-8AFE-7B3A26427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2221654"/>
            <a:ext cx="3150870" cy="3873924"/>
          </a:xfrm>
        </p:spPr>
        <p:txBody>
          <a:bodyPr>
            <a:noAutofit/>
          </a:bodyPr>
          <a:lstStyle/>
          <a:p>
            <a:pPr>
              <a:buClr>
                <a:srgbClr val="31859C"/>
              </a:buClr>
              <a:buFont typeface="Wingdings" pitchFamily="2" charset="2"/>
              <a:buChar char="§"/>
            </a:pPr>
            <a:r>
              <a:rPr lang="ru-RU" sz="1600" dirty="0" smtClean="0"/>
              <a:t>Соотношение летальности 1 </a:t>
            </a:r>
            <a:r>
              <a:rPr lang="ru-RU" sz="1600" dirty="0" err="1" smtClean="0"/>
              <a:t>мес</a:t>
            </a:r>
            <a:r>
              <a:rPr lang="ru-RU" sz="1600" dirty="0" smtClean="0"/>
              <a:t> – последующие 11 </a:t>
            </a:r>
            <a:r>
              <a:rPr lang="ru-RU" sz="1600" dirty="0" err="1" smtClean="0"/>
              <a:t>мес</a:t>
            </a:r>
            <a:r>
              <a:rPr lang="ru-RU" sz="1600" dirty="0" smtClean="0"/>
              <a:t> для легких и тяжелых инсультов – различается</a:t>
            </a:r>
            <a:endParaRPr lang="ru-RU" sz="1600" dirty="0"/>
          </a:p>
          <a:p>
            <a:pPr>
              <a:buClr>
                <a:srgbClr val="31859C"/>
              </a:buClr>
              <a:buFont typeface="Wingdings" pitchFamily="2" charset="2"/>
              <a:buChar char="§"/>
            </a:pPr>
            <a:r>
              <a:rPr lang="ru-RU" sz="1600" dirty="0" smtClean="0"/>
              <a:t>Возможно</a:t>
            </a:r>
            <a:r>
              <a:rPr lang="ru-RU" sz="1600" dirty="0" smtClean="0"/>
              <a:t>, амбулаторная служба недостаточно работает с легкими инсультами</a:t>
            </a:r>
          </a:p>
          <a:p>
            <a:pPr marL="0" indent="0">
              <a:buClr>
                <a:srgbClr val="31859C"/>
              </a:buClr>
              <a:buNone/>
            </a:pPr>
            <a:endParaRPr lang="ru-RU" sz="1600" dirty="0"/>
          </a:p>
          <a:p>
            <a:pPr marL="0" indent="0">
              <a:buClr>
                <a:srgbClr val="31859C"/>
              </a:buClr>
              <a:buNone/>
            </a:pPr>
            <a:endParaRPr lang="ru-RU" sz="1600" dirty="0" smtClean="0"/>
          </a:p>
          <a:p>
            <a:pPr marL="0" indent="0">
              <a:buClr>
                <a:srgbClr val="31859C"/>
              </a:buClr>
              <a:buNone/>
            </a:pPr>
            <a:endParaRPr lang="ru-RU" sz="1600" dirty="0"/>
          </a:p>
          <a:p>
            <a:pPr marL="0" indent="0">
              <a:buClr>
                <a:srgbClr val="31859C"/>
              </a:buClr>
              <a:buNone/>
            </a:pPr>
            <a:endParaRPr lang="ru-RU" sz="1600" dirty="0" smtClean="0"/>
          </a:p>
          <a:p>
            <a:pPr marL="0" indent="0">
              <a:buClr>
                <a:srgbClr val="31859C"/>
              </a:buClr>
              <a:buNone/>
            </a:pPr>
            <a:r>
              <a:rPr lang="ru-RU" sz="1600" dirty="0" smtClean="0"/>
              <a:t>_____________________</a:t>
            </a:r>
            <a:endParaRPr lang="ru-RU" sz="1600" dirty="0"/>
          </a:p>
          <a:p>
            <a:pPr marL="0" indent="0">
              <a:buClr>
                <a:srgbClr val="31859C"/>
              </a:buClr>
              <a:buNone/>
            </a:pPr>
            <a:r>
              <a:rPr lang="ru-RU" sz="1600" dirty="0"/>
              <a:t>Совместно с </a:t>
            </a:r>
            <a:r>
              <a:rPr lang="ru-RU" sz="1600" dirty="0" err="1" smtClean="0"/>
              <a:t>гл.неврологом</a:t>
            </a:r>
            <a:r>
              <a:rPr lang="ru-RU" sz="1600" dirty="0" smtClean="0"/>
              <a:t> </a:t>
            </a:r>
            <a:r>
              <a:rPr lang="ru-RU" sz="1600" dirty="0" smtClean="0"/>
              <a:t>СПб </a:t>
            </a:r>
            <a:r>
              <a:rPr lang="ru-RU" sz="1600" dirty="0" err="1" smtClean="0"/>
              <a:t>И.А.Вознюком</a:t>
            </a:r>
            <a:endParaRPr lang="ru-RU" sz="1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E39A796-BE83-48B1-B33F-35C4A32AAB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xmlns="" id="{72F84B47-E267-4194-8194-831DB7B55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42766" y="557784"/>
            <a:ext cx="493807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96100" y="6407152"/>
            <a:ext cx="2057400" cy="365125"/>
          </a:xfrm>
        </p:spPr>
        <p:txBody>
          <a:bodyPr/>
          <a:lstStyle/>
          <a:p>
            <a:fld id="{F8412233-6F53-D14C-831D-1D9C1B62DE08}" type="slidenum">
              <a:rPr lang="x-none" sz="1100" b="1" smtClean="0">
                <a:solidFill>
                  <a:srgbClr val="50AEC8"/>
                </a:solidFill>
              </a:rPr>
              <a:pPr/>
              <a:t>6</a:t>
            </a:fld>
            <a:endParaRPr lang="x-none" sz="1100" b="1">
              <a:solidFill>
                <a:srgbClr val="50AEC8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103632" y="1991855"/>
            <a:ext cx="3115818" cy="0"/>
          </a:xfrm>
          <a:prstGeom prst="line">
            <a:avLst/>
          </a:prstGeom>
          <a:ln w="28575">
            <a:solidFill>
              <a:srgbClr val="F85A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22D650-8F59-8C4B-9676-A89C7ADAE0F8}"/>
              </a:ext>
            </a:extLst>
          </p:cNvPr>
          <p:cNvSpPr txBox="1"/>
          <p:nvPr/>
        </p:nvSpPr>
        <p:spPr>
          <a:xfrm>
            <a:off x="4308310" y="1006971"/>
            <a:ext cx="38572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ru-RU" sz="1400" dirty="0">
                <a:solidFill>
                  <a:prstClr val="black"/>
                </a:solidFill>
              </a:rPr>
              <a:t>Соотношение летальности пациентов </a:t>
            </a:r>
          </a:p>
          <a:p>
            <a:pPr algn="ctr" defTabSz="685800"/>
            <a:r>
              <a:rPr lang="ru-RU" sz="1400" dirty="0">
                <a:solidFill>
                  <a:prstClr val="black"/>
                </a:solidFill>
              </a:rPr>
              <a:t>с различной тяжестью при поступлении (</a:t>
            </a:r>
            <a:r>
              <a:rPr lang="en-US" sz="1400" dirty="0">
                <a:solidFill>
                  <a:prstClr val="black"/>
                </a:solidFill>
              </a:rPr>
              <a:t>NIHHS)</a:t>
            </a:r>
            <a:endParaRPr lang="ru-RU" sz="1400" dirty="0">
              <a:solidFill>
                <a:prstClr val="black"/>
              </a:solidFill>
            </a:endParaRPr>
          </a:p>
          <a:p>
            <a:pPr algn="ctr" defTabSz="685800"/>
            <a:r>
              <a:rPr lang="ru-RU" sz="1400" dirty="0">
                <a:solidFill>
                  <a:prstClr val="black"/>
                </a:solidFill>
              </a:rPr>
              <a:t>в первый месяц и последующие 11 месяцев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xmlns="" id="{4EC6B3EB-6DFC-8736-1482-4B9205E576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796427"/>
              </p:ext>
            </p:extLst>
          </p:nvPr>
        </p:nvGraphicFramePr>
        <p:xfrm>
          <a:off x="4014015" y="2241345"/>
          <a:ext cx="45720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xmlns="" id="{BE1894FF-AC4E-0A4F-BC1D-896469CA4940}"/>
              </a:ext>
            </a:extLst>
          </p:cNvPr>
          <p:cNvSpPr txBox="1">
            <a:spLocks/>
          </p:cNvSpPr>
          <p:nvPr/>
        </p:nvSpPr>
        <p:spPr>
          <a:xfrm>
            <a:off x="103632" y="369536"/>
            <a:ext cx="3375660" cy="162232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rgbClr val="31859C"/>
                </a:solidFill>
                <a:latin typeface="Calibri"/>
              </a:rPr>
              <a:t>Как работает амбулаторная служба   с пациентами перенесшими инсульт?</a:t>
            </a:r>
            <a:endParaRPr lang="x-none" sz="2400" b="1" dirty="0">
              <a:solidFill>
                <a:srgbClr val="31859C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7038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9">
            <a:extLst>
              <a:ext uri="{FF2B5EF4-FFF2-40B4-BE49-F238E27FC236}">
                <a16:creationId xmlns="" xmlns:a16="http://schemas.microsoft.com/office/drawing/2014/main" id="{8022863A-870D-4AF5-96A3-F70348DE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0450" y="6600825"/>
            <a:ext cx="2083549" cy="257175"/>
          </a:xfrm>
        </p:spPr>
        <p:txBody>
          <a:bodyPr/>
          <a:lstStyle/>
          <a:p>
            <a:fld id="{F9F12405-F92C-43B6-B9EA-50C09D9BCB0C}" type="slidenum">
              <a:rPr lang="ru-RU" sz="1400" b="1" smtClean="0">
                <a:solidFill>
                  <a:schemeClr val="bg1"/>
                </a:solidFill>
              </a:rPr>
              <a:t>7</a:t>
            </a:fld>
            <a:endParaRPr lang="ru-RU" sz="1400" b="1">
              <a:solidFill>
                <a:schemeClr val="bg1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533B8257-DA73-4C76-8A3D-B264A7C7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366" y="252548"/>
            <a:ext cx="7807984" cy="62626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F6B73"/>
                </a:solidFill>
                <a:latin typeface="+mn-lt"/>
              </a:rPr>
              <a:t>Зрелость аналитических данных на федеральном уровне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71635" y="5525311"/>
            <a:ext cx="8077200" cy="578882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Региональные ИС или пользователи в регионах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4152" y="1540207"/>
            <a:ext cx="1370493" cy="578882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ИЭМК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4153" y="2346561"/>
            <a:ext cx="1370493" cy="578882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РЭМД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236676" y="1514519"/>
            <a:ext cx="2460739" cy="442674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Регистр </a:t>
            </a:r>
            <a:r>
              <a:rPr lang="en-US" sz="2000" dirty="0"/>
              <a:t>COVID-19</a:t>
            </a:r>
            <a:endParaRPr lang="ru-RU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3236676" y="2109593"/>
            <a:ext cx="2460739" cy="442674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Канцер-Регистр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36676" y="2757165"/>
            <a:ext cx="2460739" cy="442674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Диабет-Регистр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36676" y="3413657"/>
            <a:ext cx="2460739" cy="442674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…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84676" y="1527075"/>
            <a:ext cx="2460739" cy="442674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ВИМИС </a:t>
            </a:r>
            <a:r>
              <a:rPr lang="ru-RU" sz="2000" dirty="0" err="1"/>
              <a:t>Онко</a:t>
            </a:r>
            <a:endParaRPr lang="ru-RU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6284676" y="2122149"/>
            <a:ext cx="2460739" cy="442674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ВИМИС ССЗ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84676" y="2769721"/>
            <a:ext cx="2460739" cy="442674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ВИМИС </a:t>
            </a:r>
            <a:r>
              <a:rPr lang="ru-RU" sz="2000" dirty="0" err="1"/>
              <a:t>АКиНЕО</a:t>
            </a:r>
            <a:endParaRPr lang="ru-RU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6284676" y="3426213"/>
            <a:ext cx="2460739" cy="442674"/>
          </a:xfrm>
          <a:prstGeom prst="roundRect">
            <a:avLst/>
          </a:prstGeom>
          <a:solidFill>
            <a:srgbClr val="CEE6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…</a:t>
            </a:r>
          </a:p>
        </p:txBody>
      </p:sp>
      <p:sp>
        <p:nvSpPr>
          <p:cNvPr id="3" name="Стрелка вправо 2"/>
          <p:cNvSpPr/>
          <p:nvPr/>
        </p:nvSpPr>
        <p:spPr>
          <a:xfrm rot="18238988">
            <a:off x="5447323" y="4634895"/>
            <a:ext cx="1312985" cy="205566"/>
          </a:xfrm>
          <a:prstGeom prst="rightArrow">
            <a:avLst/>
          </a:prstGeom>
          <a:solidFill>
            <a:srgbClr val="F36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 rot="18238988">
            <a:off x="6019071" y="4634897"/>
            <a:ext cx="1312985" cy="205566"/>
          </a:xfrm>
          <a:prstGeom prst="rightArrow">
            <a:avLst/>
          </a:prstGeom>
          <a:solidFill>
            <a:srgbClr val="F36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 rot="18238988">
            <a:off x="6644407" y="4634897"/>
            <a:ext cx="1312985" cy="205566"/>
          </a:xfrm>
          <a:prstGeom prst="rightArrow">
            <a:avLst/>
          </a:prstGeom>
          <a:solidFill>
            <a:srgbClr val="F36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право 49"/>
          <p:cNvSpPr/>
          <p:nvPr/>
        </p:nvSpPr>
        <p:spPr>
          <a:xfrm rot="14631268">
            <a:off x="1518192" y="4634896"/>
            <a:ext cx="1312985" cy="205566"/>
          </a:xfrm>
          <a:prstGeom prst="rightArrow">
            <a:avLst/>
          </a:prstGeom>
          <a:solidFill>
            <a:srgbClr val="F36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 rot="14631268">
            <a:off x="983941" y="4667691"/>
            <a:ext cx="1312985" cy="205566"/>
          </a:xfrm>
          <a:prstGeom prst="rightArrow">
            <a:avLst/>
          </a:prstGeom>
          <a:solidFill>
            <a:srgbClr val="F36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 rot="14631268">
            <a:off x="2127956" y="4647369"/>
            <a:ext cx="1312985" cy="205566"/>
          </a:xfrm>
          <a:prstGeom prst="rightArrow">
            <a:avLst/>
          </a:prstGeom>
          <a:solidFill>
            <a:srgbClr val="F36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052204" y="4585808"/>
            <a:ext cx="2719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36223"/>
                </a:solidFill>
              </a:rPr>
              <a:t>Разная структура данных</a:t>
            </a:r>
          </a:p>
        </p:txBody>
      </p:sp>
    </p:spTree>
    <p:extLst>
      <p:ext uri="{BB962C8B-B14F-4D97-AF65-F5344CB8AC3E}">
        <p14:creationId xmlns:p14="http://schemas.microsoft.com/office/powerpoint/2010/main" val="2676230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9">
            <a:extLst>
              <a:ext uri="{FF2B5EF4-FFF2-40B4-BE49-F238E27FC236}">
                <a16:creationId xmlns="" xmlns:a16="http://schemas.microsoft.com/office/drawing/2014/main" id="{8022863A-870D-4AF5-96A3-F70348DE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0450" y="6600825"/>
            <a:ext cx="2083549" cy="257175"/>
          </a:xfrm>
        </p:spPr>
        <p:txBody>
          <a:bodyPr/>
          <a:lstStyle/>
          <a:p>
            <a:fld id="{F9F12405-F92C-43B6-B9EA-50C09D9BCB0C}" type="slidenum">
              <a:rPr lang="ru-RU" sz="1400" b="1" smtClean="0">
                <a:solidFill>
                  <a:schemeClr val="bg1"/>
                </a:solidFill>
              </a:rPr>
              <a:t>8</a:t>
            </a:fld>
            <a:endParaRPr lang="ru-RU" sz="1400" b="1">
              <a:solidFill>
                <a:schemeClr val="bg1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533B8257-DA73-4C76-8A3D-B264A7C7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737" y="252548"/>
            <a:ext cx="7807984" cy="62626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F6B73"/>
                </a:solidFill>
                <a:latin typeface="+mn-lt"/>
              </a:rPr>
              <a:t>Р</a:t>
            </a:r>
            <a:r>
              <a:rPr lang="ru-RU" sz="3200" b="1" dirty="0" smtClean="0">
                <a:solidFill>
                  <a:srgbClr val="0F6B73"/>
                </a:solidFill>
                <a:latin typeface="+mn-lt"/>
              </a:rPr>
              <a:t>абочая группа </a:t>
            </a:r>
            <a:r>
              <a:rPr lang="en-US" sz="3200" b="1" dirty="0" smtClean="0">
                <a:solidFill>
                  <a:srgbClr val="0F6B73"/>
                </a:solidFill>
                <a:latin typeface="+mn-lt"/>
              </a:rPr>
              <a:t>HL7 FHIR Russia</a:t>
            </a:r>
            <a:r>
              <a:rPr lang="ru-RU" sz="3200" b="1" dirty="0" smtClean="0">
                <a:solidFill>
                  <a:srgbClr val="0F6B73"/>
                </a:solidFill>
                <a:latin typeface="+mn-lt"/>
              </a:rPr>
              <a:t> </a:t>
            </a:r>
            <a:endParaRPr lang="ru-RU" sz="3200" b="1" dirty="0">
              <a:solidFill>
                <a:srgbClr val="0F6B73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7539" y="1875692"/>
            <a:ext cx="77255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Цель группы – создать национальное руководство по </a:t>
            </a:r>
            <a:r>
              <a:rPr lang="ru-RU" dirty="0"/>
              <a:t>реализации стандарта FHIR </a:t>
            </a:r>
            <a:r>
              <a:rPr lang="ru-RU" dirty="0" smtClean="0"/>
              <a:t>на </a:t>
            </a:r>
            <a:r>
              <a:rPr lang="ru-RU" dirty="0"/>
              <a:t>территории Российской Федерации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Участники – коммерческие компании, ЦНИИОИЗ МЗ РФ</a:t>
            </a:r>
          </a:p>
          <a:p>
            <a:endParaRPr lang="ru-RU" dirty="0"/>
          </a:p>
          <a:p>
            <a:r>
              <a:rPr lang="ru-RU" dirty="0"/>
              <a:t>Открытость</a:t>
            </a:r>
          </a:p>
          <a:p>
            <a:pPr lvl="1"/>
            <a:r>
              <a:rPr lang="ru-RU" dirty="0" smtClean="0"/>
              <a:t>- Включиться </a:t>
            </a:r>
            <a:r>
              <a:rPr lang="ru-RU" dirty="0"/>
              <a:t>в работу может любой желающий</a:t>
            </a:r>
          </a:p>
          <a:p>
            <a:pPr lvl="1"/>
            <a:r>
              <a:rPr lang="ru-RU" dirty="0" smtClean="0"/>
              <a:t>- Встречи </a:t>
            </a:r>
            <a:r>
              <a:rPr lang="ru-RU" dirty="0"/>
              <a:t>и дискуссии рабочей группы ведутся публично</a:t>
            </a:r>
          </a:p>
          <a:p>
            <a:pPr lvl="1"/>
            <a:r>
              <a:rPr lang="ru-RU" dirty="0" smtClean="0"/>
              <a:t>- Решения </a:t>
            </a:r>
            <a:r>
              <a:rPr lang="ru-RU" dirty="0"/>
              <a:t>рабочей группы публикуются на открытых ресурсах группы</a:t>
            </a:r>
          </a:p>
          <a:p>
            <a:pPr lvl="1"/>
            <a:r>
              <a:rPr lang="ru-RU" dirty="0" smtClean="0"/>
              <a:t>- Разработка </a:t>
            </a:r>
            <a:r>
              <a:rPr lang="ru-RU" dirty="0"/>
              <a:t>FHIR </a:t>
            </a:r>
            <a:r>
              <a:rPr lang="ru-RU" dirty="0" err="1"/>
              <a:t>Ru</a:t>
            </a:r>
            <a:r>
              <a:rPr lang="ru-RU" dirty="0"/>
              <a:t> </a:t>
            </a:r>
            <a:r>
              <a:rPr lang="ru-RU" dirty="0" err="1"/>
              <a:t>Core</a:t>
            </a:r>
            <a:r>
              <a:rPr lang="ru-RU" dirty="0"/>
              <a:t> ведется в публичном </a:t>
            </a:r>
            <a:r>
              <a:rPr lang="ru-RU" dirty="0" err="1"/>
              <a:t>репозитории</a:t>
            </a:r>
            <a:endParaRPr lang="ru-RU" dirty="0"/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Сайт </a:t>
            </a:r>
            <a:r>
              <a:rPr lang="en-US" dirty="0">
                <a:hlinkClick r:id="rId3"/>
              </a:rPr>
              <a:t>http://fhir-ru.zendoc.me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r>
              <a:rPr lang="ru-RU" dirty="0" err="1" smtClean="0"/>
              <a:t>Телеграм</a:t>
            </a:r>
            <a:r>
              <a:rPr lang="ru-RU" dirty="0" smtClean="0"/>
              <a:t>-чат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t.me/fhir_ru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389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9">
            <a:extLst>
              <a:ext uri="{FF2B5EF4-FFF2-40B4-BE49-F238E27FC236}">
                <a16:creationId xmlns="" xmlns:a16="http://schemas.microsoft.com/office/drawing/2014/main" id="{8022863A-870D-4AF5-96A3-F70348DE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0450" y="6600825"/>
            <a:ext cx="2083549" cy="257175"/>
          </a:xfrm>
        </p:spPr>
        <p:txBody>
          <a:bodyPr/>
          <a:lstStyle/>
          <a:p>
            <a:fld id="{F9F12405-F92C-43B6-B9EA-50C09D9BCB0C}" type="slidenum">
              <a:rPr lang="ru-RU" sz="1400" b="1" smtClean="0">
                <a:solidFill>
                  <a:schemeClr val="bg1"/>
                </a:solidFill>
              </a:rPr>
              <a:t>9</a:t>
            </a:fld>
            <a:endParaRPr lang="ru-RU" sz="1400" b="1">
              <a:solidFill>
                <a:schemeClr val="bg1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533B8257-DA73-4C76-8A3D-B264A7C7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366" y="252548"/>
            <a:ext cx="5001772" cy="62626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F6B73"/>
                </a:solidFill>
                <a:latin typeface="+mn-lt"/>
              </a:rPr>
              <a:t>Куда цифровой фарватер ведет здравоохранение?</a:t>
            </a:r>
            <a:endParaRPr lang="ru-RU" sz="3200" b="1" dirty="0">
              <a:solidFill>
                <a:srgbClr val="0F6B73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9723" y="2465308"/>
            <a:ext cx="833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Ведет к новому качеству на основе данных</a:t>
            </a:r>
          </a:p>
          <a:p>
            <a:r>
              <a:rPr lang="ru-RU" sz="2400" dirty="0" smtClean="0"/>
              <a:t>Если</a:t>
            </a: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Данные будем использовать, а не только критиковать их качество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Встанем на плечи гигантов, применив стандарт </a:t>
            </a:r>
            <a:r>
              <a:rPr lang="en-US" sz="2400" dirty="0" smtClean="0"/>
              <a:t>HL7 FHIR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930273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4905</TotalTime>
  <Words>426</Words>
  <Application>Microsoft Office PowerPoint</Application>
  <PresentationFormat>Экран (4:3)</PresentationFormat>
  <Paragraphs>107</Paragraphs>
  <Slides>10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Office Theme</vt:lpstr>
      <vt:lpstr>Данные,              информация,                                  знания</vt:lpstr>
      <vt:lpstr>Хорош ли наш фарватер?</vt:lpstr>
      <vt:lpstr>Фактическое использование РЕГИЗ СПб</vt:lpstr>
      <vt:lpstr>Использование ИЭМК РЕГИЗ организаторами здравоохранения</vt:lpstr>
      <vt:lpstr>Назначают ли пациентам с ХСН соответствующую терапию?</vt:lpstr>
      <vt:lpstr>Презентация PowerPoint</vt:lpstr>
      <vt:lpstr>Зрелость аналитических данных на федеральном уровне</vt:lpstr>
      <vt:lpstr>Рабочая группа HL7 FHIR Russia </vt:lpstr>
      <vt:lpstr>Куда цифровой фарватер ведет здравоохранение?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 (ПИШЕТСЯ ЗАГЛАВНЫМИ  БУКВАМИ)</dc:title>
  <dc:creator>Татьяна Кузьмина</dc:creator>
  <cp:lastModifiedBy>Коган Евгений Игоревич</cp:lastModifiedBy>
  <cp:revision>65</cp:revision>
  <dcterms:created xsi:type="dcterms:W3CDTF">2020-10-17T18:14:24Z</dcterms:created>
  <dcterms:modified xsi:type="dcterms:W3CDTF">2022-05-19T14:15:36Z</dcterms:modified>
</cp:coreProperties>
</file>