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7" r:id="rId2"/>
    <p:sldId id="506" r:id="rId3"/>
    <p:sldId id="480" r:id="rId4"/>
    <p:sldId id="508" r:id="rId5"/>
    <p:sldId id="482" r:id="rId6"/>
    <p:sldId id="519" r:id="rId7"/>
    <p:sldId id="430" r:id="rId8"/>
    <p:sldId id="479" r:id="rId9"/>
    <p:sldId id="257" r:id="rId10"/>
    <p:sldId id="510" r:id="rId11"/>
    <p:sldId id="50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85" autoAdjust="0"/>
    <p:restoredTop sz="94660"/>
  </p:normalViewPr>
  <p:slideViewPr>
    <p:cSldViewPr>
      <p:cViewPr>
        <p:scale>
          <a:sx n="124" d="100"/>
          <a:sy n="124" d="100"/>
        </p:scale>
        <p:origin x="147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1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D8DD4-3BB6-43BD-A036-32448B5FF86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A38CF-E5BA-4F11-8668-FD32B32B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6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35C69-026B-4B24-A472-88F0EEC013F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CE4E-1D93-4222-A479-288A773A1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4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7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C1E42-BAA3-4124-BF0E-189D4C80AC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6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CE4E-1D93-4222-A479-288A773A12A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E5AB-F656-4D3A-91EC-0EF86461B6C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A95F-5608-47CD-9715-2AB4227F6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96944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КАК  И  ЗАЧЕМ УЧИТЬ ВРАЧЕЙ ТЕЛЕМЕДИЦИНЕ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4221088"/>
            <a:ext cx="8784976" cy="24482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В.Л.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телемедицины и  медицинской информатики  Медицинского Института РУДН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Telemed@ntt.ru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.silkina\Pictures\Изображения\руд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" y="261513"/>
            <a:ext cx="1907704" cy="15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288032"/>
          </a:xfrm>
        </p:spPr>
        <p:txBody>
          <a:bodyPr>
            <a:normAutofit fontScale="90000"/>
          </a:bodyPr>
          <a:lstStyle/>
          <a:p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5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 ТЕХНОЛОГИИ  ДЛЯ  ТЕЛЕМЕДИЦИНЫ  ЖДЕМ 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ПУСТЬ  МОЛОДЕЖЬ  ДУМАЕТ  КАК  ЭТО  СДЕЛАТЬ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Сегодня мы радуемся студийному качеству звука и видео 4К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 передаче 2 видеопотоков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но хотим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Передачу бинокулярного стереоизображения (операционного поля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раны и т.п.)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применением виртуальной реальности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Правильную цветопередачу (в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 мобильных комплексов в сумерки и пр.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т.е. грамотную подсветку ран и пр.)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Реально автономные мобильные переносные комплексы с бесконтактным подключением медицинских приборов и разных вариантов видеокамер с удалением от базы до 200м)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Передачу тактильных ощущений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Передачу запаха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лозунг в ходе занятий - анализируйте и думайте вместе с нами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5373216"/>
            <a:ext cx="8856984" cy="148478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сертификатом по ТМ студенты получают ЗНАНИЯ – как организовать </a:t>
            </a:r>
            <a:r>
              <a:rPr lang="ru-RU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видеоконсилиум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дистанционное обучение с РУДН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telemed@ntt.ru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1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2656"/>
            <a:ext cx="7380819" cy="4920546"/>
          </a:xfrm>
          <a:prstGeom prst="rect">
            <a:avLst/>
          </a:prstGeom>
        </p:spPr>
      </p:pic>
      <p:pic>
        <p:nvPicPr>
          <p:cNvPr id="6" name="Picture 2" descr="C:\Users\s.silkina\Pictures\Изображения\руд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" y="90017"/>
            <a:ext cx="2636348" cy="21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288032"/>
          </a:xfrm>
        </p:spPr>
        <p:txBody>
          <a:bodyPr>
            <a:normAutofit fontScale="90000"/>
          </a:bodyPr>
          <a:lstStyle/>
          <a:p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4665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НАИВНО НАДЕЯТЬСЯ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УСПЕШНОЕ ПРИМЕНЕНИЕ ТЕЛЕМЕДИЦИСКИХ ТЕХНОЛОГИЙ В КЛИНИЧЕСКОЙ ПРАКТИКЕ И УЧЕБНОМ ПРОЦЕССЕ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МЫ НЕ РАЗЪЯСНИМ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ОРГАНИЗАТОРАМ ЗДРАВООХРАНЕНИЯ И ПРАКТИЧЕСКИМ ВРАЧАМ РЕАЛЬНЫЕ ВОЗМОЖНОСТИ И ОГРАНИЧЕНИЯ ТЕЛЕМЕДИЦИНЫ</a:t>
            </a:r>
          </a:p>
          <a:p>
            <a:pPr algn="just"/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 учим с 2000г. на международных школах телемедицины</a:t>
            </a:r>
          </a:p>
          <a:p>
            <a:pPr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 5 курса МИ (72 часа) с 2010г. (погружение в ТМ)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УЧЕБЫ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ОБЪЯСНИТЬ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ЗАЧЕМ  НУЖНА ТЕЛЕМЕДИЦИНА ЭТИМ УЧАСТНИКАМ ПРОЦЕССА И ДАТЬ ПРАКТИЧЕСКИЕ НАВЫКИ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915" y="1120298"/>
            <a:ext cx="8284170" cy="5142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2283"/>
            <a:r>
              <a:rPr lang="ru-RU" sz="226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6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r>
              <a:rPr lang="en-US" sz="226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Пациенту</a:t>
            </a:r>
            <a:r>
              <a:rPr lang="en-US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defTabSz="862283">
              <a:buFont typeface="Arial" pitchFamily="34" charset="0"/>
              <a:buChar char="•"/>
            </a:pPr>
            <a:endParaRPr lang="en-US" sz="339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r>
              <a:rPr lang="en-US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Лечащему врачу</a:t>
            </a:r>
            <a:r>
              <a:rPr lang="en-US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39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endParaRPr lang="en-US" sz="339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r>
              <a:rPr lang="en-US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Клинике в регионе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defTabSz="862283">
              <a:buFont typeface="Arial" pitchFamily="34" charset="0"/>
              <a:buChar char="•"/>
            </a:pPr>
            <a:endParaRPr lang="en-US" sz="3395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Профессору-консультанту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39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endParaRPr lang="en-US" sz="339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62283">
              <a:buFont typeface="Arial" pitchFamily="34" charset="0"/>
              <a:buChar char="•"/>
            </a:pPr>
            <a:r>
              <a:rPr lang="en-US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Федеральной клинике</a:t>
            </a:r>
            <a:r>
              <a:rPr lang="en-US" sz="339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en-US" sz="3395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26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72008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Education Working Group of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ISfTeH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1124744"/>
            <a:ext cx="5128524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Создание международных университетских программ по телемедицине (в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en-US" dirty="0"/>
              <a:t>MBA) </a:t>
            </a:r>
            <a:r>
              <a:rPr lang="ru-RU" dirty="0"/>
              <a:t>с адаптацией к условиям</a:t>
            </a:r>
            <a:r>
              <a:rPr lang="en-US" dirty="0"/>
              <a:t> </a:t>
            </a:r>
            <a:r>
              <a:rPr lang="ru-RU" dirty="0"/>
              <a:t>и возможностям разных стран </a:t>
            </a:r>
          </a:p>
          <a:p>
            <a:r>
              <a:rPr lang="ru-RU" dirty="0"/>
              <a:t>Организация  обмена дистанционными курсами между университетами</a:t>
            </a:r>
          </a:p>
          <a:p>
            <a:r>
              <a:rPr lang="ru-RU" dirty="0"/>
              <a:t>Задачи</a:t>
            </a:r>
            <a:r>
              <a:rPr lang="en-US" dirty="0"/>
              <a:t>: </a:t>
            </a:r>
            <a:r>
              <a:rPr lang="ru-RU" dirty="0"/>
              <a:t>создание и продвижение новых технологий дистанционного обучения в медицине</a:t>
            </a:r>
          </a:p>
          <a:p>
            <a:endParaRPr lang="en-US" dirty="0"/>
          </a:p>
        </p:txBody>
      </p:sp>
      <p:pic>
        <p:nvPicPr>
          <p:cNvPr id="5" name="Picture 2" descr="C:\Documents and Settings\Администратор\Рабочий стол\Обложка_17_488_Основы телемедици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375" y="2564904"/>
            <a:ext cx="4143658" cy="285293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427094-F472-40B7-AA5C-E3B26E0E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79774"/>
            <a:ext cx="3868480" cy="12691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54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ЛЕКЦИИ  РОССИЙСКИХ  И  ЗАРУБЕЖНЫХ  СПЕЦИАЛИСТОВ  В ОБЛАСТИ  ТЕМЕДИЦИНЫ  (в т.ч. КРАСИВЫЕ  СТАРТАПЫ)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C4648E-E051-4E4D-ACCE-76FB7FE9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80483"/>
            <a:ext cx="748883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692696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МАСТЕР-КЛАССЫ</a:t>
            </a:r>
          </a:p>
        </p:txBody>
      </p:sp>
      <p:pic>
        <p:nvPicPr>
          <p:cNvPr id="14" name="Рисунок 13" descr="IMG_3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460" y="764704"/>
            <a:ext cx="8136904" cy="5208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ЗАЧЕТНОЕ  ЗАНЯТИЕ  СТУДЕНТОВ  ПО  ТЕЛЕМЕДИЦИНЕ ПРОВЕДЕНИЕ ДИСТАНЦИОННОГО ВИДЕОКОНСИЛИУМА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9" y="1111053"/>
            <a:ext cx="7941921" cy="51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0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2400" y="990600"/>
            <a:ext cx="8786813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ЗАЧЕТНОЕ ЗАНЯТИЕ СТУДЕНТОВ  ПО ТЕЛЕМЕДИЦИНЕ  - ТЕЛЕНАСТАВНИЧЕСТВО ПРИ ОПЕРАЦИИ НА СОННЫХ АРТЕРИЯХ</a:t>
            </a:r>
          </a:p>
        </p:txBody>
      </p:sp>
      <p:pic>
        <p:nvPicPr>
          <p:cNvPr id="18" name="Рисунок 17" descr="рудн_сту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277" y="980728"/>
            <a:ext cx="842493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00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2" cstate="print"/>
          <a:srcRect b="5701"/>
          <a:stretch/>
        </p:blipFill>
        <p:spPr>
          <a:xfrm>
            <a:off x="581" y="196068"/>
            <a:ext cx="9143419" cy="6466455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0" y="5252956"/>
            <a:ext cx="2483025" cy="1406822"/>
          </a:xfrm>
          <a:custGeom>
            <a:avLst/>
            <a:gdLst/>
            <a:ahLst/>
            <a:cxnLst/>
            <a:rect l="l" t="t" r="r" b="b"/>
            <a:pathLst>
              <a:path w="2904490" h="1645920">
                <a:moveTo>
                  <a:pt x="0" y="0"/>
                </a:moveTo>
                <a:lnTo>
                  <a:pt x="0" y="1645476"/>
                </a:lnTo>
                <a:lnTo>
                  <a:pt x="2904057" y="1645476"/>
                </a:lnTo>
                <a:lnTo>
                  <a:pt x="0" y="0"/>
                </a:lnTo>
                <a:close/>
              </a:path>
            </a:pathLst>
          </a:custGeom>
          <a:solidFill>
            <a:srgbClr val="7AAD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74163" y="5416726"/>
            <a:ext cx="2482717" cy="1242744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0" y="5965910"/>
            <a:ext cx="2974028" cy="693868"/>
          </a:xfrm>
          <a:custGeom>
            <a:avLst/>
            <a:gdLst/>
            <a:ahLst/>
            <a:cxnLst/>
            <a:rect l="l" t="t" r="r" b="b"/>
            <a:pathLst>
              <a:path w="3478529" h="812165">
                <a:moveTo>
                  <a:pt x="0" y="0"/>
                </a:moveTo>
                <a:lnTo>
                  <a:pt x="0" y="811672"/>
                </a:lnTo>
                <a:lnTo>
                  <a:pt x="3478229" y="811672"/>
                </a:lnTo>
                <a:lnTo>
                  <a:pt x="0" y="0"/>
                </a:lnTo>
                <a:close/>
              </a:path>
            </a:pathLst>
          </a:custGeom>
          <a:solidFill>
            <a:srgbClr val="E4BE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>
            <a:off x="5419189" y="195478"/>
            <a:ext cx="3723306" cy="1278145"/>
          </a:xfrm>
          <a:custGeom>
            <a:avLst/>
            <a:gdLst/>
            <a:ahLst/>
            <a:cxnLst/>
            <a:rect l="l" t="t" r="r" b="b"/>
            <a:pathLst>
              <a:path w="5875020" h="1036319">
                <a:moveTo>
                  <a:pt x="5874949" y="0"/>
                </a:moveTo>
                <a:lnTo>
                  <a:pt x="0" y="0"/>
                </a:lnTo>
                <a:lnTo>
                  <a:pt x="5874949" y="1036271"/>
                </a:lnTo>
                <a:lnTo>
                  <a:pt x="5874949" y="0"/>
                </a:lnTo>
                <a:close/>
              </a:path>
            </a:pathLst>
          </a:custGeom>
          <a:solidFill>
            <a:srgbClr val="7AAD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5"/>
          <p:cNvSpPr/>
          <p:nvPr/>
        </p:nvSpPr>
        <p:spPr>
          <a:xfrm>
            <a:off x="4310" y="4480589"/>
            <a:ext cx="559650" cy="665547"/>
          </a:xfrm>
          <a:custGeom>
            <a:avLst/>
            <a:gdLst/>
            <a:ahLst/>
            <a:cxnLst/>
            <a:rect l="l" t="t" r="r" b="b"/>
            <a:pathLst>
              <a:path w="655320" h="779145">
                <a:moveTo>
                  <a:pt x="654837" y="0"/>
                </a:moveTo>
                <a:lnTo>
                  <a:pt x="0" y="212382"/>
                </a:lnTo>
                <a:lnTo>
                  <a:pt x="619442" y="778738"/>
                </a:lnTo>
                <a:lnTo>
                  <a:pt x="654837" y="0"/>
                </a:lnTo>
                <a:close/>
              </a:path>
            </a:pathLst>
          </a:custGeom>
          <a:solidFill>
            <a:srgbClr val="7AADC5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6"/>
          <p:cNvSpPr/>
          <p:nvPr/>
        </p:nvSpPr>
        <p:spPr>
          <a:xfrm>
            <a:off x="533792" y="5146444"/>
            <a:ext cx="271821" cy="362634"/>
          </a:xfrm>
          <a:custGeom>
            <a:avLst/>
            <a:gdLst/>
            <a:ahLst/>
            <a:cxnLst/>
            <a:rect l="l" t="t" r="r" b="b"/>
            <a:pathLst>
              <a:path w="318769" h="424814">
                <a:moveTo>
                  <a:pt x="318566" y="0"/>
                </a:moveTo>
                <a:lnTo>
                  <a:pt x="0" y="194678"/>
                </a:lnTo>
                <a:lnTo>
                  <a:pt x="300863" y="424751"/>
                </a:lnTo>
                <a:lnTo>
                  <a:pt x="318566" y="0"/>
                </a:lnTo>
                <a:close/>
              </a:path>
            </a:pathLst>
          </a:custGeom>
          <a:solidFill>
            <a:srgbClr val="7AADC5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7"/>
          <p:cNvSpPr/>
          <p:nvPr/>
        </p:nvSpPr>
        <p:spPr>
          <a:xfrm>
            <a:off x="6912821" y="1243975"/>
            <a:ext cx="423586" cy="423586"/>
          </a:xfrm>
          <a:custGeom>
            <a:avLst/>
            <a:gdLst/>
            <a:ahLst/>
            <a:cxnLst/>
            <a:rect l="l" t="t" r="r" b="b"/>
            <a:pathLst>
              <a:path w="495934" h="495934">
                <a:moveTo>
                  <a:pt x="424751" y="0"/>
                </a:moveTo>
                <a:lnTo>
                  <a:pt x="0" y="17703"/>
                </a:lnTo>
                <a:lnTo>
                  <a:pt x="495554" y="495554"/>
                </a:lnTo>
                <a:lnTo>
                  <a:pt x="424751" y="0"/>
                </a:lnTo>
                <a:close/>
              </a:path>
            </a:pathLst>
          </a:custGeom>
          <a:solidFill>
            <a:srgbClr val="7AADC5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8"/>
          <p:cNvSpPr/>
          <p:nvPr/>
        </p:nvSpPr>
        <p:spPr>
          <a:xfrm>
            <a:off x="7746447" y="1622309"/>
            <a:ext cx="635379" cy="544566"/>
          </a:xfrm>
          <a:custGeom>
            <a:avLst/>
            <a:gdLst/>
            <a:ahLst/>
            <a:cxnLst/>
            <a:rect l="l" t="t" r="r" b="b"/>
            <a:pathLst>
              <a:path w="743584" h="637539">
                <a:moveTo>
                  <a:pt x="0" y="0"/>
                </a:moveTo>
                <a:lnTo>
                  <a:pt x="53098" y="637146"/>
                </a:lnTo>
                <a:lnTo>
                  <a:pt x="743331" y="637146"/>
                </a:lnTo>
                <a:lnTo>
                  <a:pt x="0" y="0"/>
                </a:lnTo>
                <a:close/>
              </a:path>
            </a:pathLst>
          </a:custGeom>
          <a:solidFill>
            <a:srgbClr val="7AADC5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9"/>
          <p:cNvSpPr/>
          <p:nvPr/>
        </p:nvSpPr>
        <p:spPr>
          <a:xfrm>
            <a:off x="0" y="195477"/>
            <a:ext cx="1713121" cy="1545965"/>
          </a:xfrm>
          <a:custGeom>
            <a:avLst/>
            <a:gdLst/>
            <a:ahLst/>
            <a:cxnLst/>
            <a:rect l="l" t="t" r="r" b="b"/>
            <a:pathLst>
              <a:path w="2004060" h="1808480">
                <a:moveTo>
                  <a:pt x="2003832" y="0"/>
                </a:moveTo>
                <a:lnTo>
                  <a:pt x="0" y="0"/>
                </a:lnTo>
                <a:lnTo>
                  <a:pt x="0" y="1808227"/>
                </a:lnTo>
                <a:lnTo>
                  <a:pt x="2003832" y="0"/>
                </a:lnTo>
                <a:close/>
              </a:path>
            </a:pathLst>
          </a:custGeom>
          <a:solidFill>
            <a:srgbClr val="7AADC5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10"/>
          <p:cNvSpPr/>
          <p:nvPr/>
        </p:nvSpPr>
        <p:spPr>
          <a:xfrm>
            <a:off x="631230" y="1212317"/>
            <a:ext cx="2348500" cy="744969"/>
          </a:xfrm>
          <a:custGeom>
            <a:avLst/>
            <a:gdLst/>
            <a:ahLst/>
            <a:cxnLst/>
            <a:rect l="l" t="t" r="r" b="b"/>
            <a:pathLst>
              <a:path w="2747010" h="871855">
                <a:moveTo>
                  <a:pt x="2746797" y="0"/>
                </a:moveTo>
                <a:lnTo>
                  <a:pt x="0" y="0"/>
                </a:lnTo>
                <a:lnTo>
                  <a:pt x="0" y="871285"/>
                </a:lnTo>
                <a:lnTo>
                  <a:pt x="2746797" y="0"/>
                </a:lnTo>
                <a:close/>
              </a:path>
            </a:pathLst>
          </a:custGeom>
          <a:solidFill>
            <a:srgbClr val="7AADC5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11"/>
          <p:cNvSpPr/>
          <p:nvPr/>
        </p:nvSpPr>
        <p:spPr>
          <a:xfrm>
            <a:off x="5659573" y="5088766"/>
            <a:ext cx="2803793" cy="454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929" rIns="0" bIns="0">
            <a:spAutoFit/>
          </a:bodyPr>
          <a:lstStyle/>
          <a:p>
            <a:pPr marL="10774">
              <a:lnSpc>
                <a:spcPts val="1185"/>
              </a:lnSpc>
              <a:spcBef>
                <a:spcPts val="102"/>
              </a:spcBef>
            </a:pPr>
            <a:r>
              <a:rPr lang="en-US" sz="1368" spc="1" dirty="0">
                <a:solidFill>
                  <a:srgbClr val="09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Secretary </a:t>
            </a:r>
            <a:r>
              <a:rPr lang="ru-RU" sz="1368" spc="-13" dirty="0" err="1">
                <a:solidFill>
                  <a:srgbClr val="090909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ISfTeH</a:t>
            </a:r>
            <a:r>
              <a:rPr lang="ru-RU" sz="1368" spc="-13" dirty="0">
                <a:solidFill>
                  <a:srgbClr val="090909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</a:p>
          <a:p>
            <a:pPr marL="16931">
              <a:lnSpc>
                <a:spcPts val="1081"/>
              </a:lnSpc>
            </a:pPr>
            <a:endParaRPr lang="ru-RU" sz="1368" spc="6" dirty="0">
              <a:solidFill>
                <a:srgbClr val="090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DejaVu Sans"/>
            </a:endParaRPr>
          </a:p>
          <a:p>
            <a:pPr marL="16931">
              <a:lnSpc>
                <a:spcPts val="1081"/>
              </a:lnSpc>
            </a:pPr>
            <a:r>
              <a:rPr lang="ru-RU" sz="1368" spc="6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DejaVu Sans"/>
              </a:rPr>
              <a:t>________________</a:t>
            </a:r>
            <a:r>
              <a:rPr lang="ru-RU" sz="1368" i="1" spc="6" dirty="0" err="1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Frank</a:t>
            </a:r>
            <a:r>
              <a:rPr lang="ru-RU" sz="1368" i="1" spc="-30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368" i="1" spc="1" dirty="0" err="1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Lievens</a:t>
            </a:r>
            <a:endParaRPr lang="ru-RU" sz="1368" i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stomShape 12"/>
          <p:cNvSpPr/>
          <p:nvPr/>
        </p:nvSpPr>
        <p:spPr>
          <a:xfrm>
            <a:off x="803467" y="5080723"/>
            <a:ext cx="2842888" cy="4677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929" rIns="0" bIns="0">
            <a:spAutoFit/>
          </a:bodyPr>
          <a:lstStyle/>
          <a:p>
            <a:pPr marL="10774">
              <a:lnSpc>
                <a:spcPts val="1185"/>
              </a:lnSpc>
              <a:spcBef>
                <a:spcPts val="102"/>
              </a:spcBef>
            </a:pPr>
            <a:r>
              <a:rPr lang="en-US" sz="1368" spc="6" dirty="0">
                <a:solidFill>
                  <a:srgbClr val="09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of the Russian Telemedicine Association</a:t>
            </a:r>
            <a:endParaRPr lang="en-US" sz="1368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1">
              <a:lnSpc>
                <a:spcPts val="1081"/>
              </a:lnSpc>
            </a:pPr>
            <a:r>
              <a:rPr lang="en-US" sz="1368" spc="-1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______________ </a:t>
            </a:r>
            <a:r>
              <a:rPr lang="en-US" sz="1368" i="1" spc="-1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A. </a:t>
            </a:r>
            <a:r>
              <a:rPr lang="en-US" sz="1368" i="1" spc="-1" dirty="0" err="1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Selkov</a:t>
            </a:r>
            <a:endParaRPr lang="ru-RU" sz="1368" i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stomShape 13"/>
          <p:cNvSpPr/>
          <p:nvPr/>
        </p:nvSpPr>
        <p:spPr>
          <a:xfrm>
            <a:off x="857946" y="4080707"/>
            <a:ext cx="2834269" cy="651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2482" rIns="0" bIns="0">
            <a:spAutoFit/>
          </a:bodyPr>
          <a:lstStyle/>
          <a:p>
            <a:pPr marL="10774">
              <a:lnSpc>
                <a:spcPts val="1103"/>
              </a:lnSpc>
              <a:spcBef>
                <a:spcPts val="334"/>
              </a:spcBef>
            </a:pPr>
            <a:r>
              <a:rPr lang="en-US" sz="1368" spc="1" dirty="0">
                <a:solidFill>
                  <a:srgbClr val="09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the Department of Medical Informatics and Telemedicine of the RUDN Medical Institute</a:t>
            </a:r>
            <a:endParaRPr lang="ru-RU" sz="1368" spc="1" dirty="0">
              <a:solidFill>
                <a:srgbClr val="0909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4">
              <a:lnSpc>
                <a:spcPts val="1103"/>
              </a:lnSpc>
              <a:spcBef>
                <a:spcPts val="334"/>
              </a:spcBef>
            </a:pPr>
            <a:r>
              <a:rPr lang="ru-RU" sz="1368" spc="1" dirty="0">
                <a:solidFill>
                  <a:srgbClr val="090909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1368" spc="1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________________</a:t>
            </a:r>
            <a:r>
              <a:rPr lang="en-US" sz="1368" i="1" spc="1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V. </a:t>
            </a:r>
            <a:r>
              <a:rPr lang="en-US" sz="1368" i="1" spc="1" dirty="0" err="1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Stolyar</a:t>
            </a:r>
            <a:endParaRPr lang="ru-RU" sz="1368" i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2" name="CustomShape 14"/>
          <p:cNvSpPr/>
          <p:nvPr/>
        </p:nvSpPr>
        <p:spPr>
          <a:xfrm>
            <a:off x="5681217" y="4153655"/>
            <a:ext cx="2811489" cy="33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929" rIns="0" bIns="0">
            <a:spAutoFit/>
          </a:bodyPr>
          <a:lstStyle/>
          <a:p>
            <a:pPr marL="10774">
              <a:lnSpc>
                <a:spcPts val="1185"/>
              </a:lnSpc>
              <a:spcBef>
                <a:spcPts val="102"/>
              </a:spcBef>
            </a:pPr>
            <a:r>
              <a:rPr lang="en-US" sz="1368" i="1" spc="6" dirty="0">
                <a:solidFill>
                  <a:srgbClr val="0909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the RUDN Medical Institut</a:t>
            </a:r>
            <a:r>
              <a:rPr lang="en-US" sz="1368" i="1" spc="6" dirty="0">
                <a:solidFill>
                  <a:srgbClr val="090909"/>
                </a:solidFill>
                <a:latin typeface="Arial Narrow"/>
              </a:rPr>
              <a:t>e</a:t>
            </a:r>
            <a:endParaRPr lang="en-US" sz="1368" spc="6" dirty="0">
              <a:solidFill>
                <a:srgbClr val="090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  <a:p>
            <a:pPr marL="10774">
              <a:lnSpc>
                <a:spcPts val="1185"/>
              </a:lnSpc>
              <a:spcBef>
                <a:spcPts val="102"/>
              </a:spcBef>
            </a:pPr>
            <a:r>
              <a:rPr lang="en-US" sz="1368" spc="6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________________</a:t>
            </a:r>
            <a:r>
              <a:rPr lang="en-US" sz="1368" i="1" spc="6" dirty="0">
                <a:solidFill>
                  <a:srgbClr val="09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A. Abramov</a:t>
            </a:r>
            <a:endParaRPr lang="ru-RU" sz="1368" i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stomShape 15"/>
          <p:cNvSpPr/>
          <p:nvPr/>
        </p:nvSpPr>
        <p:spPr>
          <a:xfrm>
            <a:off x="2095250" y="975663"/>
            <a:ext cx="4890630" cy="1222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37391" rIns="0" bIns="0">
            <a:spAutoFit/>
          </a:bodyPr>
          <a:lstStyle/>
          <a:p>
            <a:pPr marL="28321" algn="ctr">
              <a:spcBef>
                <a:spcPts val="99"/>
              </a:spcBef>
            </a:pPr>
            <a:r>
              <a:rPr lang="en-US" sz="5729" i="1" spc="-86" dirty="0">
                <a:solidFill>
                  <a:srgbClr val="000000"/>
                </a:solidFill>
                <a:latin typeface="Times New Roman"/>
              </a:rPr>
              <a:t>CERTIFICATE</a:t>
            </a:r>
            <a:endParaRPr lang="ru-RU" sz="5729" spc="-1" dirty="0">
              <a:latin typeface="Arial"/>
            </a:endParaRPr>
          </a:p>
        </p:txBody>
      </p:sp>
      <p:sp>
        <p:nvSpPr>
          <p:cNvPr id="54" name="CustomShape 16"/>
          <p:cNvSpPr/>
          <p:nvPr/>
        </p:nvSpPr>
        <p:spPr>
          <a:xfrm>
            <a:off x="631230" y="1793310"/>
            <a:ext cx="8138722" cy="1324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0774" rIns="0" bIns="0">
            <a:spAutoFit/>
          </a:bodyPr>
          <a:lstStyle/>
          <a:p>
            <a:pPr marL="10774" algn="just">
              <a:lnSpc>
                <a:spcPct val="101000"/>
              </a:lnSpc>
              <a:spcBef>
                <a:spcPts val="2250"/>
              </a:spcBef>
            </a:pPr>
            <a:endParaRPr lang="ru-RU" sz="1411" spc="1" dirty="0">
              <a:solidFill>
                <a:srgbClr val="090909"/>
              </a:solidFill>
              <a:latin typeface="Arial"/>
              <a:ea typeface="DejaVu Sans"/>
            </a:endParaRPr>
          </a:p>
          <a:p>
            <a:pPr marL="10774">
              <a:lnSpc>
                <a:spcPct val="101000"/>
              </a:lnSpc>
              <a:spcBef>
                <a:spcPts val="2250"/>
              </a:spcBef>
            </a:pPr>
            <a:r>
              <a:rPr lang="en-US" sz="1454" spc="1" dirty="0">
                <a:solidFill>
                  <a:srgbClr val="090909"/>
                </a:solidFill>
              </a:rPr>
              <a:t>This certificate certifies that</a:t>
            </a:r>
            <a:r>
              <a:rPr lang="ru-RU" sz="1454" spc="1" dirty="0">
                <a:solidFill>
                  <a:srgbClr val="090909"/>
                </a:solidFill>
              </a:rPr>
              <a:t>,</a:t>
            </a:r>
            <a:r>
              <a:rPr lang="ru-RU" sz="1454" spc="-1" dirty="0">
                <a:solidFill>
                  <a:srgbClr val="090909"/>
                </a:solidFill>
                <a:ea typeface="DejaVu Sans"/>
              </a:rPr>
              <a:t> __________________________________________</a:t>
            </a:r>
            <a:r>
              <a:rPr lang="en-US" sz="1454" spc="-1" dirty="0">
                <a:solidFill>
                  <a:srgbClr val="090909"/>
                </a:solidFill>
                <a:ea typeface="DejaVu Sans"/>
              </a:rPr>
              <a:t>____________________________________</a:t>
            </a:r>
            <a:r>
              <a:rPr lang="ru-RU" sz="1454" spc="-1" dirty="0">
                <a:solidFill>
                  <a:srgbClr val="090909"/>
                </a:solidFill>
                <a:ea typeface="DejaVu Sans"/>
              </a:rPr>
              <a:t> </a:t>
            </a:r>
            <a:endParaRPr lang="en-US" sz="1454" spc="-1" dirty="0">
              <a:solidFill>
                <a:srgbClr val="090909"/>
              </a:solidFill>
              <a:ea typeface="DejaVu Sans"/>
            </a:endParaRPr>
          </a:p>
          <a:p>
            <a:pPr marL="10774" algn="just">
              <a:lnSpc>
                <a:spcPct val="101000"/>
              </a:lnSpc>
              <a:spcBef>
                <a:spcPts val="1026"/>
              </a:spcBef>
            </a:pPr>
            <a:r>
              <a:rPr lang="en-US" sz="1454" spc="-1" dirty="0">
                <a:solidFill>
                  <a:srgbClr val="090909"/>
                </a:solidFill>
              </a:rPr>
              <a:t>You have completed a course on the program "Telemedicine</a:t>
            </a:r>
            <a:r>
              <a:rPr lang="ru-RU" sz="1454" spc="-1" dirty="0">
                <a:solidFill>
                  <a:srgbClr val="090909"/>
                </a:solidFill>
              </a:rPr>
              <a:t> </a:t>
            </a:r>
            <a:r>
              <a:rPr lang="en-US" sz="1454" spc="-1" dirty="0">
                <a:solidFill>
                  <a:srgbClr val="090909"/>
                </a:solidFill>
              </a:rPr>
              <a:t>72 academic hours</a:t>
            </a:r>
            <a:endParaRPr lang="ru-RU" sz="1454" spc="-1" dirty="0"/>
          </a:p>
        </p:txBody>
      </p:sp>
      <p:sp>
        <p:nvSpPr>
          <p:cNvPr id="55" name="CustomShape 17"/>
          <p:cNvSpPr/>
          <p:nvPr/>
        </p:nvSpPr>
        <p:spPr>
          <a:xfrm>
            <a:off x="6722269" y="6361174"/>
            <a:ext cx="2235523" cy="712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Рисунок 26"/>
          <p:cNvPicPr/>
          <p:nvPr/>
        </p:nvPicPr>
        <p:blipFill>
          <a:blip r:embed="rId4" cstate="print"/>
          <a:srcRect l="12176" t="25442" r="12505" b="31361"/>
          <a:stretch/>
        </p:blipFill>
        <p:spPr>
          <a:xfrm>
            <a:off x="392964" y="367897"/>
            <a:ext cx="1831947" cy="585817"/>
          </a:xfrm>
          <a:prstGeom prst="rect">
            <a:avLst/>
          </a:prstGeom>
          <a:ln w="9360">
            <a:noFill/>
          </a:ln>
        </p:spPr>
      </p:pic>
      <p:pic>
        <p:nvPicPr>
          <p:cNvPr id="57" name="Рисунок 28"/>
          <p:cNvPicPr/>
          <p:nvPr/>
        </p:nvPicPr>
        <p:blipFill>
          <a:blip r:embed="rId5" cstate="print"/>
          <a:srcRect l="7540" t="13012" r="8034" b="6240"/>
          <a:stretch/>
        </p:blipFill>
        <p:spPr>
          <a:xfrm>
            <a:off x="7369290" y="232487"/>
            <a:ext cx="1108342" cy="738894"/>
          </a:xfrm>
          <a:prstGeom prst="rect">
            <a:avLst/>
          </a:prstGeom>
          <a:ln w="9360">
            <a:noFill/>
          </a:ln>
        </p:spPr>
      </p:pic>
      <p:pic>
        <p:nvPicPr>
          <p:cNvPr id="58" name="Рисунок 29"/>
          <p:cNvPicPr/>
          <p:nvPr/>
        </p:nvPicPr>
        <p:blipFill>
          <a:blip r:embed="rId6" cstate="print"/>
          <a:stretch/>
        </p:blipFill>
        <p:spPr>
          <a:xfrm>
            <a:off x="3107386" y="313671"/>
            <a:ext cx="1108342" cy="677321"/>
          </a:xfrm>
          <a:prstGeom prst="rect">
            <a:avLst/>
          </a:prstGeom>
          <a:ln w="9360">
            <a:noFill/>
          </a:ln>
        </p:spPr>
      </p:pic>
      <p:pic>
        <p:nvPicPr>
          <p:cNvPr id="1027" name="Picture 3" descr="C:\Users\Olga\Downloads\04.04.2021\2021-04-04-07-37-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365" y="6122796"/>
            <a:ext cx="1318317" cy="329580"/>
          </a:xfrm>
          <a:prstGeom prst="rect">
            <a:avLst/>
          </a:prstGeom>
          <a:noFill/>
        </p:spPr>
      </p:pic>
      <p:pic>
        <p:nvPicPr>
          <p:cNvPr id="2" name="Picture 2" descr="D:\Иван\04.04.2021\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8693" y="6099291"/>
            <a:ext cx="1477789" cy="42710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007" y="6087474"/>
            <a:ext cx="902286" cy="418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60" y="424971"/>
            <a:ext cx="1541004" cy="509240"/>
          </a:xfrm>
          <a:prstGeom prst="rect">
            <a:avLst/>
          </a:prstGeom>
        </p:spPr>
      </p:pic>
      <p:pic>
        <p:nvPicPr>
          <p:cNvPr id="27" name="Рисунок 26" descr="C:\Users\SELIVE~1\AppData\Local\Temp\nsdC811.tmp\ContainedTemp\tild3164-3036-4731-b162-333061656139__mimc-logoeng-main-rg.png"/>
          <p:cNvPicPr/>
          <p:nvPr/>
        </p:nvPicPr>
        <p:blipFill>
          <a:blip r:embed="rId11" cstate="print"/>
          <a:srcRect l="11545" t="15873" b="25926"/>
          <a:stretch>
            <a:fillRect/>
          </a:stretch>
        </p:blipFill>
        <p:spPr bwMode="auto">
          <a:xfrm>
            <a:off x="2583875" y="6122796"/>
            <a:ext cx="1479443" cy="5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7" y="6125074"/>
            <a:ext cx="1370124" cy="3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426</Words>
  <Application>Microsoft Office PowerPoint</Application>
  <PresentationFormat>Экран (4:3)</PresentationFormat>
  <Paragraphs>58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Wingdings</vt:lpstr>
      <vt:lpstr>Тема Office</vt:lpstr>
      <vt:lpstr> КАК  И  ЗАЧЕМ УЧИТЬ ВРАЧЕЙ ТЕЛЕМЕДИЦИНЕ</vt:lpstr>
      <vt:lpstr>   </vt:lpstr>
      <vt:lpstr>ЦЕЛЬ  УЧЕБЫ: ОБЪЯСНИТЬ,  ЗАЧЕМ  НУЖНА ТЕЛЕМЕДИЦИНА ЭТИМ УЧАСТНИКАМ ПРОЦЕССА И ДАТЬ ПРАКТИЧЕСКИЕ НАВЫКИ</vt:lpstr>
      <vt:lpstr>Education Working Group of  ISfTeH</vt:lpstr>
      <vt:lpstr>ЛЕКЦИИ  РОССИЙСКИХ  И  ЗАРУБЕЖНЫХ  СПЕЦИАЛИСТОВ  В ОБЛАСТИ  ТЕМЕДИЦИНЫ  (в т.ч. КРАСИВЫЕ  СТАРТАПЫ)</vt:lpstr>
      <vt:lpstr> ИНТЕРАКТИВНЫЕ МАСТЕР-КЛАССЫ</vt:lpstr>
      <vt:lpstr>ЗАЧЕТНОЕ  ЗАНЯТИЕ  СТУДЕНТОВ  ПО  ТЕЛЕМЕДИЦИНЕ ПРОВЕДЕНИЕ ДИСТАНЦИОННОГО ВИДЕОКОНСИЛИУМА </vt:lpstr>
      <vt:lpstr>ЗАЧЕТНОЕ ЗАНЯТИЕ СТУДЕНТОВ  ПО ТЕЛЕМЕДИЦИНЕ  - ТЕЛЕНАСТАВНИЧЕСТВО ПРИ ОПЕРАЦИИ НА СОННЫХ АРТЕРИЯХ</vt:lpstr>
      <vt:lpstr>Презентация PowerPoint</vt:lpstr>
      <vt:lpstr> 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ДИСТАНЦИОНННЫХ ФОРМ  ПОСЛЕДДИПЛОМНОГО ОБУЧЕНИЯ  СПЕЦИАЛИСТОВ СТОМАТОЛОГИЧЕСКОГО ПРОФИЛЯ</dc:title>
  <dc:creator>Acer</dc:creator>
  <cp:lastModifiedBy>Скуридин Иван Викторович</cp:lastModifiedBy>
  <cp:revision>266</cp:revision>
  <dcterms:created xsi:type="dcterms:W3CDTF">2013-09-25T10:13:26Z</dcterms:created>
  <dcterms:modified xsi:type="dcterms:W3CDTF">2022-05-24T17:55:29Z</dcterms:modified>
</cp:coreProperties>
</file>