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97" r:id="rId3"/>
    <p:sldId id="496" r:id="rId4"/>
    <p:sldId id="526" r:id="rId5"/>
    <p:sldId id="525" r:id="rId6"/>
    <p:sldId id="527" r:id="rId7"/>
    <p:sldId id="508" r:id="rId8"/>
    <p:sldId id="513" r:id="rId9"/>
    <p:sldId id="511" r:id="rId10"/>
    <p:sldId id="528" r:id="rId11"/>
    <p:sldId id="458" r:id="rId12"/>
    <p:sldId id="308" r:id="rId13"/>
    <p:sldId id="309" r:id="rId14"/>
    <p:sldId id="316" r:id="rId15"/>
    <p:sldId id="459" r:id="rId16"/>
    <p:sldId id="347" r:id="rId17"/>
    <p:sldId id="453" r:id="rId18"/>
    <p:sldId id="441" r:id="rId19"/>
    <p:sldId id="461" r:id="rId20"/>
    <p:sldId id="442" r:id="rId21"/>
    <p:sldId id="340" r:id="rId22"/>
    <p:sldId id="464" r:id="rId23"/>
    <p:sldId id="296" r:id="rId24"/>
  </p:sldIdLst>
  <p:sldSz cx="13322300" cy="7562850"/>
  <p:notesSz cx="9926638" cy="6797675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" panose="00000500000000000000" pitchFamily="2" charset="-52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</p:embeddedFont>
    <p:embeddedFont>
      <p:font typeface="Roboto Condensed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F9D"/>
    <a:srgbClr val="FFFFFF"/>
    <a:srgbClr val="FFD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76382" autoAdjust="0"/>
  </p:normalViewPr>
  <p:slideViewPr>
    <p:cSldViewPr>
      <p:cViewPr varScale="1">
        <p:scale>
          <a:sx n="56" d="100"/>
          <a:sy n="56" d="100"/>
        </p:scale>
        <p:origin x="1603" y="5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096" cy="341026"/>
          </a:xfrm>
          <a:prstGeom prst="rect">
            <a:avLst/>
          </a:prstGeom>
        </p:spPr>
        <p:txBody>
          <a:bodyPr vert="horz" lIns="73216" tIns="36608" rIns="73216" bIns="36608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60" y="0"/>
            <a:ext cx="4300912" cy="341026"/>
          </a:xfrm>
          <a:prstGeom prst="rect">
            <a:avLst/>
          </a:prstGeom>
        </p:spPr>
        <p:txBody>
          <a:bodyPr vert="horz" lIns="73216" tIns="36608" rIns="73216" bIns="36608" rtlCol="0"/>
          <a:lstStyle>
            <a:lvl1pPr algn="r">
              <a:defRPr sz="1000"/>
            </a:lvl1pPr>
          </a:lstStyle>
          <a:p>
            <a:fld id="{87FA2BB2-4411-483D-867F-773C11D62119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50900"/>
            <a:ext cx="40370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216" tIns="36608" rIns="73216" bIns="366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428" y="3271845"/>
            <a:ext cx="7941784" cy="2676834"/>
          </a:xfrm>
          <a:prstGeom prst="rect">
            <a:avLst/>
          </a:prstGeom>
        </p:spPr>
        <p:txBody>
          <a:bodyPr vert="horz" lIns="73216" tIns="36608" rIns="73216" bIns="366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50"/>
            <a:ext cx="4302096" cy="341025"/>
          </a:xfrm>
          <a:prstGeom prst="rect">
            <a:avLst/>
          </a:prstGeom>
        </p:spPr>
        <p:txBody>
          <a:bodyPr vert="horz" lIns="73216" tIns="36608" rIns="73216" bIns="36608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60" y="6456650"/>
            <a:ext cx="4300912" cy="341025"/>
          </a:xfrm>
          <a:prstGeom prst="rect">
            <a:avLst/>
          </a:prstGeom>
        </p:spPr>
        <p:txBody>
          <a:bodyPr vert="horz" lIns="73216" tIns="36608" rIns="73216" bIns="36608" rtlCol="0" anchor="b"/>
          <a:lstStyle>
            <a:lvl1pPr algn="r">
              <a:defRPr sz="1000"/>
            </a:lvl1pPr>
          </a:lstStyle>
          <a:p>
            <a:fld id="{D680AECB-E6E3-49FD-9475-A7C95EA3F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3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4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Хотелось бы обратить ваше внимание на основные нормативно-правовые акты, которые нас касаются, в разрезе импортозамещения.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719 – для поставщиков, как попасть в реестр, подтверждение производства на территории РФ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925 – «30%» скидки в 223 ФЗ при участии импортных и отечественных поставщиков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878 -  44 и 223ФЗ, «3-ий лишний», правила ведения реестра и процедуры закупки,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2013 – перечень товаров и минимальная доля закупок российского каждого из них, под 223ФЗ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2014 – перечень товаров и минимальная доля закупок российского каждого из них, под 44ФЗ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78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2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Сейчас в реестре у нас присутствует практически вся основная продукция завода. Собственно она и представлена на экране. И даже, включая автоматизированное рабочее место в сборе.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9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Чем я могу вас коллеги порадовать на перспективу. (Перечисляю)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9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C</a:t>
            </a:r>
            <a:r>
              <a:rPr lang="ru-RU" b="0" i="0" dirty="0">
                <a:solidFill>
                  <a:srgbClr val="222222"/>
                </a:solidFill>
                <a:effectLst/>
                <a:latin typeface="-apple-system"/>
              </a:rPr>
              <a:t>с 1 января текущего года СХД должно быть только на российском процессоре. Пока их актуальных это только Эльбрус. На базе которого можно построить программно-определяемые СХД, используя ПО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AeroDisk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ru-RU" b="0" i="0" dirty="0">
                <a:solidFill>
                  <a:srgbClr val="222222"/>
                </a:solidFill>
                <a:effectLst/>
                <a:latin typeface="-apple-system"/>
              </a:rPr>
              <a:t>или 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RAIDIX. </a:t>
            </a:r>
            <a:r>
              <a:rPr lang="ru-RU" b="0" i="0" dirty="0">
                <a:solidFill>
                  <a:srgbClr val="222222"/>
                </a:solidFill>
                <a:effectLst/>
                <a:latin typeface="-apple-system"/>
              </a:rPr>
              <a:t>Вот так это может выглядеть внешне, 2 сервера Эльбрус + 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JBOD</a:t>
            </a:r>
            <a:r>
              <a:rPr lang="ru-RU" b="0" i="0" dirty="0">
                <a:solidFill>
                  <a:srgbClr val="222222"/>
                </a:solidFill>
                <a:effectLst/>
                <a:latin typeface="-apple-system"/>
              </a:rPr>
              <a:t>-полка.  Ниже для профессионалов технарей функциональная схема. Ещё пока правда также есть в реестре парочка решение от компании ЯДРО, на базе процессоров 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IBM Power</a:t>
            </a:r>
            <a:r>
              <a:rPr lang="ru-RU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endParaRPr lang="ru-RU" b="0" i="0" dirty="0">
              <a:solidFill>
                <a:srgbClr val="222222"/>
              </a:solidFill>
              <a:effectLst/>
              <a:latin typeface="-apple-system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Сейчас у нас есть в собственном демонстрационном фонде такие изделия, как </a:t>
            </a:r>
            <a:r>
              <a:rPr lang="ru-RU" dirty="0" err="1"/>
              <a:t>системники</a:t>
            </a:r>
            <a:r>
              <a:rPr lang="ru-RU" dirty="0"/>
              <a:t> и моноблоки на </a:t>
            </a:r>
            <a:r>
              <a:rPr lang="ru-RU" dirty="0" err="1"/>
              <a:t>Эльбрусах</a:t>
            </a:r>
            <a:r>
              <a:rPr lang="ru-RU" dirty="0"/>
              <a:t> и </a:t>
            </a:r>
            <a:r>
              <a:rPr lang="ru-RU" dirty="0" err="1"/>
              <a:t>Байкалах</a:t>
            </a:r>
            <a:r>
              <a:rPr lang="ru-RU" dirty="0"/>
              <a:t>. При необходимости готовы представить на тестирование, изучение на разумные сроки. Совместимо с рядом отечественных ОС, продуктом Мой Офис. Вообще существует доступный список приложений по крайней мере под Байкал-М.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ECB-E6E3-49FD-9475-A7C95EA3F4C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0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9172" y="2344483"/>
            <a:ext cx="11323955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98345" y="4235196"/>
            <a:ext cx="932561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6115" y="1739455"/>
            <a:ext cx="579520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60984" y="1739455"/>
            <a:ext cx="579520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13"/>
            <a:ext cx="13320394" cy="1193165"/>
          </a:xfrm>
          <a:custGeom>
            <a:avLst/>
            <a:gdLst/>
            <a:ahLst/>
            <a:cxnLst/>
            <a:rect l="l" t="t" r="r" b="b"/>
            <a:pathLst>
              <a:path w="13320394" h="1193165">
                <a:moveTo>
                  <a:pt x="0" y="1192784"/>
                </a:moveTo>
                <a:lnTo>
                  <a:pt x="13320001" y="1192784"/>
                </a:lnTo>
                <a:lnTo>
                  <a:pt x="13320001" y="0"/>
                </a:lnTo>
                <a:lnTo>
                  <a:pt x="0" y="0"/>
                </a:lnTo>
                <a:lnTo>
                  <a:pt x="0" y="1192784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2636975" y="509772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2754345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5" y="0"/>
                </a:moveTo>
                <a:lnTo>
                  <a:pt x="0" y="0"/>
                </a:lnTo>
                <a:lnTo>
                  <a:pt x="0" y="205528"/>
                </a:lnTo>
                <a:lnTo>
                  <a:pt x="20553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1159322" y="98538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921891" y="474824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72" y="0"/>
                </a:moveTo>
                <a:lnTo>
                  <a:pt x="0" y="717972"/>
                </a:lnTo>
                <a:lnTo>
                  <a:pt x="375857" y="717972"/>
                </a:lnTo>
                <a:lnTo>
                  <a:pt x="717972" y="375843"/>
                </a:lnTo>
                <a:lnTo>
                  <a:pt x="71797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237393" y="28688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00" y="0"/>
                </a:moveTo>
                <a:lnTo>
                  <a:pt x="0" y="905912"/>
                </a:lnTo>
                <a:lnTo>
                  <a:pt x="187922" y="905912"/>
                </a:lnTo>
                <a:lnTo>
                  <a:pt x="905900" y="187934"/>
                </a:lnTo>
                <a:lnTo>
                  <a:pt x="90590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42" y="369824"/>
            <a:ext cx="659094" cy="516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7">
            <a:extLst>
              <a:ext uri="{FF2B5EF4-FFF2-40B4-BE49-F238E27FC236}">
                <a16:creationId xmlns:a16="http://schemas.microsoft.com/office/drawing/2014/main" id="{743602F0-FB15-497F-B4AC-93CC9A497441}"/>
              </a:ext>
            </a:extLst>
          </p:cNvPr>
          <p:cNvSpPr/>
          <p:nvPr userDrawn="1"/>
        </p:nvSpPr>
        <p:spPr>
          <a:xfrm>
            <a:off x="0" y="2"/>
            <a:ext cx="13322300" cy="1315796"/>
          </a:xfrm>
          <a:custGeom>
            <a:avLst/>
            <a:gdLst/>
            <a:ahLst/>
            <a:cxnLst/>
            <a:rect l="l" t="t" r="r" b="b"/>
            <a:pathLst>
              <a:path w="13320394" h="1193165">
                <a:moveTo>
                  <a:pt x="0" y="1192784"/>
                </a:moveTo>
                <a:lnTo>
                  <a:pt x="13320001" y="1192784"/>
                </a:lnTo>
                <a:lnTo>
                  <a:pt x="13320001" y="0"/>
                </a:lnTo>
                <a:lnTo>
                  <a:pt x="0" y="0"/>
                </a:lnTo>
                <a:lnTo>
                  <a:pt x="0" y="1192784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0" name="bk object 27">
            <a:extLst>
              <a:ext uri="{FF2B5EF4-FFF2-40B4-BE49-F238E27FC236}">
                <a16:creationId xmlns:a16="http://schemas.microsoft.com/office/drawing/2014/main" id="{C812F5E7-68BD-469B-966C-87515B0EF6BA}"/>
              </a:ext>
            </a:extLst>
          </p:cNvPr>
          <p:cNvSpPr/>
          <p:nvPr userDrawn="1"/>
        </p:nvSpPr>
        <p:spPr>
          <a:xfrm>
            <a:off x="12575522" y="562152"/>
            <a:ext cx="746604" cy="753484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1" name="bk object 28">
            <a:extLst>
              <a:ext uri="{FF2B5EF4-FFF2-40B4-BE49-F238E27FC236}">
                <a16:creationId xmlns:a16="http://schemas.microsoft.com/office/drawing/2014/main" id="{EEA7BF32-F2A2-48A4-A38A-0590C0D908E9}"/>
              </a:ext>
            </a:extLst>
          </p:cNvPr>
          <p:cNvSpPr/>
          <p:nvPr userDrawn="1"/>
        </p:nvSpPr>
        <p:spPr>
          <a:xfrm>
            <a:off x="12703773" y="0"/>
            <a:ext cx="224814" cy="226886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5" y="0"/>
                </a:moveTo>
                <a:lnTo>
                  <a:pt x="0" y="0"/>
                </a:lnTo>
                <a:lnTo>
                  <a:pt x="0" y="205528"/>
                </a:lnTo>
                <a:lnTo>
                  <a:pt x="20553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2" name="bk object 29">
            <a:extLst>
              <a:ext uri="{FF2B5EF4-FFF2-40B4-BE49-F238E27FC236}">
                <a16:creationId xmlns:a16="http://schemas.microsoft.com/office/drawing/2014/main" id="{419361B4-F33C-4266-9DD8-C9A62D8600B1}"/>
              </a:ext>
            </a:extLst>
          </p:cNvPr>
          <p:cNvSpPr/>
          <p:nvPr userDrawn="1"/>
        </p:nvSpPr>
        <p:spPr>
          <a:xfrm>
            <a:off x="12973704" y="91633"/>
            <a:ext cx="348323" cy="351532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3" name="bk object 30">
            <a:extLst>
              <a:ext uri="{FF2B5EF4-FFF2-40B4-BE49-F238E27FC236}">
                <a16:creationId xmlns:a16="http://schemas.microsoft.com/office/drawing/2014/main" id="{D7B88344-7886-4800-AFEE-371F63AF1667}"/>
              </a:ext>
            </a:extLst>
          </p:cNvPr>
          <p:cNvSpPr/>
          <p:nvPr userDrawn="1"/>
        </p:nvSpPr>
        <p:spPr>
          <a:xfrm>
            <a:off x="10960879" y="1086648"/>
            <a:ext cx="568973" cy="228986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4" name="bk object 31">
            <a:extLst>
              <a:ext uri="{FF2B5EF4-FFF2-40B4-BE49-F238E27FC236}">
                <a16:creationId xmlns:a16="http://schemas.microsoft.com/office/drawing/2014/main" id="{83F40DE2-C42D-46F6-8BD2-6A9378CE2CBC}"/>
              </a:ext>
            </a:extLst>
          </p:cNvPr>
          <p:cNvSpPr/>
          <p:nvPr userDrawn="1"/>
        </p:nvSpPr>
        <p:spPr>
          <a:xfrm>
            <a:off x="8516020" y="523613"/>
            <a:ext cx="784767" cy="791998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72" y="0"/>
                </a:moveTo>
                <a:lnTo>
                  <a:pt x="0" y="717972"/>
                </a:lnTo>
                <a:lnTo>
                  <a:pt x="375857" y="717972"/>
                </a:lnTo>
                <a:lnTo>
                  <a:pt x="717972" y="375843"/>
                </a:lnTo>
                <a:lnTo>
                  <a:pt x="71797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5" name="bk object 32">
            <a:extLst>
              <a:ext uri="{FF2B5EF4-FFF2-40B4-BE49-F238E27FC236}">
                <a16:creationId xmlns:a16="http://schemas.microsoft.com/office/drawing/2014/main" id="{7DA90E14-B77F-4E69-AC79-3581D85FAA0C}"/>
              </a:ext>
            </a:extLst>
          </p:cNvPr>
          <p:cNvSpPr/>
          <p:nvPr userDrawn="1"/>
        </p:nvSpPr>
        <p:spPr>
          <a:xfrm>
            <a:off x="10121968" y="1"/>
            <a:ext cx="519015" cy="523797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6" name="bk object 33">
            <a:extLst>
              <a:ext uri="{FF2B5EF4-FFF2-40B4-BE49-F238E27FC236}">
                <a16:creationId xmlns:a16="http://schemas.microsoft.com/office/drawing/2014/main" id="{CD258EAB-C972-4701-9DA7-6482C0D66439}"/>
              </a:ext>
            </a:extLst>
          </p:cNvPr>
          <p:cNvSpPr/>
          <p:nvPr userDrawn="1"/>
        </p:nvSpPr>
        <p:spPr>
          <a:xfrm>
            <a:off x="10738019" y="0"/>
            <a:ext cx="1135171" cy="1145632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sp>
        <p:nvSpPr>
          <p:cNvPr id="17" name="bk object 34">
            <a:extLst>
              <a:ext uri="{FF2B5EF4-FFF2-40B4-BE49-F238E27FC236}">
                <a16:creationId xmlns:a16="http://schemas.microsoft.com/office/drawing/2014/main" id="{14507B58-5936-4110-8C10-0D176401B00F}"/>
              </a:ext>
            </a:extLst>
          </p:cNvPr>
          <p:cNvSpPr/>
          <p:nvPr userDrawn="1"/>
        </p:nvSpPr>
        <p:spPr>
          <a:xfrm>
            <a:off x="9953479" y="316356"/>
            <a:ext cx="990151" cy="999275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00" y="0"/>
                </a:moveTo>
                <a:lnTo>
                  <a:pt x="0" y="905912"/>
                </a:lnTo>
                <a:lnTo>
                  <a:pt x="187922" y="905912"/>
                </a:lnTo>
                <a:lnTo>
                  <a:pt x="905900" y="187934"/>
                </a:lnTo>
                <a:lnTo>
                  <a:pt x="90590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 sz="1967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72A7AC-0463-4942-8514-768972E74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938" y="407821"/>
            <a:ext cx="720198" cy="5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3"/>
            <a:ext cx="13320394" cy="1193165"/>
          </a:xfrm>
          <a:custGeom>
            <a:avLst/>
            <a:gdLst/>
            <a:ahLst/>
            <a:cxnLst/>
            <a:rect l="l" t="t" r="r" b="b"/>
            <a:pathLst>
              <a:path w="13320394" h="1193165">
                <a:moveTo>
                  <a:pt x="0" y="1192784"/>
                </a:moveTo>
                <a:lnTo>
                  <a:pt x="13320001" y="1192784"/>
                </a:lnTo>
                <a:lnTo>
                  <a:pt x="13320001" y="0"/>
                </a:lnTo>
                <a:lnTo>
                  <a:pt x="0" y="0"/>
                </a:lnTo>
                <a:lnTo>
                  <a:pt x="0" y="1192784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599" y="2641163"/>
            <a:ext cx="11903100" cy="521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9612" y="2339289"/>
            <a:ext cx="11903075" cy="4385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29582" y="7033450"/>
            <a:ext cx="426313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66115" y="7033450"/>
            <a:ext cx="3064129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92056" y="7033450"/>
            <a:ext cx="3064129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42" y="369824"/>
            <a:ext cx="659094" cy="516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icl.kazan.ru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wmf"/><Relationship Id="rId4" Type="http://schemas.openxmlformats.org/officeDocument/2006/relationships/hyperlink" Target="http://www.icl-techno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30" y="700885"/>
            <a:ext cx="1260600" cy="967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0"/>
          <a:stretch/>
        </p:blipFill>
        <p:spPr>
          <a:xfrm>
            <a:off x="717550" y="6105458"/>
            <a:ext cx="1280271" cy="10287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04269CE-FF87-45FB-AE81-E42D89E4A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r="4988"/>
          <a:stretch/>
        </p:blipFill>
        <p:spPr>
          <a:xfrm>
            <a:off x="4095493" y="0"/>
            <a:ext cx="9226807" cy="7562850"/>
          </a:xfrm>
          <a:prstGeom prst="rect">
            <a:avLst/>
          </a:prstGeom>
        </p:spPr>
      </p:pic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D2946C2A-EC13-4C65-9E97-169DD53BC9E1}"/>
              </a:ext>
            </a:extLst>
          </p:cNvPr>
          <p:cNvSpPr/>
          <p:nvPr/>
        </p:nvSpPr>
        <p:spPr>
          <a:xfrm rot="5400000">
            <a:off x="4072626" y="1194"/>
            <a:ext cx="4800600" cy="48049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10474BF5-21F8-4343-A31C-D32AB0532A73}"/>
              </a:ext>
            </a:extLst>
          </p:cNvPr>
          <p:cNvSpPr/>
          <p:nvPr/>
        </p:nvSpPr>
        <p:spPr>
          <a:xfrm>
            <a:off x="4599583" y="6251739"/>
            <a:ext cx="1311275" cy="1311275"/>
          </a:xfrm>
          <a:custGeom>
            <a:avLst/>
            <a:gdLst/>
            <a:ahLst/>
            <a:cxnLst/>
            <a:rect l="l" t="t" r="r" b="b"/>
            <a:pathLst>
              <a:path w="1311275" h="1311275">
                <a:moveTo>
                  <a:pt x="1311071" y="0"/>
                </a:moveTo>
                <a:lnTo>
                  <a:pt x="0" y="1311071"/>
                </a:lnTo>
                <a:lnTo>
                  <a:pt x="1287945" y="1311071"/>
                </a:lnTo>
                <a:lnTo>
                  <a:pt x="1311071" y="1287945"/>
                </a:lnTo>
                <a:lnTo>
                  <a:pt x="1311071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FB1A8782-CF95-45ED-8A26-A4D069F9227F}"/>
              </a:ext>
            </a:extLst>
          </p:cNvPr>
          <p:cNvSpPr/>
          <p:nvPr/>
        </p:nvSpPr>
        <p:spPr>
          <a:xfrm>
            <a:off x="5909588" y="4963795"/>
            <a:ext cx="2576195" cy="2599055"/>
          </a:xfrm>
          <a:custGeom>
            <a:avLst/>
            <a:gdLst/>
            <a:ahLst/>
            <a:cxnLst/>
            <a:rect l="l" t="t" r="r" b="b"/>
            <a:pathLst>
              <a:path w="2576195" h="2599054">
                <a:moveTo>
                  <a:pt x="2575890" y="0"/>
                </a:moveTo>
                <a:lnTo>
                  <a:pt x="0" y="2575890"/>
                </a:lnTo>
                <a:lnTo>
                  <a:pt x="0" y="2599015"/>
                </a:lnTo>
                <a:lnTo>
                  <a:pt x="1264819" y="2599015"/>
                </a:lnTo>
                <a:lnTo>
                  <a:pt x="2575890" y="1287945"/>
                </a:lnTo>
                <a:lnTo>
                  <a:pt x="2575890" y="0"/>
                </a:lnTo>
                <a:close/>
              </a:path>
            </a:pathLst>
          </a:custGeom>
          <a:solidFill>
            <a:srgbClr val="C90813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A5573E61-D25F-49A5-BA9E-FBA53D64F0BF}"/>
              </a:ext>
            </a:extLst>
          </p:cNvPr>
          <p:cNvSpPr/>
          <p:nvPr/>
        </p:nvSpPr>
        <p:spPr>
          <a:xfrm>
            <a:off x="7174508" y="6251739"/>
            <a:ext cx="1311275" cy="1311275"/>
          </a:xfrm>
          <a:custGeom>
            <a:avLst/>
            <a:gdLst/>
            <a:ahLst/>
            <a:cxnLst/>
            <a:rect l="l" t="t" r="r" b="b"/>
            <a:pathLst>
              <a:path w="1311275" h="1311275">
                <a:moveTo>
                  <a:pt x="1311071" y="0"/>
                </a:moveTo>
                <a:lnTo>
                  <a:pt x="0" y="1311071"/>
                </a:lnTo>
                <a:lnTo>
                  <a:pt x="1311071" y="1311071"/>
                </a:lnTo>
                <a:lnTo>
                  <a:pt x="1311071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E8A1168C-156A-4BBE-84C0-5817FD8DA257}"/>
              </a:ext>
            </a:extLst>
          </p:cNvPr>
          <p:cNvSpPr/>
          <p:nvPr/>
        </p:nvSpPr>
        <p:spPr>
          <a:xfrm>
            <a:off x="8485783" y="2419793"/>
            <a:ext cx="2576195" cy="3863975"/>
          </a:xfrm>
          <a:custGeom>
            <a:avLst/>
            <a:gdLst/>
            <a:ahLst/>
            <a:cxnLst/>
            <a:rect l="l" t="t" r="r" b="b"/>
            <a:pathLst>
              <a:path w="2576195" h="3863975">
                <a:moveTo>
                  <a:pt x="2575890" y="0"/>
                </a:moveTo>
                <a:lnTo>
                  <a:pt x="0" y="2575890"/>
                </a:lnTo>
                <a:lnTo>
                  <a:pt x="0" y="3863835"/>
                </a:lnTo>
                <a:lnTo>
                  <a:pt x="2575890" y="1287945"/>
                </a:lnTo>
                <a:lnTo>
                  <a:pt x="2575890" y="0"/>
                </a:lnTo>
                <a:close/>
              </a:path>
            </a:pathLst>
          </a:custGeom>
          <a:solidFill>
            <a:srgbClr val="F1A9AA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1C0B3A2A-7406-4E83-BB68-00BF82A8D6EC}"/>
              </a:ext>
            </a:extLst>
          </p:cNvPr>
          <p:cNvSpPr/>
          <p:nvPr/>
        </p:nvSpPr>
        <p:spPr>
          <a:xfrm>
            <a:off x="9772664" y="-397"/>
            <a:ext cx="2576195" cy="3673475"/>
          </a:xfrm>
          <a:custGeom>
            <a:avLst/>
            <a:gdLst/>
            <a:ahLst/>
            <a:cxnLst/>
            <a:rect l="l" t="t" r="r" b="b"/>
            <a:pathLst>
              <a:path w="2576195" h="3673475">
                <a:moveTo>
                  <a:pt x="2575887" y="0"/>
                </a:moveTo>
                <a:lnTo>
                  <a:pt x="2385145" y="0"/>
                </a:lnTo>
                <a:lnTo>
                  <a:pt x="0" y="2385145"/>
                </a:lnTo>
                <a:lnTo>
                  <a:pt x="0" y="3673090"/>
                </a:lnTo>
                <a:lnTo>
                  <a:pt x="2575887" y="1097202"/>
                </a:lnTo>
                <a:lnTo>
                  <a:pt x="2575887" y="0"/>
                </a:lnTo>
                <a:close/>
              </a:path>
            </a:pathLst>
          </a:custGeom>
          <a:solidFill>
            <a:srgbClr val="FF8081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C3B656A9-A2CE-4E79-B671-A56024CB9FF6}"/>
              </a:ext>
            </a:extLst>
          </p:cNvPr>
          <p:cNvSpPr/>
          <p:nvPr/>
        </p:nvSpPr>
        <p:spPr>
          <a:xfrm>
            <a:off x="10086433" y="2505313"/>
            <a:ext cx="2373630" cy="2373630"/>
          </a:xfrm>
          <a:custGeom>
            <a:avLst/>
            <a:gdLst/>
            <a:ahLst/>
            <a:cxnLst/>
            <a:rect l="l" t="t" r="r" b="b"/>
            <a:pathLst>
              <a:path w="2373629" h="2373629">
                <a:moveTo>
                  <a:pt x="2373350" y="0"/>
                </a:moveTo>
                <a:lnTo>
                  <a:pt x="0" y="2373350"/>
                </a:lnTo>
                <a:lnTo>
                  <a:pt x="2373350" y="2373350"/>
                </a:lnTo>
                <a:lnTo>
                  <a:pt x="237335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2D52D071-1054-41CC-9B0D-ABF4F1511F3D}"/>
              </a:ext>
            </a:extLst>
          </p:cNvPr>
          <p:cNvSpPr/>
          <p:nvPr/>
        </p:nvSpPr>
        <p:spPr>
          <a:xfrm>
            <a:off x="10417229" y="4195702"/>
            <a:ext cx="2918460" cy="3383279"/>
          </a:xfrm>
          <a:custGeom>
            <a:avLst/>
            <a:gdLst/>
            <a:ahLst/>
            <a:cxnLst/>
            <a:rect l="l" t="t" r="r" b="b"/>
            <a:pathLst>
              <a:path w="2918459" h="3383279">
                <a:moveTo>
                  <a:pt x="2918269" y="0"/>
                </a:moveTo>
                <a:lnTo>
                  <a:pt x="0" y="2918269"/>
                </a:lnTo>
                <a:lnTo>
                  <a:pt x="0" y="3383006"/>
                </a:lnTo>
                <a:lnTo>
                  <a:pt x="620846" y="3383006"/>
                </a:lnTo>
                <a:lnTo>
                  <a:pt x="2918269" y="1085583"/>
                </a:lnTo>
                <a:lnTo>
                  <a:pt x="2918269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3B2C3191-1031-4C7A-A3CC-00F14697839D}"/>
              </a:ext>
            </a:extLst>
          </p:cNvPr>
          <p:cNvSpPr/>
          <p:nvPr/>
        </p:nvSpPr>
        <p:spPr>
          <a:xfrm>
            <a:off x="11273248" y="356473"/>
            <a:ext cx="2072005" cy="2072005"/>
          </a:xfrm>
          <a:custGeom>
            <a:avLst/>
            <a:gdLst/>
            <a:ahLst/>
            <a:cxnLst/>
            <a:rect l="l" t="t" r="r" b="b"/>
            <a:pathLst>
              <a:path w="2072005" h="2072005">
                <a:moveTo>
                  <a:pt x="2071786" y="0"/>
                </a:moveTo>
                <a:lnTo>
                  <a:pt x="0" y="2071786"/>
                </a:lnTo>
                <a:lnTo>
                  <a:pt x="1085443" y="2071786"/>
                </a:lnTo>
                <a:lnTo>
                  <a:pt x="2071786" y="1085443"/>
                </a:lnTo>
                <a:lnTo>
                  <a:pt x="2071786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E94138C8-BCBA-44B7-8B44-3638795DB3CD}"/>
              </a:ext>
            </a:extLst>
          </p:cNvPr>
          <p:cNvSpPr/>
          <p:nvPr/>
        </p:nvSpPr>
        <p:spPr>
          <a:xfrm>
            <a:off x="12335510" y="-164"/>
            <a:ext cx="986790" cy="1097280"/>
          </a:xfrm>
          <a:custGeom>
            <a:avLst/>
            <a:gdLst/>
            <a:ahLst/>
            <a:cxnLst/>
            <a:rect l="l" t="t" r="r" b="b"/>
            <a:pathLst>
              <a:path w="986790" h="1097280">
                <a:moveTo>
                  <a:pt x="986358" y="0"/>
                </a:moveTo>
                <a:lnTo>
                  <a:pt x="0" y="0"/>
                </a:lnTo>
                <a:lnTo>
                  <a:pt x="0" y="1097203"/>
                </a:lnTo>
                <a:lnTo>
                  <a:pt x="986358" y="110845"/>
                </a:lnTo>
                <a:lnTo>
                  <a:pt x="986358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7550" y="1997974"/>
            <a:ext cx="4804937" cy="366190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marR="5080">
              <a:spcBef>
                <a:spcPts val="955"/>
              </a:spcBef>
            </a:pPr>
            <a:r>
              <a:rPr lang="ru-RU" sz="38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  <a:t>Импортозамещение</a:t>
            </a:r>
            <a:br>
              <a:rPr lang="ru-RU" sz="38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br>
              <a:rPr lang="ru-RU" sz="38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3800" dirty="0">
                <a:latin typeface="Roboto Condensed" pitchFamily="2" charset="0"/>
                <a:ea typeface="Roboto Condensed" pitchFamily="2" charset="0"/>
              </a:rPr>
              <a:t>8г</a:t>
            </a:r>
            <a:br>
              <a:rPr lang="ru-RU" sz="38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14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  <a:t>Спикер – Альберт Шагивалеев, к.т.н. , </a:t>
            </a:r>
            <a:br>
              <a:rPr lang="ru-RU" sz="14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14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  <a:t>Заместитель директора продаж и </a:t>
            </a:r>
            <a:br>
              <a:rPr lang="ru-RU" sz="14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14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  <a:t>маркетинга</a:t>
            </a:r>
            <a:br>
              <a:rPr lang="ru-RU" sz="1800" b="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br>
              <a:rPr lang="ru-RU" sz="3800" dirty="0">
                <a:solidFill>
                  <a:srgbClr val="3F3F3F"/>
                </a:solidFill>
                <a:latin typeface="Roboto Condensed" pitchFamily="2" charset="0"/>
                <a:ea typeface="Roboto Condensed" pitchFamily="2" charset="0"/>
              </a:rPr>
            </a:br>
            <a:endParaRPr sz="3600" dirty="0">
              <a:solidFill>
                <a:srgbClr val="3F3F3F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30">
            <a:extLst>
              <a:ext uri="{FF2B5EF4-FFF2-40B4-BE49-F238E27FC236}">
                <a16:creationId xmlns:a16="http://schemas.microsoft.com/office/drawing/2014/main" id="{C7067AB0-A1E0-D419-E8DA-5DD034C8CC17}"/>
              </a:ext>
            </a:extLst>
          </p:cNvPr>
          <p:cNvSpPr/>
          <p:nvPr/>
        </p:nvSpPr>
        <p:spPr>
          <a:xfrm>
            <a:off x="6203950" y="2024253"/>
            <a:ext cx="6751970" cy="404317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36979" y="509776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08" y="0"/>
                </a:moveTo>
                <a:lnTo>
                  <a:pt x="0" y="683008"/>
                </a:lnTo>
                <a:lnTo>
                  <a:pt x="683008" y="683008"/>
                </a:lnTo>
                <a:lnTo>
                  <a:pt x="683008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4354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21" y="0"/>
                </a:moveTo>
                <a:lnTo>
                  <a:pt x="0" y="0"/>
                </a:lnTo>
                <a:lnTo>
                  <a:pt x="0" y="205521"/>
                </a:lnTo>
                <a:lnTo>
                  <a:pt x="205521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01372" y="83102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6" y="0"/>
                </a:moveTo>
                <a:lnTo>
                  <a:pt x="0" y="318611"/>
                </a:lnTo>
                <a:lnTo>
                  <a:pt x="316763" y="318611"/>
                </a:lnTo>
                <a:lnTo>
                  <a:pt x="318616" y="316758"/>
                </a:lnTo>
                <a:lnTo>
                  <a:pt x="318616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59340" y="985393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390" y="0"/>
                </a:moveTo>
                <a:lnTo>
                  <a:pt x="0" y="207390"/>
                </a:lnTo>
                <a:lnTo>
                  <a:pt x="316760" y="207390"/>
                </a:lnTo>
                <a:lnTo>
                  <a:pt x="520242" y="3911"/>
                </a:lnTo>
                <a:lnTo>
                  <a:pt x="20739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21903" y="474819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56" y="0"/>
                </a:moveTo>
                <a:lnTo>
                  <a:pt x="0" y="717965"/>
                </a:lnTo>
                <a:lnTo>
                  <a:pt x="375854" y="717965"/>
                </a:lnTo>
                <a:lnTo>
                  <a:pt x="717956" y="375856"/>
                </a:lnTo>
                <a:lnTo>
                  <a:pt x="717956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91584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800" y="0"/>
                </a:moveTo>
                <a:lnTo>
                  <a:pt x="98944" y="0"/>
                </a:lnTo>
                <a:lnTo>
                  <a:pt x="0" y="98944"/>
                </a:lnTo>
                <a:lnTo>
                  <a:pt x="0" y="474800"/>
                </a:lnTo>
                <a:lnTo>
                  <a:pt x="47480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55367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84" y="0"/>
                </a:moveTo>
                <a:lnTo>
                  <a:pt x="721787" y="0"/>
                </a:lnTo>
                <a:lnTo>
                  <a:pt x="0" y="721795"/>
                </a:lnTo>
                <a:lnTo>
                  <a:pt x="0" y="1038584"/>
                </a:lnTo>
                <a:lnTo>
                  <a:pt x="103858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37409" y="286892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880" y="0"/>
                </a:moveTo>
                <a:lnTo>
                  <a:pt x="0" y="905892"/>
                </a:lnTo>
                <a:lnTo>
                  <a:pt x="187919" y="905892"/>
                </a:lnTo>
                <a:lnTo>
                  <a:pt x="905880" y="187921"/>
                </a:lnTo>
                <a:lnTo>
                  <a:pt x="90588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86357" y="474022"/>
            <a:ext cx="9462249" cy="395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2900"/>
              </a:lnSpc>
              <a:spcBef>
                <a:spcPts val="100"/>
              </a:spcBef>
            </a:pPr>
            <a:r>
              <a:rPr lang="ru-RU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Время новых возможностей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0DC046-243C-4B64-4ECE-74D4DB03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4950" y="2193161"/>
            <a:ext cx="5727233" cy="34396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5AA783-D709-0FD9-D8F3-FD919076EF09}"/>
              </a:ext>
            </a:extLst>
          </p:cNvPr>
          <p:cNvSpPr txBox="1"/>
          <p:nvPr/>
        </p:nvSpPr>
        <p:spPr>
          <a:xfrm>
            <a:off x="685450" y="1958593"/>
            <a:ext cx="551759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ICL построит завод с объемом производства до 1 млн изделий в год</a:t>
            </a:r>
          </a:p>
          <a:p>
            <a:pPr algn="l"/>
            <a:endParaRPr lang="ru-RU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ru-RU" dirty="0">
              <a:solidFill>
                <a:srgbClr val="212121"/>
              </a:solidFill>
              <a:latin typeface="Open Sans" panose="020B0606030504020204" pitchFamily="34" charset="0"/>
            </a:endParaRPr>
          </a:p>
          <a:p>
            <a:pPr algn="l"/>
            <a:r>
              <a:rPr lang="ru-RU" sz="20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В Татарстане появится завод по производству материнских плат. Строительство совместного предприятия «Иннополиса» и группы компаний ICL планируется начать в следующем году. Завод будет выпускать до 1 млн изделий в год.</a:t>
            </a:r>
          </a:p>
        </p:txBody>
      </p:sp>
      <p:sp>
        <p:nvSpPr>
          <p:cNvPr id="36" name="object 55">
            <a:extLst>
              <a:ext uri="{FF2B5EF4-FFF2-40B4-BE49-F238E27FC236}">
                <a16:creationId xmlns:a16="http://schemas.microsoft.com/office/drawing/2014/main" id="{8D9DC46E-5E2B-6BE2-2A1B-05CE485924D8}"/>
              </a:ext>
            </a:extLst>
          </p:cNvPr>
          <p:cNvSpPr/>
          <p:nvPr/>
        </p:nvSpPr>
        <p:spPr>
          <a:xfrm>
            <a:off x="869950" y="6219825"/>
            <a:ext cx="1198415" cy="336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3" name="object 16">
            <a:extLst>
              <a:ext uri="{FF2B5EF4-FFF2-40B4-BE49-F238E27FC236}">
                <a16:creationId xmlns:a16="http://schemas.microsoft.com/office/drawing/2014/main" id="{E137DE56-5AFC-E4F3-6586-6EDA475A1BDC}"/>
              </a:ext>
            </a:extLst>
          </p:cNvPr>
          <p:cNvSpPr/>
          <p:nvPr/>
        </p:nvSpPr>
        <p:spPr>
          <a:xfrm>
            <a:off x="732518" y="1796668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82"/>
                </a:lnTo>
                <a:lnTo>
                  <a:pt x="161582" y="161582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5"/>
          <a:stretch/>
        </p:blipFill>
        <p:spPr>
          <a:xfrm>
            <a:off x="3003551" y="1"/>
            <a:ext cx="10363200" cy="756017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598944" y="6292875"/>
            <a:ext cx="1267460" cy="1267460"/>
          </a:xfrm>
          <a:custGeom>
            <a:avLst/>
            <a:gdLst/>
            <a:ahLst/>
            <a:cxnLst/>
            <a:rect l="l" t="t" r="r" b="b"/>
            <a:pathLst>
              <a:path w="1267460" h="1267459">
                <a:moveTo>
                  <a:pt x="1267167" y="0"/>
                </a:moveTo>
                <a:lnTo>
                  <a:pt x="0" y="1267180"/>
                </a:lnTo>
                <a:lnTo>
                  <a:pt x="1267167" y="1267180"/>
                </a:lnTo>
                <a:lnTo>
                  <a:pt x="1267167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86893" y="5004938"/>
            <a:ext cx="2555240" cy="2555240"/>
          </a:xfrm>
          <a:custGeom>
            <a:avLst/>
            <a:gdLst/>
            <a:ahLst/>
            <a:cxnLst/>
            <a:rect l="l" t="t" r="r" b="b"/>
            <a:pathLst>
              <a:path w="2555240" h="2555240">
                <a:moveTo>
                  <a:pt x="2555118" y="0"/>
                </a:moveTo>
                <a:lnTo>
                  <a:pt x="0" y="2555118"/>
                </a:lnTo>
                <a:lnTo>
                  <a:pt x="1287945" y="2555118"/>
                </a:lnTo>
                <a:lnTo>
                  <a:pt x="2555118" y="1287945"/>
                </a:lnTo>
                <a:lnTo>
                  <a:pt x="2555118" y="0"/>
                </a:lnTo>
                <a:close/>
              </a:path>
            </a:pathLst>
          </a:custGeom>
          <a:solidFill>
            <a:srgbClr val="C90813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74839" y="6292875"/>
            <a:ext cx="1267460" cy="1267460"/>
          </a:xfrm>
          <a:custGeom>
            <a:avLst/>
            <a:gdLst/>
            <a:ahLst/>
            <a:cxnLst/>
            <a:rect l="l" t="t" r="r" b="b"/>
            <a:pathLst>
              <a:path w="1267459" h="1267459">
                <a:moveTo>
                  <a:pt x="1267180" y="0"/>
                </a:moveTo>
                <a:lnTo>
                  <a:pt x="0" y="1267180"/>
                </a:lnTo>
                <a:lnTo>
                  <a:pt x="1267180" y="1267180"/>
                </a:lnTo>
                <a:lnTo>
                  <a:pt x="1267180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42014" y="2429046"/>
            <a:ext cx="2576195" cy="3863975"/>
          </a:xfrm>
          <a:custGeom>
            <a:avLst/>
            <a:gdLst/>
            <a:ahLst/>
            <a:cxnLst/>
            <a:rect l="l" t="t" r="r" b="b"/>
            <a:pathLst>
              <a:path w="2576195" h="3863975">
                <a:moveTo>
                  <a:pt x="2575902" y="0"/>
                </a:moveTo>
                <a:lnTo>
                  <a:pt x="0" y="2575890"/>
                </a:lnTo>
                <a:lnTo>
                  <a:pt x="0" y="3863835"/>
                </a:lnTo>
                <a:lnTo>
                  <a:pt x="2575902" y="1287945"/>
                </a:lnTo>
                <a:lnTo>
                  <a:pt x="2575902" y="0"/>
                </a:lnTo>
                <a:close/>
              </a:path>
            </a:pathLst>
          </a:custGeom>
          <a:solidFill>
            <a:srgbClr val="F1A9AA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29965" y="0"/>
            <a:ext cx="2576195" cy="3717290"/>
          </a:xfrm>
          <a:custGeom>
            <a:avLst/>
            <a:gdLst/>
            <a:ahLst/>
            <a:cxnLst/>
            <a:rect l="l" t="t" r="r" b="b"/>
            <a:pathLst>
              <a:path w="2576195" h="3717290">
                <a:moveTo>
                  <a:pt x="2575890" y="0"/>
                </a:moveTo>
                <a:lnTo>
                  <a:pt x="2429050" y="0"/>
                </a:lnTo>
                <a:lnTo>
                  <a:pt x="0" y="2429038"/>
                </a:lnTo>
                <a:lnTo>
                  <a:pt x="0" y="3716983"/>
                </a:lnTo>
                <a:lnTo>
                  <a:pt x="2575890" y="1141106"/>
                </a:lnTo>
                <a:lnTo>
                  <a:pt x="2575890" y="0"/>
                </a:lnTo>
                <a:close/>
              </a:path>
            </a:pathLst>
          </a:custGeom>
          <a:solidFill>
            <a:srgbClr val="FF8081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0386" y="1343025"/>
            <a:ext cx="1288415" cy="2576195"/>
          </a:xfrm>
          <a:custGeom>
            <a:avLst/>
            <a:gdLst/>
            <a:ahLst/>
            <a:cxnLst/>
            <a:rect l="l" t="t" r="r" b="b"/>
            <a:pathLst>
              <a:path w="1288415" h="2576195">
                <a:moveTo>
                  <a:pt x="1287945" y="0"/>
                </a:moveTo>
                <a:lnTo>
                  <a:pt x="0" y="1287957"/>
                </a:lnTo>
                <a:lnTo>
                  <a:pt x="0" y="2575902"/>
                </a:lnTo>
                <a:lnTo>
                  <a:pt x="1287945" y="1287957"/>
                </a:lnTo>
                <a:lnTo>
                  <a:pt x="128794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32513" y="2631586"/>
            <a:ext cx="2373630" cy="2373630"/>
          </a:xfrm>
          <a:custGeom>
            <a:avLst/>
            <a:gdLst/>
            <a:ahLst/>
            <a:cxnLst/>
            <a:rect l="l" t="t" r="r" b="b"/>
            <a:pathLst>
              <a:path w="2373629" h="2373629">
                <a:moveTo>
                  <a:pt x="2373350" y="0"/>
                </a:moveTo>
                <a:lnTo>
                  <a:pt x="0" y="2373350"/>
                </a:lnTo>
                <a:lnTo>
                  <a:pt x="2373350" y="2373350"/>
                </a:lnTo>
                <a:lnTo>
                  <a:pt x="2373350" y="0"/>
                </a:lnTo>
                <a:close/>
              </a:path>
            </a:pathLst>
          </a:custGeom>
          <a:solidFill>
            <a:srgbClr val="C90813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73944" y="0"/>
            <a:ext cx="1288415" cy="1583055"/>
          </a:xfrm>
          <a:custGeom>
            <a:avLst/>
            <a:gdLst/>
            <a:ahLst/>
            <a:cxnLst/>
            <a:rect l="l" t="t" r="r" b="b"/>
            <a:pathLst>
              <a:path w="1288415" h="1583055">
                <a:moveTo>
                  <a:pt x="1287939" y="0"/>
                </a:moveTo>
                <a:lnTo>
                  <a:pt x="699474" y="0"/>
                </a:lnTo>
                <a:lnTo>
                  <a:pt x="0" y="699481"/>
                </a:lnTo>
                <a:lnTo>
                  <a:pt x="0" y="1582703"/>
                </a:lnTo>
                <a:lnTo>
                  <a:pt x="1287939" y="294763"/>
                </a:lnTo>
                <a:lnTo>
                  <a:pt x="1287939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73945" y="4193156"/>
            <a:ext cx="2946400" cy="3367404"/>
          </a:xfrm>
          <a:custGeom>
            <a:avLst/>
            <a:gdLst/>
            <a:ahLst/>
            <a:cxnLst/>
            <a:rect l="l" t="t" r="r" b="b"/>
            <a:pathLst>
              <a:path w="2946400" h="3367404">
                <a:moveTo>
                  <a:pt x="2946057" y="0"/>
                </a:moveTo>
                <a:lnTo>
                  <a:pt x="0" y="2946057"/>
                </a:lnTo>
                <a:lnTo>
                  <a:pt x="0" y="3366900"/>
                </a:lnTo>
                <a:lnTo>
                  <a:pt x="664740" y="3366900"/>
                </a:lnTo>
                <a:lnTo>
                  <a:pt x="2946057" y="1085583"/>
                </a:lnTo>
                <a:lnTo>
                  <a:pt x="2946057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20419" y="329472"/>
            <a:ext cx="2099945" cy="2099945"/>
          </a:xfrm>
          <a:custGeom>
            <a:avLst/>
            <a:gdLst/>
            <a:ahLst/>
            <a:cxnLst/>
            <a:rect l="l" t="t" r="r" b="b"/>
            <a:pathLst>
              <a:path w="2099944" h="2099945">
                <a:moveTo>
                  <a:pt x="2099576" y="0"/>
                </a:moveTo>
                <a:lnTo>
                  <a:pt x="0" y="2099576"/>
                </a:lnTo>
                <a:lnTo>
                  <a:pt x="1085443" y="2099576"/>
                </a:lnTo>
                <a:lnTo>
                  <a:pt x="2099576" y="1085443"/>
                </a:lnTo>
                <a:lnTo>
                  <a:pt x="2099576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05869" y="2"/>
            <a:ext cx="1014730" cy="1141095"/>
          </a:xfrm>
          <a:custGeom>
            <a:avLst/>
            <a:gdLst/>
            <a:ahLst/>
            <a:cxnLst/>
            <a:rect l="l" t="t" r="r" b="b"/>
            <a:pathLst>
              <a:path w="1014730" h="1141095">
                <a:moveTo>
                  <a:pt x="1014133" y="0"/>
                </a:moveTo>
                <a:lnTo>
                  <a:pt x="0" y="0"/>
                </a:lnTo>
                <a:lnTo>
                  <a:pt x="0" y="1141095"/>
                </a:lnTo>
                <a:lnTo>
                  <a:pt x="1014133" y="126961"/>
                </a:lnTo>
                <a:lnTo>
                  <a:pt x="1014133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06765" y="5648911"/>
            <a:ext cx="1911350" cy="1911350"/>
          </a:xfrm>
          <a:custGeom>
            <a:avLst/>
            <a:gdLst/>
            <a:ahLst/>
            <a:cxnLst/>
            <a:rect l="l" t="t" r="r" b="b"/>
            <a:pathLst>
              <a:path w="1911350" h="1911350">
                <a:moveTo>
                  <a:pt x="1911145" y="0"/>
                </a:moveTo>
                <a:lnTo>
                  <a:pt x="0" y="1911145"/>
                </a:lnTo>
                <a:lnTo>
                  <a:pt x="643973" y="1911145"/>
                </a:lnTo>
                <a:lnTo>
                  <a:pt x="1911145" y="643978"/>
                </a:lnTo>
                <a:lnTo>
                  <a:pt x="191114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05869" y="2"/>
            <a:ext cx="1014730" cy="1141095"/>
          </a:xfrm>
          <a:custGeom>
            <a:avLst/>
            <a:gdLst/>
            <a:ahLst/>
            <a:cxnLst/>
            <a:rect l="l" t="t" r="r" b="b"/>
            <a:pathLst>
              <a:path w="1014730" h="1141095">
                <a:moveTo>
                  <a:pt x="1014133" y="0"/>
                </a:moveTo>
                <a:lnTo>
                  <a:pt x="0" y="0"/>
                </a:lnTo>
                <a:lnTo>
                  <a:pt x="0" y="1141095"/>
                </a:lnTo>
                <a:lnTo>
                  <a:pt x="1014133" y="126961"/>
                </a:lnTo>
                <a:lnTo>
                  <a:pt x="1014133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30" y="700885"/>
            <a:ext cx="1260600" cy="967500"/>
          </a:xfrm>
          <a:prstGeom prst="rect">
            <a:avLst/>
          </a:prstGeom>
        </p:spPr>
      </p:pic>
      <p:sp>
        <p:nvSpPr>
          <p:cNvPr id="21" name="Прямоугольный треугольник 20"/>
          <p:cNvSpPr/>
          <p:nvPr/>
        </p:nvSpPr>
        <p:spPr>
          <a:xfrm rot="5400000">
            <a:off x="3028600" y="-17129"/>
            <a:ext cx="5076825" cy="511108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7550" y="2169525"/>
            <a:ext cx="3817173" cy="2092239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2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СУТК </a:t>
            </a:r>
            <a:br>
              <a:rPr lang="ru-RU" sz="32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320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  <a:t>(исполнение: мобильный ТМК)</a:t>
            </a:r>
            <a:br>
              <a:rPr lang="ru-RU" sz="3200" kern="0" dirty="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rPr>
            </a:br>
            <a:endParaRPr lang="ru-RU" sz="3200" kern="0" dirty="0">
              <a:solidFill>
                <a:schemeClr val="tx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0"/>
          <a:stretch/>
        </p:blipFill>
        <p:spPr>
          <a:xfrm>
            <a:off x="717550" y="6105458"/>
            <a:ext cx="1280271" cy="10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19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33">
            <a:extLst>
              <a:ext uri="{FF2B5EF4-FFF2-40B4-BE49-F238E27FC236}">
                <a16:creationId xmlns:a16="http://schemas.microsoft.com/office/drawing/2014/main" id="{25B09E2F-2E17-483C-8D4E-AB415F746DB8}"/>
              </a:ext>
            </a:extLst>
          </p:cNvPr>
          <p:cNvSpPr/>
          <p:nvPr/>
        </p:nvSpPr>
        <p:spPr>
          <a:xfrm>
            <a:off x="8613550" y="4148128"/>
            <a:ext cx="3619573" cy="2112928"/>
          </a:xfrm>
          <a:custGeom>
            <a:avLst/>
            <a:gdLst/>
            <a:ahLst/>
            <a:cxnLst/>
            <a:rect l="l" t="t" r="r" b="b"/>
            <a:pathLst>
              <a:path w="5748655" h="2202815">
                <a:moveTo>
                  <a:pt x="5748147" y="0"/>
                </a:moveTo>
                <a:lnTo>
                  <a:pt x="0" y="0"/>
                </a:lnTo>
                <a:lnTo>
                  <a:pt x="0" y="2202218"/>
                </a:lnTo>
                <a:lnTo>
                  <a:pt x="5316156" y="2202218"/>
                </a:lnTo>
                <a:lnTo>
                  <a:pt x="5748147" y="1770214"/>
                </a:lnTo>
                <a:lnTo>
                  <a:pt x="574814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84" b="97802" l="3480" r="80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3" t="18587" r="20018" b="-2574"/>
          <a:stretch/>
        </p:blipFill>
        <p:spPr>
          <a:xfrm>
            <a:off x="8501699" y="3810672"/>
            <a:ext cx="3729310" cy="2470722"/>
          </a:xfrm>
          <a:prstGeom prst="rect">
            <a:avLst/>
          </a:prstGeom>
        </p:spPr>
      </p:pic>
      <p:sp>
        <p:nvSpPr>
          <p:cNvPr id="53" name="object 21">
            <a:extLst>
              <a:ext uri="{FF2B5EF4-FFF2-40B4-BE49-F238E27FC236}">
                <a16:creationId xmlns:a16="http://schemas.microsoft.com/office/drawing/2014/main" id="{4C5F7FF8-C2BD-4369-848B-56F83ABD8634}"/>
              </a:ext>
            </a:extLst>
          </p:cNvPr>
          <p:cNvSpPr/>
          <p:nvPr/>
        </p:nvSpPr>
        <p:spPr>
          <a:xfrm>
            <a:off x="12069084" y="644099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6">
            <a:extLst>
              <a:ext uri="{FF2B5EF4-FFF2-40B4-BE49-F238E27FC236}">
                <a16:creationId xmlns:a16="http://schemas.microsoft.com/office/drawing/2014/main" id="{691CB488-3A64-46D6-AB3C-75560D447D4D}"/>
              </a:ext>
            </a:extLst>
          </p:cNvPr>
          <p:cNvSpPr/>
          <p:nvPr/>
        </p:nvSpPr>
        <p:spPr>
          <a:xfrm>
            <a:off x="8613550" y="6372225"/>
            <a:ext cx="3619573" cy="346197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2857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3">
            <a:extLst>
              <a:ext uri="{FF2B5EF4-FFF2-40B4-BE49-F238E27FC236}">
                <a16:creationId xmlns:a16="http://schemas.microsoft.com/office/drawing/2014/main" id="{9DEB3809-9238-4BA4-A1B2-B790975137F1}"/>
              </a:ext>
            </a:extLst>
          </p:cNvPr>
          <p:cNvSpPr/>
          <p:nvPr/>
        </p:nvSpPr>
        <p:spPr>
          <a:xfrm>
            <a:off x="4685921" y="4141875"/>
            <a:ext cx="3619573" cy="2112928"/>
          </a:xfrm>
          <a:custGeom>
            <a:avLst/>
            <a:gdLst/>
            <a:ahLst/>
            <a:cxnLst/>
            <a:rect l="l" t="t" r="r" b="b"/>
            <a:pathLst>
              <a:path w="5748655" h="2202815">
                <a:moveTo>
                  <a:pt x="5748147" y="0"/>
                </a:moveTo>
                <a:lnTo>
                  <a:pt x="0" y="0"/>
                </a:lnTo>
                <a:lnTo>
                  <a:pt x="0" y="2202218"/>
                </a:lnTo>
                <a:lnTo>
                  <a:pt x="5316156" y="2202218"/>
                </a:lnTo>
                <a:lnTo>
                  <a:pt x="5748147" y="1770214"/>
                </a:lnTo>
                <a:lnTo>
                  <a:pt x="574814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1">
            <a:extLst>
              <a:ext uri="{FF2B5EF4-FFF2-40B4-BE49-F238E27FC236}">
                <a16:creationId xmlns:a16="http://schemas.microsoft.com/office/drawing/2014/main" id="{65FA788C-A6CD-450A-9596-FFF3EFA91BC2}"/>
              </a:ext>
            </a:extLst>
          </p:cNvPr>
          <p:cNvSpPr/>
          <p:nvPr/>
        </p:nvSpPr>
        <p:spPr>
          <a:xfrm>
            <a:off x="8141455" y="6456186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6">
            <a:extLst>
              <a:ext uri="{FF2B5EF4-FFF2-40B4-BE49-F238E27FC236}">
                <a16:creationId xmlns:a16="http://schemas.microsoft.com/office/drawing/2014/main" id="{ACA72B88-823F-4962-B347-DA6A3527B873}"/>
              </a:ext>
            </a:extLst>
          </p:cNvPr>
          <p:cNvSpPr/>
          <p:nvPr/>
        </p:nvSpPr>
        <p:spPr>
          <a:xfrm>
            <a:off x="4685921" y="6372225"/>
            <a:ext cx="3619573" cy="346197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2857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93626F39-A6DB-44E0-9107-9FBC8194EA25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36975" y="509772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6" name="object 6"/>
          <p:cNvSpPr/>
          <p:nvPr/>
        </p:nvSpPr>
        <p:spPr>
          <a:xfrm>
            <a:off x="12754345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5" y="0"/>
                </a:moveTo>
                <a:lnTo>
                  <a:pt x="0" y="0"/>
                </a:lnTo>
                <a:lnTo>
                  <a:pt x="0" y="205528"/>
                </a:lnTo>
                <a:lnTo>
                  <a:pt x="20553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7" name="object 7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8" name="object 8"/>
          <p:cNvSpPr/>
          <p:nvPr/>
        </p:nvSpPr>
        <p:spPr>
          <a:xfrm>
            <a:off x="11159322" y="98538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9" name="object 9"/>
          <p:cNvSpPr/>
          <p:nvPr/>
        </p:nvSpPr>
        <p:spPr>
          <a:xfrm>
            <a:off x="8921891" y="474824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72" y="0"/>
                </a:moveTo>
                <a:lnTo>
                  <a:pt x="0" y="717972"/>
                </a:lnTo>
                <a:lnTo>
                  <a:pt x="375857" y="717972"/>
                </a:lnTo>
                <a:lnTo>
                  <a:pt x="717972" y="375843"/>
                </a:lnTo>
                <a:lnTo>
                  <a:pt x="71797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0" name="object 10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1" name="object 11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2" name="object 12"/>
          <p:cNvSpPr/>
          <p:nvPr/>
        </p:nvSpPr>
        <p:spPr>
          <a:xfrm>
            <a:off x="10237381" y="28688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12" y="0"/>
                </a:moveTo>
                <a:lnTo>
                  <a:pt x="0" y="905912"/>
                </a:lnTo>
                <a:lnTo>
                  <a:pt x="187934" y="905912"/>
                </a:lnTo>
                <a:lnTo>
                  <a:pt x="905912" y="187934"/>
                </a:lnTo>
                <a:lnTo>
                  <a:pt x="90591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26" name="Прямоугольник 25"/>
          <p:cNvSpPr/>
          <p:nvPr/>
        </p:nvSpPr>
        <p:spPr>
          <a:xfrm>
            <a:off x="5385048" y="1359933"/>
            <a:ext cx="726036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 Защищенное мобильное  рабочее место врача с СЗИ</a:t>
            </a:r>
          </a:p>
          <a:p>
            <a:pPr marL="180975" lvl="0" indent="-180975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  Видеоконференцсвязь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Trueconf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 SDK</a:t>
            </a:r>
          </a:p>
          <a:p>
            <a:pPr marL="180975" lvl="0" indent="-180975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 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Средства защиты информации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VipNet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, Continent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ПО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ICLMed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       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                 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Медоборудование (Тип1, Тип 2, Тип 3)</a:t>
            </a: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Сумка/Кейс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Каналы связи: Спутник, 3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g, Edge, Wi-Fi, Ethernet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>
              <a:buClr>
                <a:srgbClr val="FC0D1B"/>
              </a:buClr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  <a:p>
            <a:pPr>
              <a:buClr>
                <a:srgbClr val="FC0D1B"/>
              </a:buClr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767216" y="4141875"/>
            <a:ext cx="3619573" cy="2112928"/>
          </a:xfrm>
          <a:custGeom>
            <a:avLst/>
            <a:gdLst/>
            <a:ahLst/>
            <a:cxnLst/>
            <a:rect l="l" t="t" r="r" b="b"/>
            <a:pathLst>
              <a:path w="5748655" h="2202815">
                <a:moveTo>
                  <a:pt x="5748147" y="0"/>
                </a:moveTo>
                <a:lnTo>
                  <a:pt x="0" y="0"/>
                </a:lnTo>
                <a:lnTo>
                  <a:pt x="0" y="2202218"/>
                </a:lnTo>
                <a:lnTo>
                  <a:pt x="5316156" y="2202218"/>
                </a:lnTo>
                <a:lnTo>
                  <a:pt x="5748147" y="1770214"/>
                </a:lnTo>
                <a:lnTo>
                  <a:pt x="574814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34" t="5405" r="12001"/>
          <a:stretch/>
        </p:blipFill>
        <p:spPr>
          <a:xfrm>
            <a:off x="1333150" y="4114038"/>
            <a:ext cx="2395281" cy="2125576"/>
          </a:xfrm>
          <a:prstGeom prst="rect">
            <a:avLst/>
          </a:prstGeom>
        </p:spPr>
      </p:pic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767216" y="6480091"/>
          <a:ext cx="3894430" cy="5988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4430">
                  <a:extLst>
                    <a:ext uri="{9D8B030D-6E8A-4147-A177-3AD203B41FA5}">
                      <a16:colId xmlns:a16="http://schemas.microsoft.com/office/drawing/2014/main" val="199234901"/>
                    </a:ext>
                  </a:extLst>
                </a:gridCol>
              </a:tblGrid>
              <a:tr h="387435">
                <a:tc>
                  <a:txBody>
                    <a:bodyPr/>
                    <a:lstStyle/>
                    <a:p>
                      <a:pPr marL="25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  <a:cs typeface="+mn-cs"/>
                        </a:rPr>
                        <a:t>ТИП 1 </a:t>
                      </a:r>
                      <a:r>
                        <a:rPr lang="ru-RU" sz="16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  <a:cs typeface="+mn-cs"/>
                        </a:rPr>
                        <a:t>– для проведения дистанционного мониторинга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Roboto Condensed" pitchFamily="2" charset="0"/>
                        <a:ea typeface="Roboto Condensed" pitchFamily="2" charset="0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9998533"/>
                  </a:ext>
                </a:extLst>
              </a:tr>
            </a:tbl>
          </a:graphicData>
        </a:graphic>
      </p:graphicFrame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4712845" y="6480091"/>
          <a:ext cx="3700905" cy="5988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0905">
                  <a:extLst>
                    <a:ext uri="{9D8B030D-6E8A-4147-A177-3AD203B41FA5}">
                      <a16:colId xmlns:a16="http://schemas.microsoft.com/office/drawing/2014/main" val="199234901"/>
                    </a:ext>
                  </a:extLst>
                </a:gridCol>
              </a:tblGrid>
              <a:tr h="387435">
                <a:tc>
                  <a:txBody>
                    <a:bodyPr/>
                    <a:lstStyle/>
                    <a:p>
                      <a:pPr marL="254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  <a:cs typeface="+mn-cs"/>
                        </a:rPr>
                        <a:t>ТИП 2 –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  <a:cs typeface="+mn-cs"/>
                        </a:rPr>
                        <a:t>для диспансеризации и проф. медосмотра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9998533"/>
                  </a:ext>
                </a:extLst>
              </a:tr>
            </a:tbl>
          </a:graphicData>
        </a:graphic>
      </p:graphicFrame>
      <p:graphicFrame>
        <p:nvGraphicFramePr>
          <p:cNvPr id="41" name="Таблица 40"/>
          <p:cNvGraphicFramePr>
            <a:graphicFrameLocks noGrp="1"/>
          </p:cNvGraphicFramePr>
          <p:nvPr/>
        </p:nvGraphicFramePr>
        <p:xfrm>
          <a:off x="8639156" y="6480090"/>
          <a:ext cx="3508394" cy="5988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8394">
                  <a:extLst>
                    <a:ext uri="{9D8B030D-6E8A-4147-A177-3AD203B41FA5}">
                      <a16:colId xmlns:a16="http://schemas.microsoft.com/office/drawing/2014/main" val="199234901"/>
                    </a:ext>
                  </a:extLst>
                </a:gridCol>
              </a:tblGrid>
              <a:tr h="387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  <a:cs typeface="+mn-cs"/>
                        </a:rPr>
                        <a:t>ТИП 3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itchFamily="2" charset="0"/>
                          <a:ea typeface="Roboto Condensed" pitchFamily="2" charset="0"/>
                          <a:cs typeface="+mn-cs"/>
                        </a:rPr>
                        <a:t>- для передвижных мобильных бригад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9998533"/>
                  </a:ext>
                </a:extLst>
              </a:tr>
            </a:tbl>
          </a:graphicData>
        </a:graphic>
      </p:graphicFrame>
      <p:sp>
        <p:nvSpPr>
          <p:cNvPr id="30" name="object 15"/>
          <p:cNvSpPr txBox="1">
            <a:spLocks/>
          </p:cNvSpPr>
          <p:nvPr/>
        </p:nvSpPr>
        <p:spPr>
          <a:xfrm>
            <a:off x="693811" y="41894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СУТК (исполнение: мобильный ТМК)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28" name="Picture 2" descr="Мобильный комплекс ICLMed (телемедицинский)">
            <a:extLst>
              <a:ext uri="{FF2B5EF4-FFF2-40B4-BE49-F238E27FC236}">
                <a16:creationId xmlns:a16="http://schemas.microsoft.com/office/drawing/2014/main" id="{5F2D4033-A01F-4578-8F2E-D4AE8F3B1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t="9618" r="18681" b="11781"/>
          <a:stretch/>
        </p:blipFill>
        <p:spPr bwMode="auto">
          <a:xfrm>
            <a:off x="5226017" y="3839247"/>
            <a:ext cx="2675298" cy="24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6">
            <a:extLst>
              <a:ext uri="{FF2B5EF4-FFF2-40B4-BE49-F238E27FC236}">
                <a16:creationId xmlns:a16="http://schemas.microsoft.com/office/drawing/2014/main" id="{E030AD21-5612-4BBA-801C-4E4F392D355B}"/>
              </a:ext>
            </a:extLst>
          </p:cNvPr>
          <p:cNvSpPr txBox="1"/>
          <p:nvPr/>
        </p:nvSpPr>
        <p:spPr>
          <a:xfrm>
            <a:off x="795712" y="1662802"/>
            <a:ext cx="5865438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Состав комплекса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b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6468EB02-BD2A-4354-A9A0-CC78544C644C}"/>
              </a:ext>
            </a:extLst>
          </p:cNvPr>
          <p:cNvSpPr/>
          <p:nvPr/>
        </p:nvSpPr>
        <p:spPr>
          <a:xfrm>
            <a:off x="4222750" y="6456186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6">
            <a:extLst>
              <a:ext uri="{FF2B5EF4-FFF2-40B4-BE49-F238E27FC236}">
                <a16:creationId xmlns:a16="http://schemas.microsoft.com/office/drawing/2014/main" id="{A42CBFB8-E782-4317-93D6-A9A60D200B22}"/>
              </a:ext>
            </a:extLst>
          </p:cNvPr>
          <p:cNvSpPr/>
          <p:nvPr/>
        </p:nvSpPr>
        <p:spPr>
          <a:xfrm>
            <a:off x="767216" y="6372225"/>
            <a:ext cx="3619573" cy="346197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2857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55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E12C804E-15E4-4F27-B373-FDB5D9DA26CB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36975" y="509772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6" name="object 6"/>
          <p:cNvSpPr/>
          <p:nvPr/>
        </p:nvSpPr>
        <p:spPr>
          <a:xfrm>
            <a:off x="12754345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5" y="0"/>
                </a:moveTo>
                <a:lnTo>
                  <a:pt x="0" y="0"/>
                </a:lnTo>
                <a:lnTo>
                  <a:pt x="0" y="205528"/>
                </a:lnTo>
                <a:lnTo>
                  <a:pt x="20553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7" name="object 7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8" name="object 8"/>
          <p:cNvSpPr/>
          <p:nvPr/>
        </p:nvSpPr>
        <p:spPr>
          <a:xfrm>
            <a:off x="11159322" y="98538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9" name="object 9"/>
          <p:cNvSpPr/>
          <p:nvPr/>
        </p:nvSpPr>
        <p:spPr>
          <a:xfrm>
            <a:off x="8921891" y="474824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72" y="0"/>
                </a:moveTo>
                <a:lnTo>
                  <a:pt x="0" y="717972"/>
                </a:lnTo>
                <a:lnTo>
                  <a:pt x="375857" y="717972"/>
                </a:lnTo>
                <a:lnTo>
                  <a:pt x="717972" y="375843"/>
                </a:lnTo>
                <a:lnTo>
                  <a:pt x="71797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0" name="object 10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1" name="object 11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sp>
        <p:nvSpPr>
          <p:cNvPr id="12" name="object 12"/>
          <p:cNvSpPr/>
          <p:nvPr/>
        </p:nvSpPr>
        <p:spPr>
          <a:xfrm>
            <a:off x="10237381" y="28688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12" y="0"/>
                </a:moveTo>
                <a:lnTo>
                  <a:pt x="0" y="905912"/>
                </a:lnTo>
                <a:lnTo>
                  <a:pt x="187934" y="905912"/>
                </a:lnTo>
                <a:lnTo>
                  <a:pt x="905912" y="187934"/>
                </a:lnTo>
                <a:lnTo>
                  <a:pt x="90591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 b="1"/>
          </a:p>
        </p:txBody>
      </p:sp>
      <p:pic>
        <p:nvPicPr>
          <p:cNvPr id="3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3480" r="15455" b="60"/>
          <a:stretch/>
        </p:blipFill>
        <p:spPr bwMode="auto">
          <a:xfrm>
            <a:off x="7120312" y="1724025"/>
            <a:ext cx="5839773" cy="56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bject 16"/>
          <p:cNvSpPr txBox="1"/>
          <p:nvPr/>
        </p:nvSpPr>
        <p:spPr>
          <a:xfrm>
            <a:off x="795712" y="1661504"/>
            <a:ext cx="5865438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Состав комплекса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b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79C1CAD-004E-4792-BAFC-F0794CCB36BA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СУТК (исполнение: мобильный ТМК)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7652D-C146-40C1-BB2C-65D595DC1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6" y="2241150"/>
            <a:ext cx="61626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3">
            <a:extLst>
              <a:ext uri="{FF2B5EF4-FFF2-40B4-BE49-F238E27FC236}">
                <a16:creationId xmlns:a16="http://schemas.microsoft.com/office/drawing/2014/main" id="{958D3C75-9C16-4762-B304-DD15E6DA5222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1">
            <a:extLst>
              <a:ext uri="{FF2B5EF4-FFF2-40B4-BE49-F238E27FC236}">
                <a16:creationId xmlns:a16="http://schemas.microsoft.com/office/drawing/2014/main" id="{F3503EE1-7C0B-40B2-BB45-2AEF654FC268}"/>
              </a:ext>
            </a:extLst>
          </p:cNvPr>
          <p:cNvSpPr/>
          <p:nvPr/>
        </p:nvSpPr>
        <p:spPr>
          <a:xfrm>
            <a:off x="6318150" y="2409825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7865CFEF-5A5C-4F0E-8813-03374FDBE2E5}"/>
              </a:ext>
            </a:extLst>
          </p:cNvPr>
          <p:cNvSpPr/>
          <p:nvPr/>
        </p:nvSpPr>
        <p:spPr>
          <a:xfrm>
            <a:off x="709561" y="2269338"/>
            <a:ext cx="5770245" cy="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16901" y="2306907"/>
            <a:ext cx="5540563" cy="370550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Включено в реестр Российского ПО</a:t>
            </a:r>
          </a:p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Содержит в составе модуль диспансеризации и модуль проф. медосмотра и модуль экстренного осмотра пациента </a:t>
            </a:r>
          </a:p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Обеспечивает автоматизированную работу с приборами функциональной диагностики</a:t>
            </a:r>
          </a:p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Обеспечивает прием, обработку и хранение информации</a:t>
            </a:r>
          </a:p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Обеспечивает взаимодействие с медицинскими информационными системами</a:t>
            </a:r>
          </a:p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Обеспечивает автономную работу и создание назначения</a:t>
            </a:r>
          </a:p>
          <a:p>
            <a:pPr marL="342900" lvl="0" indent="-342900">
              <a:spcAft>
                <a:spcPts val="1000"/>
              </a:spcAft>
              <a:buBlip>
                <a:blip r:embed="rId2"/>
              </a:buBlip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  <a:cs typeface="Times New Roman" panose="02020603050405020304" pitchFamily="18" charset="0"/>
              </a:rPr>
              <a:t>Обеспечивает видеоконференцсвязь</a:t>
            </a:r>
          </a:p>
          <a:p>
            <a:pPr lvl="0">
              <a:spcAft>
                <a:spcPts val="1000"/>
              </a:spcAft>
            </a:pPr>
            <a:endParaRPr lang="ru-RU" dirty="0">
              <a:latin typeface="Roboto Condensed" pitchFamily="2" charset="0"/>
              <a:ea typeface="Roboto Condensed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object 5"/>
          <p:cNvSpPr/>
          <p:nvPr/>
        </p:nvSpPr>
        <p:spPr>
          <a:xfrm>
            <a:off x="12636975" y="509772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8"/>
          <p:cNvSpPr/>
          <p:nvPr/>
        </p:nvSpPr>
        <p:spPr>
          <a:xfrm>
            <a:off x="11159322" y="98538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9"/>
          <p:cNvSpPr/>
          <p:nvPr/>
        </p:nvSpPr>
        <p:spPr>
          <a:xfrm>
            <a:off x="8921899" y="474824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63" y="0"/>
                </a:moveTo>
                <a:lnTo>
                  <a:pt x="0" y="717972"/>
                </a:lnTo>
                <a:lnTo>
                  <a:pt x="375848" y="717972"/>
                </a:lnTo>
                <a:lnTo>
                  <a:pt x="717963" y="375843"/>
                </a:lnTo>
                <a:lnTo>
                  <a:pt x="717963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1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2"/>
          <p:cNvSpPr/>
          <p:nvPr/>
        </p:nvSpPr>
        <p:spPr>
          <a:xfrm>
            <a:off x="10237381" y="28688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12" y="0"/>
                </a:moveTo>
                <a:lnTo>
                  <a:pt x="0" y="905912"/>
                </a:lnTo>
                <a:lnTo>
                  <a:pt x="187934" y="905912"/>
                </a:lnTo>
                <a:lnTo>
                  <a:pt x="905912" y="187934"/>
                </a:lnTo>
                <a:lnTo>
                  <a:pt x="90591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/>
          <p:cNvSpPr/>
          <p:nvPr/>
        </p:nvSpPr>
        <p:spPr>
          <a:xfrm>
            <a:off x="12744751" y="8445"/>
            <a:ext cx="203869" cy="203869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4" y="0"/>
                </a:moveTo>
                <a:lnTo>
                  <a:pt x="0" y="0"/>
                </a:lnTo>
                <a:lnTo>
                  <a:pt x="0" y="205534"/>
                </a:lnTo>
                <a:lnTo>
                  <a:pt x="20553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784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098" y="1534676"/>
            <a:ext cx="6433106" cy="3625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683" y="4085507"/>
            <a:ext cx="5687396" cy="3197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object 16"/>
          <p:cNvSpPr txBox="1"/>
          <p:nvPr/>
        </p:nvSpPr>
        <p:spPr>
          <a:xfrm>
            <a:off x="817937" y="1665658"/>
            <a:ext cx="58654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Программное обеспечение </a:t>
            </a:r>
            <a:r>
              <a:rPr lang="en-US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ICL Med</a:t>
            </a:r>
            <a:endParaRPr dirty="0">
              <a:latin typeface="Roboto Condensed" pitchFamily="2" charset="0"/>
              <a:ea typeface="Roboto Condensed" pitchFamily="2" charset="0"/>
              <a:cs typeface="Arial Narrow"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DBE5A63C-B2DD-4C79-AD6F-D4644209F71B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СУТК (исполнение: мобильный ТМК)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9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CC1429EB-FC04-4D4D-B15B-4BCD11BE4D95}"/>
              </a:ext>
            </a:extLst>
          </p:cNvPr>
          <p:cNvSpPr/>
          <p:nvPr/>
        </p:nvSpPr>
        <p:spPr>
          <a:xfrm>
            <a:off x="635355" y="5918824"/>
            <a:ext cx="5346261" cy="858702"/>
          </a:xfrm>
          <a:prstGeom prst="roundRect">
            <a:avLst>
              <a:gd name="adj" fmla="val 757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D909F2C-108E-4A97-BE67-F41A26D2B994}"/>
              </a:ext>
            </a:extLst>
          </p:cNvPr>
          <p:cNvSpPr/>
          <p:nvPr/>
        </p:nvSpPr>
        <p:spPr>
          <a:xfrm>
            <a:off x="634661" y="1724024"/>
            <a:ext cx="5346957" cy="1302415"/>
          </a:xfrm>
          <a:prstGeom prst="roundRect">
            <a:avLst>
              <a:gd name="adj" fmla="val 757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4" name="object 5"/>
          <p:cNvSpPr/>
          <p:nvPr/>
        </p:nvSpPr>
        <p:spPr>
          <a:xfrm>
            <a:off x="12636975" y="509772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8"/>
          <p:cNvSpPr/>
          <p:nvPr/>
        </p:nvSpPr>
        <p:spPr>
          <a:xfrm>
            <a:off x="11159322" y="98538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9"/>
          <p:cNvSpPr/>
          <p:nvPr/>
        </p:nvSpPr>
        <p:spPr>
          <a:xfrm>
            <a:off x="8921899" y="474824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63" y="0"/>
                </a:moveTo>
                <a:lnTo>
                  <a:pt x="0" y="717972"/>
                </a:lnTo>
                <a:lnTo>
                  <a:pt x="375848" y="717972"/>
                </a:lnTo>
                <a:lnTo>
                  <a:pt x="717963" y="375843"/>
                </a:lnTo>
                <a:lnTo>
                  <a:pt x="717963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1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2"/>
          <p:cNvSpPr/>
          <p:nvPr/>
        </p:nvSpPr>
        <p:spPr>
          <a:xfrm>
            <a:off x="10237381" y="28688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12" y="0"/>
                </a:moveTo>
                <a:lnTo>
                  <a:pt x="0" y="905912"/>
                </a:lnTo>
                <a:lnTo>
                  <a:pt x="187934" y="905912"/>
                </a:lnTo>
                <a:lnTo>
                  <a:pt x="905912" y="187934"/>
                </a:lnTo>
                <a:lnTo>
                  <a:pt x="90591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/>
          <p:cNvSpPr/>
          <p:nvPr/>
        </p:nvSpPr>
        <p:spPr>
          <a:xfrm>
            <a:off x="12744751" y="8445"/>
            <a:ext cx="203869" cy="203869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4" y="0"/>
                </a:moveTo>
                <a:lnTo>
                  <a:pt x="0" y="0"/>
                </a:lnTo>
                <a:lnTo>
                  <a:pt x="0" y="205534"/>
                </a:lnTo>
                <a:lnTo>
                  <a:pt x="20553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784"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FCE60B3E-0883-4D0D-8AF5-AB0D4A3BD987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СУТК (исполнение: телемедицинская стойка)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0BC10C8-2746-47CA-BCFA-E2DF1413E4B7}"/>
              </a:ext>
            </a:extLst>
          </p:cNvPr>
          <p:cNvSpPr/>
          <p:nvPr/>
        </p:nvSpPr>
        <p:spPr>
          <a:xfrm>
            <a:off x="621799" y="4417865"/>
            <a:ext cx="3033288" cy="1239580"/>
          </a:xfrm>
          <a:prstGeom prst="roundRect">
            <a:avLst>
              <a:gd name="adj" fmla="val 7576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C65F7-6B7B-426C-AE86-94EEC688E4E3}"/>
              </a:ext>
            </a:extLst>
          </p:cNvPr>
          <p:cNvSpPr txBox="1"/>
          <p:nvPr/>
        </p:nvSpPr>
        <p:spPr>
          <a:xfrm>
            <a:off x="794063" y="4466861"/>
            <a:ext cx="27542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Платформа </a:t>
            </a:r>
            <a:r>
              <a:rPr lang="en-US" sz="2400" b="1" dirty="0" err="1">
                <a:solidFill>
                  <a:schemeClr val="bg1"/>
                </a:solidFill>
              </a:rPr>
              <a:t>ICLMed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BF15450-D826-4CCE-902C-C583B98C2745}"/>
              </a:ext>
            </a:extLst>
          </p:cNvPr>
          <p:cNvSpPr/>
          <p:nvPr/>
        </p:nvSpPr>
        <p:spPr>
          <a:xfrm>
            <a:off x="898809" y="4974690"/>
            <a:ext cx="1399933" cy="5172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904AA-A9FA-41A6-A671-CF262EA507BD}"/>
              </a:ext>
            </a:extLst>
          </p:cNvPr>
          <p:cNvSpPr txBox="1"/>
          <p:nvPr/>
        </p:nvSpPr>
        <p:spPr>
          <a:xfrm>
            <a:off x="943277" y="4969820"/>
            <a:ext cx="1099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DICOM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7B2455D-329E-42CE-AF17-216F0D4DEA23}"/>
              </a:ext>
            </a:extLst>
          </p:cNvPr>
          <p:cNvSpPr/>
          <p:nvPr/>
        </p:nvSpPr>
        <p:spPr>
          <a:xfrm>
            <a:off x="2412077" y="4988504"/>
            <a:ext cx="927681" cy="5172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EB56D5-E58B-4EB5-B9F7-B9554787451C}"/>
              </a:ext>
            </a:extLst>
          </p:cNvPr>
          <p:cNvSpPr txBox="1"/>
          <p:nvPr/>
        </p:nvSpPr>
        <p:spPr>
          <a:xfrm>
            <a:off x="2519453" y="4969819"/>
            <a:ext cx="68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ВКС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6D732A18-7F62-41CA-B8F7-1AB4CEB34D05}"/>
              </a:ext>
            </a:extLst>
          </p:cNvPr>
          <p:cNvSpPr/>
          <p:nvPr/>
        </p:nvSpPr>
        <p:spPr>
          <a:xfrm>
            <a:off x="866029" y="6071949"/>
            <a:ext cx="1168590" cy="5172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F8ECA4-B8B9-43EA-B7F3-D0CEBDFA1F19}"/>
              </a:ext>
            </a:extLst>
          </p:cNvPr>
          <p:cNvSpPr txBox="1"/>
          <p:nvPr/>
        </p:nvSpPr>
        <p:spPr>
          <a:xfrm>
            <a:off x="1000521" y="6099749"/>
            <a:ext cx="89960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СППР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7A897F7-A5D3-4EE8-B20E-729BB1A0BC3C}"/>
              </a:ext>
            </a:extLst>
          </p:cNvPr>
          <p:cNvSpPr/>
          <p:nvPr/>
        </p:nvSpPr>
        <p:spPr>
          <a:xfrm>
            <a:off x="2475091" y="6071949"/>
            <a:ext cx="1168590" cy="5172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11BE4B-B124-4EFD-B474-2ECF5234CAF6}"/>
              </a:ext>
            </a:extLst>
          </p:cNvPr>
          <p:cNvSpPr txBox="1"/>
          <p:nvPr/>
        </p:nvSpPr>
        <p:spPr>
          <a:xfrm>
            <a:off x="2759619" y="6099748"/>
            <a:ext cx="58541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ИИ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2E50BA5C-04B0-48CA-8D20-0FF340FC2AEA}"/>
              </a:ext>
            </a:extLst>
          </p:cNvPr>
          <p:cNvSpPr/>
          <p:nvPr/>
        </p:nvSpPr>
        <p:spPr>
          <a:xfrm>
            <a:off x="4082789" y="6071949"/>
            <a:ext cx="1472172" cy="5172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30D6F5-E3E5-475C-8B48-8098B6FE42DD}"/>
              </a:ext>
            </a:extLst>
          </p:cNvPr>
          <p:cNvSpPr txBox="1"/>
          <p:nvPr/>
        </p:nvSpPr>
        <p:spPr>
          <a:xfrm>
            <a:off x="4165016" y="6099749"/>
            <a:ext cx="131061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Big DATA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B614403-11A2-488A-B4E0-19B981979620}"/>
              </a:ext>
            </a:extLst>
          </p:cNvPr>
          <p:cNvCxnSpPr>
            <a:cxnSpLocks/>
          </p:cNvCxnSpPr>
          <p:nvPr/>
        </p:nvCxnSpPr>
        <p:spPr>
          <a:xfrm>
            <a:off x="2868852" y="5610145"/>
            <a:ext cx="0" cy="42019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81F614A-0975-4FA9-BCB5-323823F935EC}"/>
              </a:ext>
            </a:extLst>
          </p:cNvPr>
          <p:cNvSpPr/>
          <p:nvPr/>
        </p:nvSpPr>
        <p:spPr>
          <a:xfrm>
            <a:off x="858243" y="2260850"/>
            <a:ext cx="935916" cy="5172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BE5692-B3F2-410F-A5F4-E84DCB47144A}"/>
              </a:ext>
            </a:extLst>
          </p:cNvPr>
          <p:cNvSpPr txBox="1"/>
          <p:nvPr/>
        </p:nvSpPr>
        <p:spPr>
          <a:xfrm>
            <a:off x="793750" y="1724025"/>
            <a:ext cx="98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ЕГИСЗ</a:t>
            </a:r>
            <a:endParaRPr lang="ru-RU" dirty="0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25E4C847-8F89-469F-81FA-A722AC8454B0}"/>
              </a:ext>
            </a:extLst>
          </p:cNvPr>
          <p:cNvSpPr/>
          <p:nvPr/>
        </p:nvSpPr>
        <p:spPr>
          <a:xfrm>
            <a:off x="2031958" y="2251559"/>
            <a:ext cx="1011563" cy="5172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F8B438-B046-4504-BDB7-5A1D960CAB6C}"/>
              </a:ext>
            </a:extLst>
          </p:cNvPr>
          <p:cNvSpPr txBox="1"/>
          <p:nvPr/>
        </p:nvSpPr>
        <p:spPr>
          <a:xfrm>
            <a:off x="2093271" y="2287571"/>
            <a:ext cx="100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ФРМР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4C7B5795-2F6C-4BD3-91EC-464529BC5B8C}"/>
              </a:ext>
            </a:extLst>
          </p:cNvPr>
          <p:cNvSpPr/>
          <p:nvPr/>
        </p:nvSpPr>
        <p:spPr>
          <a:xfrm>
            <a:off x="3260970" y="2249375"/>
            <a:ext cx="1069418" cy="5172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EDC3A2-801C-47C8-98F7-B60F3E5C4DC9}"/>
              </a:ext>
            </a:extLst>
          </p:cNvPr>
          <p:cNvSpPr txBox="1"/>
          <p:nvPr/>
        </p:nvSpPr>
        <p:spPr>
          <a:xfrm>
            <a:off x="3281702" y="2304977"/>
            <a:ext cx="104868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ФРМО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24E3F17-6253-40E6-9A8E-035BF3A85F09}"/>
              </a:ext>
            </a:extLst>
          </p:cNvPr>
          <p:cNvSpPr/>
          <p:nvPr/>
        </p:nvSpPr>
        <p:spPr>
          <a:xfrm>
            <a:off x="4637647" y="2235486"/>
            <a:ext cx="1011563" cy="5172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E55C5C-6483-49AF-9D07-7FF9FF49F7D2}"/>
              </a:ext>
            </a:extLst>
          </p:cNvPr>
          <p:cNvSpPr txBox="1"/>
          <p:nvPr/>
        </p:nvSpPr>
        <p:spPr>
          <a:xfrm>
            <a:off x="4698960" y="2271498"/>
            <a:ext cx="99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ФТМК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A79AD09-D024-4EA1-B84C-AABD76D329D5}"/>
              </a:ext>
            </a:extLst>
          </p:cNvPr>
          <p:cNvSpPr txBox="1"/>
          <p:nvPr/>
        </p:nvSpPr>
        <p:spPr>
          <a:xfrm>
            <a:off x="915905" y="2313414"/>
            <a:ext cx="878254" cy="461665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ЕСИА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BDCD963-747B-45FD-B523-81DF856DD054}"/>
              </a:ext>
            </a:extLst>
          </p:cNvPr>
          <p:cNvSpPr/>
          <p:nvPr/>
        </p:nvSpPr>
        <p:spPr>
          <a:xfrm>
            <a:off x="621798" y="3188082"/>
            <a:ext cx="5359821" cy="1039495"/>
          </a:xfrm>
          <a:prstGeom prst="roundRect">
            <a:avLst>
              <a:gd name="adj" fmla="val 757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6879FD2-83AA-4A5B-B11A-299DA0EA70A7}"/>
              </a:ext>
            </a:extLst>
          </p:cNvPr>
          <p:cNvSpPr/>
          <p:nvPr/>
        </p:nvSpPr>
        <p:spPr>
          <a:xfrm>
            <a:off x="912082" y="3601637"/>
            <a:ext cx="1296484" cy="5172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DD3A3F-4E24-4295-B48E-7316779A95CE}"/>
              </a:ext>
            </a:extLst>
          </p:cNvPr>
          <p:cNvSpPr txBox="1"/>
          <p:nvPr/>
        </p:nvSpPr>
        <p:spPr>
          <a:xfrm>
            <a:off x="861282" y="3596079"/>
            <a:ext cx="145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МИС МО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CB9FB5C3-F121-4A0F-AEA0-BAADDA53AFE0}"/>
              </a:ext>
            </a:extLst>
          </p:cNvPr>
          <p:cNvSpPr/>
          <p:nvPr/>
        </p:nvSpPr>
        <p:spPr>
          <a:xfrm>
            <a:off x="2568205" y="3569656"/>
            <a:ext cx="1296484" cy="5172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D2CAED-8A35-4D89-B66C-869BD320E64B}"/>
              </a:ext>
            </a:extLst>
          </p:cNvPr>
          <p:cNvSpPr txBox="1"/>
          <p:nvPr/>
        </p:nvSpPr>
        <p:spPr>
          <a:xfrm>
            <a:off x="2570834" y="3624560"/>
            <a:ext cx="12938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ЦАМИ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2C1DDE2-D35F-44C4-8715-B58EB96A9C7C}"/>
              </a:ext>
            </a:extLst>
          </p:cNvPr>
          <p:cNvSpPr txBox="1"/>
          <p:nvPr/>
        </p:nvSpPr>
        <p:spPr>
          <a:xfrm>
            <a:off x="819791" y="3109918"/>
            <a:ext cx="384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Региональные системы</a:t>
            </a:r>
            <a:endParaRPr lang="ru-RU" dirty="0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F7FA4E5-BD0F-42E4-B17C-CDBD850B6C6C}"/>
              </a:ext>
            </a:extLst>
          </p:cNvPr>
          <p:cNvSpPr/>
          <p:nvPr/>
        </p:nvSpPr>
        <p:spPr>
          <a:xfrm>
            <a:off x="3852742" y="4417866"/>
            <a:ext cx="2128880" cy="1239580"/>
          </a:xfrm>
          <a:prstGeom prst="roundRect">
            <a:avLst>
              <a:gd name="adj" fmla="val 757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6C8DF9-CB65-48D2-A027-12678AFF8D90}"/>
              </a:ext>
            </a:extLst>
          </p:cNvPr>
          <p:cNvSpPr txBox="1"/>
          <p:nvPr/>
        </p:nvSpPr>
        <p:spPr>
          <a:xfrm>
            <a:off x="3765155" y="4554320"/>
            <a:ext cx="2253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Медицинское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оборудование</a:t>
            </a: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CBC83599-69E6-4D98-B47F-AE0C7449E724}"/>
              </a:ext>
            </a:extLst>
          </p:cNvPr>
          <p:cNvCxnSpPr>
            <a:cxnSpLocks/>
          </p:cNvCxnSpPr>
          <p:nvPr/>
        </p:nvCxnSpPr>
        <p:spPr>
          <a:xfrm flipV="1">
            <a:off x="2882409" y="4159394"/>
            <a:ext cx="0" cy="333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721868E4-A152-4216-8DCB-1543E00870B2}"/>
              </a:ext>
            </a:extLst>
          </p:cNvPr>
          <p:cNvCxnSpPr>
            <a:cxnSpLocks/>
          </p:cNvCxnSpPr>
          <p:nvPr/>
        </p:nvCxnSpPr>
        <p:spPr>
          <a:xfrm flipV="1">
            <a:off x="2909018" y="3029096"/>
            <a:ext cx="0" cy="161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7F89BBA-9436-4227-BD58-C0137636ACF9}"/>
              </a:ext>
            </a:extLst>
          </p:cNvPr>
          <p:cNvCxnSpPr>
            <a:cxnSpLocks/>
          </p:cNvCxnSpPr>
          <p:nvPr/>
        </p:nvCxnSpPr>
        <p:spPr>
          <a:xfrm>
            <a:off x="223410" y="2375232"/>
            <a:ext cx="0" cy="395535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43EC6774-AD46-42C2-B833-453908DFAC2B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23410" y="2375232"/>
            <a:ext cx="4112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E0B4DEF1-6B36-4343-9AE9-B561DA02E4C4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223410" y="6330583"/>
            <a:ext cx="411945" cy="17592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FE2DCC8C-C231-46C5-B9D1-FD09EC818420}"/>
              </a:ext>
            </a:extLst>
          </p:cNvPr>
          <p:cNvCxnSpPr>
            <a:cxnSpLocks/>
          </p:cNvCxnSpPr>
          <p:nvPr/>
        </p:nvCxnSpPr>
        <p:spPr>
          <a:xfrm>
            <a:off x="210548" y="3729526"/>
            <a:ext cx="4112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AAF5B91B-C698-4446-8DC0-CFFB28592447}"/>
              </a:ext>
            </a:extLst>
          </p:cNvPr>
          <p:cNvCxnSpPr>
            <a:cxnSpLocks/>
            <a:stCxn id="2" idx="3"/>
            <a:endCxn id="78" idx="1"/>
          </p:cNvCxnSpPr>
          <p:nvPr/>
        </p:nvCxnSpPr>
        <p:spPr>
          <a:xfrm>
            <a:off x="3655087" y="5037655"/>
            <a:ext cx="19765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26184BF-DD5F-40D2-83BA-786377B4ABCE}"/>
              </a:ext>
            </a:extLst>
          </p:cNvPr>
          <p:cNvSpPr txBox="1"/>
          <p:nvPr/>
        </p:nvSpPr>
        <p:spPr>
          <a:xfrm>
            <a:off x="6523688" y="1763930"/>
            <a:ext cx="65880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+mj-lt"/>
              </a:rPr>
              <a:t>МИС МО:</a:t>
            </a:r>
            <a:endParaRPr lang="ru-RU" sz="1600" b="1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+mj-lt"/>
              </a:rPr>
              <a:t>запланированные исследования ТМК на предустановленный комплекс программного обеспечения для работы с медицинскими изображениями телемедицинской стойки из МИС;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+mj-lt"/>
              </a:rPr>
              <a:t>передача информации о назначенных исследованиях демографических данных с набором атрибутов с информацией об исследовании, информацией о пациенте через DICOM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Modality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Work List SCU;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+mj-lt"/>
              </a:rPr>
              <a:t>передача информации о пациенте, исследовании, враче и сущности исследования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+mj-lt"/>
              </a:rPr>
              <a:t>Работа с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PACS.</a:t>
            </a:r>
            <a:endParaRPr lang="ru-RU" sz="1600" dirty="0">
              <a:solidFill>
                <a:srgbClr val="000000"/>
              </a:solidFill>
              <a:latin typeface="+mj-lt"/>
            </a:endParaRPr>
          </a:p>
          <a:p>
            <a:endParaRPr lang="ru-RU" sz="1600" dirty="0">
              <a:latin typeface="+mj-lt"/>
            </a:endParaRPr>
          </a:p>
          <a:p>
            <a:r>
              <a:rPr lang="ru-RU" sz="16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ЦАМИ:</a:t>
            </a:r>
          </a:p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-     передача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результатов ТМК из предустановленного комплекса программного обеспечения для работы с медицинскими изображениями телемедицинской стойки в ЦАМИ;</a:t>
            </a:r>
          </a:p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-    передача на основе активированного сетевого сервиса DICOM Store SCU;</a:t>
            </a:r>
          </a:p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-     передача информации в структурированном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DICOM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-файле ТМК медицинских изображений из подключенного телемедицинского оборудования и отдельного видеофайла самой ТМК.</a:t>
            </a:r>
          </a:p>
          <a:p>
            <a:endParaRPr lang="ru-RU" sz="1600" dirty="0">
              <a:latin typeface="+mj-lt"/>
            </a:endParaRPr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A2C16787-F09A-4BD0-A1BE-B405BE7D3225}"/>
              </a:ext>
            </a:extLst>
          </p:cNvPr>
          <p:cNvSpPr/>
          <p:nvPr/>
        </p:nvSpPr>
        <p:spPr>
          <a:xfrm>
            <a:off x="4316619" y="3580654"/>
            <a:ext cx="1296484" cy="5172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E262A33-BF65-4606-86B2-709ECADFE5CE}"/>
              </a:ext>
            </a:extLst>
          </p:cNvPr>
          <p:cNvSpPr txBox="1"/>
          <p:nvPr/>
        </p:nvSpPr>
        <p:spPr>
          <a:xfrm>
            <a:off x="4298620" y="3629025"/>
            <a:ext cx="12938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PACS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A4D7E355-D931-4851-95A1-149E5EB75ADF}"/>
              </a:ext>
            </a:extLst>
          </p:cNvPr>
          <p:cNvCxnSpPr>
            <a:cxnSpLocks/>
          </p:cNvCxnSpPr>
          <p:nvPr/>
        </p:nvCxnSpPr>
        <p:spPr>
          <a:xfrm>
            <a:off x="210547" y="5037655"/>
            <a:ext cx="4112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78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548DD730-A38B-445A-B92D-44D01B0108E3}"/>
              </a:ext>
            </a:extLst>
          </p:cNvPr>
          <p:cNvSpPr/>
          <p:nvPr/>
        </p:nvSpPr>
        <p:spPr>
          <a:xfrm>
            <a:off x="700160" y="1538445"/>
            <a:ext cx="5275190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B4C45688-7B90-4D43-A9EA-64E104418A52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Арктическая телемедицина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99B6E40D-FE5B-4D5F-9990-505F380F8B50}"/>
              </a:ext>
            </a:extLst>
          </p:cNvPr>
          <p:cNvSpPr txBox="1"/>
          <p:nvPr/>
        </p:nvSpPr>
        <p:spPr>
          <a:xfrm>
            <a:off x="806598" y="1661504"/>
            <a:ext cx="539735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Проект Теле</a:t>
            </a:r>
            <a:r>
              <a:rPr lang="en-US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 </a:t>
            </a: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ФАП в Ненецком автономном округе</a:t>
            </a:r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EAC81B79-5F5A-4D5B-9D7E-261999034237}"/>
              </a:ext>
            </a:extLst>
          </p:cNvPr>
          <p:cNvSpPr/>
          <p:nvPr/>
        </p:nvSpPr>
        <p:spPr>
          <a:xfrm>
            <a:off x="678931" y="2257425"/>
            <a:ext cx="4229618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6165B1-96CB-4E04-9B31-CB4E9581161A}"/>
              </a:ext>
            </a:extLst>
          </p:cNvPr>
          <p:cNvSpPr txBox="1"/>
          <p:nvPr/>
        </p:nvSpPr>
        <p:spPr>
          <a:xfrm>
            <a:off x="619125" y="2314575"/>
            <a:ext cx="398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НАО, с.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Нельмин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-Нос</a:t>
            </a:r>
            <a:endParaRPr lang="ru-RU" b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D2B11E14-796D-4AD7-95CE-10D13B178C94}"/>
              </a:ext>
            </a:extLst>
          </p:cNvPr>
          <p:cNvSpPr/>
          <p:nvPr/>
        </p:nvSpPr>
        <p:spPr>
          <a:xfrm>
            <a:off x="4275162" y="243578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3E39300-FAFF-415E-B2BD-2B87C6B1C912}"/>
              </a:ext>
            </a:extLst>
          </p:cNvPr>
          <p:cNvSpPr/>
          <p:nvPr/>
        </p:nvSpPr>
        <p:spPr>
          <a:xfrm>
            <a:off x="12442825" y="243578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E6A4B590-1C8C-43F5-A022-E6B3C346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2" y="2943225"/>
            <a:ext cx="3015598" cy="402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530E10-4C56-CFA2-0AC7-77107940EBE6}"/>
              </a:ext>
            </a:extLst>
          </p:cNvPr>
          <p:cNvSpPr txBox="1"/>
          <p:nvPr/>
        </p:nvSpPr>
        <p:spPr>
          <a:xfrm>
            <a:off x="4410734" y="3816419"/>
            <a:ext cx="8430553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 Condensed" pitchFamily="2" charset="0"/>
                <a:ea typeface="Roboto Condensed" pitchFamily="2" charset="0"/>
              </a:rPr>
              <a:t>Эффекты от проекта:</a:t>
            </a:r>
          </a:p>
          <a:p>
            <a:endParaRPr lang="ru-RU" sz="900" b="1" dirty="0"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Подключение отдаленных медучреждений (ФАП, здравпунктов, ВОП) к Ненецкой окружной больнице с возможностью проведения </a:t>
            </a:r>
            <a:r>
              <a:rPr lang="ru-RU" dirty="0" err="1">
                <a:latin typeface="Roboto Condensed" pitchFamily="2" charset="0"/>
                <a:ea typeface="Roboto Condensed" pitchFamily="2" charset="0"/>
              </a:rPr>
              <a:t>телеконсультаций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, проведения диспансеризации и </a:t>
            </a:r>
            <a:r>
              <a:rPr lang="ru-RU" dirty="0" err="1">
                <a:latin typeface="Roboto Condensed" pitchFamily="2" charset="0"/>
                <a:ea typeface="Roboto Condensed" pitchFamily="2" charset="0"/>
              </a:rPr>
              <a:t>профмедосмотров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Качественный подход к госпитализации пациентов при вызове санавиации;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Возможность круглосуточного мониторирования пациента до прилета санавиации;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Подключение учреждений третьего уровня (г. Архангельска, г. Санкт-Петербурга, г. Москвы);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Дистанционное продление больничных листов врачом, при протекании болезни у пациента более 10 дней.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149552-E00C-837C-9774-11835D8218B2}"/>
              </a:ext>
            </a:extLst>
          </p:cNvPr>
          <p:cNvSpPr txBox="1"/>
          <p:nvPr/>
        </p:nvSpPr>
        <p:spPr>
          <a:xfrm>
            <a:off x="6468335" y="1644631"/>
            <a:ext cx="66636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 Condensed" pitchFamily="2" charset="0"/>
                <a:ea typeface="Roboto Condensed" pitchFamily="2" charset="0"/>
              </a:rPr>
              <a:t>Проблематика:</a:t>
            </a:r>
          </a:p>
          <a:p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Низкая плотность населения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Отсутствие дорог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Сложны метеоусловия для вылета вертолета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Отсутствие квалифицированного медперсонала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Отсутствие медицинской помощи 3-го уровня </a:t>
            </a:r>
          </a:p>
        </p:txBody>
      </p:sp>
    </p:spTree>
    <p:extLst>
      <p:ext uri="{BB962C8B-B14F-4D97-AF65-F5344CB8AC3E}">
        <p14:creationId xmlns:p14="http://schemas.microsoft.com/office/powerpoint/2010/main" val="96876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548DD730-A38B-445A-B92D-44D01B0108E3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B4C45688-7B90-4D43-A9EA-64E104418A52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Дальневосточная телемедицина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99B6E40D-FE5B-4D5F-9990-505F380F8B50}"/>
              </a:ext>
            </a:extLst>
          </p:cNvPr>
          <p:cNvSpPr txBox="1"/>
          <p:nvPr/>
        </p:nvSpPr>
        <p:spPr>
          <a:xfrm>
            <a:off x="806599" y="1661504"/>
            <a:ext cx="39604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Проект </a:t>
            </a:r>
            <a:r>
              <a:rPr lang="en-US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Smart </a:t>
            </a: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ФАП в Сахалинской обл.</a:t>
            </a:r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EAC81B79-5F5A-4D5B-9D7E-261999034237}"/>
              </a:ext>
            </a:extLst>
          </p:cNvPr>
          <p:cNvSpPr/>
          <p:nvPr/>
        </p:nvSpPr>
        <p:spPr>
          <a:xfrm>
            <a:off x="678931" y="2257425"/>
            <a:ext cx="4229618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6165B1-96CB-4E04-9B31-CB4E9581161A}"/>
              </a:ext>
            </a:extLst>
          </p:cNvPr>
          <p:cNvSpPr txBox="1"/>
          <p:nvPr/>
        </p:nvSpPr>
        <p:spPr>
          <a:xfrm>
            <a:off x="619125" y="2314575"/>
            <a:ext cx="398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Сахалинская область,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с.Весточка</a:t>
            </a:r>
            <a:endParaRPr lang="ru-RU" b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D2B11E14-796D-4AD7-95CE-10D13B178C94}"/>
              </a:ext>
            </a:extLst>
          </p:cNvPr>
          <p:cNvSpPr/>
          <p:nvPr/>
        </p:nvSpPr>
        <p:spPr>
          <a:xfrm>
            <a:off x="4275162" y="243578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7D3235FF-965E-4C01-80AC-D0E5976B0759}"/>
              </a:ext>
            </a:extLst>
          </p:cNvPr>
          <p:cNvSpPr/>
          <p:nvPr/>
        </p:nvSpPr>
        <p:spPr>
          <a:xfrm>
            <a:off x="5194266" y="2257425"/>
            <a:ext cx="7410483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8F886-993E-4FFE-B7C8-CE0C08D818BE}"/>
              </a:ext>
            </a:extLst>
          </p:cNvPr>
          <p:cNvSpPr txBox="1"/>
          <p:nvPr/>
        </p:nvSpPr>
        <p:spPr>
          <a:xfrm>
            <a:off x="5194266" y="2597705"/>
            <a:ext cx="741048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Roboto Condensed" pitchFamily="2" charset="0"/>
                <a:ea typeface="Roboto Condensed" pitchFamily="2" charset="0"/>
              </a:rPr>
              <a:t>Эффекты от проекта:</a:t>
            </a:r>
          </a:p>
          <a:p>
            <a:endParaRPr lang="ru-RU" sz="900" b="1" dirty="0"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Roboto Condensed" pitchFamily="2" charset="0"/>
                <a:ea typeface="Roboto Condensed" pitchFamily="2" charset="0"/>
              </a:rPr>
              <a:t>Социальный эффект: 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появилась возможность медицинской поддержки пациентов при сохранении ими привычного образа жизни, что особенно актуально для больных старше 65 лет, а также пациентов из маломобильных групп населения.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Roboto Condensed" pitchFamily="2" charset="0"/>
                <a:ea typeface="Roboto Condensed" pitchFamily="2" charset="0"/>
              </a:rPr>
              <a:t>Экономический эффект: 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Подход к госпитализации жителей производится на основании экспертного заключения квалифицированного специалиста.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Roboto Condensed" pitchFamily="2" charset="0"/>
                <a:ea typeface="Roboto Condensed" pitchFamily="2" charset="0"/>
              </a:rPr>
              <a:t>Профилактический эффект: 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Появилась возможность проведения диспансеризации и </a:t>
            </a:r>
            <a:r>
              <a:rPr lang="ru-RU" dirty="0" err="1">
                <a:latin typeface="Roboto Condensed" pitchFamily="2" charset="0"/>
                <a:ea typeface="Roboto Condensed" pitchFamily="2" charset="0"/>
              </a:rPr>
              <a:t>профмедосмотра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 в отдаленных небольших населенных пунктах.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3E39300-FAFF-415E-B2BD-2B87C6B1C912}"/>
              </a:ext>
            </a:extLst>
          </p:cNvPr>
          <p:cNvSpPr/>
          <p:nvPr/>
        </p:nvSpPr>
        <p:spPr>
          <a:xfrm>
            <a:off x="12442825" y="243578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5ED5EC4-E8FF-4F8C-992A-7EB6F7CC3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3" b="16752"/>
          <a:stretch/>
        </p:blipFill>
        <p:spPr>
          <a:xfrm>
            <a:off x="700160" y="2720151"/>
            <a:ext cx="4208389" cy="40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95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548DD730-A38B-445A-B92D-44D01B0108E3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B4C45688-7B90-4D43-A9EA-64E104418A52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Госпитальная телемедицина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99B6E40D-FE5B-4D5F-9990-505F380F8B50}"/>
              </a:ext>
            </a:extLst>
          </p:cNvPr>
          <p:cNvSpPr txBox="1"/>
          <p:nvPr/>
        </p:nvSpPr>
        <p:spPr>
          <a:xfrm>
            <a:off x="806599" y="1661504"/>
            <a:ext cx="39604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Телемедицина в ДРКБ РТ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D2B11E14-796D-4AD7-95CE-10D13B178C94}"/>
              </a:ext>
            </a:extLst>
          </p:cNvPr>
          <p:cNvSpPr/>
          <p:nvPr/>
        </p:nvSpPr>
        <p:spPr>
          <a:xfrm>
            <a:off x="12328439" y="388273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7D3235FF-965E-4C01-80AC-D0E5976B0759}"/>
              </a:ext>
            </a:extLst>
          </p:cNvPr>
          <p:cNvSpPr/>
          <p:nvPr/>
        </p:nvSpPr>
        <p:spPr>
          <a:xfrm>
            <a:off x="5594350" y="3712597"/>
            <a:ext cx="6934200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8F886-993E-4FFE-B7C8-CE0C08D818BE}"/>
              </a:ext>
            </a:extLst>
          </p:cNvPr>
          <p:cNvSpPr txBox="1"/>
          <p:nvPr/>
        </p:nvSpPr>
        <p:spPr>
          <a:xfrm>
            <a:off x="5475201" y="3882737"/>
            <a:ext cx="6934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itchFamily="2" charset="0"/>
                <a:ea typeface="Roboto Condensed" pitchFamily="2" charset="0"/>
              </a:rPr>
              <a:t>Эффекты от проекта:</a:t>
            </a:r>
          </a:p>
          <a:p>
            <a:endParaRPr lang="ru-RU" sz="900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Создание телемедицинской сети детских больниц;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Проведение плановых и экстренных телемедицинских консультаций;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Обеспечение </a:t>
            </a:r>
            <a:r>
              <a:rPr lang="ru-RU" dirty="0" err="1">
                <a:latin typeface="Roboto Condensed" pitchFamily="2" charset="0"/>
                <a:ea typeface="Roboto Condensed" pitchFamily="2" charset="0"/>
              </a:rPr>
              <a:t>телеконсультаций</a:t>
            </a:r>
            <a:r>
              <a:rPr lang="ru-RU">
                <a:latin typeface="Roboto Condensed" pitchFamily="2" charset="0"/>
                <a:ea typeface="Roboto Condensed" pitchFamily="2" charset="0"/>
              </a:rPr>
              <a:t> детскими МО;</a:t>
            </a:r>
            <a:endParaRPr lang="ru-RU" dirty="0"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Организация оказания медицинской помощи на расстоянии с решением проблемы равнодоступности квалифицированной помощи для жителей удаленных регионов</a:t>
            </a:r>
          </a:p>
        </p:txBody>
      </p:sp>
      <p:sp>
        <p:nvSpPr>
          <p:cNvPr id="16" name="object 26">
            <a:extLst>
              <a:ext uri="{FF2B5EF4-FFF2-40B4-BE49-F238E27FC236}">
                <a16:creationId xmlns:a16="http://schemas.microsoft.com/office/drawing/2014/main" id="{E4790378-15C4-4AAD-92B2-51920EF2BB0F}"/>
              </a:ext>
            </a:extLst>
          </p:cNvPr>
          <p:cNvSpPr/>
          <p:nvPr/>
        </p:nvSpPr>
        <p:spPr>
          <a:xfrm rot="5400000">
            <a:off x="-181316" y="2645392"/>
            <a:ext cx="1357742" cy="43999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F99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043D78-B2F1-4589-AA0B-39649389A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21" y="3712596"/>
            <a:ext cx="4661264" cy="3310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B4C236-CFC4-4DE2-AA26-2F00250D749E}"/>
              </a:ext>
            </a:extLst>
          </p:cNvPr>
          <p:cNvSpPr txBox="1"/>
          <p:nvPr/>
        </p:nvSpPr>
        <p:spPr>
          <a:xfrm>
            <a:off x="912898" y="2233194"/>
            <a:ext cx="11577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участник может войти в информационную систему и посмотреть электронную медицинскую карту пациента, ознакомиться с его историей болезни, назначениями и рецептами, результатами исследований и анализов. Предусмотрена запись и передача наиболее важных сведений, а также данных телеметрии пациента в «Центральный архив медицинских изображений».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937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548DD730-A38B-445A-B92D-44D01B0108E3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FF552-3BF4-4E32-ACE4-4759B6D285DA}"/>
              </a:ext>
            </a:extLst>
          </p:cNvPr>
          <p:cNvSpPr txBox="1"/>
          <p:nvPr/>
        </p:nvSpPr>
        <p:spPr>
          <a:xfrm>
            <a:off x="946150" y="2197444"/>
            <a:ext cx="10982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«Мы сейчас очень активно начинаем развивать телемедицинские консультации «врач-врач». Каждое медицинское учреждение в районах области получило специальное сертифицированное оборудование, которое сегодня позволит на современном уровне консультировать пациентов»,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– отметил министр здравоохранения Новосибирской области Константин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Хальзов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itchFamily="2" charset="0"/>
                <a:ea typeface="Roboto Condensed" pitchFamily="2" charset="0"/>
              </a:rPr>
              <a:t>.</a:t>
            </a:r>
            <a:endParaRPr lang="ru-R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99B6E40D-FE5B-4D5F-9990-505F380F8B50}"/>
              </a:ext>
            </a:extLst>
          </p:cNvPr>
          <p:cNvSpPr txBox="1"/>
          <p:nvPr/>
        </p:nvSpPr>
        <p:spPr>
          <a:xfrm>
            <a:off x="806599" y="1661504"/>
            <a:ext cx="39604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Телемедицина в Новосибирской обл.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D2B11E14-796D-4AD7-95CE-10D13B178C94}"/>
              </a:ext>
            </a:extLst>
          </p:cNvPr>
          <p:cNvSpPr/>
          <p:nvPr/>
        </p:nvSpPr>
        <p:spPr>
          <a:xfrm>
            <a:off x="12328439" y="388273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7D3235FF-965E-4C01-80AC-D0E5976B0759}"/>
              </a:ext>
            </a:extLst>
          </p:cNvPr>
          <p:cNvSpPr/>
          <p:nvPr/>
        </p:nvSpPr>
        <p:spPr>
          <a:xfrm>
            <a:off x="5594350" y="3712597"/>
            <a:ext cx="6934200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8F886-993E-4FFE-B7C8-CE0C08D818BE}"/>
              </a:ext>
            </a:extLst>
          </p:cNvPr>
          <p:cNvSpPr txBox="1"/>
          <p:nvPr/>
        </p:nvSpPr>
        <p:spPr>
          <a:xfrm>
            <a:off x="5475201" y="3882737"/>
            <a:ext cx="69342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itchFamily="2" charset="0"/>
                <a:ea typeface="Roboto Condensed" pitchFamily="2" charset="0"/>
              </a:rPr>
              <a:t>Эффекты от проекта:</a:t>
            </a:r>
          </a:p>
          <a:p>
            <a:endParaRPr lang="ru-RU" sz="900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Создание единой телемедицинской сети в области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Проведение плановых и экстренных телемедицинских консультаций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Проведение консилиумов врачей из других больниц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Обеспечение </a:t>
            </a:r>
            <a:r>
              <a:rPr lang="ru-RU" dirty="0" err="1">
                <a:latin typeface="Roboto Condensed" pitchFamily="2" charset="0"/>
                <a:ea typeface="Roboto Condensed" pitchFamily="2" charset="0"/>
              </a:rPr>
              <a:t>телеконсультаций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 МО 2-го уровня с МО 3-го уровня;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Организация оказания медицинской помощи на расстоянии с решением проблемы равнодоступности квалифицированной помощи для жителей удаленных регионов</a:t>
            </a:r>
          </a:p>
        </p:txBody>
      </p:sp>
      <p:sp>
        <p:nvSpPr>
          <p:cNvPr id="16" name="object 26">
            <a:extLst>
              <a:ext uri="{FF2B5EF4-FFF2-40B4-BE49-F238E27FC236}">
                <a16:creationId xmlns:a16="http://schemas.microsoft.com/office/drawing/2014/main" id="{E4790378-15C4-4AAD-92B2-51920EF2BB0F}"/>
              </a:ext>
            </a:extLst>
          </p:cNvPr>
          <p:cNvSpPr/>
          <p:nvPr/>
        </p:nvSpPr>
        <p:spPr>
          <a:xfrm rot="5400000">
            <a:off x="-181316" y="2645392"/>
            <a:ext cx="1357742" cy="43999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F99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 descr="Изображение выглядит как текст, внутренний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A1DE5512-070A-4FAD-90CC-66E5ECD7C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34" y="3509881"/>
            <a:ext cx="3298398" cy="3714375"/>
          </a:xfrm>
          <a:prstGeom prst="rect">
            <a:avLst/>
          </a:prstGeom>
        </p:spPr>
      </p:pic>
      <p:sp>
        <p:nvSpPr>
          <p:cNvPr id="11" name="object 15">
            <a:extLst>
              <a:ext uri="{FF2B5EF4-FFF2-40B4-BE49-F238E27FC236}">
                <a16:creationId xmlns:a16="http://schemas.microsoft.com/office/drawing/2014/main" id="{46C6DAF9-CACB-BEAC-F2BB-BDC229E6579A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Госпитальная телемедицина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09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2636983" y="509767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05" y="0"/>
                </a:moveTo>
                <a:lnTo>
                  <a:pt x="0" y="683016"/>
                </a:lnTo>
                <a:lnTo>
                  <a:pt x="683005" y="683016"/>
                </a:lnTo>
                <a:lnTo>
                  <a:pt x="68300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4345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4" y="0"/>
                </a:moveTo>
                <a:lnTo>
                  <a:pt x="0" y="0"/>
                </a:lnTo>
                <a:lnTo>
                  <a:pt x="0" y="205534"/>
                </a:lnTo>
                <a:lnTo>
                  <a:pt x="20553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08"/>
                </a:lnTo>
                <a:lnTo>
                  <a:pt x="316750" y="318608"/>
                </a:lnTo>
                <a:lnTo>
                  <a:pt x="318613" y="316745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59339" y="985393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394" y="0"/>
                </a:moveTo>
                <a:lnTo>
                  <a:pt x="0" y="207390"/>
                </a:lnTo>
                <a:lnTo>
                  <a:pt x="316763" y="207390"/>
                </a:lnTo>
                <a:lnTo>
                  <a:pt x="520245" y="3911"/>
                </a:lnTo>
                <a:lnTo>
                  <a:pt x="207394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21907" y="474819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56" y="0"/>
                </a:moveTo>
                <a:lnTo>
                  <a:pt x="0" y="717965"/>
                </a:lnTo>
                <a:lnTo>
                  <a:pt x="375854" y="717965"/>
                </a:lnTo>
                <a:lnTo>
                  <a:pt x="717956" y="375856"/>
                </a:lnTo>
                <a:lnTo>
                  <a:pt x="717956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800" y="0"/>
                </a:moveTo>
                <a:lnTo>
                  <a:pt x="98944" y="0"/>
                </a:lnTo>
                <a:lnTo>
                  <a:pt x="0" y="98944"/>
                </a:lnTo>
                <a:lnTo>
                  <a:pt x="0" y="474800"/>
                </a:lnTo>
                <a:lnTo>
                  <a:pt x="47480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84" y="0"/>
                </a:moveTo>
                <a:lnTo>
                  <a:pt x="721787" y="0"/>
                </a:lnTo>
                <a:lnTo>
                  <a:pt x="0" y="721795"/>
                </a:lnTo>
                <a:lnTo>
                  <a:pt x="0" y="1038584"/>
                </a:lnTo>
                <a:lnTo>
                  <a:pt x="103858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37400" y="286892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892" y="0"/>
                </a:moveTo>
                <a:lnTo>
                  <a:pt x="0" y="905892"/>
                </a:lnTo>
                <a:lnTo>
                  <a:pt x="187921" y="905892"/>
                </a:lnTo>
                <a:lnTo>
                  <a:pt x="905892" y="187921"/>
                </a:lnTo>
                <a:lnTo>
                  <a:pt x="90589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7333" y="1419225"/>
            <a:ext cx="5562387" cy="5311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>
              <a:spcBef>
                <a:spcPts val="5"/>
              </a:spcBef>
              <a:buClr>
                <a:srgbClr val="FF0000"/>
              </a:buClr>
              <a:tabLst>
                <a:tab pos="244475" algn="l"/>
              </a:tabLst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0360" indent="-285750"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44475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Федеральный закон от 27.07.2006 N 149-ФЗ</a:t>
            </a:r>
          </a:p>
          <a:p>
            <a:pPr marL="365125">
              <a:spcBef>
                <a:spcPts val="5"/>
              </a:spcBef>
              <a:buClr>
                <a:srgbClr val="FF0000"/>
              </a:buClr>
              <a:tabLst>
                <a:tab pos="244475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«Об информации, информационных технологиях и о защите информации»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0360" indent="-285750"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44475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Постановление Правительства РФ от 17 июля 2015 г. N 719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«О подтверждении производства промышленной продукции на территории РФ»</a:t>
            </a:r>
          </a:p>
          <a:p>
            <a:pPr marL="340360" indent="-285750"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44475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Постановление Правительства РФ от 16.09.2016 N 925 </a:t>
            </a:r>
          </a:p>
          <a:p>
            <a:pPr marL="365125">
              <a:spcBef>
                <a:spcPts val="5"/>
              </a:spcBef>
              <a:buClr>
                <a:srgbClr val="FF0000"/>
              </a:buClr>
              <a:tabLst>
                <a:tab pos="244475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«О приоритете товаров российского происхождения, по отношению к товарам, происходящим из иностранного государства»</a:t>
            </a:r>
          </a:p>
          <a:p>
            <a:pPr marL="377825" indent="-285750">
              <a:lnSpc>
                <a:spcPts val="18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Постановление Правительства РФ от 10.01.2019 № 878</a:t>
            </a:r>
          </a:p>
          <a:p>
            <a:pPr marL="355600">
              <a:lnSpc>
                <a:spcPts val="1800"/>
              </a:lnSpc>
              <a:buClr>
                <a:srgbClr val="FF0000"/>
              </a:buClr>
              <a:tabLst>
                <a:tab pos="355600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«О мерах стимулирования производства радиоэлектронной продукции на территории Российской Федерации»</a:t>
            </a:r>
          </a:p>
          <a:p>
            <a:pPr marL="377825" indent="-285750">
              <a:lnSpc>
                <a:spcPts val="26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Постановление Правительства РФ от 03.12.2020 N 2013 </a:t>
            </a:r>
          </a:p>
          <a:p>
            <a:pPr marL="355600">
              <a:lnSpc>
                <a:spcPts val="1800"/>
              </a:lnSpc>
              <a:buClr>
                <a:srgbClr val="FF0000"/>
              </a:buClr>
              <a:tabLst>
                <a:tab pos="355600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«О минимальной обязательной доле закупок российских товаров  и   ее достижении заказчиком».</a:t>
            </a:r>
          </a:p>
          <a:p>
            <a:pPr marL="377825" indent="-285750">
              <a:lnSpc>
                <a:spcPts val="26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Постановление Правительства РФ от 03.12.2020 N 2014 </a:t>
            </a:r>
          </a:p>
          <a:p>
            <a:pPr marL="355600">
              <a:lnSpc>
                <a:spcPts val="1800"/>
              </a:lnSpc>
              <a:buClr>
                <a:srgbClr val="FF0000"/>
              </a:buClr>
              <a:tabLst>
                <a:tab pos="355600" algn="l"/>
              </a:tabLs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«О минимальной обязательной доле закупок российских товаров и ее достижении заказчиком».</a:t>
            </a:r>
          </a:p>
          <a:p>
            <a:pPr marL="355600" indent="-263525">
              <a:lnSpc>
                <a:spcPts val="1800"/>
              </a:lnSpc>
              <a:buClr>
                <a:srgbClr val="FF0000"/>
              </a:buClr>
              <a:tabLst>
                <a:tab pos="355600" algn="l"/>
              </a:tabLst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8" name="object 13"/>
          <p:cNvSpPr txBox="1">
            <a:spLocks/>
          </p:cNvSpPr>
          <p:nvPr/>
        </p:nvSpPr>
        <p:spPr>
          <a:xfrm>
            <a:off x="641563" y="410821"/>
            <a:ext cx="9954822" cy="423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ts val="3200"/>
              </a:lnSpc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Нормативно-правовые акты</a:t>
            </a: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2569B8AA-5465-4FCA-B59D-0283DA47CB8C}"/>
              </a:ext>
            </a:extLst>
          </p:cNvPr>
          <p:cNvSpPr/>
          <p:nvPr/>
        </p:nvSpPr>
        <p:spPr>
          <a:xfrm>
            <a:off x="12299950" y="5838825"/>
            <a:ext cx="660135" cy="738632"/>
          </a:xfrm>
          <a:custGeom>
            <a:avLst/>
            <a:gdLst/>
            <a:ahLst/>
            <a:cxnLst/>
            <a:rect l="l" t="t" r="r" b="b"/>
            <a:pathLst>
              <a:path w="1311275" h="1311275">
                <a:moveTo>
                  <a:pt x="1311071" y="0"/>
                </a:moveTo>
                <a:lnTo>
                  <a:pt x="0" y="1311071"/>
                </a:lnTo>
                <a:lnTo>
                  <a:pt x="1287945" y="1311071"/>
                </a:lnTo>
                <a:lnTo>
                  <a:pt x="1311071" y="1287945"/>
                </a:lnTo>
                <a:lnTo>
                  <a:pt x="131107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F6693-4AD0-4288-80F2-5872156C4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7161"/>
          <a:stretch/>
        </p:blipFill>
        <p:spPr>
          <a:xfrm>
            <a:off x="6436274" y="1801869"/>
            <a:ext cx="6200710" cy="473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548DD730-A38B-445A-B92D-44D01B0108E3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B4C45688-7B90-4D43-A9EA-64E104418A52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Телемедицина с нуля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99B6E40D-FE5B-4D5F-9990-505F380F8B50}"/>
              </a:ext>
            </a:extLst>
          </p:cNvPr>
          <p:cNvSpPr txBox="1"/>
          <p:nvPr/>
        </p:nvSpPr>
        <p:spPr>
          <a:xfrm>
            <a:off x="806599" y="1661504"/>
            <a:ext cx="39604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Состав</a:t>
            </a:r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id="{A88106A3-6FE4-411B-A999-3031077DE14B}"/>
              </a:ext>
            </a:extLst>
          </p:cNvPr>
          <p:cNvSpPr/>
          <p:nvPr/>
        </p:nvSpPr>
        <p:spPr>
          <a:xfrm>
            <a:off x="678931" y="2257425"/>
            <a:ext cx="4515336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84684208-1E8B-4082-9DD5-D15E08D890A9}"/>
              </a:ext>
            </a:extLst>
          </p:cNvPr>
          <p:cNvSpPr/>
          <p:nvPr/>
        </p:nvSpPr>
        <p:spPr>
          <a:xfrm>
            <a:off x="5518150" y="2257425"/>
            <a:ext cx="6936669" cy="34028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0FF1A7-37FB-414D-8561-B31D78EB30A7}"/>
              </a:ext>
            </a:extLst>
          </p:cNvPr>
          <p:cNvSpPr txBox="1"/>
          <p:nvPr/>
        </p:nvSpPr>
        <p:spPr>
          <a:xfrm>
            <a:off x="5520620" y="2345293"/>
            <a:ext cx="67722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Roboto Condensed" pitchFamily="2" charset="0"/>
                <a:ea typeface="Roboto Condensed" pitchFamily="2" charset="0"/>
              </a:rPr>
              <a:t> Телемедицинская стойка 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соответствует нормам федерального закона </a:t>
            </a:r>
            <a:r>
              <a:rPr lang="ru-RU" b="1" dirty="0">
                <a:latin typeface="Roboto Condensed" pitchFamily="2" charset="0"/>
                <a:ea typeface="Roboto Condensed" pitchFamily="2" charset="0"/>
              </a:rPr>
              <a:t>№ 242-ФЗ «О телемедицинских технологиях» 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как информационных технологиях, обеспечивающих дистанционное взаимодействие медицинских работников между собой, с пациентами и (или) их законными представителями, идентификацию и аутентификацию указанных лиц, документирование совершаемых ими действий при проведении консилиумов, консультаций, дистанционного медицинского наблюдения за состоянием здоровья пациента. </a:t>
            </a:r>
          </a:p>
          <a:p>
            <a:r>
              <a:rPr lang="ru-RU" b="1" dirty="0">
                <a:latin typeface="Roboto Condensed" pitchFamily="2" charset="0"/>
                <a:ea typeface="Roboto Condensed" pitchFamily="2" charset="0"/>
              </a:rPr>
              <a:t>Состав телемедицинской стойки: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Мощный компьютер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Два монитора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Система ВКС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Программное обеспечение для работы в 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DICOM </a:t>
            </a:r>
            <a:r>
              <a:rPr lang="ru-RU" dirty="0">
                <a:latin typeface="Roboto Condensed" pitchFamily="2" charset="0"/>
                <a:ea typeface="Roboto Condensed" pitchFamily="2" charset="0"/>
              </a:rPr>
              <a:t>изображениями с любых медицинских приборов (аналоговый или цифровые)</a:t>
            </a: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7ABEB183-789C-4C25-937A-D70BD8AF23C1}"/>
              </a:ext>
            </a:extLst>
          </p:cNvPr>
          <p:cNvSpPr/>
          <p:nvPr/>
        </p:nvSpPr>
        <p:spPr>
          <a:xfrm>
            <a:off x="12292895" y="243578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EE9B9DF1-EE0F-40D0-B570-64CC40A50803}"/>
              </a:ext>
            </a:extLst>
          </p:cNvPr>
          <p:cNvSpPr/>
          <p:nvPr/>
        </p:nvSpPr>
        <p:spPr>
          <a:xfrm>
            <a:off x="678931" y="3095625"/>
            <a:ext cx="4515336" cy="3902431"/>
          </a:xfrm>
          <a:custGeom>
            <a:avLst/>
            <a:gdLst/>
            <a:ahLst/>
            <a:cxnLst/>
            <a:rect l="l" t="t" r="r" b="b"/>
            <a:pathLst>
              <a:path w="5760720" h="3076575">
                <a:moveTo>
                  <a:pt x="5760631" y="0"/>
                </a:moveTo>
                <a:lnTo>
                  <a:pt x="0" y="0"/>
                </a:lnTo>
                <a:lnTo>
                  <a:pt x="0" y="3076028"/>
                </a:lnTo>
                <a:lnTo>
                  <a:pt x="5328627" y="3076028"/>
                </a:lnTo>
                <a:lnTo>
                  <a:pt x="5760631" y="2644025"/>
                </a:lnTo>
                <a:lnTo>
                  <a:pt x="5760631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E9F132-1893-4632-9436-44AF7C3806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5563" r="8229" b="5563"/>
          <a:stretch/>
        </p:blipFill>
        <p:spPr>
          <a:xfrm>
            <a:off x="1379396" y="2304804"/>
            <a:ext cx="3148154" cy="45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36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D1A2927-BD7C-495C-8B90-31969FB5617E}"/>
              </a:ext>
            </a:extLst>
          </p:cNvPr>
          <p:cNvGrpSpPr/>
          <p:nvPr/>
        </p:nvGrpSpPr>
        <p:grpSpPr>
          <a:xfrm>
            <a:off x="1529279" y="1825136"/>
            <a:ext cx="10263742" cy="4993954"/>
            <a:chOff x="-138273" y="420688"/>
            <a:chExt cx="12688883" cy="6696870"/>
          </a:xfrm>
        </p:grpSpPr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8AA64A7B-A97A-4AB8-8FE5-8AA03F17431E}"/>
                </a:ext>
              </a:extLst>
            </p:cNvPr>
            <p:cNvSpPr/>
            <p:nvPr/>
          </p:nvSpPr>
          <p:spPr>
            <a:xfrm>
              <a:off x="11159322" y="985385"/>
              <a:ext cx="520700" cy="207645"/>
            </a:xfrm>
            <a:prstGeom prst="rect">
              <a:avLst/>
            </a:prstGeom>
            <a:solidFill>
              <a:srgbClr val="FF80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FCA78FE3-89DA-4673-A5AC-ABCE2A54C83F}"/>
                </a:ext>
              </a:extLst>
            </p:cNvPr>
            <p:cNvSpPr txBox="1">
              <a:spLocks/>
            </p:cNvSpPr>
            <p:nvPr/>
          </p:nvSpPr>
          <p:spPr>
            <a:xfrm>
              <a:off x="700161" y="420688"/>
              <a:ext cx="8013102" cy="51296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3250" b="1" i="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dirty="0">
                  <a:latin typeface="Roboto Condensed" pitchFamily="2" charset="0"/>
                  <a:ea typeface="Roboto Condensed" pitchFamily="2" charset="0"/>
                </a:rPr>
                <a:t>СУТК (исполнение: телемедицинская стойка)</a:t>
              </a:r>
              <a:endParaRPr lang="ru-RU" kern="0" dirty="0">
                <a:latin typeface="Roboto Condensed" pitchFamily="2" charset="0"/>
                <a:ea typeface="Roboto Condensed" pitchFamily="2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81FEC05-5F6B-486B-BCC7-6D2CE19F8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04" t="4025" r="1550"/>
            <a:stretch/>
          </p:blipFill>
          <p:spPr>
            <a:xfrm>
              <a:off x="-138273" y="650399"/>
              <a:ext cx="12688883" cy="646715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A2D7CAB-85B4-4014-9E32-72D8CE702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277"/>
            <a:stretch/>
          </p:blipFill>
          <p:spPr>
            <a:xfrm rot="21540000">
              <a:off x="7314911" y="2757969"/>
              <a:ext cx="4995615" cy="3267893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B685282F-0968-4732-AB9D-05FB9D1C0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56" t="26543" r="48504" b="35562"/>
            <a:stretch/>
          </p:blipFill>
          <p:spPr>
            <a:xfrm>
              <a:off x="134931" y="2906015"/>
              <a:ext cx="4970389" cy="3177791"/>
            </a:xfrm>
            <a:prstGeom prst="rect">
              <a:avLst/>
            </a:prstGeom>
          </p:spPr>
        </p:pic>
      </p:grpSp>
      <p:sp>
        <p:nvSpPr>
          <p:cNvPr id="22" name="object 3">
            <a:extLst>
              <a:ext uri="{FF2B5EF4-FFF2-40B4-BE49-F238E27FC236}">
                <a16:creationId xmlns:a16="http://schemas.microsoft.com/office/drawing/2014/main" id="{B7035133-AA04-4474-8986-BD780FA29C01}"/>
              </a:ext>
            </a:extLst>
          </p:cNvPr>
          <p:cNvSpPr/>
          <p:nvPr/>
        </p:nvSpPr>
        <p:spPr>
          <a:xfrm>
            <a:off x="700161" y="1534676"/>
            <a:ext cx="4494106" cy="535940"/>
          </a:xfrm>
          <a:custGeom>
            <a:avLst/>
            <a:gdLst/>
            <a:ahLst/>
            <a:cxnLst/>
            <a:rect l="l" t="t" r="r" b="b"/>
            <a:pathLst>
              <a:path w="2969260" h="535939">
                <a:moveTo>
                  <a:pt x="2968637" y="0"/>
                </a:moveTo>
                <a:lnTo>
                  <a:pt x="0" y="0"/>
                </a:lnTo>
                <a:lnTo>
                  <a:pt x="0" y="535724"/>
                </a:lnTo>
                <a:lnTo>
                  <a:pt x="2789923" y="535724"/>
                </a:lnTo>
                <a:lnTo>
                  <a:pt x="2968637" y="357009"/>
                </a:lnTo>
                <a:lnTo>
                  <a:pt x="2968637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5"/>
          <p:cNvSpPr/>
          <p:nvPr/>
        </p:nvSpPr>
        <p:spPr>
          <a:xfrm>
            <a:off x="12636975" y="509772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12" y="0"/>
                </a:moveTo>
                <a:lnTo>
                  <a:pt x="0" y="683024"/>
                </a:lnTo>
                <a:lnTo>
                  <a:pt x="683012" y="683024"/>
                </a:lnTo>
                <a:lnTo>
                  <a:pt x="68301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/>
          <p:cNvSpPr/>
          <p:nvPr/>
        </p:nvSpPr>
        <p:spPr>
          <a:xfrm>
            <a:off x="13001374" y="83105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3" y="0"/>
                </a:moveTo>
                <a:lnTo>
                  <a:pt x="0" y="318613"/>
                </a:lnTo>
                <a:lnTo>
                  <a:pt x="316750" y="318613"/>
                </a:lnTo>
                <a:lnTo>
                  <a:pt x="318613" y="316750"/>
                </a:lnTo>
                <a:lnTo>
                  <a:pt x="31861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8"/>
          <p:cNvSpPr/>
          <p:nvPr/>
        </p:nvSpPr>
        <p:spPr>
          <a:xfrm>
            <a:off x="11159322" y="98538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1" y="0"/>
                </a:moveTo>
                <a:lnTo>
                  <a:pt x="0" y="207411"/>
                </a:lnTo>
                <a:lnTo>
                  <a:pt x="316763" y="207411"/>
                </a:lnTo>
                <a:lnTo>
                  <a:pt x="520262" y="3911"/>
                </a:lnTo>
                <a:lnTo>
                  <a:pt x="2074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9"/>
          <p:cNvSpPr/>
          <p:nvPr/>
        </p:nvSpPr>
        <p:spPr>
          <a:xfrm>
            <a:off x="8921899" y="474824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63" y="0"/>
                </a:moveTo>
                <a:lnTo>
                  <a:pt x="0" y="717972"/>
                </a:lnTo>
                <a:lnTo>
                  <a:pt x="375848" y="717972"/>
                </a:lnTo>
                <a:lnTo>
                  <a:pt x="717963" y="375843"/>
                </a:lnTo>
                <a:lnTo>
                  <a:pt x="717963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0"/>
          <p:cNvSpPr/>
          <p:nvPr/>
        </p:nvSpPr>
        <p:spPr>
          <a:xfrm>
            <a:off x="10391587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7" y="0"/>
                </a:moveTo>
                <a:lnTo>
                  <a:pt x="98947" y="0"/>
                </a:lnTo>
                <a:lnTo>
                  <a:pt x="0" y="98949"/>
                </a:lnTo>
                <a:lnTo>
                  <a:pt x="0" y="474806"/>
                </a:lnTo>
                <a:lnTo>
                  <a:pt x="474797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1"/>
          <p:cNvSpPr/>
          <p:nvPr/>
        </p:nvSpPr>
        <p:spPr>
          <a:xfrm>
            <a:off x="10955370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90" y="0"/>
                </a:moveTo>
                <a:lnTo>
                  <a:pt x="721789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59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2"/>
          <p:cNvSpPr/>
          <p:nvPr/>
        </p:nvSpPr>
        <p:spPr>
          <a:xfrm>
            <a:off x="10237381" y="28688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12" y="0"/>
                </a:moveTo>
                <a:lnTo>
                  <a:pt x="0" y="905912"/>
                </a:lnTo>
                <a:lnTo>
                  <a:pt x="187934" y="905912"/>
                </a:lnTo>
                <a:lnTo>
                  <a:pt x="905912" y="187934"/>
                </a:lnTo>
                <a:lnTo>
                  <a:pt x="90591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/>
          <p:cNvSpPr/>
          <p:nvPr/>
        </p:nvSpPr>
        <p:spPr>
          <a:xfrm>
            <a:off x="12744751" y="8445"/>
            <a:ext cx="203869" cy="203869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4" y="0"/>
                </a:moveTo>
                <a:lnTo>
                  <a:pt x="0" y="0"/>
                </a:lnTo>
                <a:lnTo>
                  <a:pt x="0" y="205534"/>
                </a:lnTo>
                <a:lnTo>
                  <a:pt x="20553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 sz="1784"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FCE60B3E-0883-4D0D-8AF5-AB0D4A3BD987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01310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СУТК (исполнение: телемедицинская стойка)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4390DE05-BE38-4C1B-ACA0-9D96330C9B71}"/>
              </a:ext>
            </a:extLst>
          </p:cNvPr>
          <p:cNvSpPr txBox="1"/>
          <p:nvPr/>
        </p:nvSpPr>
        <p:spPr>
          <a:xfrm>
            <a:off x="806599" y="1665658"/>
            <a:ext cx="422857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84">
              <a:spcBef>
                <a:spcPts val="99"/>
              </a:spcBef>
            </a:pPr>
            <a:r>
              <a:rPr lang="ru-RU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Телемедицинская стойка </a:t>
            </a:r>
            <a:endParaRPr dirty="0">
              <a:latin typeface="Roboto Condensed" pitchFamily="2" charset="0"/>
              <a:ea typeface="Roboto Condensed" pitchFamily="2" charset="0"/>
              <a:cs typeface="Arial Narrow"/>
            </a:endParaRPr>
          </a:p>
        </p:txBody>
      </p:sp>
      <p:pic>
        <p:nvPicPr>
          <p:cNvPr id="19" name="Изображение 6">
            <a:extLst>
              <a:ext uri="{FF2B5EF4-FFF2-40B4-BE49-F238E27FC236}">
                <a16:creationId xmlns:a16="http://schemas.microsoft.com/office/drawing/2014/main" id="{8559F694-0187-4319-96FB-6B3DCD24404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9209" b="5417"/>
          <a:stretch/>
        </p:blipFill>
        <p:spPr bwMode="auto">
          <a:xfrm>
            <a:off x="7568314" y="3543127"/>
            <a:ext cx="4033781" cy="2452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74689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DC7C47-8CF8-4399-8CD6-9DEB0A40B98D}"/>
              </a:ext>
            </a:extLst>
          </p:cNvPr>
          <p:cNvSpPr/>
          <p:nvPr/>
        </p:nvSpPr>
        <p:spPr>
          <a:xfrm>
            <a:off x="7880350" y="1655288"/>
            <a:ext cx="4204851" cy="58509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67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79CB6C81-8AB0-48B6-B0BC-FC98DDF37E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6253" y="3521219"/>
            <a:ext cx="333058" cy="3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917" tIns="49959" rIns="99917" bIns="49959" numCol="1" anchor="t" anchorCtr="0" compatLnSpc="1">
            <a:prstTxWarp prst="textNoShape">
              <a:avLst/>
            </a:prstTxWarp>
          </a:bodyPr>
          <a:lstStyle/>
          <a:p>
            <a:endParaRPr lang="ru-RU" sz="1967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68EE7742-E2BB-4890-A9A1-0AE8794C5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2782" y="3687748"/>
            <a:ext cx="333058" cy="3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917" tIns="49959" rIns="99917" bIns="49959" numCol="1" anchor="t" anchorCtr="0" compatLnSpc="1">
            <a:prstTxWarp prst="textNoShape">
              <a:avLst/>
            </a:prstTxWarp>
          </a:bodyPr>
          <a:lstStyle/>
          <a:p>
            <a:endParaRPr lang="ru-RU" sz="1967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7F2EC-D618-46DD-AC0E-21BD46B212DC}"/>
              </a:ext>
            </a:extLst>
          </p:cNvPr>
          <p:cNvSpPr txBox="1"/>
          <p:nvPr/>
        </p:nvSpPr>
        <p:spPr>
          <a:xfrm>
            <a:off x="565150" y="531276"/>
            <a:ext cx="973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bg1"/>
                </a:solidFill>
              </a:rPr>
              <a:t>Предсменный</a:t>
            </a:r>
            <a:r>
              <a:rPr lang="ru-RU" sz="3600" b="1" dirty="0">
                <a:solidFill>
                  <a:schemeClr val="bg1"/>
                </a:solidFill>
              </a:rPr>
              <a:t> и предрейсовый осмотр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AF987-C09F-41D7-A74F-A5304B8BF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415" b="58035"/>
          <a:stretch/>
        </p:blipFill>
        <p:spPr>
          <a:xfrm>
            <a:off x="412750" y="2012264"/>
            <a:ext cx="7129495" cy="33509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48646-FF32-4B9F-9E28-6C4869B5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56412" y="1796994"/>
            <a:ext cx="2862464" cy="25584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BB14C-4CDF-4CD0-8D26-4ED117E3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56412" y="4580772"/>
            <a:ext cx="2862464" cy="26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8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320394" cy="7560309"/>
          </a:xfrm>
          <a:custGeom>
            <a:avLst/>
            <a:gdLst/>
            <a:ahLst/>
            <a:cxnLst/>
            <a:rect l="l" t="t" r="r" b="b"/>
            <a:pathLst>
              <a:path w="13320394" h="7560309">
                <a:moveTo>
                  <a:pt x="0" y="7560056"/>
                </a:moveTo>
                <a:lnTo>
                  <a:pt x="13320001" y="7560056"/>
                </a:lnTo>
                <a:lnTo>
                  <a:pt x="13320001" y="0"/>
                </a:lnTo>
                <a:lnTo>
                  <a:pt x="0" y="0"/>
                </a:lnTo>
                <a:lnTo>
                  <a:pt x="0" y="7560056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8034" y="505887"/>
            <a:ext cx="1288415" cy="2576195"/>
          </a:xfrm>
          <a:custGeom>
            <a:avLst/>
            <a:gdLst/>
            <a:ahLst/>
            <a:cxnLst/>
            <a:rect l="l" t="t" r="r" b="b"/>
            <a:pathLst>
              <a:path w="1288415" h="2576195">
                <a:moveTo>
                  <a:pt x="1287945" y="0"/>
                </a:moveTo>
                <a:lnTo>
                  <a:pt x="0" y="1287945"/>
                </a:lnTo>
                <a:lnTo>
                  <a:pt x="0" y="2575890"/>
                </a:lnTo>
                <a:lnTo>
                  <a:pt x="1287945" y="1287945"/>
                </a:lnTo>
                <a:lnTo>
                  <a:pt x="128794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6248" y="1"/>
            <a:ext cx="8183753" cy="7560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2913" y="6292875"/>
            <a:ext cx="1267460" cy="1267460"/>
          </a:xfrm>
          <a:custGeom>
            <a:avLst/>
            <a:gdLst/>
            <a:ahLst/>
            <a:cxnLst/>
            <a:rect l="l" t="t" r="r" b="b"/>
            <a:pathLst>
              <a:path w="1267460" h="1267459">
                <a:moveTo>
                  <a:pt x="1267167" y="0"/>
                </a:moveTo>
                <a:lnTo>
                  <a:pt x="0" y="1267180"/>
                </a:lnTo>
                <a:lnTo>
                  <a:pt x="1267167" y="1267180"/>
                </a:lnTo>
                <a:lnTo>
                  <a:pt x="1267167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0860" y="5004938"/>
            <a:ext cx="2555240" cy="2555240"/>
          </a:xfrm>
          <a:custGeom>
            <a:avLst/>
            <a:gdLst/>
            <a:ahLst/>
            <a:cxnLst/>
            <a:rect l="l" t="t" r="r" b="b"/>
            <a:pathLst>
              <a:path w="2555240" h="2555240">
                <a:moveTo>
                  <a:pt x="2555118" y="0"/>
                </a:moveTo>
                <a:lnTo>
                  <a:pt x="0" y="2555118"/>
                </a:lnTo>
                <a:lnTo>
                  <a:pt x="1287945" y="2555118"/>
                </a:lnTo>
                <a:lnTo>
                  <a:pt x="2555118" y="1287945"/>
                </a:lnTo>
                <a:lnTo>
                  <a:pt x="2555118" y="0"/>
                </a:lnTo>
                <a:close/>
              </a:path>
            </a:pathLst>
          </a:custGeom>
          <a:solidFill>
            <a:srgbClr val="C90813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8805" y="6292882"/>
            <a:ext cx="1267460" cy="1267460"/>
          </a:xfrm>
          <a:custGeom>
            <a:avLst/>
            <a:gdLst/>
            <a:ahLst/>
            <a:cxnLst/>
            <a:rect l="l" t="t" r="r" b="b"/>
            <a:pathLst>
              <a:path w="1267459" h="1267459">
                <a:moveTo>
                  <a:pt x="1267174" y="0"/>
                </a:moveTo>
                <a:lnTo>
                  <a:pt x="0" y="1267174"/>
                </a:lnTo>
                <a:lnTo>
                  <a:pt x="1267174" y="1267174"/>
                </a:lnTo>
                <a:lnTo>
                  <a:pt x="1267174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5980" y="2429046"/>
            <a:ext cx="2576195" cy="3863975"/>
          </a:xfrm>
          <a:custGeom>
            <a:avLst/>
            <a:gdLst/>
            <a:ahLst/>
            <a:cxnLst/>
            <a:rect l="l" t="t" r="r" b="b"/>
            <a:pathLst>
              <a:path w="2576195" h="3863975">
                <a:moveTo>
                  <a:pt x="2575890" y="0"/>
                </a:moveTo>
                <a:lnTo>
                  <a:pt x="0" y="2575890"/>
                </a:lnTo>
                <a:lnTo>
                  <a:pt x="0" y="3863835"/>
                </a:lnTo>
                <a:lnTo>
                  <a:pt x="2575890" y="1287945"/>
                </a:lnTo>
                <a:lnTo>
                  <a:pt x="2575890" y="0"/>
                </a:lnTo>
                <a:close/>
              </a:path>
            </a:pathLst>
          </a:custGeom>
          <a:solidFill>
            <a:srgbClr val="F1A9AA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53930" y="0"/>
            <a:ext cx="2576195" cy="3717290"/>
          </a:xfrm>
          <a:custGeom>
            <a:avLst/>
            <a:gdLst/>
            <a:ahLst/>
            <a:cxnLst/>
            <a:rect l="l" t="t" r="r" b="b"/>
            <a:pathLst>
              <a:path w="2576195" h="3717290">
                <a:moveTo>
                  <a:pt x="2575886" y="0"/>
                </a:moveTo>
                <a:lnTo>
                  <a:pt x="2429040" y="0"/>
                </a:lnTo>
                <a:lnTo>
                  <a:pt x="0" y="2429040"/>
                </a:lnTo>
                <a:lnTo>
                  <a:pt x="0" y="3716985"/>
                </a:lnTo>
                <a:lnTo>
                  <a:pt x="2575886" y="1141098"/>
                </a:lnTo>
                <a:lnTo>
                  <a:pt x="2575886" y="0"/>
                </a:lnTo>
                <a:close/>
              </a:path>
            </a:pathLst>
          </a:custGeom>
          <a:solidFill>
            <a:srgbClr val="FF8081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56468" y="2631586"/>
            <a:ext cx="2373630" cy="2373630"/>
          </a:xfrm>
          <a:custGeom>
            <a:avLst/>
            <a:gdLst/>
            <a:ahLst/>
            <a:cxnLst/>
            <a:rect l="l" t="t" r="r" b="b"/>
            <a:pathLst>
              <a:path w="2373629" h="2373629">
                <a:moveTo>
                  <a:pt x="2373350" y="0"/>
                </a:moveTo>
                <a:lnTo>
                  <a:pt x="0" y="2373350"/>
                </a:lnTo>
                <a:lnTo>
                  <a:pt x="2373350" y="2373350"/>
                </a:lnTo>
                <a:lnTo>
                  <a:pt x="2373350" y="0"/>
                </a:lnTo>
                <a:close/>
              </a:path>
            </a:pathLst>
          </a:custGeom>
          <a:solidFill>
            <a:srgbClr val="C90813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97908" y="2"/>
            <a:ext cx="1288415" cy="1583055"/>
          </a:xfrm>
          <a:custGeom>
            <a:avLst/>
            <a:gdLst/>
            <a:ahLst/>
            <a:cxnLst/>
            <a:rect l="l" t="t" r="r" b="b"/>
            <a:pathLst>
              <a:path w="1288415" h="1583055">
                <a:moveTo>
                  <a:pt x="1287945" y="0"/>
                </a:moveTo>
                <a:lnTo>
                  <a:pt x="699477" y="0"/>
                </a:lnTo>
                <a:lnTo>
                  <a:pt x="0" y="699477"/>
                </a:lnTo>
                <a:lnTo>
                  <a:pt x="0" y="1582699"/>
                </a:lnTo>
                <a:lnTo>
                  <a:pt x="1287945" y="294754"/>
                </a:lnTo>
                <a:lnTo>
                  <a:pt x="128794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97905" y="4217122"/>
            <a:ext cx="2922270" cy="3343275"/>
          </a:xfrm>
          <a:custGeom>
            <a:avLst/>
            <a:gdLst/>
            <a:ahLst/>
            <a:cxnLst/>
            <a:rect l="l" t="t" r="r" b="b"/>
            <a:pathLst>
              <a:path w="2922269" h="3343275">
                <a:moveTo>
                  <a:pt x="2922092" y="0"/>
                </a:moveTo>
                <a:lnTo>
                  <a:pt x="0" y="2922092"/>
                </a:lnTo>
                <a:lnTo>
                  <a:pt x="0" y="3342932"/>
                </a:lnTo>
                <a:lnTo>
                  <a:pt x="664730" y="3342932"/>
                </a:lnTo>
                <a:lnTo>
                  <a:pt x="2922092" y="1085583"/>
                </a:lnTo>
                <a:lnTo>
                  <a:pt x="292209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44380" y="353419"/>
            <a:ext cx="2075814" cy="2075814"/>
          </a:xfrm>
          <a:custGeom>
            <a:avLst/>
            <a:gdLst/>
            <a:ahLst/>
            <a:cxnLst/>
            <a:rect l="l" t="t" r="r" b="b"/>
            <a:pathLst>
              <a:path w="2075815" h="2075814">
                <a:moveTo>
                  <a:pt x="2075620" y="0"/>
                </a:moveTo>
                <a:lnTo>
                  <a:pt x="0" y="2075620"/>
                </a:lnTo>
                <a:lnTo>
                  <a:pt x="1085443" y="2075620"/>
                </a:lnTo>
                <a:lnTo>
                  <a:pt x="2075620" y="1085443"/>
                </a:lnTo>
                <a:lnTo>
                  <a:pt x="207562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29815" y="2"/>
            <a:ext cx="990600" cy="1141095"/>
          </a:xfrm>
          <a:custGeom>
            <a:avLst/>
            <a:gdLst/>
            <a:ahLst/>
            <a:cxnLst/>
            <a:rect l="l" t="t" r="r" b="b"/>
            <a:pathLst>
              <a:path w="990600" h="1141095">
                <a:moveTo>
                  <a:pt x="990180" y="0"/>
                </a:moveTo>
                <a:lnTo>
                  <a:pt x="0" y="0"/>
                </a:lnTo>
                <a:lnTo>
                  <a:pt x="0" y="1141095"/>
                </a:lnTo>
                <a:lnTo>
                  <a:pt x="990180" y="150914"/>
                </a:lnTo>
                <a:lnTo>
                  <a:pt x="990180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0727" y="5648909"/>
            <a:ext cx="1911350" cy="1911350"/>
          </a:xfrm>
          <a:custGeom>
            <a:avLst/>
            <a:gdLst/>
            <a:ahLst/>
            <a:cxnLst/>
            <a:rect l="l" t="t" r="r" b="b"/>
            <a:pathLst>
              <a:path w="1911350" h="1911350">
                <a:moveTo>
                  <a:pt x="1911145" y="0"/>
                </a:moveTo>
                <a:lnTo>
                  <a:pt x="0" y="1911146"/>
                </a:lnTo>
                <a:lnTo>
                  <a:pt x="643971" y="1911146"/>
                </a:lnTo>
                <a:lnTo>
                  <a:pt x="1911145" y="643972"/>
                </a:lnTo>
                <a:lnTo>
                  <a:pt x="191114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329815" y="2"/>
            <a:ext cx="990600" cy="1141095"/>
          </a:xfrm>
          <a:custGeom>
            <a:avLst/>
            <a:gdLst/>
            <a:ahLst/>
            <a:cxnLst/>
            <a:rect l="l" t="t" r="r" b="b"/>
            <a:pathLst>
              <a:path w="990600" h="1141095">
                <a:moveTo>
                  <a:pt x="990180" y="0"/>
                </a:moveTo>
                <a:lnTo>
                  <a:pt x="0" y="0"/>
                </a:lnTo>
                <a:lnTo>
                  <a:pt x="0" y="1141095"/>
                </a:lnTo>
                <a:lnTo>
                  <a:pt x="990180" y="150914"/>
                </a:lnTo>
                <a:lnTo>
                  <a:pt x="990180" y="0"/>
                </a:lnTo>
                <a:close/>
              </a:path>
            </a:pathLst>
          </a:custGeom>
          <a:solidFill>
            <a:srgbClr val="F1A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09599" y="2641163"/>
            <a:ext cx="4294427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Спасибо за внимание!</a:t>
            </a:r>
            <a:endParaRPr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9244" y="4924425"/>
            <a:ext cx="3980706" cy="22339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Контактная информация</a:t>
            </a:r>
            <a:endParaRPr lang="ru-RU" sz="1600" dirty="0">
              <a:latin typeface="Roboto Condensed" pitchFamily="2" charset="0"/>
              <a:ea typeface="Roboto Condensed" pitchFamily="2" charset="0"/>
              <a:cs typeface="Arial"/>
            </a:endParaRPr>
          </a:p>
          <a:p>
            <a:pPr marL="22860" marR="5080">
              <a:lnSpc>
                <a:spcPct val="114599"/>
              </a:lnSpc>
            </a:pP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</a:rPr>
              <a:t>Департамент продаж и маркетинга</a:t>
            </a:r>
          </a:p>
          <a:p>
            <a:pPr marL="22860" marR="5080">
              <a:lnSpc>
                <a:spcPct val="114599"/>
              </a:lnSpc>
            </a:pP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</a:rPr>
              <a:t>т. 8 800 201-48-48</a:t>
            </a:r>
          </a:p>
          <a:p>
            <a:pPr marL="22860" marR="5080">
              <a:lnSpc>
                <a:spcPct val="114599"/>
              </a:lnSpc>
            </a:pP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  <a:hlinkClick r:id="rId3"/>
              </a:rPr>
              <a:t>sales@icl.kazan.ru</a:t>
            </a: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</a:rPr>
              <a:t> | </a:t>
            </a: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  <a:hlinkClick r:id="rId4"/>
              </a:rPr>
              <a:t>www.icl-techno.ru </a:t>
            </a: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</a:rPr>
              <a:t> </a:t>
            </a:r>
          </a:p>
          <a:p>
            <a:pPr marL="22860" marR="5080">
              <a:lnSpc>
                <a:spcPct val="114599"/>
              </a:lnSpc>
            </a:pPr>
            <a:endParaRPr lang="ru-RU" sz="1600" dirty="0">
              <a:solidFill>
                <a:srgbClr val="FFFFFF"/>
              </a:solidFill>
              <a:latin typeface="Roboto Condensed" pitchFamily="2" charset="0"/>
              <a:ea typeface="Roboto Condensed" pitchFamily="2" charset="0"/>
              <a:cs typeface="Arial Narrow"/>
            </a:endParaRPr>
          </a:p>
          <a:p>
            <a:pPr marL="22860" marR="5080">
              <a:lnSpc>
                <a:spcPct val="114599"/>
              </a:lnSpc>
            </a:pPr>
            <a:r>
              <a:rPr lang="ru-RU" sz="16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</a:rPr>
              <a:t>Особая экономическая зона «Иннополис»</a:t>
            </a:r>
            <a:endParaRPr lang="ru-RU" sz="1600" dirty="0">
              <a:latin typeface="Roboto Condensed" pitchFamily="2" charset="0"/>
              <a:ea typeface="Roboto Condensed" pitchFamily="2" charset="0"/>
              <a:cs typeface="Arial Narrow"/>
            </a:endParaRPr>
          </a:p>
          <a:p>
            <a:pPr marL="12700">
              <a:lnSpc>
                <a:spcPct val="100000"/>
              </a:lnSpc>
            </a:pPr>
            <a:endParaRPr lang="ru-RU" sz="1700" b="1" dirty="0">
              <a:solidFill>
                <a:srgbClr val="FFFFFF"/>
              </a:solidFill>
              <a:latin typeface="Roboto Condensed" pitchFamily="2" charset="0"/>
              <a:ea typeface="Roboto Condensed" pitchFamily="2" charset="0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lang="ru-RU" sz="1700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Arial Narrow"/>
              </a:rPr>
              <a:t>2021</a:t>
            </a:r>
            <a:endParaRPr lang="ru-RU" sz="1700" dirty="0">
              <a:latin typeface="Roboto Condensed" pitchFamily="2" charset="0"/>
              <a:ea typeface="Roboto Condensed" pitchFamily="2" charset="0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04419" y="2896772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82"/>
                </a:lnTo>
                <a:lnTo>
                  <a:pt x="161582" y="161582"/>
                </a:lnTo>
                <a:lnTo>
                  <a:pt x="161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30" y="700885"/>
            <a:ext cx="1260600" cy="9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72A304-152C-433E-8260-C4C744A99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297" r="11667" b="-297"/>
          <a:stretch/>
        </p:blipFill>
        <p:spPr>
          <a:xfrm>
            <a:off x="6940979" y="1591888"/>
            <a:ext cx="5887416" cy="4435690"/>
          </a:xfrm>
          <a:prstGeom prst="rect">
            <a:avLst/>
          </a:prstGeom>
        </p:spPr>
      </p:pic>
      <p:sp>
        <p:nvSpPr>
          <p:cNvPr id="2" name="object 15">
            <a:extLst>
              <a:ext uri="{FF2B5EF4-FFF2-40B4-BE49-F238E27FC236}">
                <a16:creationId xmlns:a16="http://schemas.microsoft.com/office/drawing/2014/main" id="{8247302C-A5C1-4DC2-8422-62F77DADDE01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58029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kern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Актуальные изменения к ПП РФ 719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1478D8-8899-4062-9BBA-888DE4613A14}"/>
              </a:ext>
            </a:extLst>
          </p:cNvPr>
          <p:cNvSpPr/>
          <p:nvPr/>
        </p:nvSpPr>
        <p:spPr>
          <a:xfrm>
            <a:off x="665236" y="2343188"/>
            <a:ext cx="597552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с 01.01.2022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 – не более </a:t>
            </a:r>
            <a:r>
              <a:rPr lang="ru-RU" sz="1600" b="1" dirty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45%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 иностранных комплектующих от цены товара и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обязательное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 использование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российского центрального процессора. ПП2458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с 01.01.2025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– не более </a:t>
            </a:r>
            <a:r>
              <a:rPr lang="ru-RU" sz="1600" b="1" dirty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35%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 иностранных комплектующих от цены товара и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обязательное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 использование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российского центрального процессора. ПП2458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от 01.04.2022 ПП  №553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: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- действующие заключения о подтверждении производства в России и акты экспертизы, выданные МПТ и ТПП до вступления в силу данного постановления, действительны до 1 апреля 2023 г.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- на период со дня вступления в силу данного постановления и до 31 декабря 2022 г. заключение о подтверждении производства ВТ на территории РФ можно будет получить при соответствии продукции требованиям, которые действовали по состоянию на 31.12.2021.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itchFamily="2" charset="0"/>
                <a:ea typeface="Roboto Condensed" pitchFamily="2" charset="0"/>
              </a:rPr>
              <a:t>- срок выданного заключения продлевается до 3-х лет со дня его выдачи, при условии соответствия требованиям ПП РФ 719.</a:t>
            </a: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A6327E6F-852F-4B32-A402-1515DDCC6A09}"/>
              </a:ext>
            </a:extLst>
          </p:cNvPr>
          <p:cNvSpPr/>
          <p:nvPr/>
        </p:nvSpPr>
        <p:spPr>
          <a:xfrm>
            <a:off x="6484526" y="235786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82"/>
                </a:lnTo>
                <a:lnTo>
                  <a:pt x="161582" y="161582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4">
            <a:extLst>
              <a:ext uri="{FF2B5EF4-FFF2-40B4-BE49-F238E27FC236}">
                <a16:creationId xmlns:a16="http://schemas.microsoft.com/office/drawing/2014/main" id="{F474D7DA-488F-4F9F-B966-D64DB26CAAE7}"/>
              </a:ext>
            </a:extLst>
          </p:cNvPr>
          <p:cNvSpPr/>
          <p:nvPr/>
        </p:nvSpPr>
        <p:spPr>
          <a:xfrm>
            <a:off x="621175" y="2181225"/>
            <a:ext cx="6019587" cy="338567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56" y="0"/>
                </a:lnTo>
              </a:path>
            </a:pathLst>
          </a:custGeom>
          <a:ln w="55613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4C48BAB0-751E-4D81-896F-7BFE67A65AC4}"/>
              </a:ext>
            </a:extLst>
          </p:cNvPr>
          <p:cNvSpPr/>
          <p:nvPr/>
        </p:nvSpPr>
        <p:spPr>
          <a:xfrm>
            <a:off x="649248" y="1482503"/>
            <a:ext cx="5326102" cy="535940"/>
          </a:xfrm>
          <a:custGeom>
            <a:avLst/>
            <a:gdLst/>
            <a:ahLst/>
            <a:cxnLst/>
            <a:rect l="l" t="t" r="r" b="b"/>
            <a:pathLst>
              <a:path w="4166870" h="535939">
                <a:moveTo>
                  <a:pt x="4166679" y="0"/>
                </a:moveTo>
                <a:lnTo>
                  <a:pt x="0" y="0"/>
                </a:lnTo>
                <a:lnTo>
                  <a:pt x="0" y="535724"/>
                </a:lnTo>
                <a:lnTo>
                  <a:pt x="3987965" y="535724"/>
                </a:lnTo>
                <a:lnTo>
                  <a:pt x="4166679" y="357009"/>
                </a:lnTo>
                <a:lnTo>
                  <a:pt x="4166679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02CA578F-1C2E-4DA2-A10A-A11D8C8B5B9F}"/>
              </a:ext>
            </a:extLst>
          </p:cNvPr>
          <p:cNvSpPr txBox="1">
            <a:spLocks/>
          </p:cNvSpPr>
          <p:nvPr/>
        </p:nvSpPr>
        <p:spPr>
          <a:xfrm>
            <a:off x="700161" y="1591888"/>
            <a:ext cx="6019586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dirty="0">
                <a:latin typeface="Roboto Condensed" pitchFamily="2" charset="0"/>
                <a:ea typeface="Roboto Condensed" pitchFamily="2" charset="0"/>
              </a:rPr>
              <a:t>Импортозамещение со стороны производителя</a:t>
            </a:r>
          </a:p>
          <a:p>
            <a:pPr marL="12700">
              <a:spcBef>
                <a:spcPts val="100"/>
              </a:spcBef>
            </a:pPr>
            <a:r>
              <a:rPr lang="ru-RU" sz="2400" kern="0" dirty="0">
                <a:latin typeface="Roboto Condensed" pitchFamily="2" charset="0"/>
                <a:ea typeface="Roboto Condense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28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8247302C-A5C1-4DC2-8422-62F77DADDE01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580291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Проект бальной системы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859AE1-BDF0-40DF-BB4E-26D31679649A}"/>
              </a:ext>
            </a:extLst>
          </p:cNvPr>
          <p:cNvSpPr/>
          <p:nvPr/>
        </p:nvSpPr>
        <p:spPr>
          <a:xfrm>
            <a:off x="7848738" y="2335477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шасси (корпуса) </a:t>
            </a: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изготовление или применение</a:t>
            </a:r>
            <a:endParaRPr lang="en-US" sz="12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ОКПД 2 26.20.40</a:t>
            </a:r>
          </a:p>
          <a:p>
            <a:endParaRPr lang="ru-RU" sz="12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516687-FADF-4DA9-BC31-DE222EC7B5A1}"/>
              </a:ext>
            </a:extLst>
          </p:cNvPr>
          <p:cNvSpPr/>
          <p:nvPr/>
        </p:nvSpPr>
        <p:spPr>
          <a:xfrm>
            <a:off x="7848738" y="1798041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en-US" sz="2800" kern="100" dirty="0">
                <a:effectLst/>
                <a:latin typeface="Arial Narrow" panose="020B0606020202030204" pitchFamily="34" charset="0"/>
                <a:ea typeface="Songti SC"/>
              </a:rPr>
              <a:t>20x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BC5EDD-615E-4026-943D-422CC5BF040D}"/>
              </a:ext>
            </a:extLst>
          </p:cNvPr>
          <p:cNvSpPr/>
          <p:nvPr/>
        </p:nvSpPr>
        <p:spPr>
          <a:xfrm>
            <a:off x="7848738" y="4965366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кабельные сборки</a:t>
            </a: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ОКПД 2 27.3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D6AE99-A9A3-45FC-9217-EDF732D3FB9B}"/>
              </a:ext>
            </a:extLst>
          </p:cNvPr>
          <p:cNvSpPr/>
          <p:nvPr/>
        </p:nvSpPr>
        <p:spPr>
          <a:xfrm>
            <a:off x="7848738" y="4412657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5x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799858-BDC3-4C91-B92A-3C95D1BCDB91}"/>
              </a:ext>
            </a:extLst>
          </p:cNvPr>
          <p:cNvSpPr/>
          <p:nvPr/>
        </p:nvSpPr>
        <p:spPr>
          <a:xfrm>
            <a:off x="9982588" y="2335477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kern="1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ongti SC"/>
              </a:rPr>
              <a:t>электронные модули </a:t>
            </a:r>
            <a:r>
              <a:rPr lang="ru-RU" sz="1200" kern="1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ongti SC"/>
              </a:rPr>
              <a:t>неповторяющиеся</a:t>
            </a:r>
            <a:endParaRPr lang="en-US" sz="1200" kern="1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Songti SC"/>
            </a:endParaRP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ОК034-2014 (КПЕС 2008)</a:t>
            </a:r>
          </a:p>
          <a:p>
            <a:r>
              <a:rPr lang="ru-RU" sz="1200" kern="1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ongti SC"/>
              </a:rPr>
              <a:t>&lt;23&gt; </a:t>
            </a:r>
            <a:endParaRPr lang="ru-RU" sz="12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ru-RU" sz="1200" kern="1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ongti SC"/>
              </a:rPr>
              <a:t>&lt;24&gt; </a:t>
            </a:r>
            <a:endParaRPr lang="ru-RU" sz="12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ru-RU" sz="1200" kern="1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ongti SC"/>
              </a:rPr>
              <a:t>&lt;25&gt; </a:t>
            </a:r>
          </a:p>
          <a:p>
            <a:r>
              <a:rPr lang="pl-PL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B = ∑ (i=1,2…K) Bi/Ki</a:t>
            </a: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, если К=1, то умножить на 1.7</a:t>
            </a:r>
            <a:endParaRPr lang="pl-PL" sz="12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186677-5D97-4F5E-8267-56EC52D6EFE9}"/>
              </a:ext>
            </a:extLst>
          </p:cNvPr>
          <p:cNvSpPr/>
          <p:nvPr/>
        </p:nvSpPr>
        <p:spPr>
          <a:xfrm>
            <a:off x="9982588" y="1798041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110731-C411-4654-B9CF-8B0621D981F0}"/>
              </a:ext>
            </a:extLst>
          </p:cNvPr>
          <p:cNvSpPr/>
          <p:nvPr/>
        </p:nvSpPr>
        <p:spPr>
          <a:xfrm>
            <a:off x="3581038" y="4965366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блоки питания </a:t>
            </a:r>
            <a:endParaRPr lang="ru-RU" sz="1600" b="1" dirty="0">
              <a:solidFill>
                <a:sysClr val="windowText" lastClr="000000"/>
              </a:solidFill>
              <a:latin typeface="Arial Narrow" panose="020B0606020202030204" pitchFamily="34" charset="0"/>
              <a:ea typeface="SimSun" panose="02010600030101010101" pitchFamily="2" charset="-122"/>
            </a:endParaRP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ОКПД 2 26.20.40.110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95D5D4-11E1-4FBC-8458-519443BB449E}"/>
              </a:ext>
            </a:extLst>
          </p:cNvPr>
          <p:cNvSpPr/>
          <p:nvPr/>
        </p:nvSpPr>
        <p:spPr>
          <a:xfrm>
            <a:off x="3581038" y="4412657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Narrow" panose="020B0606020202030204" pitchFamily="34" charset="0"/>
                <a:ea typeface="SimSun" panose="02010600030101010101" pitchFamily="2" charset="-122"/>
              </a:rPr>
              <a:t>10x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BA289D-F125-4170-A0C9-DFF683F1CC6F}"/>
              </a:ext>
            </a:extLst>
          </p:cNvPr>
          <p:cNvSpPr/>
          <p:nvPr/>
        </p:nvSpPr>
        <p:spPr>
          <a:xfrm>
            <a:off x="5714888" y="4965366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аккумуляторные батареи</a:t>
            </a: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ОКПД 2 27.2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A811260-E5DF-4AAA-9392-E50EBE2F5D48}"/>
              </a:ext>
            </a:extLst>
          </p:cNvPr>
          <p:cNvSpPr/>
          <p:nvPr/>
        </p:nvSpPr>
        <p:spPr>
          <a:xfrm>
            <a:off x="5714888" y="4412657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Narrow" panose="020B0606020202030204" pitchFamily="34" charset="0"/>
                <a:ea typeface="SimSun" panose="02010600030101010101" pitchFamily="2" charset="-122"/>
              </a:rPr>
              <a:t>10x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00D8F7-D0FF-4E27-9A54-3DC6662FF92C}"/>
              </a:ext>
            </a:extLst>
          </p:cNvPr>
          <p:cNvSpPr/>
          <p:nvPr/>
        </p:nvSpPr>
        <p:spPr>
          <a:xfrm>
            <a:off x="1250950" y="4965366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запись в энергонезависимую память микропрограммного обеспечения</a:t>
            </a: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b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для схемотехнического решения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A642AA-AC16-4AD3-92F3-9257F158ADC1}"/>
              </a:ext>
            </a:extLst>
          </p:cNvPr>
          <p:cNvSpPr/>
          <p:nvPr/>
        </p:nvSpPr>
        <p:spPr>
          <a:xfrm>
            <a:off x="1250950" y="4412657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Narrow" panose="020B0606020202030204" pitchFamily="34" charset="0"/>
                <a:ea typeface="SimSun" panose="02010600030101010101" pitchFamily="2" charset="-122"/>
              </a:rPr>
              <a:t>5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3B22D9-6637-4F39-A880-BF7EEDC631D3}"/>
              </a:ext>
            </a:extLst>
          </p:cNvPr>
          <p:cNvSpPr/>
          <p:nvPr/>
        </p:nvSpPr>
        <p:spPr>
          <a:xfrm>
            <a:off x="1250950" y="2335477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сборка, монтаж и функциональное тестирование </a:t>
            </a:r>
            <a:b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готового изделия </a:t>
            </a: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 (или) проведение технического контроля соответствия требованиям технических условий готового изделия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A534F4C-2ADF-4ABA-81EB-238BCA92B3C9}"/>
              </a:ext>
            </a:extLst>
          </p:cNvPr>
          <p:cNvSpPr/>
          <p:nvPr/>
        </p:nvSpPr>
        <p:spPr>
          <a:xfrm>
            <a:off x="1250950" y="1798041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Narrow" panose="020B0606020202030204" pitchFamily="34" charset="0"/>
                <a:ea typeface="SimSun" panose="02010600030101010101" pitchFamily="2" charset="-122"/>
              </a:rPr>
              <a:t>10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DCBCAD7-9071-4C6E-9DFA-3ED5C8E87B03}"/>
              </a:ext>
            </a:extLst>
          </p:cNvPr>
          <p:cNvSpPr/>
          <p:nvPr/>
        </p:nvSpPr>
        <p:spPr>
          <a:xfrm>
            <a:off x="3581038" y="2335477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микроконтроллеры</a:t>
            </a: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 &lt;26&gt;, в том числе коммуникационных процессоров &lt;27&gt; (за исключением чипсета), удовлетворяющего требованиям к интегральной схеме первого уровня или интегральной схеме второго уровня &lt;28&gt;;</a:t>
            </a:r>
            <a:endParaRPr lang="ru-RU" sz="1200" dirty="0">
              <a:solidFill>
                <a:sysClr val="windowText" lastClr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BABDEF3-717B-492B-B5F4-FADCDE42EE96}"/>
              </a:ext>
            </a:extLst>
          </p:cNvPr>
          <p:cNvSpPr/>
          <p:nvPr/>
        </p:nvSpPr>
        <p:spPr>
          <a:xfrm>
            <a:off x="3581038" y="1798041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Narrow" panose="020B0606020202030204" pitchFamily="34" charset="0"/>
                <a:ea typeface="SimSun" panose="02010600030101010101" pitchFamily="2" charset="-122"/>
              </a:rPr>
              <a:t>30x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420A6F3-867A-4674-B795-A5D60D4ABD68}"/>
              </a:ext>
            </a:extLst>
          </p:cNvPr>
          <p:cNvSpPr/>
          <p:nvPr/>
        </p:nvSpPr>
        <p:spPr>
          <a:xfrm>
            <a:off x="5714888" y="2335477"/>
            <a:ext cx="2015666" cy="19051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электронная компонентная база </a:t>
            </a:r>
            <a:br>
              <a:rPr lang="ru-RU" sz="1600" b="1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</a:br>
            <a:r>
              <a:rPr lang="ru-RU" sz="1200" dirty="0">
                <a:solidFill>
                  <a:sysClr val="windowText" lastClr="000000"/>
                </a:solidFill>
                <a:latin typeface="Arial Narrow" panose="020B0606020202030204" pitchFamily="34" charset="0"/>
                <a:ea typeface="SimSun" panose="02010600030101010101" pitchFamily="2" charset="-122"/>
              </a:rPr>
              <a:t>(ЭКБ), </a:t>
            </a:r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кроме центрального процессора и микроконтроллера</a:t>
            </a: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&lt;28&gt;</a:t>
            </a:r>
          </a:p>
          <a:p>
            <a:r>
              <a:rPr lang="ru-RU" sz="1200" dirty="0">
                <a:solidFill>
                  <a:sysClr val="windowText" lastClr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&lt;29&gt;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78C25A6-25B9-4129-A6B2-AFC8A64A2674}"/>
              </a:ext>
            </a:extLst>
          </p:cNvPr>
          <p:cNvSpPr/>
          <p:nvPr/>
        </p:nvSpPr>
        <p:spPr>
          <a:xfrm>
            <a:off x="5714888" y="1798041"/>
            <a:ext cx="2015666" cy="468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Narrow" panose="020B0606020202030204" pitchFamily="34" charset="0"/>
                <a:ea typeface="SimSun" panose="02010600030101010101" pitchFamily="2" charset="-122"/>
              </a:rPr>
              <a:t>20x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EF446-3390-453B-891D-965E43E21A87}"/>
              </a:ext>
            </a:extLst>
          </p:cNvPr>
          <p:cNvSpPr txBox="1"/>
          <p:nvPr/>
        </p:nvSpPr>
        <p:spPr>
          <a:xfrm>
            <a:off x="10179384" y="4781967"/>
            <a:ext cx="18188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 = </a:t>
            </a:r>
            <a:r>
              <a:rPr lang="ru-RU" sz="12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Bтоп</a:t>
            </a:r>
            <a:r>
              <a:rPr lang="ru-RU" sz="12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x K </a:t>
            </a:r>
          </a:p>
          <a:p>
            <a:pPr algn="just"/>
            <a:r>
              <a:rPr lang="ru-RU" sz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К- </a:t>
            </a:r>
            <a:r>
              <a:rPr lang="ru-RU" sz="12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количество АКБ, удовлетворяющих требованиям, предъявляемым в целях ее отнесения к продукции, произведенной на территории Российской Федерации, деленное на общее количество АКБ</a:t>
            </a:r>
          </a:p>
        </p:txBody>
      </p:sp>
    </p:spTree>
    <p:extLst>
      <p:ext uri="{BB962C8B-B14F-4D97-AF65-F5344CB8AC3E}">
        <p14:creationId xmlns:p14="http://schemas.microsoft.com/office/powerpoint/2010/main" val="154768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8247302C-A5C1-4DC2-8422-62F77DADDE01}"/>
              </a:ext>
            </a:extLst>
          </p:cNvPr>
          <p:cNvSpPr txBox="1">
            <a:spLocks/>
          </p:cNvSpPr>
          <p:nvPr/>
        </p:nvSpPr>
        <p:spPr>
          <a:xfrm>
            <a:off x="700161" y="420688"/>
            <a:ext cx="8580291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itchFamily="2" charset="0"/>
                <a:ea typeface="Roboto Condensed" pitchFamily="2" charset="0"/>
              </a:rPr>
              <a:t>Проект бальной системы</a:t>
            </a:r>
            <a:endParaRPr lang="ru-RU" kern="0" dirty="0"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8A8FE118-03B7-4D19-89C5-5B5CB196D1F1}"/>
              </a:ext>
            </a:extLst>
          </p:cNvPr>
          <p:cNvGraphicFramePr>
            <a:graphicFrameLocks noGrp="1"/>
          </p:cNvGraphicFramePr>
          <p:nvPr/>
        </p:nvGraphicFramePr>
        <p:xfrm>
          <a:off x="1277350" y="1647825"/>
          <a:ext cx="10767599" cy="416522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0356">
                  <a:extLst>
                    <a:ext uri="{9D8B030D-6E8A-4147-A177-3AD203B41FA5}">
                      <a16:colId xmlns:a16="http://schemas.microsoft.com/office/drawing/2014/main" val="1866914784"/>
                    </a:ext>
                  </a:extLst>
                </a:gridCol>
                <a:gridCol w="3060340">
                  <a:extLst>
                    <a:ext uri="{9D8B030D-6E8A-4147-A177-3AD203B41FA5}">
                      <a16:colId xmlns:a16="http://schemas.microsoft.com/office/drawing/2014/main" val="2777699336"/>
                    </a:ext>
                  </a:extLst>
                </a:gridCol>
                <a:gridCol w="2112301">
                  <a:extLst>
                    <a:ext uri="{9D8B030D-6E8A-4147-A177-3AD203B41FA5}">
                      <a16:colId xmlns:a16="http://schemas.microsoft.com/office/drawing/2014/main" val="3912401959"/>
                    </a:ext>
                  </a:extLst>
                </a:gridCol>
                <a:gridCol w="2112301">
                  <a:extLst>
                    <a:ext uri="{9D8B030D-6E8A-4147-A177-3AD203B41FA5}">
                      <a16:colId xmlns:a16="http://schemas.microsoft.com/office/drawing/2014/main" val="983373622"/>
                    </a:ext>
                  </a:extLst>
                </a:gridCol>
                <a:gridCol w="2112301">
                  <a:extLst>
                    <a:ext uri="{9D8B030D-6E8A-4147-A177-3AD203B41FA5}">
                      <a16:colId xmlns:a16="http://schemas.microsoft.com/office/drawing/2014/main" val="1154739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ОКПД 2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anose="020B0606020202030204" pitchFamily="34" charset="0"/>
                        </a:rPr>
                        <a:t>Описание категории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до 31 декабря 2022 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с 1 января 2023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с 1 января 2024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363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26.20.11 </a:t>
                      </a:r>
                      <a:b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(ноутбук)</a:t>
                      </a: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</a:rPr>
                        <a:t>Компьютеры портативные массой не более 10 кг, такие как ноутбуки, планшетные компьютеры, карманные компьютеры, в том числе совмещающие функции мобильного телефонного аппарата, электронные записные книжки и аналогичная компьютерная техника </a:t>
                      </a:r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130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140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225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795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26.20.13</a:t>
                      </a:r>
                    </a:p>
                    <a:p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</a:rPr>
                        <a:t>Машины вычислительные электронные цифровые, содержащие в одном корпусе центральный процессор и устройство ввода и вывода, объединенные или нет для автоматической обработки данных </a:t>
                      </a:r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262" marR="19262" marT="31688" marB="3168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145 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150 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</a:rPr>
                        <a:t>225 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3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26.20.14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</a:rPr>
                        <a:t>Машины вычислительные электронные цифровые, поставляемые в виде систем для автоматической обработки данных </a:t>
                      </a:r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262" marR="19262" marT="31688" marB="3168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155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045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26.20.15</a:t>
                      </a:r>
                      <a:b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US" sz="1800" dirty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1800" dirty="0">
                          <a:effectLst/>
                          <a:latin typeface="Arial Narrow" panose="020B0606020202030204" pitchFamily="34" charset="0"/>
                        </a:rPr>
                        <a:t>моноблок)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</a:rPr>
                        <a:t>Машины вычислительные электронные цифровые прочие, содержащие или не содержащие в одном корпусе одно или два из следующих устройств для автоматической обработки данных: запоминающие устройства, устройства ввода, устройства вывода </a:t>
                      </a:r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262" marR="19262" marT="31688" marB="3168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145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150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</a:rPr>
                        <a:t>225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7941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28AE32-01EC-43A5-AA0F-3049F2785C2F}"/>
              </a:ext>
            </a:extLst>
          </p:cNvPr>
          <p:cNvSpPr txBox="1"/>
          <p:nvPr/>
        </p:nvSpPr>
        <p:spPr>
          <a:xfrm>
            <a:off x="1277350" y="6014393"/>
            <a:ext cx="10767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Вводиться два уровня радиоэлектронной продукции: </a:t>
            </a:r>
          </a:p>
          <a:p>
            <a:r>
              <a:rPr lang="ru-RU" sz="1200" dirty="0"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в заключении указывается об отнесении такой продукции к </a:t>
            </a:r>
            <a:r>
              <a:rPr lang="ru-RU" sz="1200" b="1" dirty="0"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радиоэлектронной продукции первого уровня (с российским центральным процессором), </a:t>
            </a:r>
            <a:r>
              <a:rPr lang="ru-RU" sz="1200" dirty="0">
                <a:effectLst/>
                <a:latin typeface="Arial Narrow" panose="020B0606020202030204" pitchFamily="34" charset="0"/>
                <a:ea typeface="SimSun" panose="02010600030101010101" pitchFamily="2" charset="-122"/>
              </a:rPr>
              <a:t>а в случае неприменения – об отнесении такой продукции к радиоэлектронной продукции второго уровня (без российского центрального процессора).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2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30">
            <a:extLst>
              <a:ext uri="{FF2B5EF4-FFF2-40B4-BE49-F238E27FC236}">
                <a16:creationId xmlns:a16="http://schemas.microsoft.com/office/drawing/2014/main" id="{527E8847-64DF-4872-A071-53641EA341F5}"/>
              </a:ext>
            </a:extLst>
          </p:cNvPr>
          <p:cNvSpPr/>
          <p:nvPr/>
        </p:nvSpPr>
        <p:spPr>
          <a:xfrm>
            <a:off x="656478" y="1527442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3"/>
            <a:ext cx="13320394" cy="1193165"/>
          </a:xfrm>
          <a:custGeom>
            <a:avLst/>
            <a:gdLst/>
            <a:ahLst/>
            <a:cxnLst/>
            <a:rect l="l" t="t" r="r" b="b"/>
            <a:pathLst>
              <a:path w="13320394" h="1193165">
                <a:moveTo>
                  <a:pt x="0" y="1192784"/>
                </a:moveTo>
                <a:lnTo>
                  <a:pt x="13320001" y="1192784"/>
                </a:lnTo>
                <a:lnTo>
                  <a:pt x="13320001" y="0"/>
                </a:lnTo>
                <a:lnTo>
                  <a:pt x="0" y="0"/>
                </a:lnTo>
                <a:lnTo>
                  <a:pt x="0" y="1192784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636966" y="509774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22" y="0"/>
                </a:moveTo>
                <a:lnTo>
                  <a:pt x="0" y="683022"/>
                </a:lnTo>
                <a:lnTo>
                  <a:pt x="683022" y="683022"/>
                </a:lnTo>
                <a:lnTo>
                  <a:pt x="68302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54347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5" y="0"/>
                </a:moveTo>
                <a:lnTo>
                  <a:pt x="0" y="0"/>
                </a:lnTo>
                <a:lnTo>
                  <a:pt x="0" y="205528"/>
                </a:lnTo>
                <a:lnTo>
                  <a:pt x="20553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001377" y="83104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0" y="0"/>
                </a:moveTo>
                <a:lnTo>
                  <a:pt x="0" y="318615"/>
                </a:lnTo>
                <a:lnTo>
                  <a:pt x="316750" y="318615"/>
                </a:lnTo>
                <a:lnTo>
                  <a:pt x="318610" y="316755"/>
                </a:lnTo>
                <a:lnTo>
                  <a:pt x="31861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59325" y="985387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0" y="0"/>
                </a:moveTo>
                <a:lnTo>
                  <a:pt x="0" y="207410"/>
                </a:lnTo>
                <a:lnTo>
                  <a:pt x="316763" y="207410"/>
                </a:lnTo>
                <a:lnTo>
                  <a:pt x="520261" y="3911"/>
                </a:lnTo>
                <a:lnTo>
                  <a:pt x="20741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921884" y="474825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80" y="0"/>
                </a:moveTo>
                <a:lnTo>
                  <a:pt x="0" y="717971"/>
                </a:lnTo>
                <a:lnTo>
                  <a:pt x="375859" y="717971"/>
                </a:lnTo>
                <a:lnTo>
                  <a:pt x="717980" y="375843"/>
                </a:lnTo>
                <a:lnTo>
                  <a:pt x="71798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391589" y="12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9" y="0"/>
                </a:moveTo>
                <a:lnTo>
                  <a:pt x="98949" y="0"/>
                </a:lnTo>
                <a:lnTo>
                  <a:pt x="0" y="98951"/>
                </a:lnTo>
                <a:lnTo>
                  <a:pt x="0" y="474807"/>
                </a:lnTo>
                <a:lnTo>
                  <a:pt x="474799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55359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603" y="0"/>
                </a:moveTo>
                <a:lnTo>
                  <a:pt x="721798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603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37396" y="286885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898" y="0"/>
                </a:moveTo>
                <a:lnTo>
                  <a:pt x="0" y="905911"/>
                </a:lnTo>
                <a:lnTo>
                  <a:pt x="187922" y="905911"/>
                </a:lnTo>
                <a:lnTo>
                  <a:pt x="905898" y="187934"/>
                </a:lnTo>
                <a:lnTo>
                  <a:pt x="905898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23960" y="3807523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509004" y="3807522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61953" y="3807523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493272" y="3807521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72971" y="3419892"/>
            <a:ext cx="293130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Системный блок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BasicRAY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B101</a:t>
            </a:r>
            <a:endParaRPr lang="ru-RU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Февраль 2021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884240" y="3447362"/>
            <a:ext cx="2712944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Тонкий клиент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ThinRAY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Th193</a:t>
            </a:r>
            <a:endParaRPr lang="ru-RU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Август 2021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5024" y="6479969"/>
            <a:ext cx="2772729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АРМ на основе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r>
              <a:rPr lang="ru-RU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BasicRAY</a:t>
            </a: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B101</a:t>
            </a:r>
            <a:endParaRPr lang="en-US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Февраль 2021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60" name="object 26"/>
          <p:cNvSpPr txBox="1">
            <a:spLocks/>
          </p:cNvSpPr>
          <p:nvPr/>
        </p:nvSpPr>
        <p:spPr>
          <a:xfrm>
            <a:off x="537294" y="286729"/>
            <a:ext cx="8698075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Продукция </a:t>
            </a:r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ICL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 с заключением </a:t>
            </a:r>
            <a:r>
              <a:rPr lang="ru-RU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МинПромТорга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object 56"/>
          <p:cNvSpPr/>
          <p:nvPr/>
        </p:nvSpPr>
        <p:spPr>
          <a:xfrm>
            <a:off x="656478" y="3322479"/>
            <a:ext cx="2748280" cy="0"/>
          </a:xfrm>
          <a:custGeom>
            <a:avLst/>
            <a:gdLst/>
            <a:ahLst/>
            <a:cxnLst/>
            <a:rect l="l" t="t" r="r" b="b"/>
            <a:pathLst>
              <a:path w="2748279">
                <a:moveTo>
                  <a:pt x="0" y="0"/>
                </a:moveTo>
                <a:lnTo>
                  <a:pt x="274811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3" name="object 57"/>
          <p:cNvSpPr/>
          <p:nvPr/>
        </p:nvSpPr>
        <p:spPr>
          <a:xfrm>
            <a:off x="3726068" y="3322479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200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4" name="object 58"/>
          <p:cNvSpPr/>
          <p:nvPr/>
        </p:nvSpPr>
        <p:spPr>
          <a:xfrm>
            <a:off x="6842013" y="3322479"/>
            <a:ext cx="2806065" cy="0"/>
          </a:xfrm>
          <a:custGeom>
            <a:avLst/>
            <a:gdLst/>
            <a:ahLst/>
            <a:cxnLst/>
            <a:rect l="l" t="t" r="r" b="b"/>
            <a:pathLst>
              <a:path w="2806065">
                <a:moveTo>
                  <a:pt x="0" y="0"/>
                </a:moveTo>
                <a:lnTo>
                  <a:pt x="280573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5" name="object 59"/>
          <p:cNvSpPr/>
          <p:nvPr/>
        </p:nvSpPr>
        <p:spPr>
          <a:xfrm>
            <a:off x="9949068" y="3322479"/>
            <a:ext cx="2747010" cy="0"/>
          </a:xfrm>
          <a:custGeom>
            <a:avLst/>
            <a:gdLst/>
            <a:ahLst/>
            <a:cxnLst/>
            <a:rect l="l" t="t" r="r" b="b"/>
            <a:pathLst>
              <a:path w="2747009">
                <a:moveTo>
                  <a:pt x="0" y="0"/>
                </a:moveTo>
                <a:lnTo>
                  <a:pt x="2746400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42" y="369824"/>
            <a:ext cx="659094" cy="516001"/>
          </a:xfrm>
          <a:prstGeom prst="rect">
            <a:avLst/>
          </a:prstGeom>
        </p:spPr>
      </p:pic>
      <p:sp>
        <p:nvSpPr>
          <p:cNvPr id="57" name="object 30">
            <a:extLst>
              <a:ext uri="{FF2B5EF4-FFF2-40B4-BE49-F238E27FC236}">
                <a16:creationId xmlns:a16="http://schemas.microsoft.com/office/drawing/2014/main" id="{CA7CF9E5-909D-4C81-96C8-20F209422456}"/>
              </a:ext>
            </a:extLst>
          </p:cNvPr>
          <p:cNvSpPr/>
          <p:nvPr/>
        </p:nvSpPr>
        <p:spPr>
          <a:xfrm>
            <a:off x="3679430" y="1511843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8" name="object 30">
            <a:extLst>
              <a:ext uri="{FF2B5EF4-FFF2-40B4-BE49-F238E27FC236}">
                <a16:creationId xmlns:a16="http://schemas.microsoft.com/office/drawing/2014/main" id="{B481E9CE-D63D-42C7-9721-18419C103FD4}"/>
              </a:ext>
            </a:extLst>
          </p:cNvPr>
          <p:cNvSpPr/>
          <p:nvPr/>
        </p:nvSpPr>
        <p:spPr>
          <a:xfrm>
            <a:off x="6866535" y="1511843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object 30">
            <a:extLst>
              <a:ext uri="{FF2B5EF4-FFF2-40B4-BE49-F238E27FC236}">
                <a16:creationId xmlns:a16="http://schemas.microsoft.com/office/drawing/2014/main" id="{C929C55C-522C-4557-82D4-F62833496BED}"/>
              </a:ext>
            </a:extLst>
          </p:cNvPr>
          <p:cNvSpPr/>
          <p:nvPr/>
        </p:nvSpPr>
        <p:spPr>
          <a:xfrm>
            <a:off x="9950004" y="1512096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1" name="Picture 2" descr="Системный блок BasicRAY B101">
            <a:extLst>
              <a:ext uri="{FF2B5EF4-FFF2-40B4-BE49-F238E27FC236}">
                <a16:creationId xmlns:a16="http://schemas.microsoft.com/office/drawing/2014/main" id="{E977C4E5-943A-464D-B854-5A46A6615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9645" r="15538" b="12172"/>
          <a:stretch/>
        </p:blipFill>
        <p:spPr bwMode="auto">
          <a:xfrm>
            <a:off x="10428624" y="1297048"/>
            <a:ext cx="1555164" cy="16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object 30">
            <a:extLst>
              <a:ext uri="{FF2B5EF4-FFF2-40B4-BE49-F238E27FC236}">
                <a16:creationId xmlns:a16="http://schemas.microsoft.com/office/drawing/2014/main" id="{5D445F7E-DA01-476C-9A0B-844EA94310C8}"/>
              </a:ext>
            </a:extLst>
          </p:cNvPr>
          <p:cNvSpPr/>
          <p:nvPr/>
        </p:nvSpPr>
        <p:spPr>
          <a:xfrm>
            <a:off x="651371" y="4556056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1" name="object 24">
            <a:extLst>
              <a:ext uri="{FF2B5EF4-FFF2-40B4-BE49-F238E27FC236}">
                <a16:creationId xmlns:a16="http://schemas.microsoft.com/office/drawing/2014/main" id="{308E4960-DB51-42E7-84EC-C622B2587B4D}"/>
              </a:ext>
            </a:extLst>
          </p:cNvPr>
          <p:cNvSpPr/>
          <p:nvPr/>
        </p:nvSpPr>
        <p:spPr>
          <a:xfrm>
            <a:off x="3218853" y="683613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2" name="object 25">
            <a:extLst>
              <a:ext uri="{FF2B5EF4-FFF2-40B4-BE49-F238E27FC236}">
                <a16:creationId xmlns:a16="http://schemas.microsoft.com/office/drawing/2014/main" id="{EA368172-97AE-4A6F-974E-9AB377213963}"/>
              </a:ext>
            </a:extLst>
          </p:cNvPr>
          <p:cNvSpPr/>
          <p:nvPr/>
        </p:nvSpPr>
        <p:spPr>
          <a:xfrm>
            <a:off x="12503897" y="6836136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3" name="object 27">
            <a:extLst>
              <a:ext uri="{FF2B5EF4-FFF2-40B4-BE49-F238E27FC236}">
                <a16:creationId xmlns:a16="http://schemas.microsoft.com/office/drawing/2014/main" id="{9CDA0102-76BA-4041-A9EA-CB680DA0D80E}"/>
              </a:ext>
            </a:extLst>
          </p:cNvPr>
          <p:cNvSpPr txBox="1"/>
          <p:nvPr/>
        </p:nvSpPr>
        <p:spPr>
          <a:xfrm>
            <a:off x="664674" y="3460679"/>
            <a:ext cx="2753386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Моноблок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SafeRAY</a:t>
            </a: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S101.Mi</a:t>
            </a:r>
          </a:p>
          <a:p>
            <a:pPr marL="298450" marR="5080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Июнь</a:t>
            </a:r>
            <a:r>
              <a:rPr lang="en-US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202</a:t>
            </a: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94" name="object 31">
            <a:extLst>
              <a:ext uri="{FF2B5EF4-FFF2-40B4-BE49-F238E27FC236}">
                <a16:creationId xmlns:a16="http://schemas.microsoft.com/office/drawing/2014/main" id="{EFF3EEC8-9CDE-4354-9D30-D2CE44A80F4B}"/>
              </a:ext>
            </a:extLst>
          </p:cNvPr>
          <p:cNvSpPr/>
          <p:nvPr/>
        </p:nvSpPr>
        <p:spPr>
          <a:xfrm>
            <a:off x="6356846" y="6836137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5" name="object 32">
            <a:extLst>
              <a:ext uri="{FF2B5EF4-FFF2-40B4-BE49-F238E27FC236}">
                <a16:creationId xmlns:a16="http://schemas.microsoft.com/office/drawing/2014/main" id="{E32050DA-3C86-4A00-9B52-6FE55335F976}"/>
              </a:ext>
            </a:extLst>
          </p:cNvPr>
          <p:cNvSpPr/>
          <p:nvPr/>
        </p:nvSpPr>
        <p:spPr>
          <a:xfrm>
            <a:off x="9488165" y="6836135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6" name="object 33">
            <a:extLst>
              <a:ext uri="{FF2B5EF4-FFF2-40B4-BE49-F238E27FC236}">
                <a16:creationId xmlns:a16="http://schemas.microsoft.com/office/drawing/2014/main" id="{C0188670-EB99-4201-B699-FD90DE7631A4}"/>
              </a:ext>
            </a:extLst>
          </p:cNvPr>
          <p:cNvSpPr txBox="1"/>
          <p:nvPr/>
        </p:nvSpPr>
        <p:spPr>
          <a:xfrm>
            <a:off x="3716355" y="3460678"/>
            <a:ext cx="2629813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Моноблок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SafeRAY</a:t>
            </a: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S202.Mi</a:t>
            </a:r>
          </a:p>
          <a:p>
            <a:pPr marL="298450" marR="5080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Июнь </a:t>
            </a:r>
            <a:r>
              <a:rPr lang="en-US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202</a:t>
            </a: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98" name="object 48">
            <a:extLst>
              <a:ext uri="{FF2B5EF4-FFF2-40B4-BE49-F238E27FC236}">
                <a16:creationId xmlns:a16="http://schemas.microsoft.com/office/drawing/2014/main" id="{35C110DB-A3D9-4251-A733-14897F910AE6}"/>
              </a:ext>
            </a:extLst>
          </p:cNvPr>
          <p:cNvSpPr txBox="1"/>
          <p:nvPr/>
        </p:nvSpPr>
        <p:spPr>
          <a:xfrm>
            <a:off x="3716371" y="6479969"/>
            <a:ext cx="2657142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Ноутбук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RAYbook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Si15</a:t>
            </a: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14</a:t>
            </a:r>
            <a:endParaRPr lang="en-US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Март 2021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99" name="object 56">
            <a:extLst>
              <a:ext uri="{FF2B5EF4-FFF2-40B4-BE49-F238E27FC236}">
                <a16:creationId xmlns:a16="http://schemas.microsoft.com/office/drawing/2014/main" id="{806E0312-4203-45CD-AEB7-3B049D7168CF}"/>
              </a:ext>
            </a:extLst>
          </p:cNvPr>
          <p:cNvSpPr/>
          <p:nvPr/>
        </p:nvSpPr>
        <p:spPr>
          <a:xfrm>
            <a:off x="651371" y="6351093"/>
            <a:ext cx="2748280" cy="0"/>
          </a:xfrm>
          <a:custGeom>
            <a:avLst/>
            <a:gdLst/>
            <a:ahLst/>
            <a:cxnLst/>
            <a:rect l="l" t="t" r="r" b="b"/>
            <a:pathLst>
              <a:path w="2748279">
                <a:moveTo>
                  <a:pt x="0" y="0"/>
                </a:moveTo>
                <a:lnTo>
                  <a:pt x="274811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0" name="object 57">
            <a:extLst>
              <a:ext uri="{FF2B5EF4-FFF2-40B4-BE49-F238E27FC236}">
                <a16:creationId xmlns:a16="http://schemas.microsoft.com/office/drawing/2014/main" id="{363C4CAB-9749-4D29-9E52-670BC3C68715}"/>
              </a:ext>
            </a:extLst>
          </p:cNvPr>
          <p:cNvSpPr/>
          <p:nvPr/>
        </p:nvSpPr>
        <p:spPr>
          <a:xfrm>
            <a:off x="3720961" y="6351093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200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1" name="object 58">
            <a:extLst>
              <a:ext uri="{FF2B5EF4-FFF2-40B4-BE49-F238E27FC236}">
                <a16:creationId xmlns:a16="http://schemas.microsoft.com/office/drawing/2014/main" id="{9DF9DA0C-292C-4BDC-9C9D-330AE81EDD96}"/>
              </a:ext>
            </a:extLst>
          </p:cNvPr>
          <p:cNvSpPr/>
          <p:nvPr/>
        </p:nvSpPr>
        <p:spPr>
          <a:xfrm>
            <a:off x="6836906" y="6351093"/>
            <a:ext cx="2806065" cy="0"/>
          </a:xfrm>
          <a:custGeom>
            <a:avLst/>
            <a:gdLst/>
            <a:ahLst/>
            <a:cxnLst/>
            <a:rect l="l" t="t" r="r" b="b"/>
            <a:pathLst>
              <a:path w="2806065">
                <a:moveTo>
                  <a:pt x="0" y="0"/>
                </a:moveTo>
                <a:lnTo>
                  <a:pt x="280573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2" name="object 59">
            <a:extLst>
              <a:ext uri="{FF2B5EF4-FFF2-40B4-BE49-F238E27FC236}">
                <a16:creationId xmlns:a16="http://schemas.microsoft.com/office/drawing/2014/main" id="{14F5A639-B0DF-4792-A9AC-F0978F7FC9C8}"/>
              </a:ext>
            </a:extLst>
          </p:cNvPr>
          <p:cNvSpPr/>
          <p:nvPr/>
        </p:nvSpPr>
        <p:spPr>
          <a:xfrm>
            <a:off x="9943961" y="6351093"/>
            <a:ext cx="2747010" cy="0"/>
          </a:xfrm>
          <a:custGeom>
            <a:avLst/>
            <a:gdLst/>
            <a:ahLst/>
            <a:cxnLst/>
            <a:rect l="l" t="t" r="r" b="b"/>
            <a:pathLst>
              <a:path w="2747009">
                <a:moveTo>
                  <a:pt x="0" y="0"/>
                </a:moveTo>
                <a:lnTo>
                  <a:pt x="2746400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3" name="object 30">
            <a:extLst>
              <a:ext uri="{FF2B5EF4-FFF2-40B4-BE49-F238E27FC236}">
                <a16:creationId xmlns:a16="http://schemas.microsoft.com/office/drawing/2014/main" id="{028B0BDE-2A0D-48E7-BA7D-70667B02DC22}"/>
              </a:ext>
            </a:extLst>
          </p:cNvPr>
          <p:cNvSpPr/>
          <p:nvPr/>
        </p:nvSpPr>
        <p:spPr>
          <a:xfrm>
            <a:off x="3674323" y="4540457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4" name="object 30">
            <a:extLst>
              <a:ext uri="{FF2B5EF4-FFF2-40B4-BE49-F238E27FC236}">
                <a16:creationId xmlns:a16="http://schemas.microsoft.com/office/drawing/2014/main" id="{C46BF0FF-04DB-4201-8263-0D2C3C853EDA}"/>
              </a:ext>
            </a:extLst>
          </p:cNvPr>
          <p:cNvSpPr/>
          <p:nvPr/>
        </p:nvSpPr>
        <p:spPr>
          <a:xfrm>
            <a:off x="9944897" y="4540710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9" name="object 30">
            <a:extLst>
              <a:ext uri="{FF2B5EF4-FFF2-40B4-BE49-F238E27FC236}">
                <a16:creationId xmlns:a16="http://schemas.microsoft.com/office/drawing/2014/main" id="{00991F96-7A16-4FE8-B2EF-F467D6958A73}"/>
              </a:ext>
            </a:extLst>
          </p:cNvPr>
          <p:cNvSpPr/>
          <p:nvPr/>
        </p:nvSpPr>
        <p:spPr>
          <a:xfrm>
            <a:off x="6809610" y="4544687"/>
            <a:ext cx="2746074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3" name="Picture 2" descr="Тонкий клиент ThinRAY Th564">
            <a:extLst>
              <a:ext uri="{FF2B5EF4-FFF2-40B4-BE49-F238E27FC236}">
                <a16:creationId xmlns:a16="http://schemas.microsoft.com/office/drawing/2014/main" id="{97D60CB2-E936-48B7-A93D-6F6319237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t="17384" r="12898" b="15127"/>
          <a:stretch/>
        </p:blipFill>
        <p:spPr bwMode="auto">
          <a:xfrm>
            <a:off x="7068503" y="1585934"/>
            <a:ext cx="2378841" cy="12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АРМ на базе BasicRAY B101">
            <a:extLst>
              <a:ext uri="{FF2B5EF4-FFF2-40B4-BE49-F238E27FC236}">
                <a16:creationId xmlns:a16="http://schemas.microsoft.com/office/drawing/2014/main" id="{4E2E3E3B-E624-4D30-B052-6448A7230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12998" r="7530"/>
          <a:stretch/>
        </p:blipFill>
        <p:spPr bwMode="auto">
          <a:xfrm>
            <a:off x="663300" y="4547857"/>
            <a:ext cx="2607086" cy="14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 descr="Изображение выглядит как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48ABF232-C487-4BA3-89C1-EC511F0E1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875" y1="50258" x2="30875" y2="50258"/>
                        <a14:foregroundMark x1="30125" y1="48990" x2="30125" y2="48990"/>
                        <a14:foregroundMark x1="29938" y1="41052" x2="29938" y2="41052"/>
                        <a14:foregroundMark x1="40500" y1="84641" x2="40500" y2="84641"/>
                        <a14:foregroundMark x1="38313" y1="74542" x2="38313" y2="74542"/>
                        <a14:foregroundMark x1="30031" y1="57445" x2="30031" y2="57445"/>
                        <a14:foregroundMark x1="30281" y1="41287" x2="30875" y2="66134"/>
                        <a14:foregroundMark x1="31281" y1="65853" x2="31531" y2="72194"/>
                        <a14:foregroundMark x1="31531" y1="72194" x2="35625" y2="74918"/>
                        <a14:foregroundMark x1="35625" y1="74918" x2="69844" y2="67778"/>
                        <a14:foregroundMark x1="30531" y1="42085" x2="29281" y2="14232"/>
                        <a14:foregroundMark x1="37406" y1="76327" x2="39156" y2="82198"/>
                        <a14:foregroundMark x1="39156" y1="82198" x2="41969" y2="87365"/>
                        <a14:foregroundMark x1="41969" y1="87365" x2="42844" y2="88304"/>
                        <a14:foregroundMark x1="41000" y1="84782" x2="48969" y2="82245"/>
                        <a14:foregroundMark x1="50219" y1="83372" x2="54406" y2="82856"/>
                        <a14:foregroundMark x1="54406" y1="82856" x2="55406" y2="82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2" y="946139"/>
            <a:ext cx="3391046" cy="2256105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электроника, компьютер, экран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9A92BBEB-8679-4359-99A2-617CBF135D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 t="13738" r="23045"/>
          <a:stretch/>
        </p:blipFill>
        <p:spPr>
          <a:xfrm>
            <a:off x="4203921" y="1309863"/>
            <a:ext cx="1767447" cy="199696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ноутбук, электроник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E51A0826-26DC-4041-A787-8E6D561003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4" b="89914" l="7893" r="94788">
                        <a14:foregroundMark x1="7893" y1="18636" x2="8265" y2="24880"/>
                        <a14:foregroundMark x1="67312" y1="57925" x2="78928" y2="64265"/>
                        <a14:foregroundMark x1="78928" y1="64265" x2="71929" y2="72622"/>
                        <a14:foregroundMark x1="71929" y1="72622" x2="70365" y2="73199"/>
                        <a14:foregroundMark x1="93448" y1="70029" x2="94788" y2="70221"/>
                        <a14:foregroundMark x1="42368" y1="89337" x2="42368" y2="89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02" y="4229293"/>
            <a:ext cx="2455811" cy="190357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24334" y="6479969"/>
            <a:ext cx="261501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Сервер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teamRAY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2041-1U-M</a:t>
            </a:r>
            <a:endParaRPr lang="ru-RU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Апрель 2021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pic>
        <p:nvPicPr>
          <p:cNvPr id="5" name="Рисунок 4" descr="Изображение выглядит как текст, внутренний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1F99E939-93CE-4826-BC0E-EB31B43018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58" y="4702173"/>
            <a:ext cx="2615015" cy="1349348"/>
          </a:xfrm>
          <a:prstGeom prst="rect">
            <a:avLst/>
          </a:prstGeom>
        </p:spPr>
      </p:pic>
      <p:sp>
        <p:nvSpPr>
          <p:cNvPr id="66" name="object 27">
            <a:extLst>
              <a:ext uri="{FF2B5EF4-FFF2-40B4-BE49-F238E27FC236}">
                <a16:creationId xmlns:a16="http://schemas.microsoft.com/office/drawing/2014/main" id="{21584725-19B0-4261-9F68-77379288ADFB}"/>
              </a:ext>
            </a:extLst>
          </p:cNvPr>
          <p:cNvSpPr txBox="1"/>
          <p:nvPr/>
        </p:nvSpPr>
        <p:spPr>
          <a:xfrm>
            <a:off x="9969844" y="6479969"/>
            <a:ext cx="261501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Сервер </a:t>
            </a:r>
            <a:r>
              <a:rPr lang="en-US" sz="1600" b="1" dirty="0" err="1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teamRAY</a:t>
            </a:r>
            <a:r>
              <a:rPr lang="en-US" sz="16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2082-2U-M</a:t>
            </a:r>
            <a:endParaRPr lang="ru-RU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Апрель 2021</a:t>
            </a:r>
            <a:endParaRPr lang="en-US" sz="16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pic>
        <p:nvPicPr>
          <p:cNvPr id="8" name="Рисунок 7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AD00F0D7-1C93-48F3-93C4-299386CECE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70" y="4421919"/>
            <a:ext cx="2873299" cy="18276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30">
            <a:extLst>
              <a:ext uri="{FF2B5EF4-FFF2-40B4-BE49-F238E27FC236}">
                <a16:creationId xmlns:a16="http://schemas.microsoft.com/office/drawing/2014/main" id="{527E8847-64DF-4872-A071-53641EA341F5}"/>
              </a:ext>
            </a:extLst>
          </p:cNvPr>
          <p:cNvSpPr/>
          <p:nvPr/>
        </p:nvSpPr>
        <p:spPr>
          <a:xfrm>
            <a:off x="656477" y="1521712"/>
            <a:ext cx="3739259" cy="154968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A6323-2EBE-496D-8931-486101F9E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0" y="754240"/>
            <a:ext cx="3273790" cy="3273790"/>
          </a:xfrm>
          <a:prstGeom prst="rect">
            <a:avLst/>
          </a:prstGeom>
        </p:spPr>
      </p:pic>
      <p:sp>
        <p:nvSpPr>
          <p:cNvPr id="47" name="object 30">
            <a:extLst>
              <a:ext uri="{FF2B5EF4-FFF2-40B4-BE49-F238E27FC236}">
                <a16:creationId xmlns:a16="http://schemas.microsoft.com/office/drawing/2014/main" id="{E22482B2-4FD9-4279-B966-4F41AD4107CA}"/>
              </a:ext>
            </a:extLst>
          </p:cNvPr>
          <p:cNvSpPr/>
          <p:nvPr/>
        </p:nvSpPr>
        <p:spPr>
          <a:xfrm>
            <a:off x="8909060" y="4447307"/>
            <a:ext cx="3739259" cy="154968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6" name="object 30">
            <a:extLst>
              <a:ext uri="{FF2B5EF4-FFF2-40B4-BE49-F238E27FC236}">
                <a16:creationId xmlns:a16="http://schemas.microsoft.com/office/drawing/2014/main" id="{EB3858C9-DFFE-4E94-AD46-5A0293F75E46}"/>
              </a:ext>
            </a:extLst>
          </p:cNvPr>
          <p:cNvSpPr/>
          <p:nvPr/>
        </p:nvSpPr>
        <p:spPr>
          <a:xfrm>
            <a:off x="4726780" y="4447307"/>
            <a:ext cx="3739259" cy="154968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5" name="object 30">
            <a:extLst>
              <a:ext uri="{FF2B5EF4-FFF2-40B4-BE49-F238E27FC236}">
                <a16:creationId xmlns:a16="http://schemas.microsoft.com/office/drawing/2014/main" id="{02DB4113-93DF-4053-AD19-CB234DCE2C9A}"/>
              </a:ext>
            </a:extLst>
          </p:cNvPr>
          <p:cNvSpPr/>
          <p:nvPr/>
        </p:nvSpPr>
        <p:spPr>
          <a:xfrm>
            <a:off x="648613" y="4447307"/>
            <a:ext cx="3739259" cy="154968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4" name="object 56">
            <a:extLst>
              <a:ext uri="{FF2B5EF4-FFF2-40B4-BE49-F238E27FC236}">
                <a16:creationId xmlns:a16="http://schemas.microsoft.com/office/drawing/2014/main" id="{B3C74CD2-7F70-4C48-847D-4737515BE993}"/>
              </a:ext>
            </a:extLst>
          </p:cNvPr>
          <p:cNvSpPr/>
          <p:nvPr/>
        </p:nvSpPr>
        <p:spPr>
          <a:xfrm flipV="1">
            <a:off x="8859031" y="3126105"/>
            <a:ext cx="3735253" cy="45719"/>
          </a:xfrm>
          <a:custGeom>
            <a:avLst/>
            <a:gdLst/>
            <a:ahLst/>
            <a:cxnLst/>
            <a:rect l="l" t="t" r="r" b="b"/>
            <a:pathLst>
              <a:path w="2748279">
                <a:moveTo>
                  <a:pt x="0" y="0"/>
                </a:moveTo>
                <a:lnTo>
                  <a:pt x="274811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8" name="object 56">
            <a:extLst>
              <a:ext uri="{FF2B5EF4-FFF2-40B4-BE49-F238E27FC236}">
                <a16:creationId xmlns:a16="http://schemas.microsoft.com/office/drawing/2014/main" id="{246F261A-E602-4D85-A959-215904E7566D}"/>
              </a:ext>
            </a:extLst>
          </p:cNvPr>
          <p:cNvSpPr/>
          <p:nvPr/>
        </p:nvSpPr>
        <p:spPr>
          <a:xfrm>
            <a:off x="8910952" y="6115640"/>
            <a:ext cx="3745686" cy="64973"/>
          </a:xfrm>
          <a:custGeom>
            <a:avLst/>
            <a:gdLst/>
            <a:ahLst/>
            <a:cxnLst/>
            <a:rect l="l" t="t" r="r" b="b"/>
            <a:pathLst>
              <a:path w="2748279">
                <a:moveTo>
                  <a:pt x="0" y="0"/>
                </a:moveTo>
                <a:lnTo>
                  <a:pt x="274811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3" name="object 32">
            <a:extLst>
              <a:ext uri="{FF2B5EF4-FFF2-40B4-BE49-F238E27FC236}">
                <a16:creationId xmlns:a16="http://schemas.microsoft.com/office/drawing/2014/main" id="{D645261D-92D9-4176-8EFA-748C457437D7}"/>
              </a:ext>
            </a:extLst>
          </p:cNvPr>
          <p:cNvSpPr/>
          <p:nvPr/>
        </p:nvSpPr>
        <p:spPr>
          <a:xfrm>
            <a:off x="8304113" y="6645136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5" name="object 58">
            <a:extLst>
              <a:ext uri="{FF2B5EF4-FFF2-40B4-BE49-F238E27FC236}">
                <a16:creationId xmlns:a16="http://schemas.microsoft.com/office/drawing/2014/main" id="{1BD0FD26-AEEA-4CC2-8632-5CC6D621DD3A}"/>
              </a:ext>
            </a:extLst>
          </p:cNvPr>
          <p:cNvSpPr/>
          <p:nvPr/>
        </p:nvSpPr>
        <p:spPr>
          <a:xfrm flipV="1">
            <a:off x="651113" y="6085792"/>
            <a:ext cx="3776550" cy="45719"/>
          </a:xfrm>
          <a:custGeom>
            <a:avLst/>
            <a:gdLst/>
            <a:ahLst/>
            <a:cxnLst/>
            <a:rect l="l" t="t" r="r" b="b"/>
            <a:pathLst>
              <a:path w="2806065">
                <a:moveTo>
                  <a:pt x="0" y="0"/>
                </a:moveTo>
                <a:lnTo>
                  <a:pt x="280573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5066" y="20402"/>
            <a:ext cx="13320394" cy="1193165"/>
          </a:xfrm>
          <a:custGeom>
            <a:avLst/>
            <a:gdLst/>
            <a:ahLst/>
            <a:cxnLst/>
            <a:rect l="l" t="t" r="r" b="b"/>
            <a:pathLst>
              <a:path w="13320394" h="1193165">
                <a:moveTo>
                  <a:pt x="0" y="1192784"/>
                </a:moveTo>
                <a:lnTo>
                  <a:pt x="13320001" y="1192784"/>
                </a:lnTo>
                <a:lnTo>
                  <a:pt x="13320001" y="0"/>
                </a:lnTo>
                <a:lnTo>
                  <a:pt x="0" y="0"/>
                </a:lnTo>
                <a:lnTo>
                  <a:pt x="0" y="1192784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636966" y="509774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22" y="0"/>
                </a:moveTo>
                <a:lnTo>
                  <a:pt x="0" y="683022"/>
                </a:lnTo>
                <a:lnTo>
                  <a:pt x="683022" y="683022"/>
                </a:lnTo>
                <a:lnTo>
                  <a:pt x="683022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54347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35" y="0"/>
                </a:moveTo>
                <a:lnTo>
                  <a:pt x="0" y="0"/>
                </a:lnTo>
                <a:lnTo>
                  <a:pt x="0" y="205528"/>
                </a:lnTo>
                <a:lnTo>
                  <a:pt x="20553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001377" y="83104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0" y="0"/>
                </a:moveTo>
                <a:lnTo>
                  <a:pt x="0" y="318615"/>
                </a:lnTo>
                <a:lnTo>
                  <a:pt x="316750" y="318615"/>
                </a:lnTo>
                <a:lnTo>
                  <a:pt x="318610" y="316755"/>
                </a:lnTo>
                <a:lnTo>
                  <a:pt x="31861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59325" y="985387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10" y="0"/>
                </a:moveTo>
                <a:lnTo>
                  <a:pt x="0" y="207410"/>
                </a:lnTo>
                <a:lnTo>
                  <a:pt x="316763" y="207410"/>
                </a:lnTo>
                <a:lnTo>
                  <a:pt x="520261" y="3911"/>
                </a:lnTo>
                <a:lnTo>
                  <a:pt x="20741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921884" y="474825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80" y="0"/>
                </a:moveTo>
                <a:lnTo>
                  <a:pt x="0" y="717971"/>
                </a:lnTo>
                <a:lnTo>
                  <a:pt x="375859" y="717971"/>
                </a:lnTo>
                <a:lnTo>
                  <a:pt x="717980" y="375843"/>
                </a:lnTo>
                <a:lnTo>
                  <a:pt x="717980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391589" y="12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799" y="0"/>
                </a:moveTo>
                <a:lnTo>
                  <a:pt x="98949" y="0"/>
                </a:lnTo>
                <a:lnTo>
                  <a:pt x="0" y="98951"/>
                </a:lnTo>
                <a:lnTo>
                  <a:pt x="0" y="474807"/>
                </a:lnTo>
                <a:lnTo>
                  <a:pt x="474799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55359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603" y="0"/>
                </a:moveTo>
                <a:lnTo>
                  <a:pt x="721798" y="0"/>
                </a:lnTo>
                <a:lnTo>
                  <a:pt x="0" y="721789"/>
                </a:lnTo>
                <a:lnTo>
                  <a:pt x="0" y="1038590"/>
                </a:lnTo>
                <a:lnTo>
                  <a:pt x="1038603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37396" y="286885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898" y="0"/>
                </a:moveTo>
                <a:lnTo>
                  <a:pt x="0" y="905911"/>
                </a:lnTo>
                <a:lnTo>
                  <a:pt x="187922" y="905911"/>
                </a:lnTo>
                <a:lnTo>
                  <a:pt x="905898" y="187934"/>
                </a:lnTo>
                <a:lnTo>
                  <a:pt x="905898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21932" y="3707303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3335" y="3324225"/>
            <a:ext cx="3098007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СХД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TeamRAY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(Эльбрус)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II 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квартал 202</a:t>
            </a: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2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г.</a:t>
            </a:r>
            <a:endParaRPr lang="en-US" sz="14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421671" y="3713733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7435" y="6255628"/>
            <a:ext cx="293130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Моноблок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SafeRAY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(Байкал)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II 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квартал 2022г.</a:t>
            </a:r>
            <a:endParaRPr lang="en-US" sz="14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935333" y="3356267"/>
            <a:ext cx="309800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АРМ на основе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ПК RAY (Эльбрус)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lnSpc>
                <a:spcPts val="16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I 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квартал 2022г</a:t>
            </a:r>
            <a:endParaRPr lang="en-US" sz="14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60" name="object 26"/>
          <p:cNvSpPr txBox="1">
            <a:spLocks/>
          </p:cNvSpPr>
          <p:nvPr/>
        </p:nvSpPr>
        <p:spPr>
          <a:xfrm>
            <a:off x="184151" y="431269"/>
            <a:ext cx="11230356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Продукция </a:t>
            </a:r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ICL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 с заключением МПТ на российских процессорах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object 56"/>
          <p:cNvSpPr/>
          <p:nvPr/>
        </p:nvSpPr>
        <p:spPr>
          <a:xfrm>
            <a:off x="654612" y="3171824"/>
            <a:ext cx="3735253" cy="64973"/>
          </a:xfrm>
          <a:custGeom>
            <a:avLst/>
            <a:gdLst/>
            <a:ahLst/>
            <a:cxnLst/>
            <a:rect l="l" t="t" r="r" b="b"/>
            <a:pathLst>
              <a:path w="2748279">
                <a:moveTo>
                  <a:pt x="0" y="0"/>
                </a:moveTo>
                <a:lnTo>
                  <a:pt x="274811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42" y="276225"/>
            <a:ext cx="659094" cy="516001"/>
          </a:xfrm>
          <a:prstGeom prst="rect">
            <a:avLst/>
          </a:prstGeom>
        </p:spPr>
      </p:pic>
      <p:sp>
        <p:nvSpPr>
          <p:cNvPr id="58" name="object 30">
            <a:extLst>
              <a:ext uri="{FF2B5EF4-FFF2-40B4-BE49-F238E27FC236}">
                <a16:creationId xmlns:a16="http://schemas.microsoft.com/office/drawing/2014/main" id="{B481E9CE-D63D-42C7-9721-18419C103FD4}"/>
              </a:ext>
            </a:extLst>
          </p:cNvPr>
          <p:cNvSpPr/>
          <p:nvPr/>
        </p:nvSpPr>
        <p:spPr>
          <a:xfrm>
            <a:off x="8909966" y="1521126"/>
            <a:ext cx="3687230" cy="1517144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3" name="object 27">
            <a:extLst>
              <a:ext uri="{FF2B5EF4-FFF2-40B4-BE49-F238E27FC236}">
                <a16:creationId xmlns:a16="http://schemas.microsoft.com/office/drawing/2014/main" id="{9CDA0102-76BA-4041-A9EA-CB680DA0D80E}"/>
              </a:ext>
            </a:extLst>
          </p:cNvPr>
          <p:cNvSpPr txBox="1"/>
          <p:nvPr/>
        </p:nvSpPr>
        <p:spPr>
          <a:xfrm>
            <a:off x="4726780" y="6316869"/>
            <a:ext cx="3248672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Системный блок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SafeRAY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(Байкал)</a:t>
            </a:r>
          </a:p>
          <a:p>
            <a:pPr marL="266700" indent="-2540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II 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квартал 2022г.</a:t>
            </a:r>
            <a:endParaRPr lang="ru-RU" sz="1600" b="1" dirty="0">
              <a:solidFill>
                <a:srgbClr val="3F3F3F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95" name="object 32">
            <a:extLst>
              <a:ext uri="{FF2B5EF4-FFF2-40B4-BE49-F238E27FC236}">
                <a16:creationId xmlns:a16="http://schemas.microsoft.com/office/drawing/2014/main" id="{E32050DA-3C86-4A00-9B52-6FE55335F976}"/>
              </a:ext>
            </a:extLst>
          </p:cNvPr>
          <p:cNvSpPr/>
          <p:nvPr/>
        </p:nvSpPr>
        <p:spPr>
          <a:xfrm>
            <a:off x="12452898" y="661354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8" name="object 48">
            <a:extLst>
              <a:ext uri="{FF2B5EF4-FFF2-40B4-BE49-F238E27FC236}">
                <a16:creationId xmlns:a16="http://schemas.microsoft.com/office/drawing/2014/main" id="{35C110DB-A3D9-4251-A733-14897F910AE6}"/>
              </a:ext>
            </a:extLst>
          </p:cNvPr>
          <p:cNvSpPr txBox="1"/>
          <p:nvPr/>
        </p:nvSpPr>
        <p:spPr>
          <a:xfrm>
            <a:off x="8921884" y="6261483"/>
            <a:ext cx="2657142" cy="46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Ноутбук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RAYbook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(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Байкал)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298450" marR="5080" indent="-285750">
              <a:lnSpc>
                <a:spcPts val="15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IV 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квартал 2022г</a:t>
            </a:r>
          </a:p>
        </p:txBody>
      </p:sp>
      <p:sp>
        <p:nvSpPr>
          <p:cNvPr id="101" name="object 58">
            <a:extLst>
              <a:ext uri="{FF2B5EF4-FFF2-40B4-BE49-F238E27FC236}">
                <a16:creationId xmlns:a16="http://schemas.microsoft.com/office/drawing/2014/main" id="{9DF9DA0C-292C-4BDC-9C9D-330AE81EDD96}"/>
              </a:ext>
            </a:extLst>
          </p:cNvPr>
          <p:cNvSpPr/>
          <p:nvPr/>
        </p:nvSpPr>
        <p:spPr>
          <a:xfrm>
            <a:off x="4732666" y="6127832"/>
            <a:ext cx="3736386" cy="58194"/>
          </a:xfrm>
          <a:custGeom>
            <a:avLst/>
            <a:gdLst/>
            <a:ahLst/>
            <a:cxnLst/>
            <a:rect l="l" t="t" r="r" b="b"/>
            <a:pathLst>
              <a:path w="2806065">
                <a:moveTo>
                  <a:pt x="0" y="0"/>
                </a:moveTo>
                <a:lnTo>
                  <a:pt x="280573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4" name="Picture 2" descr="Ноутбук RAYbook Si1514">
            <a:extLst>
              <a:ext uri="{FF2B5EF4-FFF2-40B4-BE49-F238E27FC236}">
                <a16:creationId xmlns:a16="http://schemas.microsoft.com/office/drawing/2014/main" id="{CF2131AE-E2CC-4637-B1F8-83D588C40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6849" b="6849"/>
          <a:stretch/>
        </p:blipFill>
        <p:spPr bwMode="auto">
          <a:xfrm>
            <a:off x="9386907" y="4064057"/>
            <a:ext cx="2535826" cy="17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394ED3C3-D4CC-4A0A-9DBA-3429205FA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28" y="4072425"/>
            <a:ext cx="2639465" cy="18692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CCB202-74E5-4327-9000-D43DB81F70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1" y="867777"/>
            <a:ext cx="3413703" cy="2110064"/>
          </a:xfrm>
          <a:prstGeom prst="rect">
            <a:avLst/>
          </a:prstGeom>
        </p:spPr>
      </p:pic>
      <p:pic>
        <p:nvPicPr>
          <p:cNvPr id="51" name="Picture 2" descr="Системный блок BasicRAY B101">
            <a:extLst>
              <a:ext uri="{FF2B5EF4-FFF2-40B4-BE49-F238E27FC236}">
                <a16:creationId xmlns:a16="http://schemas.microsoft.com/office/drawing/2014/main" id="{9A617A03-2E62-4D7C-B32A-A9FD61DB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9645" r="15538" b="12172"/>
          <a:stretch/>
        </p:blipFill>
        <p:spPr bwMode="auto">
          <a:xfrm>
            <a:off x="5532498" y="4243658"/>
            <a:ext cx="1555164" cy="16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bject 30">
            <a:extLst>
              <a:ext uri="{FF2B5EF4-FFF2-40B4-BE49-F238E27FC236}">
                <a16:creationId xmlns:a16="http://schemas.microsoft.com/office/drawing/2014/main" id="{67B7AE97-CD18-4CC0-9A31-6BD1613C70C5}"/>
              </a:ext>
            </a:extLst>
          </p:cNvPr>
          <p:cNvSpPr/>
          <p:nvPr/>
        </p:nvSpPr>
        <p:spPr>
          <a:xfrm>
            <a:off x="4740258" y="1521712"/>
            <a:ext cx="3739259" cy="1543952"/>
          </a:xfrm>
          <a:custGeom>
            <a:avLst/>
            <a:gdLst/>
            <a:ahLst/>
            <a:cxnLst/>
            <a:rect l="l" t="t" r="r" b="b"/>
            <a:pathLst>
              <a:path w="5761355" h="2202815">
                <a:moveTo>
                  <a:pt x="5761316" y="0"/>
                </a:moveTo>
                <a:lnTo>
                  <a:pt x="0" y="0"/>
                </a:lnTo>
                <a:lnTo>
                  <a:pt x="0" y="2202218"/>
                </a:lnTo>
                <a:lnTo>
                  <a:pt x="5329326" y="2202218"/>
                </a:lnTo>
                <a:lnTo>
                  <a:pt x="5761316" y="1770227"/>
                </a:lnTo>
                <a:lnTo>
                  <a:pt x="576131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D8919726-372B-4D25-8C08-B10125458600}"/>
              </a:ext>
            </a:extLst>
          </p:cNvPr>
          <p:cNvSpPr/>
          <p:nvPr/>
        </p:nvSpPr>
        <p:spPr>
          <a:xfrm>
            <a:off x="8304114" y="3725482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69"/>
                </a:lnTo>
                <a:lnTo>
                  <a:pt x="161582" y="161569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0" name="object 27">
            <a:extLst>
              <a:ext uri="{FF2B5EF4-FFF2-40B4-BE49-F238E27FC236}">
                <a16:creationId xmlns:a16="http://schemas.microsoft.com/office/drawing/2014/main" id="{0C712E93-73B8-4923-B3FD-610EF3CAEDA0}"/>
              </a:ext>
            </a:extLst>
          </p:cNvPr>
          <p:cNvSpPr txBox="1"/>
          <p:nvPr/>
        </p:nvSpPr>
        <p:spPr>
          <a:xfrm>
            <a:off x="4777116" y="3318495"/>
            <a:ext cx="3098007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Сервер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TeamRAY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 (Байкал)</a:t>
            </a: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II 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квартал 202</a:t>
            </a:r>
            <a:r>
              <a:rPr lang="en-US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2</a:t>
            </a:r>
            <a:r>
              <a:rPr lang="ru-RU" sz="140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г.</a:t>
            </a:r>
            <a:endParaRPr lang="en-US" sz="140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42" name="object 56">
            <a:extLst>
              <a:ext uri="{FF2B5EF4-FFF2-40B4-BE49-F238E27FC236}">
                <a16:creationId xmlns:a16="http://schemas.microsoft.com/office/drawing/2014/main" id="{211ECC0F-D1AA-4941-8925-1FAA8F4BB98B}"/>
              </a:ext>
            </a:extLst>
          </p:cNvPr>
          <p:cNvSpPr/>
          <p:nvPr/>
        </p:nvSpPr>
        <p:spPr>
          <a:xfrm>
            <a:off x="4730786" y="3171824"/>
            <a:ext cx="3735253" cy="64973"/>
          </a:xfrm>
          <a:custGeom>
            <a:avLst/>
            <a:gdLst/>
            <a:ahLst/>
            <a:cxnLst/>
            <a:rect l="l" t="t" r="r" b="b"/>
            <a:pathLst>
              <a:path w="2748279">
                <a:moveTo>
                  <a:pt x="0" y="0"/>
                </a:moveTo>
                <a:lnTo>
                  <a:pt x="2748114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6401FF-13AF-437E-B306-D203B498C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82" y="1129969"/>
            <a:ext cx="4577698" cy="2370230"/>
          </a:xfrm>
          <a:prstGeom prst="rect">
            <a:avLst/>
          </a:prstGeom>
        </p:spPr>
      </p:pic>
      <p:sp>
        <p:nvSpPr>
          <p:cNvPr id="49" name="object 32">
            <a:extLst>
              <a:ext uri="{FF2B5EF4-FFF2-40B4-BE49-F238E27FC236}">
                <a16:creationId xmlns:a16="http://schemas.microsoft.com/office/drawing/2014/main" id="{7C7DF85E-0922-4767-8EB1-B346E449F296}"/>
              </a:ext>
            </a:extLst>
          </p:cNvPr>
          <p:cNvSpPr/>
          <p:nvPr/>
        </p:nvSpPr>
        <p:spPr>
          <a:xfrm>
            <a:off x="4208882" y="661354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455" y="0"/>
                </a:moveTo>
                <a:lnTo>
                  <a:pt x="0" y="161442"/>
                </a:lnTo>
                <a:lnTo>
                  <a:pt x="161455" y="161442"/>
                </a:lnTo>
                <a:lnTo>
                  <a:pt x="161455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B1AFDEF-47E9-4F17-B148-96E19BAAE00E}"/>
              </a:ext>
            </a:extLst>
          </p:cNvPr>
          <p:cNvSpPr/>
          <p:nvPr/>
        </p:nvSpPr>
        <p:spPr>
          <a:xfrm>
            <a:off x="682079" y="3715167"/>
            <a:ext cx="5903276" cy="21236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buClr>
                <a:srgbClr val="FF0000"/>
              </a:buClr>
              <a:buSzPct val="115000"/>
            </a:pPr>
            <a:r>
              <a:rPr lang="ru-RU" sz="2000" b="1" dirty="0">
                <a:solidFill>
                  <a:srgbClr val="3F3F3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Состав решения: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Контроллер хранения 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ЦПУ Эльбрус-8С/8СВ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ОЗУ до 128Гб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10/25/40/56Гбит х 4, 1Гбитх 4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231F2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FC 8/16Гбит х 4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2U, 650Вт, 1+1 (220В/48В)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JBOD (дисковая полка)</a:t>
            </a:r>
          </a:p>
          <a:p>
            <a:pPr indent="-285750">
              <a:buClr>
                <a:srgbClr val="FF0000"/>
              </a:buClr>
              <a:buSzPct val="115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Диски с «горячей» заменой </a:t>
            </a:r>
            <a:r>
              <a:rPr lang="en-US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</a:t>
            </a: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 124 х 16ТБ</a:t>
            </a: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9D883787-4A26-4062-9778-17C20C25D0D5}"/>
              </a:ext>
            </a:extLst>
          </p:cNvPr>
          <p:cNvSpPr/>
          <p:nvPr/>
        </p:nvSpPr>
        <p:spPr>
          <a:xfrm>
            <a:off x="641563" y="1635292"/>
            <a:ext cx="2361987" cy="535940"/>
          </a:xfrm>
          <a:custGeom>
            <a:avLst/>
            <a:gdLst/>
            <a:ahLst/>
            <a:cxnLst/>
            <a:rect l="l" t="t" r="r" b="b"/>
            <a:pathLst>
              <a:path w="4166870" h="535939">
                <a:moveTo>
                  <a:pt x="4166679" y="0"/>
                </a:moveTo>
                <a:lnTo>
                  <a:pt x="0" y="0"/>
                </a:lnTo>
                <a:lnTo>
                  <a:pt x="0" y="535724"/>
                </a:lnTo>
                <a:lnTo>
                  <a:pt x="3987965" y="535724"/>
                </a:lnTo>
                <a:lnTo>
                  <a:pt x="4166679" y="357009"/>
                </a:lnTo>
                <a:lnTo>
                  <a:pt x="4166679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36967" y="509775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21" y="0"/>
                </a:moveTo>
                <a:lnTo>
                  <a:pt x="0" y="683021"/>
                </a:lnTo>
                <a:lnTo>
                  <a:pt x="683021" y="683021"/>
                </a:lnTo>
                <a:lnTo>
                  <a:pt x="683021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4350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24" y="0"/>
                </a:moveTo>
                <a:lnTo>
                  <a:pt x="0" y="0"/>
                </a:lnTo>
                <a:lnTo>
                  <a:pt x="0" y="205524"/>
                </a:lnTo>
                <a:lnTo>
                  <a:pt x="20552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01380" y="83108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07" y="0"/>
                </a:moveTo>
                <a:lnTo>
                  <a:pt x="0" y="318607"/>
                </a:lnTo>
                <a:lnTo>
                  <a:pt x="316750" y="318607"/>
                </a:lnTo>
                <a:lnTo>
                  <a:pt x="318607" y="316750"/>
                </a:lnTo>
                <a:lnTo>
                  <a:pt x="318607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59335" y="985395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404" y="0"/>
                </a:moveTo>
                <a:lnTo>
                  <a:pt x="0" y="207401"/>
                </a:lnTo>
                <a:lnTo>
                  <a:pt x="316760" y="207401"/>
                </a:lnTo>
                <a:lnTo>
                  <a:pt x="520256" y="3911"/>
                </a:lnTo>
                <a:lnTo>
                  <a:pt x="207404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21893" y="474821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75" y="0"/>
                </a:moveTo>
                <a:lnTo>
                  <a:pt x="0" y="717975"/>
                </a:lnTo>
                <a:lnTo>
                  <a:pt x="375850" y="717975"/>
                </a:lnTo>
                <a:lnTo>
                  <a:pt x="717975" y="375843"/>
                </a:lnTo>
                <a:lnTo>
                  <a:pt x="717975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91580" y="12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811" y="0"/>
                </a:moveTo>
                <a:lnTo>
                  <a:pt x="98947" y="0"/>
                </a:lnTo>
                <a:lnTo>
                  <a:pt x="0" y="98947"/>
                </a:lnTo>
                <a:lnTo>
                  <a:pt x="0" y="474803"/>
                </a:lnTo>
                <a:lnTo>
                  <a:pt x="474811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55363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87" y="0"/>
                </a:moveTo>
                <a:lnTo>
                  <a:pt x="721785" y="0"/>
                </a:lnTo>
                <a:lnTo>
                  <a:pt x="0" y="721785"/>
                </a:lnTo>
                <a:lnTo>
                  <a:pt x="0" y="1038587"/>
                </a:lnTo>
                <a:lnTo>
                  <a:pt x="1038587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37396" y="286894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902" y="0"/>
                </a:moveTo>
                <a:lnTo>
                  <a:pt x="0" y="905902"/>
                </a:lnTo>
                <a:lnTo>
                  <a:pt x="187921" y="905902"/>
                </a:lnTo>
                <a:lnTo>
                  <a:pt x="905902" y="187921"/>
                </a:lnTo>
                <a:lnTo>
                  <a:pt x="905902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82495" y="401878"/>
            <a:ext cx="6130612" cy="395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2900"/>
              </a:lnSpc>
              <a:spcBef>
                <a:spcPts val="100"/>
              </a:spcBef>
            </a:pPr>
            <a:r>
              <a:rPr lang="ru-RU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Система хранения данных </a:t>
            </a:r>
            <a:r>
              <a:rPr lang="en-US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ICL</a:t>
            </a:r>
            <a:endParaRPr kern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7438" y="1769738"/>
            <a:ext cx="434340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SDS ICL </a:t>
            </a:r>
            <a:r>
              <a:rPr lang="en-US" sz="2000" b="1" dirty="0" err="1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TeamRAY</a:t>
            </a: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Roboto Condensed" panose="02000000000000000000" pitchFamily="2" charset="0"/>
              <a:ea typeface="Roboto Condensed" panose="02000000000000000000" pitchFamily="2" charset="0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839723" y="2250013"/>
            <a:ext cx="5758815" cy="4804015"/>
          </a:xfrm>
          <a:custGeom>
            <a:avLst/>
            <a:gdLst/>
            <a:ahLst/>
            <a:cxnLst/>
            <a:rect l="l" t="t" r="r" b="b"/>
            <a:pathLst>
              <a:path w="5758815" h="3060065">
                <a:moveTo>
                  <a:pt x="5758497" y="0"/>
                </a:moveTo>
                <a:lnTo>
                  <a:pt x="0" y="0"/>
                </a:lnTo>
                <a:lnTo>
                  <a:pt x="0" y="3050197"/>
                </a:lnTo>
                <a:lnTo>
                  <a:pt x="5326494" y="3060026"/>
                </a:lnTo>
                <a:lnTo>
                  <a:pt x="5758497" y="2628036"/>
                </a:lnTo>
                <a:lnTo>
                  <a:pt x="575849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9834" y="5496143"/>
            <a:ext cx="5867496" cy="1517971"/>
          </a:xfrm>
          <a:custGeom>
            <a:avLst/>
            <a:gdLst/>
            <a:ahLst/>
            <a:cxnLst/>
            <a:rect l="l" t="t" r="r" b="b"/>
            <a:pathLst>
              <a:path w="5783580" h="1307465">
                <a:moveTo>
                  <a:pt x="5783541" y="0"/>
                </a:moveTo>
                <a:lnTo>
                  <a:pt x="0" y="0"/>
                </a:lnTo>
                <a:lnTo>
                  <a:pt x="0" y="1307198"/>
                </a:lnTo>
                <a:lnTo>
                  <a:pt x="5783541" y="1307198"/>
                </a:lnTo>
                <a:lnTo>
                  <a:pt x="5783541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797" y="1531965"/>
            <a:ext cx="2442019" cy="2153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59862" y="5942025"/>
            <a:ext cx="5621729" cy="9541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Облака и виртуализация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Распределенный ЦОД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Базы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Электронный документооборот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IP-Телевидение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Видеонаблюдение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Файловое хранилище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Резервное копирование</a:t>
            </a:r>
          </a:p>
        </p:txBody>
      </p:sp>
      <p:sp>
        <p:nvSpPr>
          <p:cNvPr id="25" name="object 30"/>
          <p:cNvSpPr txBox="1"/>
          <p:nvPr/>
        </p:nvSpPr>
        <p:spPr>
          <a:xfrm>
            <a:off x="859862" y="5594195"/>
            <a:ext cx="5783580" cy="24365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52425" indent="-255588">
              <a:buBlip>
                <a:blip r:embed="rId5"/>
              </a:buBlip>
              <a:tabLst>
                <a:tab pos="977900" algn="l"/>
              </a:tabLst>
            </a:pPr>
            <a:r>
              <a:rPr lang="ru-RU" sz="14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Сферы применения</a:t>
            </a:r>
            <a:r>
              <a:rPr sz="1400" b="1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</a:rPr>
              <a:t>:</a:t>
            </a:r>
            <a:endParaRPr sz="1400" dirty="0">
              <a:latin typeface="Roboto Condensed" panose="02000000000000000000" pitchFamily="2" charset="0"/>
              <a:ea typeface="Roboto Condensed" panose="02000000000000000000" pitchFamily="2" charset="0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6050" y="2333625"/>
            <a:ext cx="5895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SDS ICL </a:t>
            </a:r>
            <a:r>
              <a:rPr lang="ru-RU" sz="1600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TeamRAY</a:t>
            </a:r>
            <a:r>
              <a:rPr lang="ru-RU" sz="16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поддерживает функционал умных авто-</a:t>
            </a:r>
            <a:r>
              <a:rPr lang="ru-RU" sz="1600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снэпшотов</a:t>
            </a: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репликации, тонких томов, профилей для приложений, файловых и блочных доступов, компрессии и </a:t>
            </a:r>
            <a:r>
              <a:rPr lang="ru-RU" sz="1600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дедупликации</a:t>
            </a:r>
            <a:r>
              <a:rPr lang="en-US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многое другое. </a:t>
            </a:r>
          </a:p>
          <a:p>
            <a:pPr>
              <a:buClr>
                <a:srgbClr val="FF0000"/>
              </a:buClr>
            </a:pPr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* Получение заключение МПТ 2 квартал 2022г</a:t>
            </a:r>
            <a:r>
              <a:rPr lang="ru-RU" sz="16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9807078" y="7162193"/>
          <a:ext cx="1169003" cy="215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6" imgW="1487552" imgH="274830" progId="CorelDraw.Graphic.17">
                  <p:embed/>
                </p:oleObj>
              </mc:Choice>
              <mc:Fallback>
                <p:oleObj name="CorelDRAW" r:id="rId6" imgW="1487552" imgH="274830" progId="CorelDraw.Graphic.17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7078" y="7162193"/>
                        <a:ext cx="1169003" cy="215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/>
        </p:nvGraphicFramePr>
        <p:xfrm>
          <a:off x="8268772" y="7088029"/>
          <a:ext cx="1306241" cy="41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8" imgW="1662197" imgH="528608" progId="CorelDraw.Graphic.17">
                  <p:embed/>
                </p:oleObj>
              </mc:Choice>
              <mc:Fallback>
                <p:oleObj name="CorelDRAW" r:id="rId8" imgW="1662197" imgH="528608" progId="CorelDraw.Graphic.17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68772" y="7088029"/>
                        <a:ext cx="1306241" cy="415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bject 27"/>
          <p:cNvSpPr/>
          <p:nvPr/>
        </p:nvSpPr>
        <p:spPr>
          <a:xfrm>
            <a:off x="728979" y="3666714"/>
            <a:ext cx="5770245" cy="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68" y="0"/>
                </a:lnTo>
              </a:path>
            </a:pathLst>
          </a:custGeom>
          <a:ln w="55613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AC2CD0-A776-4038-BF8D-026A1928AB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92" y="3102361"/>
            <a:ext cx="4617039" cy="3664146"/>
          </a:xfrm>
          <a:prstGeom prst="rect">
            <a:avLst/>
          </a:prstGeom>
        </p:spPr>
      </p:pic>
      <p:pic>
        <p:nvPicPr>
          <p:cNvPr id="31" name="Picture 2" descr="ᐈ Развивающийся флаг россии вектор, векторные картинки вектор развевающийся  флаг россии | скачать на Depositphotos®">
            <a:extLst>
              <a:ext uri="{FF2B5EF4-FFF2-40B4-BE49-F238E27FC236}">
                <a16:creationId xmlns:a16="http://schemas.microsoft.com/office/drawing/2014/main" id="{4523C00A-113E-476D-8567-60F8F1C6E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1" b="66296" l="0" r="97222">
                        <a14:foregroundMark x1="16319" y1="43333" x2="16319" y2="43333"/>
                        <a14:foregroundMark x1="4167" y1="61852" x2="4167" y2="61852"/>
                        <a14:foregroundMark x1="5556" y1="60370" x2="5556" y2="60370"/>
                        <a14:foregroundMark x1="12847" y1="21111" x2="12847" y2="21111"/>
                        <a14:foregroundMark x1="36111" y1="12222" x2="36111" y2="12222"/>
                        <a14:foregroundMark x1="11111" y1="4074" x2="694" y2="10000"/>
                        <a14:foregroundMark x1="15278" y1="741" x2="10069" y2="3333"/>
                        <a14:foregroundMark x1="90278" y1="5185" x2="97569" y2="17778"/>
                        <a14:foregroundMark x1="97569" y1="17778" x2="97569" y2="33704"/>
                        <a14:foregroundMark x1="97569" y1="33704" x2="90625" y2="47037"/>
                        <a14:foregroundMark x1="4167" y1="66296" x2="4167" y2="6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12"/>
          <a:stretch/>
        </p:blipFill>
        <p:spPr bwMode="auto">
          <a:xfrm>
            <a:off x="6821002" y="1635292"/>
            <a:ext cx="908024" cy="6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16">
            <a:extLst>
              <a:ext uri="{FF2B5EF4-FFF2-40B4-BE49-F238E27FC236}">
                <a16:creationId xmlns:a16="http://schemas.microsoft.com/office/drawing/2014/main" id="{7B084D24-AAD8-4ABA-BF7B-414F62FC0663}"/>
              </a:ext>
            </a:extLst>
          </p:cNvPr>
          <p:cNvSpPr/>
          <p:nvPr/>
        </p:nvSpPr>
        <p:spPr>
          <a:xfrm>
            <a:off x="6499224" y="2397050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82"/>
                </a:lnTo>
                <a:lnTo>
                  <a:pt x="161582" y="161582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7" name="object 54">
            <a:extLst>
              <a:ext uri="{FF2B5EF4-FFF2-40B4-BE49-F238E27FC236}">
                <a16:creationId xmlns:a16="http://schemas.microsoft.com/office/drawing/2014/main" id="{BA570DA9-1478-47F0-970A-A185196778A7}"/>
              </a:ext>
            </a:extLst>
          </p:cNvPr>
          <p:cNvSpPr/>
          <p:nvPr/>
        </p:nvSpPr>
        <p:spPr>
          <a:xfrm>
            <a:off x="641564" y="2299858"/>
            <a:ext cx="6019586" cy="338567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56" y="0"/>
                </a:lnTo>
              </a:path>
            </a:pathLst>
          </a:custGeom>
          <a:ln w="55613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5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411DBC9-3ECD-4263-AA8F-61BFA8D63479}"/>
              </a:ext>
            </a:extLst>
          </p:cNvPr>
          <p:cNvSpPr/>
          <p:nvPr/>
        </p:nvSpPr>
        <p:spPr>
          <a:xfrm>
            <a:off x="8414665" y="4735919"/>
            <a:ext cx="4222313" cy="225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36979" y="509776"/>
            <a:ext cx="683260" cy="683260"/>
          </a:xfrm>
          <a:custGeom>
            <a:avLst/>
            <a:gdLst/>
            <a:ahLst/>
            <a:cxnLst/>
            <a:rect l="l" t="t" r="r" b="b"/>
            <a:pathLst>
              <a:path w="683259" h="683260">
                <a:moveTo>
                  <a:pt x="683008" y="0"/>
                </a:moveTo>
                <a:lnTo>
                  <a:pt x="0" y="683008"/>
                </a:lnTo>
                <a:lnTo>
                  <a:pt x="683008" y="683008"/>
                </a:lnTo>
                <a:lnTo>
                  <a:pt x="683008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4354" y="12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205740" h="205740">
                <a:moveTo>
                  <a:pt x="205521" y="0"/>
                </a:moveTo>
                <a:lnTo>
                  <a:pt x="0" y="0"/>
                </a:lnTo>
                <a:lnTo>
                  <a:pt x="0" y="205521"/>
                </a:lnTo>
                <a:lnTo>
                  <a:pt x="205521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001372" y="83102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69" h="318770">
                <a:moveTo>
                  <a:pt x="318616" y="0"/>
                </a:moveTo>
                <a:lnTo>
                  <a:pt x="0" y="318611"/>
                </a:lnTo>
                <a:lnTo>
                  <a:pt x="316763" y="318611"/>
                </a:lnTo>
                <a:lnTo>
                  <a:pt x="318616" y="316758"/>
                </a:lnTo>
                <a:lnTo>
                  <a:pt x="318616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59340" y="985393"/>
            <a:ext cx="520700" cy="207645"/>
          </a:xfrm>
          <a:custGeom>
            <a:avLst/>
            <a:gdLst/>
            <a:ahLst/>
            <a:cxnLst/>
            <a:rect l="l" t="t" r="r" b="b"/>
            <a:pathLst>
              <a:path w="520700" h="207644">
                <a:moveTo>
                  <a:pt x="207390" y="0"/>
                </a:moveTo>
                <a:lnTo>
                  <a:pt x="0" y="207390"/>
                </a:lnTo>
                <a:lnTo>
                  <a:pt x="316760" y="207390"/>
                </a:lnTo>
                <a:lnTo>
                  <a:pt x="520242" y="3911"/>
                </a:lnTo>
                <a:lnTo>
                  <a:pt x="20739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21903" y="474819"/>
            <a:ext cx="718185" cy="718185"/>
          </a:xfrm>
          <a:custGeom>
            <a:avLst/>
            <a:gdLst/>
            <a:ahLst/>
            <a:cxnLst/>
            <a:rect l="l" t="t" r="r" b="b"/>
            <a:pathLst>
              <a:path w="718184" h="718185">
                <a:moveTo>
                  <a:pt x="717956" y="0"/>
                </a:moveTo>
                <a:lnTo>
                  <a:pt x="0" y="717965"/>
                </a:lnTo>
                <a:lnTo>
                  <a:pt x="375854" y="717965"/>
                </a:lnTo>
                <a:lnTo>
                  <a:pt x="717956" y="375856"/>
                </a:lnTo>
                <a:lnTo>
                  <a:pt x="717956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91584" y="1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79" h="474980">
                <a:moveTo>
                  <a:pt x="474800" y="0"/>
                </a:moveTo>
                <a:lnTo>
                  <a:pt x="98944" y="0"/>
                </a:lnTo>
                <a:lnTo>
                  <a:pt x="0" y="98944"/>
                </a:lnTo>
                <a:lnTo>
                  <a:pt x="0" y="474800"/>
                </a:lnTo>
                <a:lnTo>
                  <a:pt x="474800" y="0"/>
                </a:lnTo>
                <a:close/>
              </a:path>
            </a:pathLst>
          </a:custGeom>
          <a:solidFill>
            <a:srgbClr val="FF808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55367" y="12"/>
            <a:ext cx="1038860" cy="1038860"/>
          </a:xfrm>
          <a:custGeom>
            <a:avLst/>
            <a:gdLst/>
            <a:ahLst/>
            <a:cxnLst/>
            <a:rect l="l" t="t" r="r" b="b"/>
            <a:pathLst>
              <a:path w="1038859" h="1038860">
                <a:moveTo>
                  <a:pt x="1038584" y="0"/>
                </a:moveTo>
                <a:lnTo>
                  <a:pt x="721787" y="0"/>
                </a:lnTo>
                <a:lnTo>
                  <a:pt x="0" y="721795"/>
                </a:lnTo>
                <a:lnTo>
                  <a:pt x="0" y="1038584"/>
                </a:lnTo>
                <a:lnTo>
                  <a:pt x="1038584" y="0"/>
                </a:lnTo>
                <a:close/>
              </a:path>
            </a:pathLst>
          </a:custGeom>
          <a:solidFill>
            <a:srgbClr val="C90813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37409" y="286892"/>
            <a:ext cx="906144" cy="906144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905880" y="0"/>
                </a:moveTo>
                <a:lnTo>
                  <a:pt x="0" y="905892"/>
                </a:lnTo>
                <a:lnTo>
                  <a:pt x="187919" y="905892"/>
                </a:lnTo>
                <a:lnTo>
                  <a:pt x="905880" y="187921"/>
                </a:lnTo>
                <a:lnTo>
                  <a:pt x="90588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86357" y="474022"/>
            <a:ext cx="9462249" cy="395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ts val="2900"/>
              </a:lnSpc>
              <a:spcBef>
                <a:spcPts val="100"/>
              </a:spcBef>
            </a:pPr>
            <a:r>
              <a:rPr lang="ru-RU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Рабочие места на базе российских процессоров </a:t>
            </a:r>
          </a:p>
        </p:txBody>
      </p:sp>
      <p:sp>
        <p:nvSpPr>
          <p:cNvPr id="26" name="object 26"/>
          <p:cNvSpPr/>
          <p:nvPr/>
        </p:nvSpPr>
        <p:spPr>
          <a:xfrm>
            <a:off x="641350" y="4737823"/>
            <a:ext cx="5770245" cy="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56" y="0"/>
                </a:lnTo>
              </a:path>
            </a:pathLst>
          </a:custGeom>
          <a:ln w="55625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94304F-F5A9-4CEC-A3C6-540519497A6C}"/>
              </a:ext>
            </a:extLst>
          </p:cNvPr>
          <p:cNvSpPr txBox="1"/>
          <p:nvPr/>
        </p:nvSpPr>
        <p:spPr>
          <a:xfrm>
            <a:off x="688349" y="2402088"/>
            <a:ext cx="6474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Микропроцессор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BE-M 1000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 архитектуре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ARMv8-A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Форм-фактор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mini-ITX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DDR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 64Гб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M.2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NVME SSD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USB 3.0, DisplayPort, HDMI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LAN RJ45 Ethernet – 2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шт.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4C387F4-390A-459C-B268-4BA42F1E9491}"/>
              </a:ext>
            </a:extLst>
          </p:cNvPr>
          <p:cNvSpPr/>
          <p:nvPr/>
        </p:nvSpPr>
        <p:spPr>
          <a:xfrm>
            <a:off x="8414665" y="1996751"/>
            <a:ext cx="4222313" cy="225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936264-ED25-49AA-8E17-3B7C6D6834F7}"/>
              </a:ext>
            </a:extLst>
          </p:cNvPr>
          <p:cNvSpPr txBox="1"/>
          <p:nvPr/>
        </p:nvSpPr>
        <p:spPr>
          <a:xfrm>
            <a:off x="641350" y="4805482"/>
            <a:ext cx="563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tabLst>
                <a:tab pos="2687638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Системный блок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ICL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процессором Эльбрус на ОС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Alt Linux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с офисным пакетом «МойОфис Стандартный»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67C450C6-B24E-441F-A554-AFF7A387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58" y="2028825"/>
            <a:ext cx="665162" cy="5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075DE5DE-F9CD-4A3A-B872-2546DD1C5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8" t="50519" r="35950" b="20000"/>
          <a:stretch/>
        </p:blipFill>
        <p:spPr bwMode="auto">
          <a:xfrm>
            <a:off x="7519894" y="3646805"/>
            <a:ext cx="530388" cy="6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C04B916-9505-4722-BD6A-0463C37BBD88}"/>
              </a:ext>
            </a:extLst>
          </p:cNvPr>
          <p:cNvSpPr txBox="1"/>
          <p:nvPr/>
        </p:nvSpPr>
        <p:spPr>
          <a:xfrm>
            <a:off x="641350" y="5488365"/>
            <a:ext cx="60536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Микропроцессор Эльбрус-8С, 8 ядер,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 1300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Мгц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 разъема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DDR3-1600,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до 64 Гбайт,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ECC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SATA 3.0 - 7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каналов,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mSATA – 1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канал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10/100/1000 Мбит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Ethernet – 3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шт.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ПАК обработки данных, позволяющий обеспечивать защиту информации самых высоких стандартов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ABDBC3-FAF7-40A9-A40A-AC2E3183C56D}"/>
              </a:ext>
            </a:extLst>
          </p:cNvPr>
          <p:cNvSpPr txBox="1"/>
          <p:nvPr/>
        </p:nvSpPr>
        <p:spPr>
          <a:xfrm>
            <a:off x="641350" y="1716803"/>
            <a:ext cx="52662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687638" algn="l"/>
              </a:tabLst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Моноблок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ICL c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процессором Байкал-М на ОС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Alt Linux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офисным пакетом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«МойОфис Стандартный»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77D732FF-292A-4286-B844-F564EB0A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5076825"/>
            <a:ext cx="665162" cy="5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8C0FBDE2-0B75-46D8-8776-52A2BAF08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8" t="50519" r="35950" b="20000"/>
          <a:stretch/>
        </p:blipFill>
        <p:spPr bwMode="auto">
          <a:xfrm>
            <a:off x="7575550" y="6516824"/>
            <a:ext cx="490198" cy="61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A3E141-E4D7-48C1-ADDB-525C3958F6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67" y="4322378"/>
            <a:ext cx="4240791" cy="2625381"/>
          </a:xfrm>
          <a:prstGeom prst="rect">
            <a:avLst/>
          </a:prstGeom>
        </p:spPr>
      </p:pic>
      <p:sp>
        <p:nvSpPr>
          <p:cNvPr id="49" name="object 16">
            <a:extLst>
              <a:ext uri="{FF2B5EF4-FFF2-40B4-BE49-F238E27FC236}">
                <a16:creationId xmlns:a16="http://schemas.microsoft.com/office/drawing/2014/main" id="{EC119D14-8B4B-43B7-8017-682C8266F3A9}"/>
              </a:ext>
            </a:extLst>
          </p:cNvPr>
          <p:cNvSpPr/>
          <p:nvPr/>
        </p:nvSpPr>
        <p:spPr>
          <a:xfrm>
            <a:off x="6249670" y="1716803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82"/>
                </a:lnTo>
                <a:lnTo>
                  <a:pt x="161582" y="161582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object 54">
            <a:extLst>
              <a:ext uri="{FF2B5EF4-FFF2-40B4-BE49-F238E27FC236}">
                <a16:creationId xmlns:a16="http://schemas.microsoft.com/office/drawing/2014/main" id="{E4F1FF96-1568-4436-A749-D4AA6AC24E58}"/>
              </a:ext>
            </a:extLst>
          </p:cNvPr>
          <p:cNvSpPr/>
          <p:nvPr/>
        </p:nvSpPr>
        <p:spPr>
          <a:xfrm>
            <a:off x="641350" y="1616292"/>
            <a:ext cx="5770245" cy="0"/>
          </a:xfrm>
          <a:custGeom>
            <a:avLst/>
            <a:gdLst/>
            <a:ahLst/>
            <a:cxnLst/>
            <a:rect l="l" t="t" r="r" b="b"/>
            <a:pathLst>
              <a:path w="5770245">
                <a:moveTo>
                  <a:pt x="0" y="0"/>
                </a:moveTo>
                <a:lnTo>
                  <a:pt x="5770156" y="0"/>
                </a:lnTo>
              </a:path>
            </a:pathLst>
          </a:custGeom>
          <a:ln w="55613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CA9CA8C-A8E5-40FA-8387-F8DE268A5ED2}"/>
              </a:ext>
            </a:extLst>
          </p:cNvPr>
          <p:cNvSpPr/>
          <p:nvPr/>
        </p:nvSpPr>
        <p:spPr>
          <a:xfrm>
            <a:off x="6249669" y="4854982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161582" y="0"/>
                </a:moveTo>
                <a:lnTo>
                  <a:pt x="0" y="161582"/>
                </a:lnTo>
                <a:lnTo>
                  <a:pt x="161582" y="161582"/>
                </a:lnTo>
                <a:lnTo>
                  <a:pt x="161582" y="0"/>
                </a:lnTo>
                <a:close/>
              </a:path>
            </a:pathLst>
          </a:custGeom>
          <a:solidFill>
            <a:srgbClr val="FB0D1B"/>
          </a:solidFill>
        </p:spPr>
        <p:txBody>
          <a:bodyPr wrap="square" lIns="0" tIns="0" rIns="0" bIns="0" rtlCol="0"/>
          <a:lstStyle/>
          <a:p>
            <a:endParaRPr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026" name="Picture 2" descr="Купить 100150716-606 Средства разработки для ОС СН «Astra Linux Special  Edition» РУСБ.10015-16 исполнение 1 («Смоленск») ФСБ по лучшей цене">
            <a:extLst>
              <a:ext uri="{FF2B5EF4-FFF2-40B4-BE49-F238E27FC236}">
                <a16:creationId xmlns:a16="http://schemas.microsoft.com/office/drawing/2014/main" id="{1A30E86E-BCEA-435E-A88B-9EE33E0A5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b="32729"/>
          <a:stretch/>
        </p:blipFill>
        <p:spPr bwMode="auto">
          <a:xfrm>
            <a:off x="7220976" y="2790825"/>
            <a:ext cx="1098309" cy="3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Купить 100150716-606 Средства разработки для ОС СН «Astra Linux Special  Edition» РУСБ.10015-16 исполнение 1 («Смоленск») ФСБ по лучшей цене">
            <a:extLst>
              <a:ext uri="{FF2B5EF4-FFF2-40B4-BE49-F238E27FC236}">
                <a16:creationId xmlns:a16="http://schemas.microsoft.com/office/drawing/2014/main" id="{0522D194-53D9-4E30-AE43-C957F96F2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b="32729"/>
          <a:stretch/>
        </p:blipFill>
        <p:spPr bwMode="auto">
          <a:xfrm>
            <a:off x="7270750" y="5762625"/>
            <a:ext cx="1098309" cy="3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A9AA0-05DF-4305-B4E8-E0BD556507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68" y="1590008"/>
            <a:ext cx="3719326" cy="26339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E2394D-2E94-4321-8706-C7D73CA3CC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30" y="4778690"/>
            <a:ext cx="1137000" cy="37433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екст, коллекция картинок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8DD9814-93E3-4827-9C4A-DB5AA0EA8D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4"/>
          <a:stretch/>
        </p:blipFill>
        <p:spPr>
          <a:xfrm>
            <a:off x="7118350" y="1647825"/>
            <a:ext cx="1220428" cy="3959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E2EADD-FFB4-4201-BD4F-813BB9FB10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42" y="3230335"/>
            <a:ext cx="677914" cy="40533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1F39970-67D7-4015-B793-CB5D758EF9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99" y="6167926"/>
            <a:ext cx="677914" cy="4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1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33622</TotalTime>
  <Words>2178</Words>
  <Application>Microsoft Office PowerPoint</Application>
  <PresentationFormat>Произвольный</PresentationFormat>
  <Paragraphs>296</Paragraphs>
  <Slides>23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Calibri</vt:lpstr>
      <vt:lpstr>Montserrat</vt:lpstr>
      <vt:lpstr>-apple-system</vt:lpstr>
      <vt:lpstr>Arial Narrow</vt:lpstr>
      <vt:lpstr>Open Sans</vt:lpstr>
      <vt:lpstr>Wingdings</vt:lpstr>
      <vt:lpstr>Arial</vt:lpstr>
      <vt:lpstr>Roboto Condensed</vt:lpstr>
      <vt:lpstr>Office Theme</vt:lpstr>
      <vt:lpstr>CorelDRAW</vt:lpstr>
      <vt:lpstr>Импортозамещение  8г Спикер – Альберт Шагивалеев, к.т.н. ,  Заместитель директора продаж и  маркетинга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хранения данных ICL</vt:lpstr>
      <vt:lpstr>Рабочие места на базе российских процессоров </vt:lpstr>
      <vt:lpstr>Время новых возможностей</vt:lpstr>
      <vt:lpstr>СУТК  (исполнение: мобильный ТМК)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ICL_Techno_preza_16_9_full_07</dc:title>
  <dc:creator>Пользователь</dc:creator>
  <cp:lastModifiedBy>Шагивалеев Альберт Аухатович</cp:lastModifiedBy>
  <cp:revision>481</cp:revision>
  <cp:lastPrinted>2019-08-01T10:25:24Z</cp:lastPrinted>
  <dcterms:created xsi:type="dcterms:W3CDTF">2019-01-21T07:22:23Z</dcterms:created>
  <dcterms:modified xsi:type="dcterms:W3CDTF">2022-05-26T06:17:02Z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2019-01-16T00:00:00Z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2019-01-21T00:00:00Z</vt:filetime>
  </property>
</Properties>
</file>