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9" r:id="rId3"/>
    <p:sldId id="258" r:id="rId4"/>
    <p:sldId id="284" r:id="rId5"/>
    <p:sldId id="257" r:id="rId6"/>
    <p:sldId id="277" r:id="rId7"/>
    <p:sldId id="278" r:id="rId8"/>
    <p:sldId id="279" r:id="rId9"/>
    <p:sldId id="280" r:id="rId10"/>
    <p:sldId id="281" r:id="rId11"/>
    <p:sldId id="282" r:id="rId12"/>
    <p:sldId id="283" r:id="rId13"/>
    <p:sldId id="285" r:id="rId14"/>
    <p:sldId id="286" r:id="rId15"/>
    <p:sldId id="287" r:id="rId16"/>
    <p:sldId id="288" r:id="rId17"/>
    <p:sldId id="260" r:id="rId18"/>
    <p:sldId id="261" r:id="rId19"/>
    <p:sldId id="262" r:id="rId20"/>
    <p:sldId id="290" r:id="rId21"/>
    <p:sldId id="265" r:id="rId22"/>
    <p:sldId id="267" r:id="rId23"/>
    <p:sldId id="266" r:id="rId24"/>
    <p:sldId id="26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01" autoAdjust="0"/>
  </p:normalViewPr>
  <p:slideViewPr>
    <p:cSldViewPr snapToGrid="0">
      <p:cViewPr varScale="1">
        <p:scale>
          <a:sx n="106" d="100"/>
          <a:sy n="106" d="100"/>
        </p:scale>
        <p:origin x="12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B67D6-3D1A-462B-9870-03C35721F688}" type="datetimeFigureOut">
              <a:rPr lang="ru-RU" smtClean="0"/>
              <a:t>26.05.2022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D5EEF-9358-46EB-8702-6E5C420035F7}" type="slidenum">
              <a:rPr lang="ru-RU" smtClean="0"/>
              <a:t>‹#›</a:t>
            </a:fld>
            <a:endParaRPr lang="ru-RU"/>
          </a:p>
        </p:txBody>
      </p:sp>
    </p:spTree>
    <p:extLst>
      <p:ext uri="{BB962C8B-B14F-4D97-AF65-F5344CB8AC3E}">
        <p14:creationId xmlns:p14="http://schemas.microsoft.com/office/powerpoint/2010/main" val="55157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Наименование проекта: Аппаратно-программный комплекс построения дополненной реальности на базе программы для предоперационного картирования патологических эпи-, </a:t>
            </a:r>
            <a:r>
              <a:rPr lang="ru-RU" dirty="0" err="1" smtClean="0"/>
              <a:t>интра</a:t>
            </a:r>
            <a:r>
              <a:rPr lang="ru-RU" dirty="0" smtClean="0"/>
              <a:t>- и </a:t>
            </a:r>
            <a:r>
              <a:rPr lang="ru-RU" dirty="0" err="1" smtClean="0"/>
              <a:t>субретинальных</a:t>
            </a:r>
            <a:r>
              <a:rPr lang="ru-RU" dirty="0" smtClean="0"/>
              <a:t> структур - </a:t>
            </a:r>
            <a:r>
              <a:rPr lang="ru-RU" dirty="0" err="1" smtClean="0"/>
              <a:t>RetinaMap</a:t>
            </a:r>
            <a:r>
              <a:rPr lang="ru-RU" dirty="0" smtClean="0"/>
              <a:t> 1.1. и NGENUITY 3D </a:t>
            </a:r>
            <a:r>
              <a:rPr lang="ru-RU" dirty="0" err="1" smtClean="0"/>
              <a:t>Visualization</a:t>
            </a:r>
            <a:r>
              <a:rPr lang="ru-RU" dirty="0" smtClean="0"/>
              <a:t> </a:t>
            </a:r>
            <a:r>
              <a:rPr lang="ru-RU" dirty="0" err="1" smtClean="0"/>
              <a:t>System</a:t>
            </a:r>
            <a:r>
              <a:rPr lang="ru-RU" dirty="0" smtClean="0"/>
              <a:t> (</a:t>
            </a:r>
            <a:r>
              <a:rPr lang="ru-RU" dirty="0" err="1" smtClean="0"/>
              <a:t>Alcon</a:t>
            </a:r>
            <a:r>
              <a:rPr lang="ru-RU" dirty="0" smtClean="0"/>
              <a:t>) для применения в селективной хирургии </a:t>
            </a:r>
            <a:r>
              <a:rPr lang="ru-RU" dirty="0" err="1" smtClean="0"/>
              <a:t>макулярной</a:t>
            </a:r>
            <a:r>
              <a:rPr lang="ru-RU" dirty="0" smtClean="0"/>
              <a:t> области сетчатки</a:t>
            </a:r>
            <a:r>
              <a:rPr lang="ru-RU" dirty="0" smtClean="0"/>
              <a:t>. Область </a:t>
            </a:r>
            <a:r>
              <a:rPr lang="ru-RU" dirty="0" smtClean="0"/>
              <a:t>знаний: медицина, офтальмология, витреоретинальная хирургия, информатика, системы поддержки принятия решений, системы дополненной </a:t>
            </a:r>
            <a:r>
              <a:rPr lang="ru-RU" dirty="0" err="1" smtClean="0"/>
              <a:t>реальности.Описание</a:t>
            </a:r>
            <a:r>
              <a:rPr lang="ru-RU" dirty="0" smtClean="0"/>
              <a:t> проекта: Аппаратно-программный комплекс, использует данные, получаемые из программного продукта </a:t>
            </a:r>
            <a:r>
              <a:rPr lang="ru-RU" dirty="0" err="1" smtClean="0"/>
              <a:t>RetinaMap</a:t>
            </a:r>
            <a:r>
              <a:rPr lang="ru-RU" dirty="0" smtClean="0"/>
              <a:t> 1.1., предназначенного для предоперационного картирования (создания индивидуальных анатомо-топографических карт сетчатки) патологических эпи-, </a:t>
            </a:r>
            <a:r>
              <a:rPr lang="ru-RU" dirty="0" err="1" smtClean="0"/>
              <a:t>интра</a:t>
            </a:r>
            <a:r>
              <a:rPr lang="ru-RU" dirty="0" smtClean="0"/>
              <a:t>- и </a:t>
            </a:r>
            <a:r>
              <a:rPr lang="ru-RU" dirty="0" err="1" smtClean="0"/>
              <a:t>субретинальных</a:t>
            </a:r>
            <a:r>
              <a:rPr lang="ru-RU" dirty="0" smtClean="0"/>
              <a:t> структур, что необходимо для проведения оперативных вмешательств на сетчатке и стекловидном теле с использованием тактики селективного (щадящего) хирургического вмешательства. Программный продукт использует для предоперационного картирования данные полученные с помощью </a:t>
            </a:r>
            <a:r>
              <a:rPr lang="ru-RU" dirty="0" err="1" smtClean="0"/>
              <a:t>транспупиллярных</a:t>
            </a:r>
            <a:r>
              <a:rPr lang="ru-RU" dirty="0" smtClean="0"/>
              <a:t> оптических когерентных томографов и позволяет планировать ход оперативных вмешательств с учетом топологической привязки патологических структур к сосудам сетчатки. Полученные данные, изображение карты, передаются в комплекс NGENUITY и размещаются поверх изображения с операционного микроскопа (создавая дополненную реальность) в отдельном видеопотоке, позволяющем изменять прозрачность этого слоя. Изображение масштабируется и позиционируется таким образом, чтобы совпадали реперные точки изображения с операционного микроскопа и карты – диск зрительного нерва и крупные сосуды сетчатки, полупрозрачность слоя подбирается с учетом, обеспечения возможности топографической привязки с одной стороны, и возможности визуализации сетчатки с другой. Комплекс позволяет оперирующему хирургу в режиме реального времени видеть созданную карту сетчатки, с нанесенными отметками планируемой операции, поверх изображения сетчатки пациента и существенно снизить </a:t>
            </a:r>
            <a:r>
              <a:rPr lang="ru-RU" dirty="0" err="1" smtClean="0"/>
              <a:t>интра</a:t>
            </a:r>
            <a:r>
              <a:rPr lang="ru-RU" dirty="0" smtClean="0"/>
              <a:t>- и постоперационные осложнения.</a:t>
            </a:r>
            <a:endParaRPr lang="ru-RU" dirty="0"/>
          </a:p>
        </p:txBody>
      </p:sp>
      <p:sp>
        <p:nvSpPr>
          <p:cNvPr id="4" name="Номер слайда 3"/>
          <p:cNvSpPr>
            <a:spLocks noGrp="1"/>
          </p:cNvSpPr>
          <p:nvPr>
            <p:ph type="sldNum" sz="quarter" idx="10"/>
          </p:nvPr>
        </p:nvSpPr>
        <p:spPr/>
        <p:txBody>
          <a:bodyPr/>
          <a:lstStyle/>
          <a:p>
            <a:fld id="{0F8D5EEF-9358-46EB-8702-6E5C420035F7}" type="slidenum">
              <a:rPr lang="ru-RU" smtClean="0"/>
              <a:t>17</a:t>
            </a:fld>
            <a:endParaRPr lang="ru-RU"/>
          </a:p>
        </p:txBody>
      </p:sp>
    </p:spTree>
    <p:extLst>
      <p:ext uri="{BB962C8B-B14F-4D97-AF65-F5344CB8AC3E}">
        <p14:creationId xmlns:p14="http://schemas.microsoft.com/office/powerpoint/2010/main" val="82486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C0BE3DC-1A62-419F-BADC-27B352BF458C}" type="datetimeFigureOut">
              <a:rPr lang="ru-RU" smtClean="0"/>
              <a:t>26.05.2022</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AACCBB2-8C8A-4892-9CC2-7BDB1030D821}"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12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0BE3DC-1A62-419F-BADC-27B352BF458C}" type="datetimeFigureOut">
              <a:rPr lang="ru-RU" smtClean="0"/>
              <a:t>26.05.2022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44773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0BE3DC-1A62-419F-BADC-27B352BF458C}" type="datetimeFigureOut">
              <a:rPr lang="ru-RU" smtClean="0"/>
              <a:t>26.05.2022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311618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C0BE3DC-1A62-419F-BADC-27B352BF458C}" type="datetimeFigureOut">
              <a:rPr lang="ru-RU" smtClean="0"/>
              <a:t>26.05.2022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40408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0BE3DC-1A62-419F-BADC-27B352BF458C}" type="datetimeFigureOut">
              <a:rPr lang="ru-RU" smtClean="0"/>
              <a:t>26.05.2022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ACCBB2-8C8A-4892-9CC2-7BDB1030D821}"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78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C0BE3DC-1A62-419F-BADC-27B352BF458C}" type="datetimeFigureOut">
              <a:rPr lang="ru-RU" smtClean="0"/>
              <a:t>26.05.2022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305387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C0BE3DC-1A62-419F-BADC-27B352BF458C}" type="datetimeFigureOut">
              <a:rPr lang="ru-RU" smtClean="0"/>
              <a:t>26.05.2022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169891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C0BE3DC-1A62-419F-BADC-27B352BF458C}" type="datetimeFigureOut">
              <a:rPr lang="ru-RU" smtClean="0"/>
              <a:t>26.05.2022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270460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E3DC-1A62-419F-BADC-27B352BF458C}" type="datetimeFigureOut">
              <a:rPr lang="ru-RU" smtClean="0"/>
              <a:t>26.05.2022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400730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0BE3DC-1A62-419F-BADC-27B352BF458C}" type="datetimeFigureOut">
              <a:rPr lang="ru-RU" smtClean="0"/>
              <a:t>26.05.2022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342665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0BE3DC-1A62-419F-BADC-27B352BF458C}" type="datetimeFigureOut">
              <a:rPr lang="ru-RU" smtClean="0"/>
              <a:t>26.05.2022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ACCBB2-8C8A-4892-9CC2-7BDB1030D821}" type="slidenum">
              <a:rPr lang="ru-RU" smtClean="0"/>
              <a:t>‹#›</a:t>
            </a:fld>
            <a:endParaRPr lang="ru-RU"/>
          </a:p>
        </p:txBody>
      </p:sp>
    </p:spTree>
    <p:extLst>
      <p:ext uri="{BB962C8B-B14F-4D97-AF65-F5344CB8AC3E}">
        <p14:creationId xmlns:p14="http://schemas.microsoft.com/office/powerpoint/2010/main" val="257775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C0BE3DC-1A62-419F-BADC-27B352BF458C}" type="datetimeFigureOut">
              <a:rPr lang="ru-RU" smtClean="0"/>
              <a:t>26.05.2022</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AACCBB2-8C8A-4892-9CC2-7BDB1030D821}" type="slidenum">
              <a:rPr lang="ru-RU" smtClean="0"/>
              <a:t>‹#›</a:t>
            </a:fld>
            <a:endParaRPr lang="ru-RU"/>
          </a:p>
        </p:txBody>
      </p:sp>
    </p:spTree>
    <p:extLst>
      <p:ext uri="{BB962C8B-B14F-4D97-AF65-F5344CB8AC3E}">
        <p14:creationId xmlns:p14="http://schemas.microsoft.com/office/powerpoint/2010/main" val="4073468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393963"/>
            <a:ext cx="9144000" cy="2387600"/>
          </a:xfrm>
        </p:spPr>
        <p:txBody>
          <a:bodyPr>
            <a:noAutofit/>
          </a:bodyPr>
          <a:lstStyle/>
          <a:p>
            <a:r>
              <a:rPr lang="ru-RU" sz="3600" dirty="0" smtClean="0"/>
              <a:t>Применение аппаратно-программного комплекса построения дополненной реальности на базе </a:t>
            </a:r>
            <a:r>
              <a:rPr lang="ru-RU" dirty="0"/>
              <a:t/>
            </a:r>
            <a:br>
              <a:rPr lang="ru-RU" dirty="0"/>
            </a:br>
            <a:r>
              <a:rPr lang="en-US" sz="3600" dirty="0"/>
              <a:t> NGENUITY</a:t>
            </a:r>
            <a:r>
              <a:rPr lang="ru-RU" sz="3600" dirty="0"/>
              <a:t> </a:t>
            </a:r>
            <a:r>
              <a:rPr lang="ru-RU" sz="3600" dirty="0" smtClean="0"/>
              <a:t>3D </a:t>
            </a:r>
            <a:r>
              <a:rPr lang="ru-RU" sz="3600" dirty="0" err="1" smtClean="0"/>
              <a:t>Visualization</a:t>
            </a:r>
            <a:r>
              <a:rPr lang="ru-RU" sz="3600" dirty="0" smtClean="0"/>
              <a:t> </a:t>
            </a:r>
            <a:r>
              <a:rPr lang="ru-RU" sz="3600" dirty="0" err="1" smtClean="0"/>
              <a:t>System</a:t>
            </a:r>
            <a:r>
              <a:rPr lang="ru-RU" sz="3600" dirty="0" smtClean="0"/>
              <a:t> (</a:t>
            </a:r>
            <a:r>
              <a:rPr lang="ru-RU" sz="3600" dirty="0" err="1" smtClean="0"/>
              <a:t>Alcon</a:t>
            </a:r>
            <a:r>
              <a:rPr lang="ru-RU" sz="3600" dirty="0" smtClean="0"/>
              <a:t>) в селективной хирургии </a:t>
            </a:r>
            <a:r>
              <a:rPr lang="ru-RU" sz="3600" dirty="0" err="1" smtClean="0"/>
              <a:t>макулярной</a:t>
            </a:r>
            <a:r>
              <a:rPr lang="ru-RU" sz="3600" dirty="0" smtClean="0"/>
              <a:t> области сетчатки.</a:t>
            </a:r>
            <a:endParaRPr lang="ru-RU" sz="3600" dirty="0"/>
          </a:p>
        </p:txBody>
      </p:sp>
      <p:sp>
        <p:nvSpPr>
          <p:cNvPr id="3" name="Подзаголовок 2"/>
          <p:cNvSpPr>
            <a:spLocks noGrp="1"/>
          </p:cNvSpPr>
          <p:nvPr>
            <p:ph type="subTitle" idx="1"/>
          </p:nvPr>
        </p:nvSpPr>
        <p:spPr>
          <a:xfrm>
            <a:off x="1524000" y="3974471"/>
            <a:ext cx="9144000" cy="1611517"/>
          </a:xfrm>
        </p:spPr>
        <p:txBody>
          <a:bodyPr/>
          <a:lstStyle/>
          <a:p>
            <a:pPr algn="r"/>
            <a:r>
              <a:rPr lang="ru-RU" dirty="0"/>
              <a:t>Докладчик Дорошенко </a:t>
            </a:r>
            <a:r>
              <a:rPr lang="ru-RU" dirty="0" smtClean="0"/>
              <a:t>Д.</a:t>
            </a:r>
          </a:p>
          <a:p>
            <a:pPr algn="r"/>
            <a:r>
              <a:rPr lang="ru-RU" dirty="0" smtClean="0"/>
              <a:t>Авторы</a:t>
            </a:r>
            <a:r>
              <a:rPr lang="ru-RU" dirty="0"/>
              <a:t>:  Столяренко Г.Е</a:t>
            </a:r>
            <a:r>
              <a:rPr lang="ru-RU" dirty="0" smtClean="0"/>
              <a:t>., Савостьянова </a:t>
            </a:r>
            <a:r>
              <a:rPr lang="ru-RU" dirty="0"/>
              <a:t>Н.В., </a:t>
            </a:r>
            <a:r>
              <a:rPr lang="ru-RU" dirty="0" err="1"/>
              <a:t>Леденёва</a:t>
            </a:r>
            <a:r>
              <a:rPr lang="ru-RU" dirty="0"/>
              <a:t> М.Ю</a:t>
            </a:r>
            <a:r>
              <a:rPr lang="ru-RU" dirty="0" smtClean="0"/>
              <a:t>.,</a:t>
            </a:r>
          </a:p>
          <a:p>
            <a:pPr algn="r"/>
            <a:r>
              <a:rPr lang="ru-RU" dirty="0" smtClean="0"/>
              <a:t> </a:t>
            </a:r>
            <a:r>
              <a:rPr lang="ru-RU" dirty="0"/>
              <a:t>Серженко Ф.Л., Столяр В.Л., </a:t>
            </a:r>
            <a:r>
              <a:rPr lang="ru-RU" dirty="0" err="1"/>
              <a:t>Салахутдинов</a:t>
            </a:r>
            <a:r>
              <a:rPr lang="ru-RU" dirty="0"/>
              <a:t> В.К.</a:t>
            </a:r>
          </a:p>
          <a:p>
            <a:endParaRPr lang="ru-RU" dirty="0"/>
          </a:p>
        </p:txBody>
      </p:sp>
    </p:spTree>
    <p:extLst>
      <p:ext uri="{BB962C8B-B14F-4D97-AF65-F5344CB8AC3E}">
        <p14:creationId xmlns:p14="http://schemas.microsoft.com/office/powerpoint/2010/main" val="336809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проблемы</a:t>
            </a:r>
            <a:endParaRPr lang="ru-RU" dirty="0"/>
          </a:p>
        </p:txBody>
      </p:sp>
      <p:sp>
        <p:nvSpPr>
          <p:cNvPr id="3" name="Объект 2"/>
          <p:cNvSpPr>
            <a:spLocks noGrp="1"/>
          </p:cNvSpPr>
          <p:nvPr>
            <p:ph idx="1"/>
          </p:nvPr>
        </p:nvSpPr>
        <p:spPr/>
        <p:txBody>
          <a:bodyPr>
            <a:normAutofit fontScale="55000" lnSpcReduction="20000"/>
          </a:bodyPr>
          <a:lstStyle/>
          <a:p>
            <a:pPr lvl="0"/>
            <a:r>
              <a:rPr lang="en-US" dirty="0"/>
              <a:t>2004 - Ando F, </a:t>
            </a:r>
            <a:r>
              <a:rPr lang="en-US" dirty="0" err="1"/>
              <a:t>Sasano</a:t>
            </a:r>
            <a:r>
              <a:rPr lang="en-US" dirty="0"/>
              <a:t> K, </a:t>
            </a:r>
            <a:r>
              <a:rPr lang="en-US" dirty="0" err="1"/>
              <a:t>Ohba</a:t>
            </a:r>
            <a:r>
              <a:rPr lang="en-US" dirty="0"/>
              <a:t> N, Hirose H, </a:t>
            </a:r>
            <a:r>
              <a:rPr lang="en-US" dirty="0" err="1"/>
              <a:t>Yasui</a:t>
            </a:r>
            <a:r>
              <a:rPr lang="en-US" dirty="0"/>
              <a:t> O. Am J </a:t>
            </a:r>
            <a:r>
              <a:rPr lang="en-US" dirty="0" err="1"/>
              <a:t>Ophthalmol</a:t>
            </a:r>
            <a:r>
              <a:rPr lang="en-US" dirty="0"/>
              <a:t>. Anatomic and visual outcomes after </a:t>
            </a:r>
            <a:r>
              <a:rPr lang="en-US" dirty="0" err="1"/>
              <a:t>indocyanine</a:t>
            </a:r>
            <a:r>
              <a:rPr lang="en-US" dirty="0"/>
              <a:t> green-assisted peeling of the retinal internal limiting membrane in idiopathic macular hole surgery. 2004 Apr;137(4):609-14.</a:t>
            </a:r>
            <a:endParaRPr lang="ru-RU" dirty="0"/>
          </a:p>
          <a:p>
            <a:pPr lvl="0"/>
            <a:r>
              <a:rPr lang="en-US" dirty="0"/>
              <a:t>2004 - </a:t>
            </a:r>
            <a:r>
              <a:rPr lang="en-US" dirty="0" err="1"/>
              <a:t>Ohashi</a:t>
            </a:r>
            <a:r>
              <a:rPr lang="en-US" dirty="0"/>
              <a:t> H, </a:t>
            </a:r>
            <a:r>
              <a:rPr lang="en-US" dirty="0" err="1"/>
              <a:t>Kasuga</a:t>
            </a:r>
            <a:r>
              <a:rPr lang="en-US" dirty="0"/>
              <a:t> Y, </a:t>
            </a:r>
            <a:r>
              <a:rPr lang="en-US" dirty="0" err="1"/>
              <a:t>Hata</a:t>
            </a:r>
            <a:r>
              <a:rPr lang="en-US" dirty="0"/>
              <a:t> N, </a:t>
            </a:r>
            <a:r>
              <a:rPr lang="en-US" dirty="0" err="1"/>
              <a:t>Manabe</a:t>
            </a:r>
            <a:r>
              <a:rPr lang="en-US" dirty="0"/>
              <a:t> S, Takashima Y, Lee S, </a:t>
            </a:r>
            <a:r>
              <a:rPr lang="en-US" dirty="0" err="1"/>
              <a:t>Yamakawa</a:t>
            </a:r>
            <a:r>
              <a:rPr lang="en-US" dirty="0"/>
              <a:t> R. </a:t>
            </a:r>
            <a:r>
              <a:rPr lang="en-US" dirty="0" err="1"/>
              <a:t>Graefes</a:t>
            </a:r>
            <a:r>
              <a:rPr lang="en-US" dirty="0"/>
              <a:t>. Morphological changes in the optic disc after vitrectomy and fluid-air exchange. Arch </a:t>
            </a:r>
            <a:r>
              <a:rPr lang="en-US" dirty="0" err="1"/>
              <a:t>Clin</a:t>
            </a:r>
            <a:r>
              <a:rPr lang="en-US" dirty="0"/>
              <a:t> </a:t>
            </a:r>
            <a:r>
              <a:rPr lang="en-US" dirty="0" err="1"/>
              <a:t>Exp</a:t>
            </a:r>
            <a:r>
              <a:rPr lang="en-US" dirty="0"/>
              <a:t> </a:t>
            </a:r>
            <a:r>
              <a:rPr lang="en-US" dirty="0" err="1"/>
              <a:t>Ophthalmol</a:t>
            </a:r>
            <a:r>
              <a:rPr lang="en-US" dirty="0"/>
              <a:t>. 2004 Jun;242(6):484-8. </a:t>
            </a:r>
            <a:r>
              <a:rPr lang="en-US" dirty="0" err="1"/>
              <a:t>Epub</a:t>
            </a:r>
            <a:r>
              <a:rPr lang="en-US" dirty="0"/>
              <a:t> 2004 Feb 13.</a:t>
            </a:r>
            <a:endParaRPr lang="ru-RU" dirty="0"/>
          </a:p>
          <a:p>
            <a:pPr lvl="0"/>
            <a:r>
              <a:rPr lang="en-US" dirty="0"/>
              <a:t>2004 - </a:t>
            </a:r>
            <a:r>
              <a:rPr lang="en-US" dirty="0" err="1"/>
              <a:t>Ko</a:t>
            </a:r>
            <a:r>
              <a:rPr lang="en-US" dirty="0"/>
              <a:t> T.H., Fujimoto J.G., </a:t>
            </a:r>
            <a:r>
              <a:rPr lang="en-US" dirty="0" err="1"/>
              <a:t>Duker</a:t>
            </a:r>
            <a:r>
              <a:rPr lang="en-US" dirty="0"/>
              <a:t> J.S., </a:t>
            </a:r>
            <a:r>
              <a:rPr lang="en-US" dirty="0" err="1"/>
              <a:t>Paunescu</a:t>
            </a:r>
            <a:r>
              <a:rPr lang="en-US" dirty="0"/>
              <a:t> L.A. Comparison of Ultrahigh- and Standard-Resolution Optical Coherence Tomography for Imaging Macular Hole Pathology and Repair. – Ophthalmology. – 2004. – Vol. 111, № 11. - PP. 2033 – 2043.</a:t>
            </a:r>
            <a:endParaRPr lang="ru-RU" dirty="0"/>
          </a:p>
          <a:p>
            <a:pPr lvl="0"/>
            <a:r>
              <a:rPr lang="en-US" dirty="0"/>
              <a:t>2004 - </a:t>
            </a:r>
            <a:r>
              <a:rPr lang="en-US" dirty="0" err="1"/>
              <a:t>Mitamura</a:t>
            </a:r>
            <a:r>
              <a:rPr lang="en-US" dirty="0"/>
              <a:t> Y, Suzuki T, Kinoshita T, </a:t>
            </a:r>
            <a:r>
              <a:rPr lang="en-US" dirty="0" err="1"/>
              <a:t>Miyano</a:t>
            </a:r>
            <a:r>
              <a:rPr lang="en-US" dirty="0"/>
              <a:t> N, </a:t>
            </a:r>
            <a:r>
              <a:rPr lang="en-US" dirty="0" err="1"/>
              <a:t>Tashimo</a:t>
            </a:r>
            <a:r>
              <a:rPr lang="en-US" dirty="0"/>
              <a:t> A, </a:t>
            </a:r>
            <a:r>
              <a:rPr lang="en-US" dirty="0" err="1"/>
              <a:t>Ohtsuka</a:t>
            </a:r>
            <a:r>
              <a:rPr lang="en-US" dirty="0"/>
              <a:t> K. Optical coherence tomographic findings of dissociated optic nerve fiber layer appearance. Am J </a:t>
            </a:r>
            <a:r>
              <a:rPr lang="en-US" dirty="0" err="1"/>
              <a:t>Ophthalmol</a:t>
            </a:r>
            <a:r>
              <a:rPr lang="en-US" dirty="0"/>
              <a:t> 137(6):1155–1156</a:t>
            </a:r>
            <a:endParaRPr lang="ru-RU" dirty="0"/>
          </a:p>
          <a:p>
            <a:pPr lvl="0"/>
            <a:r>
              <a:rPr lang="en-US" dirty="0"/>
              <a:t>2004 - Sebastian Wolf, MD, PhD, Ute </a:t>
            </a:r>
            <a:r>
              <a:rPr lang="en-US" dirty="0" err="1"/>
              <a:t>Schnurbusch</a:t>
            </a:r>
            <a:r>
              <a:rPr lang="en-US" dirty="0"/>
              <a:t>, MD, Peter </a:t>
            </a:r>
            <a:r>
              <a:rPr lang="en-US" dirty="0" err="1"/>
              <a:t>Wiedemann</a:t>
            </a:r>
            <a:r>
              <a:rPr lang="en-US" dirty="0"/>
              <a:t>, MD, Jens </a:t>
            </a:r>
            <a:r>
              <a:rPr lang="en-US" dirty="0" err="1"/>
              <a:t>Grosche</a:t>
            </a:r>
            <a:r>
              <a:rPr lang="en-US" dirty="0"/>
              <a:t>, PhD, Andreas </a:t>
            </a:r>
            <a:r>
              <a:rPr lang="en-US" dirty="0" err="1"/>
              <a:t>Reichenbach</a:t>
            </a:r>
            <a:r>
              <a:rPr lang="en-US" dirty="0"/>
              <a:t>, MD, </a:t>
            </a:r>
            <a:r>
              <a:rPr lang="en-US" dirty="0" err="1"/>
              <a:t>Hartwig</a:t>
            </a:r>
            <a:r>
              <a:rPr lang="en-US" dirty="0"/>
              <a:t> </a:t>
            </a:r>
            <a:r>
              <a:rPr lang="en-US" dirty="0" err="1"/>
              <a:t>Wolburg</a:t>
            </a:r>
            <a:r>
              <a:rPr lang="en-US" dirty="0"/>
              <a:t>, PhD. Peeling of the Basal Membrane in the Human Retina Ultrastructural Effects. Ophthalmology Volume 111, Number 2, February 2004</a:t>
            </a:r>
            <a:endParaRPr lang="ru-RU" dirty="0"/>
          </a:p>
          <a:p>
            <a:pPr lvl="0"/>
            <a:r>
              <a:rPr lang="en-US" dirty="0"/>
              <a:t>2005 - </a:t>
            </a:r>
            <a:r>
              <a:rPr lang="en-US" dirty="0" err="1"/>
              <a:t>Yasuki</a:t>
            </a:r>
            <a:r>
              <a:rPr lang="en-US" dirty="0"/>
              <a:t> Ito, MD, Hiroko </a:t>
            </a:r>
            <a:r>
              <a:rPr lang="en-US" dirty="0" err="1"/>
              <a:t>Terasaki</a:t>
            </a:r>
            <a:r>
              <a:rPr lang="en-US" dirty="0"/>
              <a:t>, MD, Akiko Takahashi, MD, Tomomi </a:t>
            </a:r>
            <a:r>
              <a:rPr lang="en-US" dirty="0" err="1"/>
              <a:t>Yamakoshi</a:t>
            </a:r>
            <a:r>
              <a:rPr lang="en-US" dirty="0"/>
              <a:t>, MD, </a:t>
            </a:r>
            <a:r>
              <a:rPr lang="en-US" dirty="0" err="1"/>
              <a:t>Mineo</a:t>
            </a:r>
            <a:r>
              <a:rPr lang="en-US" dirty="0"/>
              <a:t> Kondo, MD, Makoto Nakamura, MD. Dissociated Optic Nerve Fiber Layer Appearance after Internal Limiting Membrane Peeling for Idiopathic Macular Holes. Ophthalmology Volume 112, Number 8, August 2005</a:t>
            </a:r>
            <a:endParaRPr lang="ru-RU" dirty="0"/>
          </a:p>
          <a:p>
            <a:pPr lvl="0"/>
            <a:r>
              <a:rPr lang="en-US" dirty="0"/>
              <a:t>2006 - </a:t>
            </a:r>
            <a:r>
              <a:rPr lang="en-US" dirty="0" err="1"/>
              <a:t>Ko</a:t>
            </a:r>
            <a:r>
              <a:rPr lang="en-US" dirty="0"/>
              <a:t> T.H., </a:t>
            </a:r>
            <a:r>
              <a:rPr lang="en-US" dirty="0" err="1"/>
              <a:t>Witkin</a:t>
            </a:r>
            <a:r>
              <a:rPr lang="en-US" dirty="0"/>
              <a:t> A.J., Fujimoto J.G. et al. Ultrahigh-Resolution Optical Coherence Tomography of Surgically Closed Macular Holes. – Arch. </a:t>
            </a:r>
            <a:r>
              <a:rPr lang="en-US" dirty="0" err="1"/>
              <a:t>Ophthalmol</a:t>
            </a:r>
            <a:r>
              <a:rPr lang="en-US" dirty="0"/>
              <a:t>. – 2006. – Vol. 124, № 6. – PP. 827 – 836. </a:t>
            </a:r>
            <a:endParaRPr lang="ru-RU" dirty="0"/>
          </a:p>
          <a:p>
            <a:pPr lvl="0"/>
            <a:r>
              <a:rPr lang="en-US" dirty="0"/>
              <a:t>2007 - </a:t>
            </a:r>
            <a:r>
              <a:rPr lang="en-US" dirty="0" err="1"/>
              <a:t>Michalewski</a:t>
            </a:r>
            <a:r>
              <a:rPr lang="en-US" dirty="0"/>
              <a:t> J., </a:t>
            </a:r>
            <a:r>
              <a:rPr lang="en-US" dirty="0" err="1"/>
              <a:t>Michalewska</a:t>
            </a:r>
            <a:r>
              <a:rPr lang="en-US" dirty="0"/>
              <a:t> Z., </a:t>
            </a:r>
            <a:r>
              <a:rPr lang="en-US" dirty="0" err="1"/>
              <a:t>Cisiecki</a:t>
            </a:r>
            <a:r>
              <a:rPr lang="en-US" dirty="0"/>
              <a:t> S., </a:t>
            </a:r>
            <a:r>
              <a:rPr lang="en-US" dirty="0" err="1"/>
              <a:t>Nawrocki</a:t>
            </a:r>
            <a:r>
              <a:rPr lang="en-US" dirty="0"/>
              <a:t> J. Morphologically functional correlations of macular pathology connected with </a:t>
            </a:r>
            <a:r>
              <a:rPr lang="en-US" dirty="0" err="1"/>
              <a:t>epiretinal</a:t>
            </a:r>
            <a:r>
              <a:rPr lang="en-US" dirty="0"/>
              <a:t> membrane formation in spectral optical coherence tomography (SOCT). - </a:t>
            </a:r>
            <a:r>
              <a:rPr lang="en-US" dirty="0" err="1"/>
              <a:t>Graefes</a:t>
            </a:r>
            <a:r>
              <a:rPr lang="en-US" dirty="0"/>
              <a:t> Arch </a:t>
            </a:r>
            <a:r>
              <a:rPr lang="en-US" dirty="0" err="1"/>
              <a:t>Clin</a:t>
            </a:r>
            <a:r>
              <a:rPr lang="en-US" dirty="0"/>
              <a:t> </a:t>
            </a:r>
            <a:r>
              <a:rPr lang="en-US" dirty="0" err="1"/>
              <a:t>Exp</a:t>
            </a:r>
            <a:r>
              <a:rPr lang="en-US" dirty="0"/>
              <a:t> </a:t>
            </a:r>
            <a:r>
              <a:rPr lang="en-US" dirty="0" err="1"/>
              <a:t>Ophthalmol</a:t>
            </a:r>
            <a:r>
              <a:rPr lang="en-US" dirty="0"/>
              <a:t> – 2007. – Vol. 245, № 11. – PP. 1623-31. </a:t>
            </a:r>
            <a:endParaRPr lang="ru-RU" dirty="0"/>
          </a:p>
        </p:txBody>
      </p:sp>
    </p:spTree>
    <p:extLst>
      <p:ext uri="{BB962C8B-B14F-4D97-AF65-F5344CB8AC3E}">
        <p14:creationId xmlns:p14="http://schemas.microsoft.com/office/powerpoint/2010/main" val="283126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проблемы</a:t>
            </a:r>
            <a:endParaRPr lang="ru-RU" dirty="0"/>
          </a:p>
        </p:txBody>
      </p:sp>
      <p:sp>
        <p:nvSpPr>
          <p:cNvPr id="3" name="Объект 2"/>
          <p:cNvSpPr>
            <a:spLocks noGrp="1"/>
          </p:cNvSpPr>
          <p:nvPr>
            <p:ph idx="1"/>
          </p:nvPr>
        </p:nvSpPr>
        <p:spPr/>
        <p:txBody>
          <a:bodyPr>
            <a:normAutofit fontScale="62500" lnSpcReduction="20000"/>
          </a:bodyPr>
          <a:lstStyle/>
          <a:p>
            <a:pPr lvl="0"/>
            <a:r>
              <a:rPr lang="en-US" dirty="0"/>
              <a:t>2008 - </a:t>
            </a:r>
            <a:r>
              <a:rPr lang="en-US" dirty="0" err="1"/>
              <a:t>Michalewska</a:t>
            </a:r>
            <a:r>
              <a:rPr lang="en-US" dirty="0"/>
              <a:t> Z., </a:t>
            </a:r>
            <a:r>
              <a:rPr lang="en-US" dirty="0" err="1"/>
              <a:t>Michalewski</a:t>
            </a:r>
            <a:r>
              <a:rPr lang="en-US" dirty="0"/>
              <a:t> J., </a:t>
            </a:r>
            <a:r>
              <a:rPr lang="en-US" dirty="0" err="1"/>
              <a:t>Cisievski</a:t>
            </a:r>
            <a:r>
              <a:rPr lang="en-US" dirty="0"/>
              <a:t> S., Adelman R., </a:t>
            </a:r>
            <a:r>
              <a:rPr lang="en-US" dirty="0" err="1"/>
              <a:t>Nawrocki</a:t>
            </a:r>
            <a:r>
              <a:rPr lang="en-US" dirty="0"/>
              <a:t> J. Correlation between </a:t>
            </a:r>
            <a:r>
              <a:rPr lang="en-US" dirty="0" err="1"/>
              <a:t>foveal</a:t>
            </a:r>
            <a:r>
              <a:rPr lang="en-US" dirty="0"/>
              <a:t> structure and visual outcome following macular hole surgery: a spectral optical coherence tomography study. – </a:t>
            </a:r>
            <a:r>
              <a:rPr lang="en-US" dirty="0" err="1"/>
              <a:t>Graefes</a:t>
            </a:r>
            <a:r>
              <a:rPr lang="en-US" dirty="0"/>
              <a:t> Arch. </a:t>
            </a:r>
            <a:r>
              <a:rPr lang="en-US" dirty="0" err="1"/>
              <a:t>Clin</a:t>
            </a:r>
            <a:r>
              <a:rPr lang="en-US" dirty="0"/>
              <a:t>. Exp. </a:t>
            </a:r>
            <a:r>
              <a:rPr lang="en-US" dirty="0" err="1"/>
              <a:t>Ophthalmol</a:t>
            </a:r>
            <a:r>
              <a:rPr lang="en-US" dirty="0"/>
              <a:t>. – 2008. – Vol. 246, № 6. – PP. 823 – 830.    </a:t>
            </a:r>
            <a:endParaRPr lang="ru-RU" dirty="0"/>
          </a:p>
          <a:p>
            <a:pPr lvl="0"/>
            <a:r>
              <a:rPr lang="en-US" dirty="0"/>
              <a:t>2008 - Chung EJ, Lew YJ, Lee H, </a:t>
            </a:r>
            <a:r>
              <a:rPr lang="en-US" dirty="0" err="1"/>
              <a:t>Koh</a:t>
            </a:r>
            <a:r>
              <a:rPr lang="en-US" dirty="0"/>
              <a:t> HJ. OCT-guided hyaloid release for </a:t>
            </a:r>
            <a:r>
              <a:rPr lang="en-US" dirty="0" err="1"/>
              <a:t>vitreomacular</a:t>
            </a:r>
            <a:r>
              <a:rPr lang="en-US" dirty="0"/>
              <a:t> traction syndrome. Korean j. </a:t>
            </a:r>
            <a:r>
              <a:rPr lang="en-US" dirty="0" err="1"/>
              <a:t>Ophthalmol</a:t>
            </a:r>
            <a:r>
              <a:rPr lang="en-US" dirty="0"/>
              <a:t>.– 2008. – Vol. 22 № 3. –PP. 169-73.</a:t>
            </a:r>
            <a:endParaRPr lang="ru-RU" dirty="0"/>
          </a:p>
          <a:p>
            <a:pPr lvl="0"/>
            <a:r>
              <a:rPr lang="en-US" dirty="0"/>
              <a:t>2009 - </a:t>
            </a:r>
            <a:r>
              <a:rPr lang="en-US" dirty="0" err="1"/>
              <a:t>Konstantinidis</a:t>
            </a:r>
            <a:r>
              <a:rPr lang="en-US" dirty="0"/>
              <a:t> L., </a:t>
            </a:r>
            <a:r>
              <a:rPr lang="en-US" dirty="0" err="1"/>
              <a:t>Berguiga</a:t>
            </a:r>
            <a:r>
              <a:rPr lang="en-US" dirty="0"/>
              <a:t> M., </a:t>
            </a:r>
            <a:r>
              <a:rPr lang="en-US" dirty="0" err="1"/>
              <a:t>Beknazar</a:t>
            </a:r>
            <a:r>
              <a:rPr lang="en-US" dirty="0"/>
              <a:t> E., </a:t>
            </a:r>
            <a:r>
              <a:rPr lang="en-US" dirty="0" err="1"/>
              <a:t>Wolfensberger</a:t>
            </a:r>
            <a:r>
              <a:rPr lang="en-US" dirty="0"/>
              <a:t> T.J. Anatomic and functional outcome after 23-gauge vitrectomy, peeling, and </a:t>
            </a:r>
            <a:r>
              <a:rPr lang="en-US" dirty="0" err="1"/>
              <a:t>intravitreal</a:t>
            </a:r>
            <a:r>
              <a:rPr lang="en-US" dirty="0"/>
              <a:t> triamcinolone for idiopathic macular </a:t>
            </a:r>
            <a:r>
              <a:rPr lang="en-US" dirty="0" err="1"/>
              <a:t>epiretinal</a:t>
            </a:r>
            <a:r>
              <a:rPr lang="en-US" dirty="0"/>
              <a:t> membrane. - Retina. – 2009. – Vol. 29, № 8. – PP. 1119-27.</a:t>
            </a:r>
            <a:endParaRPr lang="ru-RU" dirty="0"/>
          </a:p>
          <a:p>
            <a:pPr lvl="0"/>
            <a:r>
              <a:rPr lang="en-US" dirty="0"/>
              <a:t>2010 - </a:t>
            </a:r>
            <a:r>
              <a:rPr lang="en-US" dirty="0" err="1"/>
              <a:t>Karacorlu</a:t>
            </a:r>
            <a:r>
              <a:rPr lang="en-US" dirty="0"/>
              <a:t> M, </a:t>
            </a:r>
            <a:r>
              <a:rPr lang="en-US" dirty="0" err="1"/>
              <a:t>Ozdemir</a:t>
            </a:r>
            <a:r>
              <a:rPr lang="en-US" dirty="0"/>
              <a:t> H, </a:t>
            </a:r>
            <a:r>
              <a:rPr lang="en-US" dirty="0" err="1"/>
              <a:t>Senturk</a:t>
            </a:r>
            <a:r>
              <a:rPr lang="en-US" dirty="0"/>
              <a:t> F, </a:t>
            </a:r>
            <a:r>
              <a:rPr lang="en-US" dirty="0" err="1"/>
              <a:t>Karacorlu</a:t>
            </a:r>
            <a:r>
              <a:rPr lang="en-US" dirty="0"/>
              <a:t> SA, </a:t>
            </a:r>
            <a:r>
              <a:rPr lang="en-US" dirty="0" err="1"/>
              <a:t>Uysal</a:t>
            </a:r>
            <a:r>
              <a:rPr lang="en-US" dirty="0"/>
              <a:t> O. Correlation of retinal sensitivity with visual acuity and macular thickness in eyes with idiopathic </a:t>
            </a:r>
            <a:r>
              <a:rPr lang="en-US" dirty="0" err="1"/>
              <a:t>epimacular</a:t>
            </a:r>
            <a:r>
              <a:rPr lang="en-US" dirty="0"/>
              <a:t> membrane. – Int. </a:t>
            </a:r>
            <a:r>
              <a:rPr lang="en-US" dirty="0" err="1"/>
              <a:t>Ophthalmol</a:t>
            </a:r>
            <a:r>
              <a:rPr lang="en-US" dirty="0"/>
              <a:t>. – 2010. – Vol. 30, № 3 – PP. 285-90. </a:t>
            </a:r>
            <a:endParaRPr lang="ru-RU" dirty="0"/>
          </a:p>
          <a:p>
            <a:pPr lvl="0"/>
            <a:r>
              <a:rPr lang="en-US" dirty="0"/>
              <a:t>2010 - Imai H, </a:t>
            </a:r>
            <a:r>
              <a:rPr lang="en-US" dirty="0" err="1"/>
              <a:t>Ohta</a:t>
            </a:r>
            <a:r>
              <a:rPr lang="en-US" dirty="0"/>
              <a:t> K. </a:t>
            </a:r>
            <a:r>
              <a:rPr lang="en-US" dirty="0" err="1"/>
              <a:t>Microperimetric</a:t>
            </a:r>
            <a:r>
              <a:rPr lang="en-US" dirty="0"/>
              <a:t> determination of retinal sensitivity in areas of dissociated optic nerve fiber layer following internal limiting membrane peeling. </a:t>
            </a:r>
            <a:r>
              <a:rPr lang="en-US" dirty="0" err="1"/>
              <a:t>Jpn</a:t>
            </a:r>
            <a:r>
              <a:rPr lang="en-US" dirty="0"/>
              <a:t> J </a:t>
            </a:r>
            <a:r>
              <a:rPr lang="en-US" dirty="0" err="1"/>
              <a:t>Ophthalmol</a:t>
            </a:r>
            <a:r>
              <a:rPr lang="en-US" dirty="0"/>
              <a:t> 2010; 54:435–440.</a:t>
            </a:r>
            <a:endParaRPr lang="ru-RU" dirty="0"/>
          </a:p>
          <a:p>
            <a:pPr lvl="0"/>
            <a:r>
              <a:rPr lang="en-US" dirty="0"/>
              <a:t>2010 - </a:t>
            </a:r>
            <a:r>
              <a:rPr lang="en-US" dirty="0" err="1"/>
              <a:t>Brazitikos</a:t>
            </a:r>
            <a:r>
              <a:rPr lang="en-US" dirty="0"/>
              <a:t> PD, </a:t>
            </a:r>
            <a:r>
              <a:rPr lang="en-US" dirty="0" err="1"/>
              <a:t>Katsimpris</a:t>
            </a:r>
            <a:r>
              <a:rPr lang="en-US" dirty="0"/>
              <a:t> JM, </a:t>
            </a:r>
            <a:r>
              <a:rPr lang="en-US" dirty="0" err="1"/>
              <a:t>Tsironi</a:t>
            </a:r>
            <a:r>
              <a:rPr lang="en-US" dirty="0"/>
              <a:t> E, </a:t>
            </a:r>
            <a:r>
              <a:rPr lang="en-US" dirty="0" err="1"/>
              <a:t>Androudi</a:t>
            </a:r>
            <a:r>
              <a:rPr lang="en-US" dirty="0"/>
              <a:t> S. Retinal nerve fiber layer thickness evaluation after </a:t>
            </a:r>
            <a:r>
              <a:rPr lang="en-US" dirty="0" err="1"/>
              <a:t>trypan</a:t>
            </a:r>
            <a:r>
              <a:rPr lang="en-US" dirty="0"/>
              <a:t> blue-assisted macular surgery. Retina. 2010;30:640–647</a:t>
            </a:r>
            <a:endParaRPr lang="ru-RU" dirty="0"/>
          </a:p>
          <a:p>
            <a:pPr lvl="0"/>
            <a:r>
              <a:rPr lang="en-US" dirty="0"/>
              <a:t>2011 - </a:t>
            </a:r>
            <a:r>
              <a:rPr lang="en-US" dirty="0" err="1"/>
              <a:t>Alkabes</a:t>
            </a:r>
            <a:r>
              <a:rPr lang="en-US" dirty="0"/>
              <a:t> M, Salinas C, Vitale L, Bure`s A, </a:t>
            </a:r>
            <a:r>
              <a:rPr lang="en-US" dirty="0" err="1"/>
              <a:t>Nucci</a:t>
            </a:r>
            <a:r>
              <a:rPr lang="en-US" dirty="0"/>
              <a:t> P, Mateo C (2011) </a:t>
            </a:r>
            <a:r>
              <a:rPr lang="en-US" dirty="0" err="1"/>
              <a:t>En</a:t>
            </a:r>
            <a:r>
              <a:rPr lang="en-US" dirty="0"/>
              <a:t> face optical coherence tomography of inner retinal defects after internal limiting membrane peeling for idiopathic macular hole. Invest </a:t>
            </a:r>
            <a:r>
              <a:rPr lang="en-US" dirty="0" err="1"/>
              <a:t>Ophthalmol</a:t>
            </a:r>
            <a:r>
              <a:rPr lang="en-US" dirty="0"/>
              <a:t> Vis </a:t>
            </a:r>
            <a:r>
              <a:rPr lang="en-US" dirty="0" err="1"/>
              <a:t>Sci</a:t>
            </a:r>
            <a:r>
              <a:rPr lang="en-US" dirty="0"/>
              <a:t> 2011; 52(11): 8349–8355</a:t>
            </a:r>
            <a:endParaRPr lang="ru-RU" dirty="0"/>
          </a:p>
          <a:p>
            <a:pPr lvl="0"/>
            <a:r>
              <a:rPr lang="en-US" dirty="0"/>
              <a:t>2011 - </a:t>
            </a:r>
            <a:r>
              <a:rPr lang="en-US" dirty="0" err="1"/>
              <a:t>Michalewski</a:t>
            </a:r>
            <a:r>
              <a:rPr lang="en-US" dirty="0"/>
              <a:t> J., </a:t>
            </a:r>
            <a:r>
              <a:rPr lang="en-US" dirty="0" err="1"/>
              <a:t>Michalewska</a:t>
            </a:r>
            <a:r>
              <a:rPr lang="en-US" dirty="0"/>
              <a:t> Z., </a:t>
            </a:r>
            <a:r>
              <a:rPr lang="en-US" dirty="0" err="1"/>
              <a:t>Dzięgielewski</a:t>
            </a:r>
            <a:r>
              <a:rPr lang="en-US" dirty="0"/>
              <a:t> K., </a:t>
            </a:r>
            <a:r>
              <a:rPr lang="en-US" dirty="0" err="1"/>
              <a:t>Nawrocki</a:t>
            </a:r>
            <a:r>
              <a:rPr lang="en-US" dirty="0"/>
              <a:t> J. Evolution from macular </a:t>
            </a:r>
            <a:r>
              <a:rPr lang="en-US" dirty="0" err="1"/>
              <a:t>pseudohole</a:t>
            </a:r>
            <a:r>
              <a:rPr lang="en-US" dirty="0"/>
              <a:t> to lamellar macular hole - spectral domain OCT study. </a:t>
            </a:r>
            <a:r>
              <a:rPr lang="en-US" dirty="0" err="1"/>
              <a:t>Graefes</a:t>
            </a:r>
            <a:r>
              <a:rPr lang="en-US" dirty="0"/>
              <a:t> Arch </a:t>
            </a:r>
            <a:r>
              <a:rPr lang="en-US" dirty="0" err="1"/>
              <a:t>Clin</a:t>
            </a:r>
            <a:r>
              <a:rPr lang="en-US" dirty="0"/>
              <a:t> </a:t>
            </a:r>
            <a:r>
              <a:rPr lang="en-US" dirty="0" err="1"/>
              <a:t>Exp</a:t>
            </a:r>
            <a:r>
              <a:rPr lang="en-US" dirty="0"/>
              <a:t> </a:t>
            </a:r>
            <a:r>
              <a:rPr lang="en-US" dirty="0" err="1"/>
              <a:t>Ophthalmol</a:t>
            </a:r>
            <a:r>
              <a:rPr lang="en-US" dirty="0"/>
              <a:t>. – 2011. -  Vol. 249, № 2. – PP. 175-8. </a:t>
            </a:r>
            <a:endParaRPr lang="ru-RU" dirty="0"/>
          </a:p>
        </p:txBody>
      </p:sp>
    </p:spTree>
    <p:extLst>
      <p:ext uri="{BB962C8B-B14F-4D97-AF65-F5344CB8AC3E}">
        <p14:creationId xmlns:p14="http://schemas.microsoft.com/office/powerpoint/2010/main" val="359623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проблемы</a:t>
            </a:r>
            <a:endParaRPr lang="ru-RU" dirty="0"/>
          </a:p>
        </p:txBody>
      </p:sp>
      <p:sp>
        <p:nvSpPr>
          <p:cNvPr id="3" name="Объект 2"/>
          <p:cNvSpPr>
            <a:spLocks noGrp="1"/>
          </p:cNvSpPr>
          <p:nvPr>
            <p:ph idx="1"/>
          </p:nvPr>
        </p:nvSpPr>
        <p:spPr/>
        <p:txBody>
          <a:bodyPr>
            <a:normAutofit fontScale="62500" lnSpcReduction="20000"/>
          </a:bodyPr>
          <a:lstStyle/>
          <a:p>
            <a:pPr lvl="0"/>
            <a:r>
              <a:rPr lang="en-US" dirty="0"/>
              <a:t>2011 – </a:t>
            </a:r>
            <a:r>
              <a:rPr lang="en-US" dirty="0" err="1"/>
              <a:t>Georgiy</a:t>
            </a:r>
            <a:r>
              <a:rPr lang="en-US" dirty="0"/>
              <a:t> E. </a:t>
            </a:r>
            <a:r>
              <a:rPr lang="en-US" dirty="0" err="1"/>
              <a:t>Stolyarenko</a:t>
            </a:r>
            <a:r>
              <a:rPr lang="en-US" dirty="0"/>
              <a:t>, MD, PhD; Prof., </a:t>
            </a:r>
            <a:r>
              <a:rPr lang="en-US" dirty="0" err="1"/>
              <a:t>Dzhasser</a:t>
            </a:r>
            <a:r>
              <a:rPr lang="en-US" dirty="0"/>
              <a:t> </a:t>
            </a:r>
            <a:r>
              <a:rPr lang="en-US" dirty="0" err="1"/>
              <a:t>Doroschenko</a:t>
            </a:r>
            <a:r>
              <a:rPr lang="en-US" dirty="0"/>
              <a:t>, MD; Natalia K. </a:t>
            </a:r>
            <a:r>
              <a:rPr lang="en-US" dirty="0" err="1"/>
              <a:t>Mazurina</a:t>
            </a:r>
            <a:r>
              <a:rPr lang="en-US" dirty="0"/>
              <a:t>, MD, PhD; Hassan M. </a:t>
            </a:r>
            <a:r>
              <a:rPr lang="en-US" dirty="0" err="1"/>
              <a:t>Unes</a:t>
            </a:r>
            <a:r>
              <a:rPr lang="en-US" dirty="0"/>
              <a:t>, MD, PhD; Maria Y. </a:t>
            </a:r>
            <a:r>
              <a:rPr lang="en-US" dirty="0" err="1"/>
              <a:t>Ledeneva</a:t>
            </a:r>
            <a:r>
              <a:rPr lang="en-US" dirty="0"/>
              <a:t>, MD; Surgical Isolation of </a:t>
            </a:r>
            <a:r>
              <a:rPr lang="en-US" dirty="0" err="1"/>
              <a:t>Epimacular</a:t>
            </a:r>
            <a:r>
              <a:rPr lang="en-US" dirty="0"/>
              <a:t> Structures Based on OCT </a:t>
            </a:r>
            <a:r>
              <a:rPr lang="en-US" dirty="0" err="1"/>
              <a:t>En</a:t>
            </a:r>
            <a:r>
              <a:rPr lang="en-US" dirty="0"/>
              <a:t>-Face Retina Mapping. AAO, Annual meeting 2011 of American academy of Ophthalmology, Orlando, </a:t>
            </a:r>
            <a:r>
              <a:rPr lang="en-US" dirty="0" err="1"/>
              <a:t>Fl</a:t>
            </a:r>
            <a:r>
              <a:rPr lang="en-US" dirty="0"/>
              <a:t>, USA, October 22-25, 2011, p. 154. </a:t>
            </a:r>
            <a:endParaRPr lang="ru-RU" dirty="0"/>
          </a:p>
          <a:p>
            <a:pPr lvl="0"/>
            <a:r>
              <a:rPr lang="en-US" dirty="0"/>
              <a:t>2012 - </a:t>
            </a:r>
            <a:r>
              <a:rPr lang="en-US" dirty="0" err="1"/>
              <a:t>Spaide</a:t>
            </a:r>
            <a:r>
              <a:rPr lang="en-US" dirty="0"/>
              <a:t> RF. ‘‘Dissociated optic nerve fiber layer’’ appearance after internal limiting membrane removal is inner retinal dimpling. Retina 32(9):1719–1726</a:t>
            </a:r>
            <a:endParaRPr lang="ru-RU" dirty="0"/>
          </a:p>
          <a:p>
            <a:pPr lvl="0"/>
            <a:r>
              <a:rPr lang="en-US" dirty="0"/>
              <a:t>2012 - </a:t>
            </a:r>
            <a:r>
              <a:rPr lang="en-US" dirty="0" err="1"/>
              <a:t>Augustino</a:t>
            </a:r>
            <a:r>
              <a:rPr lang="en-US" dirty="0"/>
              <a:t> Clark, </a:t>
            </a:r>
            <a:r>
              <a:rPr lang="en-US" dirty="0" err="1"/>
              <a:t>Franzco</a:t>
            </a:r>
            <a:r>
              <a:rPr lang="en-US" dirty="0"/>
              <a:t>, Nicole </a:t>
            </a:r>
            <a:r>
              <a:rPr lang="en-US" dirty="0" err="1"/>
              <a:t>Balducci</a:t>
            </a:r>
            <a:r>
              <a:rPr lang="en-US" dirty="0"/>
              <a:t>, MD, Francesco </a:t>
            </a:r>
            <a:r>
              <a:rPr lang="en-US" dirty="0" err="1"/>
              <a:t>Pichi</a:t>
            </a:r>
            <a:r>
              <a:rPr lang="en-US" dirty="0"/>
              <a:t>, MD, Chiara Veronese, MD, </a:t>
            </a:r>
            <a:r>
              <a:rPr lang="en-US" dirty="0" err="1"/>
              <a:t>Mariachiara</a:t>
            </a:r>
            <a:r>
              <a:rPr lang="en-US" dirty="0"/>
              <a:t> </a:t>
            </a:r>
            <a:r>
              <a:rPr lang="en-US" dirty="0" err="1"/>
              <a:t>Morara</a:t>
            </a:r>
            <a:r>
              <a:rPr lang="en-US" dirty="0"/>
              <a:t>, MD, Carlo </a:t>
            </a:r>
            <a:r>
              <a:rPr lang="en-US" dirty="0" err="1"/>
              <a:t>Torrazza</a:t>
            </a:r>
            <a:r>
              <a:rPr lang="en-US" dirty="0"/>
              <a:t>, </a:t>
            </a:r>
            <a:r>
              <a:rPr lang="en-US" dirty="0" err="1"/>
              <a:t>MD,Antonio</a:t>
            </a:r>
            <a:r>
              <a:rPr lang="en-US" dirty="0"/>
              <a:t> P. </a:t>
            </a:r>
            <a:r>
              <a:rPr lang="en-US" dirty="0" err="1"/>
              <a:t>Ciardella</a:t>
            </a:r>
            <a:r>
              <a:rPr lang="en-US" dirty="0"/>
              <a:t>, MD. Swelling of the arcuate nerve fiber layer after internal limiting Membrane peeling </a:t>
            </a:r>
            <a:r>
              <a:rPr lang="en-US" dirty="0" err="1"/>
              <a:t>retina.The</a:t>
            </a:r>
            <a:r>
              <a:rPr lang="en-US" dirty="0"/>
              <a:t> journal of retinal and vitreous diseases _ 2012 _ volume 32 _ number 8</a:t>
            </a:r>
            <a:endParaRPr lang="ru-RU" dirty="0"/>
          </a:p>
          <a:p>
            <a:pPr lvl="0"/>
            <a:r>
              <a:rPr lang="en-US" dirty="0"/>
              <a:t>2014 - Francesco </a:t>
            </a:r>
            <a:r>
              <a:rPr lang="en-US" dirty="0" err="1"/>
              <a:t>Pichi</a:t>
            </a:r>
            <a:r>
              <a:rPr lang="en-US" dirty="0"/>
              <a:t>, Andrea </a:t>
            </a:r>
            <a:r>
              <a:rPr lang="en-US" dirty="0" err="1"/>
              <a:t>Lembo</a:t>
            </a:r>
            <a:r>
              <a:rPr lang="en-US" dirty="0"/>
              <a:t>, </a:t>
            </a:r>
            <a:r>
              <a:rPr lang="en-US" dirty="0" err="1"/>
              <a:t>Mariachiara</a:t>
            </a:r>
            <a:r>
              <a:rPr lang="en-US" dirty="0"/>
              <a:t> </a:t>
            </a:r>
            <a:r>
              <a:rPr lang="en-US" dirty="0" err="1"/>
              <a:t>Morara</a:t>
            </a:r>
            <a:r>
              <a:rPr lang="en-US" dirty="0"/>
              <a:t>, Chiara Veronese, </a:t>
            </a:r>
            <a:r>
              <a:rPr lang="en-US" dirty="0" err="1"/>
              <a:t>Micol</a:t>
            </a:r>
            <a:r>
              <a:rPr lang="en-US" dirty="0"/>
              <a:t> </a:t>
            </a:r>
            <a:r>
              <a:rPr lang="en-US" dirty="0" err="1"/>
              <a:t>Alkabes</a:t>
            </a:r>
            <a:r>
              <a:rPr lang="en-US" dirty="0"/>
              <a:t>, Paolo </a:t>
            </a:r>
            <a:r>
              <a:rPr lang="en-US" dirty="0" err="1"/>
              <a:t>Nucci</a:t>
            </a:r>
            <a:r>
              <a:rPr lang="en-US" dirty="0"/>
              <a:t>, Antonio P. </a:t>
            </a:r>
            <a:r>
              <a:rPr lang="en-US" dirty="0" err="1"/>
              <a:t>Ciardella</a:t>
            </a:r>
            <a:r>
              <a:rPr lang="en-US" dirty="0"/>
              <a:t>. Early and late inner retinal changes after inner limiting membrane peeling. </a:t>
            </a:r>
            <a:r>
              <a:rPr lang="en-US" dirty="0" err="1"/>
              <a:t>Int</a:t>
            </a:r>
            <a:r>
              <a:rPr lang="en-US" dirty="0"/>
              <a:t> </a:t>
            </a:r>
            <a:r>
              <a:rPr lang="en-US" dirty="0" err="1"/>
              <a:t>Ophthalmol</a:t>
            </a:r>
            <a:r>
              <a:rPr lang="en-US" dirty="0"/>
              <a:t>. 2014 Apr; 34(2):437-46</a:t>
            </a:r>
            <a:endParaRPr lang="ru-RU" dirty="0"/>
          </a:p>
          <a:p>
            <a:pPr lvl="0"/>
            <a:r>
              <a:rPr lang="en-US" dirty="0"/>
              <a:t>2017 – G. </a:t>
            </a:r>
            <a:r>
              <a:rPr lang="en-US" dirty="0" err="1"/>
              <a:t>Stolyarenko</a:t>
            </a:r>
            <a:r>
              <a:rPr lang="en-US" dirty="0"/>
              <a:t>  MD, PhD, Prof.; D. </a:t>
            </a:r>
            <a:r>
              <a:rPr lang="en-US" dirty="0" err="1"/>
              <a:t>Doroshenko</a:t>
            </a:r>
            <a:r>
              <a:rPr lang="en-US" dirty="0"/>
              <a:t> MD, M. </a:t>
            </a:r>
            <a:r>
              <a:rPr lang="en-US" dirty="0" err="1"/>
              <a:t>Ledeneva</a:t>
            </a:r>
            <a:r>
              <a:rPr lang="en-US" dirty="0"/>
              <a:t> MD, V. </a:t>
            </a:r>
            <a:r>
              <a:rPr lang="en-US" dirty="0" err="1"/>
              <a:t>Salakhutdinov</a:t>
            </a:r>
            <a:r>
              <a:rPr lang="en-US" dirty="0"/>
              <a:t>, N. </a:t>
            </a:r>
            <a:r>
              <a:rPr lang="en-US" dirty="0" err="1"/>
              <a:t>Savostianova</a:t>
            </a:r>
            <a:r>
              <a:rPr lang="en-US" dirty="0"/>
              <a:t> MD. </a:t>
            </a:r>
            <a:r>
              <a:rPr lang="en-US" dirty="0" err="1"/>
              <a:t>Endoocular</a:t>
            </a:r>
            <a:r>
              <a:rPr lang="en-US" dirty="0"/>
              <a:t> OCT-assisted </a:t>
            </a:r>
            <a:r>
              <a:rPr lang="en-US" dirty="0" err="1"/>
              <a:t>epimacular</a:t>
            </a:r>
            <a:r>
              <a:rPr lang="en-US" dirty="0"/>
              <a:t> surgery with preliminary vitreoretinal adhesions mapping (selective surgery). 17th EURETINA Congress, Barcelona, 7-10.09.2017.</a:t>
            </a:r>
            <a:endParaRPr lang="ru-RU" dirty="0"/>
          </a:p>
          <a:p>
            <a:pPr lvl="0"/>
            <a:r>
              <a:rPr lang="en-US" dirty="0"/>
              <a:t>2017 – G. </a:t>
            </a:r>
            <a:r>
              <a:rPr lang="en-US" dirty="0" err="1"/>
              <a:t>Stolyarenko</a:t>
            </a:r>
            <a:r>
              <a:rPr lang="en-US" dirty="0"/>
              <a:t>  MD, PhD, Prof.; D. </a:t>
            </a:r>
            <a:r>
              <a:rPr lang="en-US" dirty="0" err="1"/>
              <a:t>Doroshenko</a:t>
            </a:r>
            <a:r>
              <a:rPr lang="en-US" dirty="0"/>
              <a:t> MD, M. </a:t>
            </a:r>
            <a:r>
              <a:rPr lang="en-US" dirty="0" err="1"/>
              <a:t>Ledeneva</a:t>
            </a:r>
            <a:r>
              <a:rPr lang="en-US" dirty="0"/>
              <a:t> MD, N. </a:t>
            </a:r>
            <a:r>
              <a:rPr lang="en-US" dirty="0" err="1"/>
              <a:t>Savostianova</a:t>
            </a:r>
            <a:r>
              <a:rPr lang="en-US" dirty="0"/>
              <a:t> MD., V. </a:t>
            </a:r>
            <a:r>
              <a:rPr lang="en-US" dirty="0" err="1"/>
              <a:t>Salakhutdinov</a:t>
            </a:r>
            <a:r>
              <a:rPr lang="en-US" dirty="0"/>
              <a:t>, G. </a:t>
            </a:r>
            <a:r>
              <a:rPr lang="en-US" dirty="0" err="1"/>
              <a:t>Gelikonov</a:t>
            </a:r>
            <a:r>
              <a:rPr lang="en-US" dirty="0"/>
              <a:t>. </a:t>
            </a:r>
            <a:r>
              <a:rPr lang="en-US" dirty="0" err="1"/>
              <a:t>Endoocular</a:t>
            </a:r>
            <a:r>
              <a:rPr lang="en-US" dirty="0"/>
              <a:t> OCT-assisted </a:t>
            </a:r>
            <a:r>
              <a:rPr lang="en-US" dirty="0" err="1"/>
              <a:t>epimacular</a:t>
            </a:r>
            <a:r>
              <a:rPr lang="en-US" dirty="0"/>
              <a:t> surgery with preliminary vitreoretinal adhesions mapping (selective surgery). European Association for Vision and Eye Research, Nice, 27-30.09.2017 </a:t>
            </a:r>
            <a:endParaRPr lang="ru-RU" dirty="0"/>
          </a:p>
          <a:p>
            <a:pPr lvl="0"/>
            <a:r>
              <a:rPr lang="en-US" dirty="0"/>
              <a:t>2018 - </a:t>
            </a:r>
            <a:r>
              <a:rPr lang="en-US" dirty="0" err="1"/>
              <a:t>Mun</a:t>
            </a:r>
            <a:r>
              <a:rPr lang="en-US" dirty="0"/>
              <a:t> </a:t>
            </a:r>
            <a:r>
              <a:rPr lang="en-US" dirty="0" err="1"/>
              <a:t>Yueh</a:t>
            </a:r>
            <a:r>
              <a:rPr lang="en-US" dirty="0"/>
              <a:t> </a:t>
            </a:r>
            <a:r>
              <a:rPr lang="en-US" dirty="0" err="1"/>
              <a:t>Faria</a:t>
            </a:r>
            <a:r>
              <a:rPr lang="en-US" dirty="0"/>
              <a:t>, </a:t>
            </a:r>
            <a:r>
              <a:rPr lang="en-US" dirty="0" err="1"/>
              <a:t>Nuno</a:t>
            </a:r>
            <a:r>
              <a:rPr lang="en-US" dirty="0"/>
              <a:t> P. Ferreira, Diana M. </a:t>
            </a:r>
            <a:r>
              <a:rPr lang="en-US" dirty="0" err="1"/>
              <a:t>Cristуvao</a:t>
            </a:r>
            <a:r>
              <a:rPr lang="en-US" dirty="0"/>
              <a:t>, Sofia Mano, David </a:t>
            </a:r>
            <a:r>
              <a:rPr lang="en-US" dirty="0" err="1"/>
              <a:t>Cordeiro</a:t>
            </a:r>
            <a:r>
              <a:rPr lang="en-US" dirty="0"/>
              <a:t> Sousa, Manuel Monteiro-</a:t>
            </a:r>
            <a:r>
              <a:rPr lang="en-US" dirty="0" err="1"/>
              <a:t>Grillo</a:t>
            </a:r>
            <a:r>
              <a:rPr lang="en-US" dirty="0"/>
              <a:t>. Tomographic Structural Changes of Retinal Layers after Internal Limiting Membrane Peeling for Macular Hole Surgery. Ophthalmic Res. 2018;59(1):24-29</a:t>
            </a:r>
            <a:r>
              <a:rPr lang="en-US" dirty="0" smtClean="0"/>
              <a:t>.</a:t>
            </a:r>
            <a:endParaRPr lang="ru-RU" dirty="0"/>
          </a:p>
        </p:txBody>
      </p:sp>
    </p:spTree>
    <p:extLst>
      <p:ext uri="{BB962C8B-B14F-4D97-AF65-F5344CB8AC3E}">
        <p14:creationId xmlns:p14="http://schemas.microsoft.com/office/powerpoint/2010/main" val="344503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E8AE891-1A33-5346-A2BD-F08F3D846941}"/>
              </a:ext>
            </a:extLst>
          </p:cNvPr>
          <p:cNvPicPr>
            <a:picLocks noChangeAspect="1"/>
          </p:cNvPicPr>
          <p:nvPr/>
        </p:nvPicPr>
        <p:blipFill>
          <a:blip r:embed="rId2"/>
          <a:stretch>
            <a:fillRect/>
          </a:stretch>
        </p:blipFill>
        <p:spPr>
          <a:xfrm>
            <a:off x="2199990" y="402069"/>
            <a:ext cx="7859463" cy="6034945"/>
          </a:xfrm>
          <a:prstGeom prst="rect">
            <a:avLst/>
          </a:prstGeom>
        </p:spPr>
      </p:pic>
    </p:spTree>
    <p:extLst>
      <p:ext uri="{BB962C8B-B14F-4D97-AF65-F5344CB8AC3E}">
        <p14:creationId xmlns:p14="http://schemas.microsoft.com/office/powerpoint/2010/main" val="213248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По проекту Фонда </a:t>
            </a:r>
            <a:r>
              <a:rPr lang="ru-RU" dirty="0"/>
              <a:t>содействия развитию малых форм предприятий </a:t>
            </a:r>
            <a:br>
              <a:rPr lang="ru-RU" dirty="0"/>
            </a:br>
            <a:r>
              <a:rPr lang="ru-RU" dirty="0"/>
              <a:t>в научно-технической сфере</a:t>
            </a:r>
          </a:p>
        </p:txBody>
      </p:sp>
      <p:sp>
        <p:nvSpPr>
          <p:cNvPr id="3" name="Объект 2"/>
          <p:cNvSpPr>
            <a:spLocks noGrp="1"/>
          </p:cNvSpPr>
          <p:nvPr>
            <p:ph idx="1"/>
          </p:nvPr>
        </p:nvSpPr>
        <p:spPr>
          <a:xfrm>
            <a:off x="1143000" y="2978591"/>
            <a:ext cx="9872871" cy="1285592"/>
          </a:xfrm>
        </p:spPr>
        <p:txBody>
          <a:bodyPr/>
          <a:lstStyle/>
          <a:p>
            <a:pPr algn="just">
              <a:spcBef>
                <a:spcPts val="0"/>
              </a:spcBef>
            </a:pPr>
            <a:r>
              <a:rPr lang="ru-RU" sz="2400" dirty="0"/>
              <a:t>2011 - «Разработка аппаратно-программных комплексов беспроводной передачи и обработки данных трехмерной визуализации хода офтальмологических оперативных вмешательств»</a:t>
            </a:r>
          </a:p>
        </p:txBody>
      </p:sp>
    </p:spTree>
    <p:extLst>
      <p:ext uri="{BB962C8B-B14F-4D97-AF65-F5344CB8AC3E}">
        <p14:creationId xmlns:p14="http://schemas.microsoft.com/office/powerpoint/2010/main" val="78851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По проекту Фонда </a:t>
            </a:r>
            <a:r>
              <a:rPr lang="ru-RU" dirty="0"/>
              <a:t>содействия развитию малых форм предприятий </a:t>
            </a:r>
            <a:br>
              <a:rPr lang="ru-RU" dirty="0"/>
            </a:br>
            <a:r>
              <a:rPr lang="ru-RU" dirty="0"/>
              <a:t>в научно-технической сфере</a:t>
            </a:r>
          </a:p>
        </p:txBody>
      </p:sp>
      <p:sp>
        <p:nvSpPr>
          <p:cNvPr id="3" name="Объект 2"/>
          <p:cNvSpPr>
            <a:spLocks noGrp="1"/>
          </p:cNvSpPr>
          <p:nvPr>
            <p:ph idx="1"/>
          </p:nvPr>
        </p:nvSpPr>
        <p:spPr>
          <a:xfrm>
            <a:off x="1143000" y="2978590"/>
            <a:ext cx="9872871" cy="1928387"/>
          </a:xfrm>
        </p:spPr>
        <p:txBody>
          <a:bodyPr>
            <a:normAutofit fontScale="92500" lnSpcReduction="10000"/>
          </a:bodyPr>
          <a:lstStyle/>
          <a:p>
            <a:pPr algn="just">
              <a:spcBef>
                <a:spcPts val="0"/>
              </a:spcBef>
            </a:pPr>
            <a:r>
              <a:rPr lang="ru-RU" dirty="0" smtClean="0"/>
              <a:t>2012 «Разработка </a:t>
            </a:r>
            <a:r>
              <a:rPr lang="ru-RU" dirty="0"/>
              <a:t>аппаратно-программного комплекса эндоскопической оптической когерентной томографии для </a:t>
            </a:r>
            <a:r>
              <a:rPr lang="ru-RU" dirty="0" err="1"/>
              <a:t>интраоперационной</a:t>
            </a:r>
            <a:r>
              <a:rPr lang="ru-RU" dirty="0"/>
              <a:t> 2D и 3D визуализации сетчатки глаза</a:t>
            </a:r>
            <a:r>
              <a:rPr lang="ru-RU" dirty="0" smtClean="0"/>
              <a:t>»</a:t>
            </a:r>
          </a:p>
          <a:p>
            <a:pPr marL="45720" indent="0" algn="just">
              <a:spcBef>
                <a:spcPts val="0"/>
              </a:spcBef>
              <a:buNone/>
            </a:pPr>
            <a:endParaRPr lang="ru-RU" sz="2400" dirty="0"/>
          </a:p>
          <a:p>
            <a:pPr marL="45720" indent="0" algn="just">
              <a:spcBef>
                <a:spcPts val="0"/>
              </a:spcBef>
              <a:buNone/>
            </a:pPr>
            <a:r>
              <a:rPr lang="ru-RU" dirty="0"/>
              <a:t>ООО </a:t>
            </a:r>
            <a:r>
              <a:rPr lang="ru-RU" dirty="0" smtClean="0"/>
              <a:t>«БИОМЕДТЕХ»</a:t>
            </a:r>
          </a:p>
          <a:p>
            <a:pPr marL="45720" indent="0" algn="just">
              <a:spcBef>
                <a:spcPts val="0"/>
              </a:spcBef>
              <a:buNone/>
            </a:pPr>
            <a:endParaRPr lang="ru-RU" sz="2400" dirty="0"/>
          </a:p>
          <a:p>
            <a:pPr marL="45720" indent="0" algn="just">
              <a:spcBef>
                <a:spcPts val="0"/>
              </a:spcBef>
              <a:buNone/>
            </a:pPr>
            <a:r>
              <a:rPr lang="ru-RU" sz="2400" dirty="0" smtClean="0"/>
              <a:t>ООО «</a:t>
            </a:r>
            <a:r>
              <a:rPr lang="ru-RU" sz="2400" dirty="0" err="1" smtClean="0"/>
              <a:t>ЦДиХЗОГ</a:t>
            </a:r>
            <a:r>
              <a:rPr lang="ru-RU" sz="2400" dirty="0" smtClean="0"/>
              <a:t>» – соисполнитель проекта</a:t>
            </a:r>
            <a:endParaRPr lang="ru-RU" sz="2400" dirty="0"/>
          </a:p>
        </p:txBody>
      </p:sp>
    </p:spTree>
    <p:extLst>
      <p:ext uri="{BB962C8B-B14F-4D97-AF65-F5344CB8AC3E}">
        <p14:creationId xmlns:p14="http://schemas.microsoft.com/office/powerpoint/2010/main" val="319005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descr="Burmistrova_ Evdokiya Vasil`evna_3031_Radial Lines_OD_2010-09-29_13-03-06.jpg"/>
          <p:cNvPicPr>
            <a:picLocks noGrp="1" noChangeAspect="1"/>
          </p:cNvPicPr>
          <p:nvPr>
            <p:ph idx="1"/>
          </p:nvPr>
        </p:nvPicPr>
        <p:blipFill>
          <a:blip r:embed="rId2">
            <a:extLst>
              <a:ext uri="{28A0092B-C50C-407E-A947-70E740481C1C}">
                <a14:useLocalDpi xmlns:a14="http://schemas.microsoft.com/office/drawing/2010/main" val="0"/>
              </a:ext>
            </a:extLst>
          </a:blip>
          <a:srcRect l="3967" r="3967"/>
          <a:stretch>
            <a:fillRect/>
          </a:stretch>
        </p:blipFill>
        <p:spPr>
          <a:xfrm>
            <a:off x="555963" y="497941"/>
            <a:ext cx="4972050" cy="2733675"/>
          </a:xfrm>
        </p:spPr>
      </p:pic>
      <p:grpSp>
        <p:nvGrpSpPr>
          <p:cNvPr id="6" name="Group 11"/>
          <p:cNvGrpSpPr>
            <a:grpSpLocks/>
          </p:cNvGrpSpPr>
          <p:nvPr/>
        </p:nvGrpSpPr>
        <p:grpSpPr bwMode="auto">
          <a:xfrm>
            <a:off x="956013" y="3390869"/>
            <a:ext cx="4171950" cy="2733675"/>
            <a:chOff x="3132" y="0"/>
            <a:chExt cx="2628" cy="1722"/>
          </a:xfrm>
        </p:grpSpPr>
        <p:pic>
          <p:nvPicPr>
            <p:cNvPr id="7" name="Picture 7" descr="Бурмистрова_точка прикрепления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 y="0"/>
              <a:ext cx="1497"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Бурмистрова_точка прикрепления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 y="0"/>
              <a:ext cx="1348"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2"/>
          <p:cNvGrpSpPr>
            <a:grpSpLocks/>
          </p:cNvGrpSpPr>
          <p:nvPr/>
        </p:nvGrpSpPr>
        <p:grpSpPr bwMode="auto">
          <a:xfrm>
            <a:off x="7036216" y="3390869"/>
            <a:ext cx="4284663" cy="2733675"/>
            <a:chOff x="0" y="1722"/>
            <a:chExt cx="2699" cy="1722"/>
          </a:xfrm>
        </p:grpSpPr>
        <p:pic>
          <p:nvPicPr>
            <p:cNvPr id="10" name="Picture 9" descr="Бурмистрова_после_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22"/>
              <a:ext cx="1404"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Бурмистрова_после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0" y="1722"/>
              <a:ext cx="1339"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3" descr="Burmistrova_ Evd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951" y="497941"/>
            <a:ext cx="26987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Объект 2"/>
          <p:cNvSpPr txBox="1">
            <a:spLocks/>
          </p:cNvSpPr>
          <p:nvPr/>
        </p:nvSpPr>
        <p:spPr>
          <a:xfrm>
            <a:off x="8003734" y="6276944"/>
            <a:ext cx="2254313" cy="380354"/>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spcBef>
                <a:spcPts val="0"/>
              </a:spcBef>
              <a:buNone/>
            </a:pPr>
            <a:r>
              <a:rPr lang="ru-RU" sz="2400" dirty="0"/>
              <a:t>п</a:t>
            </a:r>
            <a:r>
              <a:rPr lang="ru-RU" sz="2400" dirty="0" smtClean="0"/>
              <a:t>осле операции</a:t>
            </a:r>
            <a:endParaRPr lang="ru-RU" sz="2400" dirty="0"/>
          </a:p>
        </p:txBody>
      </p:sp>
      <p:sp>
        <p:nvSpPr>
          <p:cNvPr id="14" name="Объект 2"/>
          <p:cNvSpPr txBox="1">
            <a:spLocks/>
          </p:cNvSpPr>
          <p:nvPr/>
        </p:nvSpPr>
        <p:spPr>
          <a:xfrm>
            <a:off x="2118303" y="6276944"/>
            <a:ext cx="1863714" cy="380354"/>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spcBef>
                <a:spcPts val="0"/>
              </a:spcBef>
              <a:buNone/>
            </a:pPr>
            <a:r>
              <a:rPr lang="ru-RU" sz="2400" dirty="0"/>
              <a:t>д</a:t>
            </a:r>
            <a:r>
              <a:rPr lang="ru-RU" sz="2400" dirty="0" smtClean="0"/>
              <a:t>о операции</a:t>
            </a:r>
            <a:endParaRPr lang="ru-RU" sz="2400" dirty="0"/>
          </a:p>
        </p:txBody>
      </p:sp>
    </p:spTree>
    <p:extLst>
      <p:ext uri="{BB962C8B-B14F-4D97-AF65-F5344CB8AC3E}">
        <p14:creationId xmlns:p14="http://schemas.microsoft.com/office/powerpoint/2010/main" val="10735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416" y="534155"/>
            <a:ext cx="4172540" cy="5916439"/>
          </a:xfrm>
          <a:prstGeom prst="rect">
            <a:avLst/>
          </a:prstGeom>
        </p:spPr>
      </p:pic>
      <p:pic>
        <p:nvPicPr>
          <p:cNvPr id="7" name="Рисунок 6">
            <a:extLst>
              <a:ext uri="{FF2B5EF4-FFF2-40B4-BE49-F238E27FC236}">
                <a16:creationId xmlns:a16="http://schemas.microsoft.com/office/drawing/2014/main" id="{A0EB8BED-3661-2846-99E8-48848AF478FE}"/>
              </a:ext>
            </a:extLst>
          </p:cNvPr>
          <p:cNvPicPr>
            <a:picLocks noChangeAspect="1"/>
          </p:cNvPicPr>
          <p:nvPr/>
        </p:nvPicPr>
        <p:blipFill>
          <a:blip r:embed="rId4"/>
          <a:stretch>
            <a:fillRect/>
          </a:stretch>
        </p:blipFill>
        <p:spPr>
          <a:xfrm>
            <a:off x="1032095" y="1095470"/>
            <a:ext cx="5009388" cy="4653481"/>
          </a:xfrm>
          <a:prstGeom prst="rect">
            <a:avLst/>
          </a:prstGeom>
        </p:spPr>
      </p:pic>
    </p:spTree>
    <p:extLst>
      <p:ext uri="{BB962C8B-B14F-4D97-AF65-F5344CB8AC3E}">
        <p14:creationId xmlns:p14="http://schemas.microsoft.com/office/powerpoint/2010/main" val="148220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Трудности использования карт</a:t>
            </a:r>
            <a:endParaRPr lang="ru-RU" dirty="0"/>
          </a:p>
        </p:txBody>
      </p:sp>
      <p:pic>
        <p:nvPicPr>
          <p:cNvPr id="4" name="Изображение 2" descr="Operroom-clos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7255" y="2323282"/>
            <a:ext cx="2998787" cy="267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Изображение 1" descr="Operroom-wid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255" y="2330749"/>
            <a:ext cx="68580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71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6065" y="365125"/>
            <a:ext cx="7219387" cy="1325563"/>
          </a:xfrm>
        </p:spPr>
        <p:txBody>
          <a:bodyPr/>
          <a:lstStyle/>
          <a:p>
            <a:r>
              <a:rPr lang="ru-RU" dirty="0" smtClean="0"/>
              <a:t>Решение на базе</a:t>
            </a:r>
            <a:r>
              <a:rPr lang="en-US" dirty="0" smtClean="0"/>
              <a:t> NGENUITY</a:t>
            </a:r>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867" y="1690688"/>
            <a:ext cx="3168397" cy="3768725"/>
          </a:xfrm>
        </p:spPr>
      </p:pic>
      <p:sp>
        <p:nvSpPr>
          <p:cNvPr id="7" name="TextBox 6"/>
          <p:cNvSpPr txBox="1"/>
          <p:nvPr/>
        </p:nvSpPr>
        <p:spPr>
          <a:xfrm>
            <a:off x="5893806" y="1404130"/>
            <a:ext cx="5948127" cy="4708981"/>
          </a:xfrm>
          <a:prstGeom prst="rect">
            <a:avLst/>
          </a:prstGeom>
          <a:noFill/>
        </p:spPr>
        <p:txBody>
          <a:bodyPr wrap="square" rtlCol="0">
            <a:spAutoFit/>
          </a:bodyPr>
          <a:lstStyle/>
          <a:p>
            <a:pPr marL="285750" indent="-285750">
              <a:buFont typeface="Arial" panose="020B0604020202020204" pitchFamily="34" charset="0"/>
              <a:buChar char="•"/>
            </a:pPr>
            <a:r>
              <a:rPr lang="ru-RU" sz="2000" dirty="0">
                <a:solidFill>
                  <a:schemeClr val="accent1"/>
                </a:solidFill>
              </a:rPr>
              <a:t>изображение карты подается на </a:t>
            </a:r>
            <a:r>
              <a:rPr lang="en-US" sz="2000" dirty="0">
                <a:solidFill>
                  <a:schemeClr val="accent1"/>
                </a:solidFill>
              </a:rPr>
              <a:t>HDMI-</a:t>
            </a:r>
            <a:r>
              <a:rPr lang="ru-RU" sz="2000" dirty="0">
                <a:solidFill>
                  <a:schemeClr val="accent1"/>
                </a:solidFill>
              </a:rPr>
              <a:t>вход</a:t>
            </a:r>
          </a:p>
          <a:p>
            <a:r>
              <a:rPr lang="ru-RU" sz="2000" dirty="0">
                <a:solidFill>
                  <a:schemeClr val="accent1"/>
                </a:solidFill>
              </a:rPr>
              <a:t>комплекса</a:t>
            </a:r>
            <a:r>
              <a:rPr lang="en-US" sz="2000" dirty="0">
                <a:solidFill>
                  <a:schemeClr val="accent1"/>
                </a:solidFill>
              </a:rPr>
              <a:t> NGENUITY</a:t>
            </a:r>
            <a:r>
              <a:rPr lang="ru-RU" sz="2000" dirty="0">
                <a:solidFill>
                  <a:schemeClr val="accent1"/>
                </a:solidFill>
              </a:rPr>
              <a:t> и размещается поверх изображения с операционного микроскопа, в отдельном </a:t>
            </a:r>
          </a:p>
          <a:p>
            <a:r>
              <a:rPr lang="ru-RU" sz="2000" dirty="0">
                <a:solidFill>
                  <a:schemeClr val="accent1"/>
                </a:solidFill>
              </a:rPr>
              <a:t>видеопотоке, позволяющем изменять </a:t>
            </a:r>
          </a:p>
          <a:p>
            <a:r>
              <a:rPr lang="ru-RU" sz="2000" dirty="0">
                <a:solidFill>
                  <a:schemeClr val="accent1"/>
                </a:solidFill>
              </a:rPr>
              <a:t>прозрачность этого слоя</a:t>
            </a:r>
          </a:p>
          <a:p>
            <a:pPr marL="285750" indent="-285750">
              <a:buFont typeface="Arial" panose="020B0604020202020204" pitchFamily="34" charset="0"/>
              <a:buChar char="•"/>
            </a:pPr>
            <a:r>
              <a:rPr lang="ru-RU" sz="2000" dirty="0">
                <a:solidFill>
                  <a:schemeClr val="accent1"/>
                </a:solidFill>
              </a:rPr>
              <a:t>изображение масштабируется и </a:t>
            </a:r>
            <a:r>
              <a:rPr lang="ru-RU" sz="2000" dirty="0" smtClean="0">
                <a:solidFill>
                  <a:schemeClr val="accent1"/>
                </a:solidFill>
              </a:rPr>
              <a:t>позиционируется таким </a:t>
            </a:r>
            <a:r>
              <a:rPr lang="ru-RU" sz="2000" dirty="0">
                <a:solidFill>
                  <a:schemeClr val="accent1"/>
                </a:solidFill>
              </a:rPr>
              <a:t>образом, чтобы совпадали реперные </a:t>
            </a:r>
            <a:r>
              <a:rPr lang="ru-RU" sz="2000" dirty="0" smtClean="0">
                <a:solidFill>
                  <a:schemeClr val="accent1"/>
                </a:solidFill>
              </a:rPr>
              <a:t> точки </a:t>
            </a:r>
            <a:r>
              <a:rPr lang="ru-RU" sz="2000" dirty="0">
                <a:solidFill>
                  <a:schemeClr val="accent1"/>
                </a:solidFill>
              </a:rPr>
              <a:t>изображения с операционного микроскопа и карты – диск зрительного нерва и крупные сосуды сетчатки</a:t>
            </a:r>
          </a:p>
          <a:p>
            <a:pPr marL="285750" indent="-285750">
              <a:buFont typeface="Arial" panose="020B0604020202020204" pitchFamily="34" charset="0"/>
              <a:buChar char="•"/>
            </a:pPr>
            <a:r>
              <a:rPr lang="ru-RU" sz="2000" dirty="0">
                <a:solidFill>
                  <a:schemeClr val="accent1"/>
                </a:solidFill>
              </a:rPr>
              <a:t>полупрозрачность слоя подбирается с учетом </a:t>
            </a:r>
          </a:p>
          <a:p>
            <a:r>
              <a:rPr lang="ru-RU" sz="2000" dirty="0">
                <a:solidFill>
                  <a:schemeClr val="accent1"/>
                </a:solidFill>
              </a:rPr>
              <a:t>обеспечения возможности топографической </a:t>
            </a:r>
            <a:r>
              <a:rPr lang="ru-RU" sz="2000" dirty="0" smtClean="0">
                <a:solidFill>
                  <a:schemeClr val="accent1"/>
                </a:solidFill>
              </a:rPr>
              <a:t>привязки с </a:t>
            </a:r>
            <a:r>
              <a:rPr lang="ru-RU" sz="2000" dirty="0">
                <a:solidFill>
                  <a:schemeClr val="accent1"/>
                </a:solidFill>
              </a:rPr>
              <a:t>одной стороны, и возможности визуализации </a:t>
            </a:r>
            <a:r>
              <a:rPr lang="ru-RU" sz="2000" dirty="0" smtClean="0">
                <a:solidFill>
                  <a:schemeClr val="accent1"/>
                </a:solidFill>
              </a:rPr>
              <a:t>сетчатки с </a:t>
            </a:r>
            <a:r>
              <a:rPr lang="ru-RU" sz="2000" dirty="0">
                <a:solidFill>
                  <a:schemeClr val="accent1"/>
                </a:solidFill>
              </a:rPr>
              <a:t>другой</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402" y="3470221"/>
            <a:ext cx="2033356" cy="1500131"/>
          </a:xfrm>
          <a:prstGeom prst="rect">
            <a:avLst/>
          </a:prstGeom>
        </p:spPr>
      </p:pic>
    </p:spTree>
    <p:extLst>
      <p:ext uri="{BB962C8B-B14F-4D97-AF65-F5344CB8AC3E}">
        <p14:creationId xmlns:p14="http://schemas.microsoft.com/office/powerpoint/2010/main" val="357785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48842" y="2436632"/>
            <a:ext cx="1219953" cy="414196"/>
          </a:xfrm>
        </p:spPr>
        <p:txBody>
          <a:bodyPr/>
          <a:lstStyle/>
          <a:p>
            <a:r>
              <a:rPr lang="ru-RU" dirty="0" smtClean="0"/>
              <a:t>норма</a:t>
            </a:r>
            <a:endParaRPr lang="ru-RU" dirty="0"/>
          </a:p>
        </p:txBody>
      </p:sp>
      <p:pic>
        <p:nvPicPr>
          <p:cNvPr id="4" name="Picture 9" descr="OCTevolution"/>
          <p:cNvPicPr>
            <a:picLocks noChangeAspect="1" noChangeArrowheads="1"/>
          </p:cNvPicPr>
          <p:nvPr/>
        </p:nvPicPr>
        <p:blipFill>
          <a:blip r:embed="rId2">
            <a:extLst>
              <a:ext uri="{28A0092B-C50C-407E-A947-70E740481C1C}">
                <a14:useLocalDpi xmlns:a14="http://schemas.microsoft.com/office/drawing/2010/main" val="0"/>
              </a:ext>
            </a:extLst>
          </a:blip>
          <a:srcRect l="21867" t="72829" r="41461" b="5798"/>
          <a:stretch>
            <a:fillRect/>
          </a:stretch>
        </p:blipFill>
        <p:spPr bwMode="auto">
          <a:xfrm>
            <a:off x="812306" y="572240"/>
            <a:ext cx="4493026" cy="172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200" y="1777243"/>
            <a:ext cx="5909371" cy="3835906"/>
          </a:xfrm>
          <a:prstGeom prst="rect">
            <a:avLst/>
          </a:prstGeom>
        </p:spPr>
      </p:pic>
      <p:sp>
        <p:nvSpPr>
          <p:cNvPr id="7" name="Объект 2"/>
          <p:cNvSpPr txBox="1">
            <a:spLocks/>
          </p:cNvSpPr>
          <p:nvPr/>
        </p:nvSpPr>
        <p:spPr>
          <a:xfrm>
            <a:off x="7722535" y="5839229"/>
            <a:ext cx="1708700" cy="41419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ru-RU" dirty="0" smtClean="0"/>
              <a:t>патология</a:t>
            </a:r>
            <a:endParaRPr lang="ru-RU" dirty="0"/>
          </a:p>
        </p:txBody>
      </p:sp>
    </p:spTree>
    <p:extLst>
      <p:ext uri="{BB962C8B-B14F-4D97-AF65-F5344CB8AC3E}">
        <p14:creationId xmlns:p14="http://schemas.microsoft.com/office/powerpoint/2010/main" val="2309042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Решение на базе</a:t>
            </a:r>
            <a:r>
              <a:rPr lang="en-US" dirty="0"/>
              <a:t> </a:t>
            </a:r>
            <a:r>
              <a:rPr lang="en-US" dirty="0" smtClean="0"/>
              <a:t>NGENUITY</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005" y="1564674"/>
            <a:ext cx="8383509" cy="4716634"/>
          </a:xfrm>
          <a:prstGeom prst="rect">
            <a:avLst/>
          </a:prstGeom>
        </p:spPr>
      </p:pic>
    </p:spTree>
    <p:extLst>
      <p:ext uri="{BB962C8B-B14F-4D97-AF65-F5344CB8AC3E}">
        <p14:creationId xmlns:p14="http://schemas.microsoft.com/office/powerpoint/2010/main" val="120033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94130"/>
          </a:xfrm>
        </p:spPr>
        <p:txBody>
          <a:bodyPr>
            <a:normAutofit fontScale="90000"/>
          </a:bodyPr>
          <a:lstStyle/>
          <a:p>
            <a:r>
              <a:rPr lang="ru-RU" dirty="0" smtClean="0"/>
              <a:t>Пациент </a:t>
            </a:r>
            <a:r>
              <a:rPr lang="ru-RU" dirty="0" smtClean="0"/>
              <a:t>К</a:t>
            </a:r>
            <a:endParaRPr lang="ru-RU" dirty="0"/>
          </a:p>
        </p:txBody>
      </p:sp>
      <p:sp>
        <p:nvSpPr>
          <p:cNvPr id="7" name="Объект 2"/>
          <p:cNvSpPr>
            <a:spLocks noGrp="1"/>
          </p:cNvSpPr>
          <p:nvPr>
            <p:ph idx="1"/>
          </p:nvPr>
        </p:nvSpPr>
        <p:spPr>
          <a:xfrm>
            <a:off x="689194" y="1898945"/>
            <a:ext cx="3160106" cy="384864"/>
          </a:xfrm>
        </p:spPr>
        <p:txBody>
          <a:bodyPr>
            <a:normAutofit fontScale="85000" lnSpcReduction="10000"/>
          </a:bodyPr>
          <a:lstStyle/>
          <a:p>
            <a:pPr marL="0" indent="0" algn="ctr">
              <a:buNone/>
            </a:pPr>
            <a:r>
              <a:rPr lang="ru-RU" dirty="0" smtClean="0"/>
              <a:t>ОКТ до операции</a:t>
            </a:r>
            <a:r>
              <a:rPr lang="en-US" dirty="0" smtClean="0"/>
              <a:t> Cross Line</a:t>
            </a:r>
            <a:endParaRPr lang="ru-RU" dirty="0"/>
          </a:p>
        </p:txBody>
      </p:sp>
      <p:sp>
        <p:nvSpPr>
          <p:cNvPr id="11" name="Объект 2"/>
          <p:cNvSpPr txBox="1">
            <a:spLocks/>
          </p:cNvSpPr>
          <p:nvPr/>
        </p:nvSpPr>
        <p:spPr>
          <a:xfrm>
            <a:off x="4106067" y="1595200"/>
            <a:ext cx="4106920" cy="384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000" dirty="0">
                <a:solidFill>
                  <a:schemeClr val="accent1"/>
                </a:solidFill>
              </a:rPr>
              <a:t>ОКТ до операции</a:t>
            </a:r>
            <a:r>
              <a:rPr lang="en-US" sz="2000" dirty="0">
                <a:solidFill>
                  <a:schemeClr val="accent1"/>
                </a:solidFill>
              </a:rPr>
              <a:t> </a:t>
            </a:r>
            <a:r>
              <a:rPr lang="ru-RU" sz="2000" dirty="0">
                <a:solidFill>
                  <a:schemeClr val="accent1"/>
                </a:solidFill>
              </a:rPr>
              <a:t>протокол </a:t>
            </a:r>
            <a:r>
              <a:rPr lang="en-US" sz="2000" dirty="0">
                <a:solidFill>
                  <a:schemeClr val="accent1"/>
                </a:solidFill>
              </a:rPr>
              <a:t>3D </a:t>
            </a:r>
            <a:r>
              <a:rPr lang="en-US" sz="2000" dirty="0" err="1">
                <a:solidFill>
                  <a:schemeClr val="accent1"/>
                </a:solidFill>
              </a:rPr>
              <a:t>Widefield</a:t>
            </a:r>
            <a:r>
              <a:rPr lang="ru-RU" sz="2000" dirty="0">
                <a:solidFill>
                  <a:schemeClr val="accent1"/>
                </a:solidFill>
              </a:rPr>
              <a:t> </a:t>
            </a:r>
            <a:r>
              <a:rPr lang="en-US" sz="2000" dirty="0">
                <a:solidFill>
                  <a:schemeClr val="accent1"/>
                </a:solidFill>
              </a:rPr>
              <a:t>MCT </a:t>
            </a:r>
            <a:r>
              <a:rPr lang="ru-RU" sz="2000" dirty="0" smtClean="0">
                <a:solidFill>
                  <a:schemeClr val="accent1"/>
                </a:solidFill>
              </a:rPr>
              <a:t>С-скан </a:t>
            </a:r>
            <a:r>
              <a:rPr lang="ru-RU" sz="2000" dirty="0">
                <a:solidFill>
                  <a:schemeClr val="accent1"/>
                </a:solidFill>
              </a:rPr>
              <a:t>на уровне </a:t>
            </a:r>
            <a:r>
              <a:rPr lang="en-US" sz="2000" dirty="0">
                <a:solidFill>
                  <a:schemeClr val="accent1"/>
                </a:solidFill>
              </a:rPr>
              <a:t>ILM</a:t>
            </a:r>
            <a:endParaRPr lang="ru-RU" sz="2000" dirty="0">
              <a:solidFill>
                <a:schemeClr val="accent1"/>
              </a:solidFill>
            </a:endParaRPr>
          </a:p>
        </p:txBody>
      </p:sp>
      <p:sp>
        <p:nvSpPr>
          <p:cNvPr id="12" name="Объект 2"/>
          <p:cNvSpPr txBox="1">
            <a:spLocks/>
          </p:cNvSpPr>
          <p:nvPr/>
        </p:nvSpPr>
        <p:spPr>
          <a:xfrm>
            <a:off x="8235296" y="1514081"/>
            <a:ext cx="3777724" cy="384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000" dirty="0">
                <a:solidFill>
                  <a:schemeClr val="accent1"/>
                </a:solidFill>
              </a:rPr>
              <a:t>ОКТ до операции</a:t>
            </a:r>
            <a:r>
              <a:rPr lang="en-US" sz="2000" dirty="0">
                <a:solidFill>
                  <a:schemeClr val="accent1"/>
                </a:solidFill>
              </a:rPr>
              <a:t> </a:t>
            </a:r>
            <a:r>
              <a:rPr lang="ru-RU" sz="2000" dirty="0">
                <a:solidFill>
                  <a:schemeClr val="accent1"/>
                </a:solidFill>
              </a:rPr>
              <a:t>протокол </a:t>
            </a:r>
            <a:r>
              <a:rPr lang="en-US" sz="2000" dirty="0">
                <a:solidFill>
                  <a:schemeClr val="accent1"/>
                </a:solidFill>
              </a:rPr>
              <a:t>3D </a:t>
            </a:r>
            <a:r>
              <a:rPr lang="en-US" sz="2000" dirty="0" err="1">
                <a:solidFill>
                  <a:schemeClr val="accent1"/>
                </a:solidFill>
              </a:rPr>
              <a:t>Widefield</a:t>
            </a:r>
            <a:r>
              <a:rPr lang="ru-RU" sz="2000" dirty="0">
                <a:solidFill>
                  <a:schemeClr val="accent1"/>
                </a:solidFill>
              </a:rPr>
              <a:t> </a:t>
            </a:r>
            <a:r>
              <a:rPr lang="en-US" sz="2000" dirty="0" smtClean="0">
                <a:solidFill>
                  <a:schemeClr val="accent1"/>
                </a:solidFill>
              </a:rPr>
              <a:t>MCT</a:t>
            </a:r>
            <a:r>
              <a:rPr lang="ru-RU" sz="2000" dirty="0" smtClean="0">
                <a:solidFill>
                  <a:schemeClr val="accent1"/>
                </a:solidFill>
              </a:rPr>
              <a:t> С-скан </a:t>
            </a:r>
            <a:r>
              <a:rPr lang="ru-RU" sz="2000" dirty="0">
                <a:solidFill>
                  <a:schemeClr val="accent1"/>
                </a:solidFill>
              </a:rPr>
              <a:t>на уровне </a:t>
            </a:r>
            <a:r>
              <a:rPr lang="en-US" sz="2000" dirty="0">
                <a:solidFill>
                  <a:schemeClr val="accent1"/>
                </a:solidFill>
              </a:rPr>
              <a:t>RPE Ref</a:t>
            </a:r>
            <a:endParaRPr lang="ru-RU" sz="2000" dirty="0">
              <a:solidFill>
                <a:schemeClr val="accent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238" y="2353771"/>
            <a:ext cx="3338019" cy="234589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517" y="2342979"/>
            <a:ext cx="3338019" cy="234589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5296" y="2353771"/>
            <a:ext cx="3322663" cy="2335107"/>
          </a:xfrm>
          <a:prstGeom prst="rect">
            <a:avLst/>
          </a:prstGeom>
        </p:spPr>
      </p:pic>
    </p:spTree>
    <p:extLst>
      <p:ext uri="{BB962C8B-B14F-4D97-AF65-F5344CB8AC3E}">
        <p14:creationId xmlns:p14="http://schemas.microsoft.com/office/powerpoint/2010/main" val="331141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94130"/>
          </a:xfrm>
        </p:spPr>
        <p:txBody>
          <a:bodyPr>
            <a:normAutofit fontScale="90000"/>
          </a:bodyPr>
          <a:lstStyle/>
          <a:p>
            <a:r>
              <a:rPr lang="ru-RU" dirty="0" smtClean="0"/>
              <a:t>Пациент </a:t>
            </a:r>
            <a:r>
              <a:rPr lang="ru-RU" dirty="0" smtClean="0"/>
              <a:t>К</a:t>
            </a:r>
            <a:endParaRPr lang="ru-RU" dirty="0"/>
          </a:p>
        </p:txBody>
      </p:sp>
      <p:sp>
        <p:nvSpPr>
          <p:cNvPr id="7" name="Объект 2"/>
          <p:cNvSpPr>
            <a:spLocks noGrp="1"/>
          </p:cNvSpPr>
          <p:nvPr>
            <p:ph idx="1"/>
          </p:nvPr>
        </p:nvSpPr>
        <p:spPr>
          <a:xfrm>
            <a:off x="723099" y="1420867"/>
            <a:ext cx="3998924" cy="384864"/>
          </a:xfrm>
        </p:spPr>
        <p:txBody>
          <a:bodyPr>
            <a:noAutofit/>
          </a:bodyPr>
          <a:lstStyle/>
          <a:p>
            <a:pPr marL="0" indent="0">
              <a:buNone/>
            </a:pPr>
            <a:r>
              <a:rPr lang="ru-RU" sz="1900" dirty="0"/>
              <a:t>Карта оперативного вмешательства</a:t>
            </a:r>
            <a:endParaRPr lang="ru-RU" sz="1900" dirty="0"/>
          </a:p>
        </p:txBody>
      </p:sp>
      <p:sp>
        <p:nvSpPr>
          <p:cNvPr id="11" name="Объект 2"/>
          <p:cNvSpPr txBox="1">
            <a:spLocks/>
          </p:cNvSpPr>
          <p:nvPr/>
        </p:nvSpPr>
        <p:spPr>
          <a:xfrm>
            <a:off x="6096000" y="1091742"/>
            <a:ext cx="5797069" cy="384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ru-RU" sz="1900" dirty="0">
                <a:solidFill>
                  <a:schemeClr val="accent1"/>
                </a:solidFill>
              </a:rPr>
              <a:t>Карта оперативного </a:t>
            </a:r>
            <a:r>
              <a:rPr lang="ru-RU" sz="1900" dirty="0">
                <a:solidFill>
                  <a:schemeClr val="accent1"/>
                </a:solidFill>
              </a:rPr>
              <a:t>вмешательства, перевернутая с учетом положения хирурга относительно пациента, во время оперативного вмешательства</a:t>
            </a:r>
            <a:endParaRPr lang="ru-RU" sz="1900" dirty="0">
              <a:solidFill>
                <a:schemeClr val="accent1"/>
              </a:solidFill>
            </a:endParaRPr>
          </a:p>
        </p:txBody>
      </p:sp>
      <p:sp>
        <p:nvSpPr>
          <p:cNvPr id="13" name="Объект 2"/>
          <p:cNvSpPr txBox="1">
            <a:spLocks/>
          </p:cNvSpPr>
          <p:nvPr/>
        </p:nvSpPr>
        <p:spPr>
          <a:xfrm>
            <a:off x="540674" y="4920096"/>
            <a:ext cx="7951475" cy="1308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900" dirty="0">
                <a:solidFill>
                  <a:schemeClr val="accent1"/>
                </a:solidFill>
              </a:rPr>
              <a:t>Синим отмечена зона, предпочтительная для начала отделения </a:t>
            </a:r>
            <a:r>
              <a:rPr lang="ru-RU" sz="1900" dirty="0" err="1">
                <a:solidFill>
                  <a:schemeClr val="accent1"/>
                </a:solidFill>
              </a:rPr>
              <a:t>эпиретинальной</a:t>
            </a:r>
            <a:r>
              <a:rPr lang="ru-RU" sz="1900" dirty="0">
                <a:solidFill>
                  <a:schemeClr val="accent1"/>
                </a:solidFill>
              </a:rPr>
              <a:t> ткани (зона спонтанной отслойки ЗГМ)</a:t>
            </a:r>
          </a:p>
          <a:p>
            <a:pPr marL="0" indent="0">
              <a:buFont typeface="Arial" panose="020B0604020202020204" pitchFamily="34" charset="0"/>
              <a:buNone/>
            </a:pPr>
            <a:r>
              <a:rPr lang="ru-RU" sz="1900" dirty="0">
                <a:solidFill>
                  <a:schemeClr val="accent1"/>
                </a:solidFill>
              </a:rPr>
              <a:t>Красным отмечена зона высокой вероятности травмы слоя нервных волокон</a:t>
            </a:r>
            <a:endParaRPr lang="ru-RU" sz="1900" dirty="0">
              <a:solidFill>
                <a:schemeClr val="accent1"/>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830" y="2283108"/>
            <a:ext cx="3295462" cy="2444188"/>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912" y="2283108"/>
            <a:ext cx="3301244" cy="2448476"/>
          </a:xfrm>
          <a:prstGeom prst="rect">
            <a:avLst/>
          </a:prstGeom>
        </p:spPr>
      </p:pic>
    </p:spTree>
    <p:extLst>
      <p:ext uri="{BB962C8B-B14F-4D97-AF65-F5344CB8AC3E}">
        <p14:creationId xmlns:p14="http://schemas.microsoft.com/office/powerpoint/2010/main" val="280558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94130"/>
          </a:xfrm>
        </p:spPr>
        <p:txBody>
          <a:bodyPr>
            <a:normAutofit fontScale="90000"/>
          </a:bodyPr>
          <a:lstStyle/>
          <a:p>
            <a:r>
              <a:rPr lang="ru-RU" dirty="0" smtClean="0"/>
              <a:t>Пациент </a:t>
            </a:r>
            <a:r>
              <a:rPr lang="ru-RU" dirty="0" smtClean="0"/>
              <a:t>К</a:t>
            </a:r>
            <a:endParaRPr lang="ru-RU" dirty="0"/>
          </a:p>
        </p:txBody>
      </p:sp>
      <p:sp>
        <p:nvSpPr>
          <p:cNvPr id="13" name="Объект 2"/>
          <p:cNvSpPr>
            <a:spLocks noGrp="1"/>
          </p:cNvSpPr>
          <p:nvPr>
            <p:ph idx="1"/>
          </p:nvPr>
        </p:nvSpPr>
        <p:spPr>
          <a:xfrm>
            <a:off x="652982" y="1898945"/>
            <a:ext cx="3160106" cy="384864"/>
          </a:xfrm>
        </p:spPr>
        <p:txBody>
          <a:bodyPr>
            <a:normAutofit fontScale="85000" lnSpcReduction="10000"/>
          </a:bodyPr>
          <a:lstStyle/>
          <a:p>
            <a:pPr marL="0" indent="0" algn="ctr">
              <a:buNone/>
            </a:pPr>
            <a:r>
              <a:rPr lang="ru-RU" dirty="0" smtClean="0"/>
              <a:t>ОКТ до операции</a:t>
            </a:r>
            <a:r>
              <a:rPr lang="en-US" dirty="0" smtClean="0"/>
              <a:t> Cross Line</a:t>
            </a:r>
            <a:endParaRPr lang="ru-RU" dirty="0"/>
          </a:p>
        </p:txBody>
      </p:sp>
      <p:sp>
        <p:nvSpPr>
          <p:cNvPr id="14" name="Объект 2"/>
          <p:cNvSpPr txBox="1">
            <a:spLocks/>
          </p:cNvSpPr>
          <p:nvPr/>
        </p:nvSpPr>
        <p:spPr>
          <a:xfrm>
            <a:off x="4069855" y="1595200"/>
            <a:ext cx="4106920" cy="384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000" dirty="0">
                <a:solidFill>
                  <a:schemeClr val="accent1"/>
                </a:solidFill>
              </a:rPr>
              <a:t>ОКТ до операции</a:t>
            </a:r>
            <a:r>
              <a:rPr lang="en-US" sz="2000" dirty="0">
                <a:solidFill>
                  <a:schemeClr val="accent1"/>
                </a:solidFill>
              </a:rPr>
              <a:t> </a:t>
            </a:r>
            <a:r>
              <a:rPr lang="ru-RU" sz="2000" dirty="0">
                <a:solidFill>
                  <a:schemeClr val="accent1"/>
                </a:solidFill>
              </a:rPr>
              <a:t>протокол </a:t>
            </a:r>
            <a:r>
              <a:rPr lang="en-US" sz="2000" dirty="0">
                <a:solidFill>
                  <a:schemeClr val="accent1"/>
                </a:solidFill>
              </a:rPr>
              <a:t>3D </a:t>
            </a:r>
            <a:r>
              <a:rPr lang="en-US" sz="2000" dirty="0" err="1">
                <a:solidFill>
                  <a:schemeClr val="accent1"/>
                </a:solidFill>
              </a:rPr>
              <a:t>Widefield</a:t>
            </a:r>
            <a:r>
              <a:rPr lang="ru-RU" sz="2000" dirty="0">
                <a:solidFill>
                  <a:schemeClr val="accent1"/>
                </a:solidFill>
              </a:rPr>
              <a:t> </a:t>
            </a:r>
            <a:r>
              <a:rPr lang="en-US" sz="2000" dirty="0">
                <a:solidFill>
                  <a:schemeClr val="accent1"/>
                </a:solidFill>
              </a:rPr>
              <a:t>MCT </a:t>
            </a:r>
            <a:r>
              <a:rPr lang="ru-RU" sz="2000" dirty="0" smtClean="0">
                <a:solidFill>
                  <a:schemeClr val="accent1"/>
                </a:solidFill>
              </a:rPr>
              <a:t>С-скан </a:t>
            </a:r>
            <a:r>
              <a:rPr lang="ru-RU" sz="2000" dirty="0">
                <a:solidFill>
                  <a:schemeClr val="accent1"/>
                </a:solidFill>
              </a:rPr>
              <a:t>на уровне </a:t>
            </a:r>
            <a:r>
              <a:rPr lang="en-US" sz="2000" dirty="0">
                <a:solidFill>
                  <a:schemeClr val="accent1"/>
                </a:solidFill>
              </a:rPr>
              <a:t>ILM</a:t>
            </a:r>
            <a:endParaRPr lang="ru-RU" sz="2000" dirty="0">
              <a:solidFill>
                <a:schemeClr val="accent1"/>
              </a:solidFill>
            </a:endParaRPr>
          </a:p>
        </p:txBody>
      </p:sp>
      <p:sp>
        <p:nvSpPr>
          <p:cNvPr id="15" name="Объект 2"/>
          <p:cNvSpPr txBox="1">
            <a:spLocks/>
          </p:cNvSpPr>
          <p:nvPr/>
        </p:nvSpPr>
        <p:spPr>
          <a:xfrm>
            <a:off x="8199084" y="1514081"/>
            <a:ext cx="3777724" cy="384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000" dirty="0">
                <a:solidFill>
                  <a:schemeClr val="accent1"/>
                </a:solidFill>
              </a:rPr>
              <a:t>ОКТ до операции</a:t>
            </a:r>
            <a:r>
              <a:rPr lang="en-US" sz="2000" dirty="0">
                <a:solidFill>
                  <a:schemeClr val="accent1"/>
                </a:solidFill>
              </a:rPr>
              <a:t> </a:t>
            </a:r>
            <a:r>
              <a:rPr lang="ru-RU" sz="2000" dirty="0">
                <a:solidFill>
                  <a:schemeClr val="accent1"/>
                </a:solidFill>
              </a:rPr>
              <a:t>протокол </a:t>
            </a:r>
            <a:r>
              <a:rPr lang="en-US" sz="2000" dirty="0">
                <a:solidFill>
                  <a:schemeClr val="accent1"/>
                </a:solidFill>
              </a:rPr>
              <a:t>3D </a:t>
            </a:r>
            <a:r>
              <a:rPr lang="en-US" sz="2000" dirty="0" err="1">
                <a:solidFill>
                  <a:schemeClr val="accent1"/>
                </a:solidFill>
              </a:rPr>
              <a:t>Widefield</a:t>
            </a:r>
            <a:r>
              <a:rPr lang="ru-RU" sz="2000" dirty="0">
                <a:solidFill>
                  <a:schemeClr val="accent1"/>
                </a:solidFill>
              </a:rPr>
              <a:t> </a:t>
            </a:r>
            <a:r>
              <a:rPr lang="en-US" sz="2000" dirty="0" smtClean="0">
                <a:solidFill>
                  <a:schemeClr val="accent1"/>
                </a:solidFill>
              </a:rPr>
              <a:t>MCT</a:t>
            </a:r>
            <a:r>
              <a:rPr lang="ru-RU" sz="2000" dirty="0" smtClean="0">
                <a:solidFill>
                  <a:schemeClr val="accent1"/>
                </a:solidFill>
              </a:rPr>
              <a:t> С-скан </a:t>
            </a:r>
            <a:r>
              <a:rPr lang="ru-RU" sz="2000" dirty="0">
                <a:solidFill>
                  <a:schemeClr val="accent1"/>
                </a:solidFill>
              </a:rPr>
              <a:t>на уровне </a:t>
            </a:r>
            <a:r>
              <a:rPr lang="en-US" sz="2000" dirty="0">
                <a:solidFill>
                  <a:schemeClr val="accent1"/>
                </a:solidFill>
              </a:rPr>
              <a:t>RPE Ref</a:t>
            </a:r>
            <a:endParaRPr lang="ru-RU" sz="2000" dirty="0">
              <a:solidFill>
                <a:schemeClr val="accent1"/>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982" y="2435945"/>
            <a:ext cx="3471816" cy="2439929"/>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970" y="2428657"/>
            <a:ext cx="3419192" cy="2402946"/>
          </a:xfrm>
          <a:prstGeom prst="rect">
            <a:avLst/>
          </a:prstGeom>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788" y="2428657"/>
            <a:ext cx="3419192" cy="2402946"/>
          </a:xfrm>
          <a:prstGeom prst="rect">
            <a:avLst/>
          </a:prstGeom>
        </p:spPr>
      </p:pic>
    </p:spTree>
    <p:extLst>
      <p:ext uri="{BB962C8B-B14F-4D97-AF65-F5344CB8AC3E}">
        <p14:creationId xmlns:p14="http://schemas.microsoft.com/office/powerpoint/2010/main" val="384782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Благодарность за финансирование проекта</a:t>
            </a:r>
            <a:endParaRPr lang="ru-RU" dirty="0"/>
          </a:p>
        </p:txBody>
      </p:sp>
      <p:sp>
        <p:nvSpPr>
          <p:cNvPr id="3" name="Объект 2"/>
          <p:cNvSpPr>
            <a:spLocks noGrp="1"/>
          </p:cNvSpPr>
          <p:nvPr>
            <p:ph idx="1"/>
          </p:nvPr>
        </p:nvSpPr>
        <p:spPr>
          <a:xfrm>
            <a:off x="838200" y="1825625"/>
            <a:ext cx="10515600" cy="2864070"/>
          </a:xfrm>
        </p:spPr>
        <p:txBody>
          <a:bodyPr/>
          <a:lstStyle/>
          <a:p>
            <a:r>
              <a:rPr lang="ru-RU" dirty="0" smtClean="0"/>
              <a:t>Правительство Российской Федерации</a:t>
            </a:r>
          </a:p>
          <a:p>
            <a:r>
              <a:rPr lang="ru-RU" dirty="0"/>
              <a:t>Фонд содействия развитию малых форм </a:t>
            </a:r>
            <a:r>
              <a:rPr lang="ru-RU" dirty="0" smtClean="0"/>
              <a:t>предприятий в </a:t>
            </a:r>
            <a:r>
              <a:rPr lang="ru-RU" dirty="0"/>
              <a:t>научно-технической сфере  </a:t>
            </a:r>
            <a:endParaRPr lang="ru-RU" dirty="0" smtClean="0"/>
          </a:p>
          <a:p>
            <a:r>
              <a:rPr lang="ru-RU" dirty="0" smtClean="0"/>
              <a:t>Банк ВТБ (ПАО)</a:t>
            </a:r>
          </a:p>
          <a:p>
            <a:r>
              <a:rPr lang="en-US" dirty="0"/>
              <a:t>Alcon</a:t>
            </a:r>
            <a:endParaRPr lang="ru-RU" dirty="0"/>
          </a:p>
        </p:txBody>
      </p:sp>
    </p:spTree>
    <p:extLst>
      <p:ext uri="{BB962C8B-B14F-4D97-AF65-F5344CB8AC3E}">
        <p14:creationId xmlns:p14="http://schemas.microsoft.com/office/powerpoint/2010/main" val="186182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rcRect l="14977" r="9528" b="4440"/>
          <a:stretch>
            <a:fillRect/>
          </a:stretch>
        </p:blipFill>
        <p:spPr>
          <a:xfrm>
            <a:off x="179194" y="79622"/>
            <a:ext cx="5684167" cy="4796721"/>
          </a:xfrm>
        </p:spPr>
      </p:pic>
      <p:pic>
        <p:nvPicPr>
          <p:cNvPr id="6" name="Рисунок 4"/>
          <p:cNvPicPr>
            <a:picLocks noChangeAspect="1"/>
          </p:cNvPicPr>
          <p:nvPr/>
        </p:nvPicPr>
        <p:blipFill>
          <a:blip r:embed="rId3" cstate="print">
            <a:extLst>
              <a:ext uri="{28A0092B-C50C-407E-A947-70E740481C1C}">
                <a14:useLocalDpi xmlns:a14="http://schemas.microsoft.com/office/drawing/2010/main" val="0"/>
              </a:ext>
            </a:extLst>
          </a:blip>
          <a:srcRect l="15268" r="10823" b="9630"/>
          <a:stretch>
            <a:fillRect/>
          </a:stretch>
        </p:blipFill>
        <p:spPr bwMode="auto">
          <a:xfrm>
            <a:off x="6224244" y="79622"/>
            <a:ext cx="5867672" cy="478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851A369A-9F49-6143-9476-B5AEBEFFBBD1}"/>
              </a:ext>
            </a:extLst>
          </p:cNvPr>
          <p:cNvPicPr>
            <a:picLocks noChangeAspect="1"/>
          </p:cNvPicPr>
          <p:nvPr/>
        </p:nvPicPr>
        <p:blipFill>
          <a:blip r:embed="rId4"/>
          <a:stretch>
            <a:fillRect/>
          </a:stretch>
        </p:blipFill>
        <p:spPr>
          <a:xfrm>
            <a:off x="181069" y="5014968"/>
            <a:ext cx="5718010" cy="1761658"/>
          </a:xfrm>
          <a:prstGeom prst="rect">
            <a:avLst/>
          </a:prstGeom>
        </p:spPr>
      </p:pic>
      <p:pic>
        <p:nvPicPr>
          <p:cNvPr id="8" name="Рисунок 7">
            <a:extLst>
              <a:ext uri="{FF2B5EF4-FFF2-40B4-BE49-F238E27FC236}">
                <a16:creationId xmlns:a16="http://schemas.microsoft.com/office/drawing/2014/main" id="{7E6517CF-CA22-2847-9F4C-83B79F324538}"/>
              </a:ext>
            </a:extLst>
          </p:cNvPr>
          <p:cNvPicPr>
            <a:picLocks noChangeAspect="1"/>
          </p:cNvPicPr>
          <p:nvPr/>
        </p:nvPicPr>
        <p:blipFill>
          <a:blip r:embed="rId5"/>
          <a:stretch>
            <a:fillRect/>
          </a:stretch>
        </p:blipFill>
        <p:spPr>
          <a:xfrm>
            <a:off x="6224244" y="5014967"/>
            <a:ext cx="5867672" cy="1779662"/>
          </a:xfrm>
          <a:prstGeom prst="rect">
            <a:avLst/>
          </a:prstGeom>
        </p:spPr>
      </p:pic>
    </p:spTree>
    <p:extLst>
      <p:ext uri="{BB962C8B-B14F-4D97-AF65-F5344CB8AC3E}">
        <p14:creationId xmlns:p14="http://schemas.microsoft.com/office/powerpoint/2010/main" val="160271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По проекту Фонда </a:t>
            </a:r>
            <a:r>
              <a:rPr lang="ru-RU" dirty="0"/>
              <a:t>содействия развитию малых форм предприятий </a:t>
            </a:r>
            <a:br>
              <a:rPr lang="ru-RU" dirty="0"/>
            </a:br>
            <a:r>
              <a:rPr lang="ru-RU" dirty="0"/>
              <a:t>в научно-технической сфере</a:t>
            </a:r>
          </a:p>
        </p:txBody>
      </p:sp>
      <p:sp>
        <p:nvSpPr>
          <p:cNvPr id="3" name="Объект 2"/>
          <p:cNvSpPr>
            <a:spLocks noGrp="1"/>
          </p:cNvSpPr>
          <p:nvPr>
            <p:ph idx="1"/>
          </p:nvPr>
        </p:nvSpPr>
        <p:spPr>
          <a:xfrm>
            <a:off x="1143000" y="2978590"/>
            <a:ext cx="9872871" cy="1982709"/>
          </a:xfrm>
        </p:spPr>
        <p:txBody>
          <a:bodyPr/>
          <a:lstStyle/>
          <a:p>
            <a:r>
              <a:rPr lang="ru-RU" sz="2400" dirty="0"/>
              <a:t>2007 - «Создание системы раннего прогнозирования рисков возникновения </a:t>
            </a:r>
            <a:r>
              <a:rPr lang="ru-RU" sz="2400" dirty="0" err="1"/>
              <a:t>интра</a:t>
            </a:r>
            <a:r>
              <a:rPr lang="ru-RU" sz="2400" dirty="0"/>
              <a:t>- и постоперационных осложнений </a:t>
            </a:r>
            <a:r>
              <a:rPr lang="ru-RU" sz="2400" dirty="0" err="1"/>
              <a:t>микроинвазивной</a:t>
            </a:r>
            <a:r>
              <a:rPr lang="ru-RU" sz="2400" dirty="0"/>
              <a:t> глазной хирургии, на основании полученных </a:t>
            </a:r>
            <a:r>
              <a:rPr lang="ru-RU" sz="2400" dirty="0" err="1"/>
              <a:t>in</a:t>
            </a:r>
            <a:r>
              <a:rPr lang="ru-RU" sz="2400" dirty="0"/>
              <a:t> </a:t>
            </a:r>
            <a:r>
              <a:rPr lang="ru-RU" sz="2400" dirty="0" err="1"/>
              <a:t>vivo</a:t>
            </a:r>
            <a:r>
              <a:rPr lang="ru-RU" sz="2400" dirty="0"/>
              <a:t> анатомо-топографических данных персонифицированного объемного образа органа зрения</a:t>
            </a:r>
            <a:r>
              <a:rPr lang="ru-RU" sz="2400" dirty="0" smtClean="0"/>
              <a:t>»</a:t>
            </a:r>
            <a:endParaRPr lang="ru-RU" sz="2400" dirty="0"/>
          </a:p>
        </p:txBody>
      </p:sp>
    </p:spTree>
    <p:extLst>
      <p:ext uri="{BB962C8B-B14F-4D97-AF65-F5344CB8AC3E}">
        <p14:creationId xmlns:p14="http://schemas.microsoft.com/office/powerpoint/2010/main" val="209137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проблемы</a:t>
            </a:r>
            <a:endParaRPr lang="ru-RU" dirty="0"/>
          </a:p>
        </p:txBody>
      </p:sp>
      <p:sp>
        <p:nvSpPr>
          <p:cNvPr id="3" name="Объект 2"/>
          <p:cNvSpPr>
            <a:spLocks noGrp="1"/>
          </p:cNvSpPr>
          <p:nvPr>
            <p:ph idx="1"/>
          </p:nvPr>
        </p:nvSpPr>
        <p:spPr/>
        <p:txBody>
          <a:bodyPr>
            <a:normAutofit fontScale="77500" lnSpcReduction="20000"/>
          </a:bodyPr>
          <a:lstStyle/>
          <a:p>
            <a:pPr lvl="0"/>
            <a:r>
              <a:rPr lang="en-US" dirty="0"/>
              <a:t>2008 - </a:t>
            </a:r>
            <a:r>
              <a:rPr lang="ru-RU" dirty="0"/>
              <a:t>С</a:t>
            </a:r>
            <a:r>
              <a:rPr lang="en-US" dirty="0"/>
              <a:t>.</a:t>
            </a:r>
            <a:r>
              <a:rPr lang="ru-RU" dirty="0"/>
              <a:t>В</a:t>
            </a:r>
            <a:r>
              <a:rPr lang="en-US" dirty="0"/>
              <a:t>. </a:t>
            </a:r>
            <a:r>
              <a:rPr lang="ru-RU" dirty="0" err="1"/>
              <a:t>Сдобникова</a:t>
            </a:r>
            <a:r>
              <a:rPr lang="en-US" dirty="0"/>
              <a:t>. </a:t>
            </a:r>
            <a:r>
              <a:rPr lang="ru-RU" dirty="0"/>
              <a:t>В</a:t>
            </a:r>
            <a:r>
              <a:rPr lang="en-US" dirty="0"/>
              <a:t>. </a:t>
            </a:r>
            <a:r>
              <a:rPr lang="ru-RU" dirty="0"/>
              <a:t>В</a:t>
            </a:r>
            <a:r>
              <a:rPr lang="en-US" dirty="0"/>
              <a:t>. </a:t>
            </a:r>
            <a:r>
              <a:rPr lang="ru-RU" dirty="0"/>
              <a:t>Сосновский</a:t>
            </a:r>
            <a:r>
              <a:rPr lang="en-US" dirty="0"/>
              <a:t>, </a:t>
            </a:r>
            <a:r>
              <a:rPr lang="ru-RU" dirty="0"/>
              <a:t>И</a:t>
            </a:r>
            <a:r>
              <a:rPr lang="en-US" dirty="0"/>
              <a:t>.</a:t>
            </a:r>
            <a:r>
              <a:rPr lang="ru-RU" dirty="0"/>
              <a:t>В</a:t>
            </a:r>
            <a:r>
              <a:rPr lang="en-US" dirty="0"/>
              <a:t>. </a:t>
            </a:r>
            <a:r>
              <a:rPr lang="ru-RU" dirty="0"/>
              <a:t>Козлова</a:t>
            </a:r>
            <a:r>
              <a:rPr lang="en-US" dirty="0"/>
              <a:t>, </a:t>
            </a:r>
            <a:r>
              <a:rPr lang="ru-RU" dirty="0"/>
              <a:t>И</a:t>
            </a:r>
            <a:r>
              <a:rPr lang="en-US" dirty="0"/>
              <a:t>.</a:t>
            </a:r>
            <a:r>
              <a:rPr lang="ru-RU" dirty="0"/>
              <a:t>А</a:t>
            </a:r>
            <a:r>
              <a:rPr lang="en-US" dirty="0"/>
              <a:t>. </a:t>
            </a:r>
            <a:r>
              <a:rPr lang="ru-RU" dirty="0" err="1"/>
              <a:t>Ронзина</a:t>
            </a:r>
            <a:r>
              <a:rPr lang="en-US" dirty="0"/>
              <a:t>, </a:t>
            </a:r>
            <a:r>
              <a:rPr lang="ru-RU" dirty="0"/>
              <a:t>Н</a:t>
            </a:r>
            <a:r>
              <a:rPr lang="en-US" dirty="0"/>
              <a:t>.</a:t>
            </a:r>
            <a:r>
              <a:rPr lang="ru-RU" dirty="0"/>
              <a:t>А</a:t>
            </a:r>
            <a:r>
              <a:rPr lang="en-US" dirty="0"/>
              <a:t>. </a:t>
            </a:r>
            <a:r>
              <a:rPr lang="ru-RU" dirty="0"/>
              <a:t>Троицкая</a:t>
            </a:r>
            <a:r>
              <a:rPr lang="en-US" dirty="0"/>
              <a:t>, A.JI. </a:t>
            </a:r>
            <a:r>
              <a:rPr lang="ru-RU" dirty="0" err="1"/>
              <a:t>Сидамонидзе</a:t>
            </a:r>
            <a:r>
              <a:rPr lang="en-US" dirty="0"/>
              <a:t>, </a:t>
            </a:r>
            <a:r>
              <a:rPr lang="ru-RU" dirty="0"/>
              <a:t>В</a:t>
            </a:r>
            <a:r>
              <a:rPr lang="en-US" dirty="0"/>
              <a:t>.</a:t>
            </a:r>
            <a:r>
              <a:rPr lang="ru-RU" dirty="0"/>
              <a:t>К</a:t>
            </a:r>
            <a:r>
              <a:rPr lang="en-US" dirty="0"/>
              <a:t>. </a:t>
            </a:r>
            <a:r>
              <a:rPr lang="ru-RU" dirty="0"/>
              <a:t>Сургуч</a:t>
            </a:r>
            <a:r>
              <a:rPr lang="en-US" dirty="0"/>
              <a:t>, </a:t>
            </a:r>
            <a:r>
              <a:rPr lang="ru-RU" dirty="0"/>
              <a:t>М</a:t>
            </a:r>
            <a:r>
              <a:rPr lang="en-US" dirty="0"/>
              <a:t>.</a:t>
            </a:r>
            <a:r>
              <a:rPr lang="ru-RU" dirty="0"/>
              <a:t>А</a:t>
            </a:r>
            <a:r>
              <a:rPr lang="en-US" dirty="0"/>
              <a:t>. </a:t>
            </a:r>
            <a:r>
              <a:rPr lang="ru-RU" dirty="0" err="1"/>
              <a:t>Карпилова</a:t>
            </a:r>
            <a:r>
              <a:rPr lang="en-US" dirty="0"/>
              <a:t>, </a:t>
            </a:r>
            <a:r>
              <a:rPr lang="ru-RU" dirty="0"/>
              <a:t>Э</a:t>
            </a:r>
            <a:r>
              <a:rPr lang="en-US" dirty="0"/>
              <a:t>.</a:t>
            </a:r>
            <a:r>
              <a:rPr lang="ru-RU" dirty="0"/>
              <a:t>Э</a:t>
            </a:r>
            <a:r>
              <a:rPr lang="en-US" dirty="0"/>
              <a:t>. </a:t>
            </a:r>
            <a:r>
              <a:rPr lang="ru-RU" dirty="0" err="1"/>
              <a:t>Казарян</a:t>
            </a:r>
            <a:r>
              <a:rPr lang="en-US" dirty="0"/>
              <a:t>, </a:t>
            </a:r>
            <a:r>
              <a:rPr lang="ru-RU" dirty="0"/>
              <a:t>Н</a:t>
            </a:r>
            <a:r>
              <a:rPr lang="en-US" dirty="0"/>
              <a:t>.</a:t>
            </a:r>
            <a:r>
              <a:rPr lang="ru-RU" dirty="0"/>
              <a:t>С</a:t>
            </a:r>
            <a:r>
              <a:rPr lang="en-US" dirty="0"/>
              <a:t>. </a:t>
            </a:r>
            <a:r>
              <a:rPr lang="ru-RU" dirty="0" err="1"/>
              <a:t>Галоян</a:t>
            </a:r>
            <a:r>
              <a:rPr lang="en-US" dirty="0"/>
              <a:t>. </a:t>
            </a:r>
            <a:r>
              <a:rPr lang="ru-RU" dirty="0"/>
              <a:t>О дефектах в поле зрения после витреоретинальных вмешательств в заднем полюсе. Макула 2008. 18-18.05.2008.</a:t>
            </a:r>
          </a:p>
          <a:p>
            <a:pPr lvl="0"/>
            <a:r>
              <a:rPr lang="ru-RU" dirty="0"/>
              <a:t>2008 - Д.О. </a:t>
            </a:r>
            <a:r>
              <a:rPr lang="ru-RU" dirty="0" err="1"/>
              <a:t>Шкворченко</a:t>
            </a:r>
            <a:r>
              <a:rPr lang="ru-RU" dirty="0"/>
              <a:t>, Г.Ф. Качалина, И.Х. </a:t>
            </a:r>
            <a:r>
              <a:rPr lang="ru-RU" dirty="0" err="1"/>
              <a:t>Шарафетдинов</a:t>
            </a:r>
            <a:r>
              <a:rPr lang="ru-RU" dirty="0"/>
              <a:t>. Е.К. </a:t>
            </a:r>
            <a:r>
              <a:rPr lang="ru-RU" dirty="0" err="1"/>
              <a:t>Педанова</a:t>
            </a:r>
            <a:r>
              <a:rPr lang="ru-RU" dirty="0"/>
              <a:t>. Щадящий </a:t>
            </a:r>
            <a:r>
              <a:rPr lang="ru-RU" dirty="0" err="1"/>
              <a:t>макулорексис</a:t>
            </a:r>
            <a:r>
              <a:rPr lang="ru-RU" dirty="0"/>
              <a:t> при хирургическом лечении идиопатических </a:t>
            </a:r>
            <a:r>
              <a:rPr lang="ru-RU" dirty="0" err="1"/>
              <a:t>макулярных</a:t>
            </a:r>
            <a:r>
              <a:rPr lang="ru-RU" dirty="0"/>
              <a:t> разрывов. Макула 2008. 18-18.05.2008.</a:t>
            </a:r>
          </a:p>
          <a:p>
            <a:pPr lvl="0"/>
            <a:r>
              <a:rPr lang="ru-RU" dirty="0"/>
              <a:t>2010 - Г.Е Столяренко, Д. Дорошенко, М.В. </a:t>
            </a:r>
            <a:r>
              <a:rPr lang="ru-RU" dirty="0" err="1"/>
              <a:t>Ширшов</a:t>
            </a:r>
            <a:r>
              <a:rPr lang="ru-RU" dirty="0"/>
              <a:t>, Н.К. Мазурина, В.В. Сосновский, Г.В. Геликонов, М.Х. </a:t>
            </a:r>
            <a:r>
              <a:rPr lang="ru-RU" dirty="0" err="1"/>
              <a:t>Юнес</a:t>
            </a:r>
            <a:r>
              <a:rPr lang="ru-RU" dirty="0"/>
              <a:t>, М.Ю. </a:t>
            </a:r>
            <a:r>
              <a:rPr lang="ru-RU" dirty="0" err="1"/>
              <a:t>Леденева</a:t>
            </a:r>
            <a:r>
              <a:rPr lang="ru-RU" dirty="0"/>
              <a:t>. Новый подход к хирургии </a:t>
            </a:r>
            <a:r>
              <a:rPr lang="ru-RU" dirty="0" err="1"/>
              <a:t>макулярного</a:t>
            </a:r>
            <a:r>
              <a:rPr lang="ru-RU" dirty="0"/>
              <a:t> </a:t>
            </a:r>
            <a:r>
              <a:rPr lang="ru-RU" dirty="0" err="1"/>
              <a:t>тракционного</a:t>
            </a:r>
            <a:r>
              <a:rPr lang="ru-RU" dirty="0"/>
              <a:t> синдрома. Макула 2010. 21-23.05.2010.</a:t>
            </a:r>
          </a:p>
          <a:p>
            <a:pPr lvl="0"/>
            <a:r>
              <a:rPr lang="ru-RU" dirty="0"/>
              <a:t>2010 - И.П. </a:t>
            </a:r>
            <a:r>
              <a:rPr lang="ru-RU" dirty="0" err="1"/>
              <a:t>Хорошилова</a:t>
            </a:r>
            <a:r>
              <a:rPr lang="ru-RU" dirty="0"/>
              <a:t>-Маслова. Базальная мембрана сетчатки (внутренняя пограничная мембрана). Особенности ультраструктуры. Макула 2010. 21-23.05.2010.</a:t>
            </a:r>
          </a:p>
          <a:p>
            <a:pPr lvl="0"/>
            <a:r>
              <a:rPr lang="ru-RU" dirty="0"/>
              <a:t>2010 - П.В. </a:t>
            </a:r>
            <a:r>
              <a:rPr lang="ru-RU" dirty="0" err="1"/>
              <a:t>Лыскин</a:t>
            </a:r>
            <a:r>
              <a:rPr lang="ru-RU" dirty="0"/>
              <a:t>. Некоторые нюансы </a:t>
            </a:r>
            <a:r>
              <a:rPr lang="ru-RU" dirty="0" err="1"/>
              <a:t>микроанатомии</a:t>
            </a:r>
            <a:r>
              <a:rPr lang="ru-RU" dirty="0"/>
              <a:t> стекловидного тела в аспекте практической хирургии. Макула 2010. 21-23.05.2010.</a:t>
            </a:r>
          </a:p>
          <a:p>
            <a:pPr lvl="0"/>
            <a:r>
              <a:rPr lang="ru-RU" dirty="0" smtClean="0"/>
              <a:t>2010 - С.В</a:t>
            </a:r>
            <a:r>
              <a:rPr lang="ru-RU" dirty="0"/>
              <a:t>. </a:t>
            </a:r>
            <a:r>
              <a:rPr lang="ru-RU" dirty="0" err="1"/>
              <a:t>Сдобникова</a:t>
            </a:r>
            <a:r>
              <a:rPr lang="ru-RU" dirty="0"/>
              <a:t>, Д. Дорошенко, И.В. Козлова, И.А. </a:t>
            </a:r>
            <a:r>
              <a:rPr lang="ru-RU" dirty="0" err="1"/>
              <a:t>Ронзина</a:t>
            </a:r>
            <a:r>
              <a:rPr lang="ru-RU" dirty="0"/>
              <a:t>, </a:t>
            </a:r>
            <a:r>
              <a:rPr lang="ru-RU" dirty="0" err="1"/>
              <a:t>А.Л.Сидамонидзе</a:t>
            </a:r>
            <a:r>
              <a:rPr lang="ru-RU" dirty="0"/>
              <a:t>, В.К. Сургуч, Д.С. Алексеенко, Н.А. Троицкая, Н.Ю. </a:t>
            </a:r>
            <a:r>
              <a:rPr lang="ru-RU" dirty="0" err="1"/>
              <a:t>Малакян</a:t>
            </a:r>
            <a:r>
              <a:rPr lang="ru-RU" dirty="0"/>
              <a:t>. Анализ причин выпадения поля зрения после </a:t>
            </a:r>
            <a:r>
              <a:rPr lang="ru-RU" dirty="0" err="1"/>
              <a:t>витреомакулярной</a:t>
            </a:r>
            <a:r>
              <a:rPr lang="ru-RU" dirty="0"/>
              <a:t> хирургии. Макула 2010. 21-23.05.2010</a:t>
            </a:r>
            <a:r>
              <a:rPr lang="ru-RU" dirty="0" smtClean="0"/>
              <a:t>.</a:t>
            </a:r>
            <a:endParaRPr lang="ru-RU" dirty="0"/>
          </a:p>
        </p:txBody>
      </p:sp>
    </p:spTree>
    <p:extLst>
      <p:ext uri="{BB962C8B-B14F-4D97-AF65-F5344CB8AC3E}">
        <p14:creationId xmlns:p14="http://schemas.microsoft.com/office/powerpoint/2010/main" val="135744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проблемы</a:t>
            </a:r>
            <a:endParaRPr lang="ru-RU" dirty="0"/>
          </a:p>
        </p:txBody>
      </p:sp>
      <p:sp>
        <p:nvSpPr>
          <p:cNvPr id="3" name="Объект 2"/>
          <p:cNvSpPr>
            <a:spLocks noGrp="1"/>
          </p:cNvSpPr>
          <p:nvPr>
            <p:ph idx="1"/>
          </p:nvPr>
        </p:nvSpPr>
        <p:spPr/>
        <p:txBody>
          <a:bodyPr>
            <a:normAutofit fontScale="70000" lnSpcReduction="20000"/>
          </a:bodyPr>
          <a:lstStyle/>
          <a:p>
            <a:pPr lvl="0"/>
            <a:r>
              <a:rPr lang="ru-RU" dirty="0"/>
              <a:t>2011 - Г. Е. Столяренко, Д. Дорошенко, М.Ю. </a:t>
            </a:r>
            <a:r>
              <a:rPr lang="ru-RU" dirty="0" err="1"/>
              <a:t>Леденева</a:t>
            </a:r>
            <a:r>
              <a:rPr lang="ru-RU" dirty="0"/>
              <a:t>, Н.К. Мазурина. Использование данных ОКТ картирования и </a:t>
            </a:r>
            <a:r>
              <a:rPr lang="ru-RU" dirty="0" err="1"/>
              <a:t>микрофундуспериметрии</a:t>
            </a:r>
            <a:r>
              <a:rPr lang="ru-RU" dirty="0"/>
              <a:t> в планировании и оценке результатов селективного удаления </a:t>
            </a:r>
            <a:r>
              <a:rPr lang="ru-RU" dirty="0" err="1"/>
              <a:t>эпимакулярных</a:t>
            </a:r>
            <a:r>
              <a:rPr lang="ru-RU" dirty="0"/>
              <a:t> структур при </a:t>
            </a:r>
            <a:r>
              <a:rPr lang="ru-RU" dirty="0" err="1"/>
              <a:t>витреомакулярном</a:t>
            </a:r>
            <a:r>
              <a:rPr lang="ru-RU" dirty="0"/>
              <a:t> </a:t>
            </a:r>
            <a:r>
              <a:rPr lang="ru-RU" dirty="0" err="1"/>
              <a:t>тракционном</a:t>
            </a:r>
            <a:r>
              <a:rPr lang="ru-RU" dirty="0"/>
              <a:t> синдроме. </a:t>
            </a:r>
            <a:r>
              <a:rPr lang="ru-RU" dirty="0" err="1"/>
              <a:t>Сателлитный</a:t>
            </a:r>
            <a:r>
              <a:rPr lang="ru-RU" dirty="0"/>
              <a:t> симпозиум «ОКТ </a:t>
            </a:r>
            <a:r>
              <a:rPr lang="ru-RU" dirty="0" err="1"/>
              <a:t>RTVue</a:t>
            </a:r>
            <a:r>
              <a:rPr lang="ru-RU" dirty="0"/>
              <a:t> - 100 в офтальмологической диагностике». 31.05.2011.</a:t>
            </a:r>
          </a:p>
          <a:p>
            <a:pPr lvl="0"/>
            <a:r>
              <a:rPr lang="ru-RU" dirty="0"/>
              <a:t>2011 – Г.Е. Столяренко, Д. Дорошенко, Н.К. Мазурина, М.Ю. </a:t>
            </a:r>
            <a:r>
              <a:rPr lang="ru-RU" dirty="0" err="1"/>
              <a:t>Леденева</a:t>
            </a:r>
            <a:r>
              <a:rPr lang="ru-RU" dirty="0"/>
              <a:t>. Метод селективного удаления </a:t>
            </a:r>
            <a:r>
              <a:rPr lang="ru-RU" dirty="0" err="1"/>
              <a:t>эпимакулярных</a:t>
            </a:r>
            <a:r>
              <a:rPr lang="ru-RU" dirty="0"/>
              <a:t> структур на основе данных ОКТ-картирования. IX научно-практическая конференция «Современные технологии лечения витреоретинальной патологии 2011». 10-11.03.2011.</a:t>
            </a:r>
          </a:p>
          <a:p>
            <a:pPr lvl="0"/>
            <a:r>
              <a:rPr lang="ru-RU" dirty="0"/>
              <a:t>2013 - Г.Е. Столяренко, Д. Дорошенко, Н.К. Мазурина, М.Ю. </a:t>
            </a:r>
            <a:r>
              <a:rPr lang="ru-RU" dirty="0" err="1"/>
              <a:t>Леденева</a:t>
            </a:r>
            <a:r>
              <a:rPr lang="ru-RU" dirty="0"/>
              <a:t>, </a:t>
            </a:r>
            <a:r>
              <a:rPr lang="ru-RU" dirty="0" err="1"/>
              <a:t>А.В.Фомин</a:t>
            </a:r>
            <a:r>
              <a:rPr lang="ru-RU" dirty="0"/>
              <a:t>. Интерпретация данных протокола </a:t>
            </a:r>
            <a:r>
              <a:rPr lang="ru-RU" dirty="0" err="1"/>
              <a:t>EnFace</a:t>
            </a:r>
            <a:r>
              <a:rPr lang="ru-RU" dirty="0"/>
              <a:t> ОКТ для оценки результатов хирургического лечения </a:t>
            </a:r>
            <a:r>
              <a:rPr lang="ru-RU" dirty="0" err="1"/>
              <a:t>тракционного</a:t>
            </a:r>
            <a:r>
              <a:rPr lang="ru-RU" dirty="0"/>
              <a:t> </a:t>
            </a:r>
            <a:r>
              <a:rPr lang="ru-RU" dirty="0" err="1"/>
              <a:t>макулярного</a:t>
            </a:r>
            <a:r>
              <a:rPr lang="ru-RU" dirty="0"/>
              <a:t> синдрома. Всероссийская научно-практическая конференция с международным участием «Фёдоровские чтения-2013». 21-22.06.2013.</a:t>
            </a:r>
          </a:p>
          <a:p>
            <a:pPr lvl="0"/>
            <a:r>
              <a:rPr lang="ru-RU" dirty="0"/>
              <a:t>2013 - </a:t>
            </a:r>
            <a:r>
              <a:rPr lang="ru-RU" dirty="0" err="1"/>
              <a:t>Сдобникова</a:t>
            </a:r>
            <a:r>
              <a:rPr lang="ru-RU" dirty="0"/>
              <a:t> С.В., Козлова И.В., Дорошенко Д., </a:t>
            </a:r>
            <a:r>
              <a:rPr lang="ru-RU" dirty="0" err="1"/>
              <a:t>Ронзина</a:t>
            </a:r>
            <a:r>
              <a:rPr lang="ru-RU" dirty="0"/>
              <a:t> И.А., Алексеенко Д.С., </a:t>
            </a:r>
            <a:r>
              <a:rPr lang="ru-RU" dirty="0" err="1"/>
              <a:t>Сидамонидзе</a:t>
            </a:r>
            <a:r>
              <a:rPr lang="ru-RU" dirty="0"/>
              <a:t> А.Л., </a:t>
            </a:r>
            <a:r>
              <a:rPr lang="ru-RU" dirty="0" err="1"/>
              <a:t>Сдобникова</a:t>
            </a:r>
            <a:r>
              <a:rPr lang="ru-RU" dirty="0"/>
              <a:t> Л.Е.  Изменения поля зрения после </a:t>
            </a:r>
            <a:r>
              <a:rPr lang="ru-RU" dirty="0" err="1"/>
              <a:t>витреомакулярной</a:t>
            </a:r>
            <a:r>
              <a:rPr lang="ru-RU" dirty="0"/>
              <a:t> хирургии - критерий качества лечения. </a:t>
            </a:r>
            <a:r>
              <a:rPr lang="ru-RU" dirty="0" err="1"/>
              <a:t>Вестн</a:t>
            </a:r>
            <a:r>
              <a:rPr lang="ru-RU" dirty="0"/>
              <a:t>. Офтальмологии. 2013;129(5): 114-126</a:t>
            </a:r>
          </a:p>
          <a:p>
            <a:pPr lvl="0"/>
            <a:r>
              <a:rPr lang="ru-RU" dirty="0"/>
              <a:t>2016 - Столяренко Г.Е., Колчин А.А., Диденко Л.В., Боровая Т.Г., Шевлягина Н.В. Пористая коралловидная структура — новое представление о морфологии внутренней пограничной мембраны сетчатки? Вест. Офтальмологии. 2016;132(6): </a:t>
            </a:r>
            <a:r>
              <a:rPr lang="ru-RU" dirty="0" smtClean="0"/>
              <a:t>70-77</a:t>
            </a:r>
            <a:endParaRPr lang="ru-RU" dirty="0"/>
          </a:p>
        </p:txBody>
      </p:sp>
    </p:spTree>
    <p:extLst>
      <p:ext uri="{BB962C8B-B14F-4D97-AF65-F5344CB8AC3E}">
        <p14:creationId xmlns:p14="http://schemas.microsoft.com/office/powerpoint/2010/main" val="255087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проблемы</a:t>
            </a:r>
            <a:endParaRPr lang="ru-RU" dirty="0"/>
          </a:p>
        </p:txBody>
      </p:sp>
      <p:sp>
        <p:nvSpPr>
          <p:cNvPr id="3" name="Объект 2"/>
          <p:cNvSpPr>
            <a:spLocks noGrp="1"/>
          </p:cNvSpPr>
          <p:nvPr>
            <p:ph idx="1"/>
          </p:nvPr>
        </p:nvSpPr>
        <p:spPr/>
        <p:txBody>
          <a:bodyPr>
            <a:normAutofit fontScale="70000" lnSpcReduction="20000"/>
          </a:bodyPr>
          <a:lstStyle/>
          <a:p>
            <a:pPr lvl="0"/>
            <a:r>
              <a:rPr lang="en-US" dirty="0"/>
              <a:t>1972 - </a:t>
            </a:r>
            <a:r>
              <a:rPr lang="en-US" dirty="0" err="1"/>
              <a:t>Foos</a:t>
            </a:r>
            <a:r>
              <a:rPr lang="en-US" dirty="0"/>
              <a:t> R.Y. Posterior vitreous detachment // Trans. Am. Acad. </a:t>
            </a:r>
            <a:r>
              <a:rPr lang="en-US" dirty="0" err="1"/>
              <a:t>Ophthalmol</a:t>
            </a:r>
            <a:r>
              <a:rPr lang="en-US" dirty="0"/>
              <a:t>. </a:t>
            </a:r>
            <a:r>
              <a:rPr lang="en-US" dirty="0" err="1"/>
              <a:t>Otolaryngol</a:t>
            </a:r>
            <a:r>
              <a:rPr lang="en-US" dirty="0"/>
              <a:t>. - 1972. - Vol.76. - Vol.480-497.</a:t>
            </a:r>
            <a:endParaRPr lang="ru-RU" dirty="0"/>
          </a:p>
          <a:p>
            <a:pPr lvl="0"/>
            <a:r>
              <a:rPr lang="en-US" dirty="0"/>
              <a:t>1972 - Roth A.M., </a:t>
            </a:r>
            <a:r>
              <a:rPr lang="en-US" dirty="0" err="1"/>
              <a:t>Foos</a:t>
            </a:r>
            <a:r>
              <a:rPr lang="en-US" dirty="0"/>
              <a:t> R.Y. Surface structure of the optic nerve head. 1. </a:t>
            </a:r>
            <a:r>
              <a:rPr lang="en-US" dirty="0" err="1"/>
              <a:t>Epipapillary</a:t>
            </a:r>
            <a:r>
              <a:rPr lang="en-US" dirty="0"/>
              <a:t> membranes // Am. J. </a:t>
            </a:r>
            <a:r>
              <a:rPr lang="en-US" dirty="0" err="1"/>
              <a:t>Ophthalmol</a:t>
            </a:r>
            <a:r>
              <a:rPr lang="en-US" dirty="0"/>
              <a:t>. - 1972. - Vol.74. - P.977-985.</a:t>
            </a:r>
            <a:endParaRPr lang="ru-RU" dirty="0"/>
          </a:p>
          <a:p>
            <a:pPr lvl="0"/>
            <a:r>
              <a:rPr lang="en-US" dirty="0"/>
              <a:t>1973 - </a:t>
            </a:r>
            <a:r>
              <a:rPr lang="en-US" dirty="0" err="1"/>
              <a:t>Foos</a:t>
            </a:r>
            <a:r>
              <a:rPr lang="en-US" dirty="0"/>
              <a:t> R.Y., Roth A.M. Surface structure of the optic nerve head. 2. </a:t>
            </a:r>
            <a:r>
              <a:rPr lang="en-US" dirty="0" err="1"/>
              <a:t>Vitreopapillary</a:t>
            </a:r>
            <a:r>
              <a:rPr lang="en-US" dirty="0"/>
              <a:t> attachments and posterior vitreous detachment //Am. J. </a:t>
            </a:r>
            <a:r>
              <a:rPr lang="en-US" dirty="0" err="1"/>
              <a:t>Ophthalmol</a:t>
            </a:r>
            <a:r>
              <a:rPr lang="en-US" dirty="0"/>
              <a:t>. - 1973. - Vol.76. - P.662-671.</a:t>
            </a:r>
            <a:endParaRPr lang="ru-RU" dirty="0"/>
          </a:p>
          <a:p>
            <a:pPr lvl="0"/>
            <a:r>
              <a:rPr lang="en-US" dirty="0"/>
              <a:t>1988 - </a:t>
            </a:r>
            <a:r>
              <a:rPr lang="en-US" dirty="0" err="1"/>
              <a:t>Gass</a:t>
            </a:r>
            <a:r>
              <a:rPr lang="en-US" dirty="0"/>
              <a:t> J.D. Idiopathic senile macular hole. Its early stages and pathogenesis // Arch. </a:t>
            </a:r>
            <a:r>
              <a:rPr lang="en-US" dirty="0" err="1"/>
              <a:t>Ophthalmol</a:t>
            </a:r>
            <a:r>
              <a:rPr lang="en-US" dirty="0"/>
              <a:t>.  - 1988.-Vol.106.-P.629-639.</a:t>
            </a:r>
            <a:endParaRPr lang="ru-RU" dirty="0"/>
          </a:p>
          <a:p>
            <a:pPr lvl="0"/>
            <a:r>
              <a:rPr lang="en-US" dirty="0"/>
              <a:t>1991 - Kelly N.E., </a:t>
            </a:r>
            <a:r>
              <a:rPr lang="en-US" dirty="0" err="1"/>
              <a:t>Wendel</a:t>
            </a:r>
            <a:r>
              <a:rPr lang="en-US" dirty="0"/>
              <a:t> R.T. Vitreous surgery for idiopathic macular holes. Results of a pilot study // Arch. </a:t>
            </a:r>
            <a:r>
              <a:rPr lang="en-US" dirty="0" err="1"/>
              <a:t>Ophthalmol</a:t>
            </a:r>
            <a:r>
              <a:rPr lang="en-US" dirty="0"/>
              <a:t>. - 1991. - Vol.109. - P.654-659.</a:t>
            </a:r>
            <a:endParaRPr lang="ru-RU" dirty="0"/>
          </a:p>
          <a:p>
            <a:pPr lvl="0"/>
            <a:r>
              <a:rPr lang="en-US" dirty="0"/>
              <a:t>1995 - </a:t>
            </a:r>
            <a:r>
              <a:rPr lang="en-US" dirty="0" err="1"/>
              <a:t>Gass</a:t>
            </a:r>
            <a:r>
              <a:rPr lang="en-US" dirty="0"/>
              <a:t> J.D. Reappraisal of </a:t>
            </a:r>
            <a:r>
              <a:rPr lang="en-US" dirty="0" err="1"/>
              <a:t>biomicroscopic</a:t>
            </a:r>
            <a:r>
              <a:rPr lang="en-US" dirty="0"/>
              <a:t> classification of stages of development of a macular hole //Am. J. </a:t>
            </a:r>
            <a:r>
              <a:rPr lang="en-US" dirty="0" err="1"/>
              <a:t>Ophthalmol</a:t>
            </a:r>
            <a:r>
              <a:rPr lang="en-US" dirty="0"/>
              <a:t>.- 1995. - Vol.119. - P.752-755.</a:t>
            </a:r>
            <a:endParaRPr lang="ru-RU" dirty="0"/>
          </a:p>
          <a:p>
            <a:pPr lvl="0"/>
            <a:r>
              <a:rPr lang="en-US" dirty="0"/>
              <a:t>1995 - </a:t>
            </a:r>
            <a:r>
              <a:rPr lang="en-US" dirty="0" err="1"/>
              <a:t>Melberg</a:t>
            </a:r>
            <a:r>
              <a:rPr lang="en-US" dirty="0"/>
              <a:t> N.S., Thomas М.А. Visual field loss after pars </a:t>
            </a:r>
            <a:r>
              <a:rPr lang="en-US" dirty="0" err="1"/>
              <a:t>plana</a:t>
            </a:r>
            <a:r>
              <a:rPr lang="en-US" dirty="0"/>
              <a:t> vitrectomy with air/fluid exchange //Am. J. </a:t>
            </a:r>
            <a:r>
              <a:rPr lang="en-US" dirty="0" err="1"/>
              <a:t>Ophthalmol</a:t>
            </a:r>
            <a:r>
              <a:rPr lang="en-US" dirty="0"/>
              <a:t>. - 1995. - Vol.120. - P.386-388.</a:t>
            </a:r>
            <a:endParaRPr lang="ru-RU" dirty="0"/>
          </a:p>
          <a:p>
            <a:pPr lvl="0"/>
            <a:r>
              <a:rPr lang="en-US" dirty="0"/>
              <a:t>1996 - </a:t>
            </a:r>
            <a:r>
              <a:rPr lang="en-US" dirty="0" err="1"/>
              <a:t>Kerrison</a:t>
            </a:r>
            <a:r>
              <a:rPr lang="en-US" dirty="0"/>
              <a:t> JB, Haller JA, Elman M, Miller NR. Visual field loss following vitreous surgery. Arch </a:t>
            </a:r>
            <a:r>
              <a:rPr lang="en-US" dirty="0" err="1"/>
              <a:t>Ophthalmol</a:t>
            </a:r>
            <a:r>
              <a:rPr lang="en-US" dirty="0"/>
              <a:t>.- 1996 May;114(5):564-9</a:t>
            </a:r>
            <a:r>
              <a:rPr lang="en-US" dirty="0" smtClean="0"/>
              <a:t>.</a:t>
            </a:r>
            <a:endParaRPr lang="ru-RU" dirty="0"/>
          </a:p>
        </p:txBody>
      </p:sp>
    </p:spTree>
    <p:extLst>
      <p:ext uri="{BB962C8B-B14F-4D97-AF65-F5344CB8AC3E}">
        <p14:creationId xmlns:p14="http://schemas.microsoft.com/office/powerpoint/2010/main" val="2352551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проблемы</a:t>
            </a:r>
            <a:endParaRPr lang="ru-RU" dirty="0"/>
          </a:p>
        </p:txBody>
      </p:sp>
      <p:sp>
        <p:nvSpPr>
          <p:cNvPr id="3" name="Объект 2"/>
          <p:cNvSpPr>
            <a:spLocks noGrp="1"/>
          </p:cNvSpPr>
          <p:nvPr>
            <p:ph idx="1"/>
          </p:nvPr>
        </p:nvSpPr>
        <p:spPr/>
        <p:txBody>
          <a:bodyPr>
            <a:normAutofit fontScale="62500" lnSpcReduction="20000"/>
          </a:bodyPr>
          <a:lstStyle/>
          <a:p>
            <a:pPr lvl="0"/>
            <a:r>
              <a:rPr lang="en-US" dirty="0"/>
              <a:t>1996 - Hutton W.L., Fuller D.G., Snyder W.B. et al. Visual field defects after macular hole surgery. A new finding// Ophthalmology. - 1996. - Vol.103. - P.2152-2158.</a:t>
            </a:r>
            <a:endParaRPr lang="ru-RU" dirty="0"/>
          </a:p>
          <a:p>
            <a:pPr lvl="0"/>
            <a:r>
              <a:rPr lang="en-US" dirty="0"/>
              <a:t>1996 - Ezra E., Arden G.B., Riordan-Eva P. et al. Visual field loss following vitrectomy for stage 2 and 3 macular holes//Br. J. </a:t>
            </a:r>
            <a:r>
              <a:rPr lang="en-US" dirty="0" err="1"/>
              <a:t>Ophthalmol</a:t>
            </a:r>
            <a:r>
              <a:rPr lang="en-US" dirty="0"/>
              <a:t>. - 1996.-Vol.80. - P.519-525.</a:t>
            </a:r>
            <a:endParaRPr lang="ru-RU" dirty="0"/>
          </a:p>
          <a:p>
            <a:pPr lvl="0"/>
            <a:r>
              <a:rPr lang="en-US" dirty="0"/>
              <a:t>1996 - </a:t>
            </a:r>
            <a:r>
              <a:rPr lang="en-US" dirty="0" err="1"/>
              <a:t>Pendergast</a:t>
            </a:r>
            <a:r>
              <a:rPr lang="en-US" dirty="0"/>
              <a:t> S.D., </a:t>
            </a:r>
            <a:r>
              <a:rPr lang="en-US" dirty="0" err="1"/>
              <a:t>McCuen</a:t>
            </a:r>
            <a:r>
              <a:rPr lang="en-US" dirty="0"/>
              <a:t> B. W. 2nd. Visual field loss after macular hole surgery // Ophthalmology. | - 1996. - Vol.103. - P. 1069-1077. </a:t>
            </a:r>
            <a:endParaRPr lang="ru-RU" dirty="0"/>
          </a:p>
          <a:p>
            <a:pPr lvl="0"/>
            <a:r>
              <a:rPr lang="en-US" dirty="0"/>
              <a:t>1997 - Bopp S., </a:t>
            </a:r>
            <a:r>
              <a:rPr lang="en-US" dirty="0" err="1"/>
              <a:t>Lucke</a:t>
            </a:r>
            <a:r>
              <a:rPr lang="en-US" dirty="0"/>
              <a:t> K., </a:t>
            </a:r>
            <a:r>
              <a:rPr lang="en-US" dirty="0" err="1"/>
              <a:t>Hille</a:t>
            </a:r>
            <a:r>
              <a:rPr lang="en-US" dirty="0"/>
              <a:t> U. Peripheral visual field loss after vitreous surgery for macular holes // </a:t>
            </a:r>
            <a:r>
              <a:rPr lang="en-US" dirty="0" err="1"/>
              <a:t>Graefes</a:t>
            </a:r>
            <a:r>
              <a:rPr lang="en-US" dirty="0"/>
              <a:t> Arch. </a:t>
            </a:r>
            <a:r>
              <a:rPr lang="en-US" dirty="0" err="1"/>
              <a:t>Clin</a:t>
            </a:r>
            <a:r>
              <a:rPr lang="en-US" dirty="0"/>
              <a:t>. Exp. </a:t>
            </a:r>
            <a:r>
              <a:rPr lang="en-US" dirty="0" err="1"/>
              <a:t>Ophthalmol</a:t>
            </a:r>
            <a:r>
              <a:rPr lang="en-US" dirty="0"/>
              <a:t>. - 1997. - Vol.235. - P.362-371.</a:t>
            </a:r>
            <a:endParaRPr lang="ru-RU" dirty="0"/>
          </a:p>
          <a:p>
            <a:pPr lvl="0"/>
            <a:r>
              <a:rPr lang="en-US" dirty="0"/>
              <a:t>1997 - </a:t>
            </a:r>
            <a:r>
              <a:rPr lang="en-US" dirty="0" err="1"/>
              <a:t>Minihan</a:t>
            </a:r>
            <a:r>
              <a:rPr lang="en-US" dirty="0"/>
              <a:t> M., Goggin M., Cleary P.E. Surgical management of macular holes: results using gas tamponade alone, or in combination with autologous platelet concentrate, or transforming growth factor beta 2 // Br. J. </a:t>
            </a:r>
            <a:r>
              <a:rPr lang="en-US" dirty="0" err="1"/>
              <a:t>Ophthalmol</a:t>
            </a:r>
            <a:r>
              <a:rPr lang="en-US" dirty="0"/>
              <a:t>. - 1997. - Vol.81. - P. 1073-1079.</a:t>
            </a:r>
            <a:endParaRPr lang="ru-RU" dirty="0"/>
          </a:p>
          <a:p>
            <a:pPr lvl="0"/>
            <a:r>
              <a:rPr lang="en-US" dirty="0"/>
              <a:t>1997 - </a:t>
            </a:r>
            <a:r>
              <a:rPr lang="en-US" dirty="0" err="1"/>
              <a:t>Paques</a:t>
            </a:r>
            <a:r>
              <a:rPr lang="en-US" dirty="0"/>
              <a:t> M., </a:t>
            </a:r>
            <a:r>
              <a:rPr lang="en-US" dirty="0" err="1"/>
              <a:t>Massin</a:t>
            </a:r>
            <a:r>
              <a:rPr lang="en-US" dirty="0"/>
              <a:t> P., Santiago P.Y. Visual field loss after vitrectomy for full-thickness macular holes. – Am. J. </a:t>
            </a:r>
            <a:r>
              <a:rPr lang="en-US" dirty="0" err="1"/>
              <a:t>Ophthalmol</a:t>
            </a:r>
            <a:r>
              <a:rPr lang="en-US" dirty="0"/>
              <a:t>. – 1997. – Vol. 124, № 1. – PP. 88 - 94.</a:t>
            </a:r>
            <a:endParaRPr lang="ru-RU" dirty="0"/>
          </a:p>
          <a:p>
            <a:pPr lvl="0"/>
            <a:r>
              <a:rPr lang="en-US" dirty="0"/>
              <a:t>1997 -Welch J.C. Dehydration as a possible cause of visual field defects after pars </a:t>
            </a:r>
            <a:r>
              <a:rPr lang="en-US" dirty="0" err="1"/>
              <a:t>plana</a:t>
            </a:r>
            <a:r>
              <a:rPr lang="en-US" dirty="0"/>
              <a:t> vitrectomy for macular hole. – Am. J. </a:t>
            </a:r>
            <a:r>
              <a:rPr lang="en-US" dirty="0" err="1"/>
              <a:t>Ophthalmol</a:t>
            </a:r>
            <a:r>
              <a:rPr lang="en-US" dirty="0"/>
              <a:t>. – 1997. – Vol. 124, № 5. – PP. 698 – 699. </a:t>
            </a:r>
            <a:endParaRPr lang="ru-RU" dirty="0"/>
          </a:p>
          <a:p>
            <a:pPr lvl="0"/>
            <a:r>
              <a:rPr lang="en-US" dirty="0"/>
              <a:t>1998 - Groenewald CP, Wong D, Pearce I, Hiscott P, Grierson I. Nasal </a:t>
            </a:r>
            <a:r>
              <a:rPr lang="en-US" dirty="0" err="1"/>
              <a:t>epipapillary</a:t>
            </a:r>
            <a:r>
              <a:rPr lang="en-US" dirty="0"/>
              <a:t> membrane causing visual field loss following macular hole surgery: does it throw fresh light on the </a:t>
            </a:r>
            <a:r>
              <a:rPr lang="en-US" dirty="0" err="1"/>
              <a:t>retinotopic</a:t>
            </a:r>
            <a:r>
              <a:rPr lang="en-US" dirty="0"/>
              <a:t> arrangement of the nerve </a:t>
            </a:r>
            <a:r>
              <a:rPr lang="en-US" dirty="0" err="1"/>
              <a:t>fibre</a:t>
            </a:r>
            <a:r>
              <a:rPr lang="en-US" dirty="0"/>
              <a:t> layer? Eye (</a:t>
            </a:r>
            <a:r>
              <a:rPr lang="en-US" dirty="0" err="1"/>
              <a:t>Lond</a:t>
            </a:r>
            <a:r>
              <a:rPr lang="en-US" dirty="0"/>
              <a:t>). 1998;12(Pt 2):328-30</a:t>
            </a:r>
            <a:r>
              <a:rPr lang="en-US" dirty="0" smtClean="0"/>
              <a:t>.</a:t>
            </a:r>
            <a:endParaRPr lang="ru-RU" dirty="0"/>
          </a:p>
        </p:txBody>
      </p:sp>
    </p:spTree>
    <p:extLst>
      <p:ext uri="{BB962C8B-B14F-4D97-AF65-F5344CB8AC3E}">
        <p14:creationId xmlns:p14="http://schemas.microsoft.com/office/powerpoint/2010/main" val="31708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проблемы</a:t>
            </a:r>
            <a:endParaRPr lang="ru-RU" dirty="0"/>
          </a:p>
        </p:txBody>
      </p:sp>
      <p:sp>
        <p:nvSpPr>
          <p:cNvPr id="3" name="Объект 2"/>
          <p:cNvSpPr>
            <a:spLocks noGrp="1"/>
          </p:cNvSpPr>
          <p:nvPr>
            <p:ph idx="1"/>
          </p:nvPr>
        </p:nvSpPr>
        <p:spPr/>
        <p:txBody>
          <a:bodyPr>
            <a:normAutofit fontScale="62500" lnSpcReduction="20000"/>
          </a:bodyPr>
          <a:lstStyle/>
          <a:p>
            <a:pPr lvl="0"/>
            <a:r>
              <a:rPr lang="en-US" dirty="0"/>
              <a:t>1999 - </a:t>
            </a:r>
            <a:r>
              <a:rPr lang="en-US" dirty="0" err="1"/>
              <a:t>Ohji</a:t>
            </a:r>
            <a:r>
              <a:rPr lang="en-US" dirty="0"/>
              <a:t> M., Nao-</a:t>
            </a:r>
            <a:r>
              <a:rPr lang="en-US" dirty="0" err="1"/>
              <a:t>i</a:t>
            </a:r>
            <a:r>
              <a:rPr lang="en-US" dirty="0"/>
              <a:t> N., Saito Y. Prevention of visual field defects after macular hole surgery by passing air used for fluid-gas exchange through water. – Am. J. </a:t>
            </a:r>
            <a:r>
              <a:rPr lang="en-US" dirty="0" err="1"/>
              <a:t>Ophthalmol</a:t>
            </a:r>
            <a:r>
              <a:rPr lang="en-US" dirty="0"/>
              <a:t>. – 1999. – Vol. 127, № 1. – PP. 62 - 66.</a:t>
            </a:r>
            <a:endParaRPr lang="ru-RU" dirty="0"/>
          </a:p>
          <a:p>
            <a:pPr lvl="0"/>
            <a:r>
              <a:rPr lang="en-US" dirty="0"/>
              <a:t>2000 - </a:t>
            </a:r>
            <a:r>
              <a:rPr lang="en-US" dirty="0" err="1"/>
              <a:t>Ebisawa</a:t>
            </a:r>
            <a:r>
              <a:rPr lang="ru-RU" dirty="0"/>
              <a:t> </a:t>
            </a:r>
            <a:r>
              <a:rPr lang="en-US" dirty="0"/>
              <a:t>N, Mori K, </a:t>
            </a:r>
            <a:r>
              <a:rPr lang="en-US" dirty="0" err="1"/>
              <a:t>Yoneya</a:t>
            </a:r>
            <a:r>
              <a:rPr lang="en-US" dirty="0"/>
              <a:t> S. Nippon </a:t>
            </a:r>
            <a:r>
              <a:rPr lang="en-US" dirty="0" err="1"/>
              <a:t>Ganka</a:t>
            </a:r>
            <a:r>
              <a:rPr lang="en-US" dirty="0"/>
              <a:t> Gakkai </a:t>
            </a:r>
            <a:r>
              <a:rPr lang="en-US" dirty="0" err="1"/>
              <a:t>Zasshi</a:t>
            </a:r>
            <a:r>
              <a:rPr lang="en-US" dirty="0"/>
              <a:t>. Thickness of retinal nerve fiber layer decreases after vitreous surgery for idiopathic macular hole. -2000 Mar; 104(3):142-7.</a:t>
            </a:r>
            <a:endParaRPr lang="ru-RU" dirty="0"/>
          </a:p>
          <a:p>
            <a:pPr lvl="0"/>
            <a:r>
              <a:rPr lang="en-US" dirty="0"/>
              <a:t>2000 - Oh KT, </a:t>
            </a:r>
            <a:r>
              <a:rPr lang="en-US" dirty="0" err="1"/>
              <a:t>Boldt</a:t>
            </a:r>
            <a:r>
              <a:rPr lang="en-US" dirty="0"/>
              <a:t> HC, </a:t>
            </a:r>
            <a:r>
              <a:rPr lang="en-US" dirty="0" err="1"/>
              <a:t>Maturi</a:t>
            </a:r>
            <a:r>
              <a:rPr lang="en-US" dirty="0"/>
              <a:t> RK, Folk JC, </a:t>
            </a:r>
            <a:r>
              <a:rPr lang="en-US" dirty="0" err="1"/>
              <a:t>Kardon</a:t>
            </a:r>
            <a:r>
              <a:rPr lang="en-US" dirty="0"/>
              <a:t> RH. Evaluation of patients with visual field defects following macular hole surgery using multifocal electroretinography. Retina. 2000;20(3):238-43.</a:t>
            </a:r>
            <a:endParaRPr lang="ru-RU" dirty="0"/>
          </a:p>
          <a:p>
            <a:pPr lvl="0"/>
            <a:r>
              <a:rPr lang="en-US" dirty="0"/>
              <a:t>2000 - </a:t>
            </a:r>
            <a:r>
              <a:rPr lang="en-US" dirty="0" err="1"/>
              <a:t>Cullinane</a:t>
            </a:r>
            <a:r>
              <a:rPr lang="en-US" dirty="0"/>
              <a:t> AB, Cleary PE.2000 - Br J </a:t>
            </a:r>
            <a:r>
              <a:rPr lang="en-US" dirty="0" err="1"/>
              <a:t>Ophthalmol</a:t>
            </a:r>
            <a:r>
              <a:rPr lang="en-US" dirty="0"/>
              <a:t>. Prevention of visual field defects after macular hole surgery. – 2000. - Apr;84(4):372-7.</a:t>
            </a:r>
            <a:endParaRPr lang="ru-RU" dirty="0"/>
          </a:p>
          <a:p>
            <a:pPr lvl="0"/>
            <a:r>
              <a:rPr lang="en-US" dirty="0"/>
              <a:t>2001 - </a:t>
            </a:r>
            <a:r>
              <a:rPr lang="en-US" dirty="0" err="1"/>
              <a:t>Tadayoni</a:t>
            </a:r>
            <a:r>
              <a:rPr lang="en-US" dirty="0"/>
              <a:t> R, </a:t>
            </a:r>
            <a:r>
              <a:rPr lang="en-US" dirty="0" err="1"/>
              <a:t>Paques</a:t>
            </a:r>
            <a:r>
              <a:rPr lang="en-US" dirty="0"/>
              <a:t> M, </a:t>
            </a:r>
            <a:r>
              <a:rPr lang="en-US" dirty="0" err="1"/>
              <a:t>Massin</a:t>
            </a:r>
            <a:r>
              <a:rPr lang="en-US" dirty="0"/>
              <a:t> P, </a:t>
            </a:r>
            <a:r>
              <a:rPr lang="en-US" dirty="0" err="1"/>
              <a:t>Mouki-Benani</a:t>
            </a:r>
            <a:r>
              <a:rPr lang="en-US" dirty="0"/>
              <a:t> S, </a:t>
            </a:r>
            <a:r>
              <a:rPr lang="en-US" dirty="0" err="1"/>
              <a:t>Mikol</a:t>
            </a:r>
            <a:r>
              <a:rPr lang="en-US" dirty="0"/>
              <a:t> J, </a:t>
            </a:r>
            <a:r>
              <a:rPr lang="en-US" dirty="0" err="1"/>
              <a:t>Gaudric</a:t>
            </a:r>
            <a:r>
              <a:rPr lang="en-US" dirty="0"/>
              <a:t> A Dissociated optic nerve fiber layer appearance of the fundus after idiopathic </a:t>
            </a:r>
            <a:r>
              <a:rPr lang="en-US" dirty="0" err="1"/>
              <a:t>epiretinal</a:t>
            </a:r>
            <a:r>
              <a:rPr lang="en-US" dirty="0"/>
              <a:t> membrane removal. Ophthalmology 2001; 108: 2279–2283.</a:t>
            </a:r>
            <a:endParaRPr lang="ru-RU" dirty="0"/>
          </a:p>
          <a:p>
            <a:pPr lvl="0"/>
            <a:r>
              <a:rPr lang="en-US" dirty="0"/>
              <a:t>2001 - </a:t>
            </a:r>
            <a:r>
              <a:rPr lang="en-US" dirty="0" err="1"/>
              <a:t>Ramin</a:t>
            </a:r>
            <a:r>
              <a:rPr lang="en-US" dirty="0"/>
              <a:t> </a:t>
            </a:r>
            <a:r>
              <a:rPr lang="en-US" dirty="0" err="1"/>
              <a:t>Tadayoni</a:t>
            </a:r>
            <a:r>
              <a:rPr lang="en-US" dirty="0"/>
              <a:t>, MD, Michel </a:t>
            </a:r>
            <a:r>
              <a:rPr lang="en-US" dirty="0" err="1"/>
              <a:t>Paques</a:t>
            </a:r>
            <a:r>
              <a:rPr lang="en-US" dirty="0"/>
              <a:t>, MD, Pascale </a:t>
            </a:r>
            <a:r>
              <a:rPr lang="en-US" dirty="0" err="1"/>
              <a:t>Massin</a:t>
            </a:r>
            <a:r>
              <a:rPr lang="en-US" dirty="0"/>
              <a:t>, MD, Soraya </a:t>
            </a:r>
            <a:r>
              <a:rPr lang="en-US" dirty="0" err="1"/>
              <a:t>Mouki-Benani</a:t>
            </a:r>
            <a:r>
              <a:rPr lang="en-US" dirty="0"/>
              <a:t>, MD, Jacqueline </a:t>
            </a:r>
            <a:r>
              <a:rPr lang="en-US" dirty="0" err="1"/>
              <a:t>Mikol</a:t>
            </a:r>
            <a:r>
              <a:rPr lang="en-US" dirty="0"/>
              <a:t>, MD, Alain </a:t>
            </a:r>
            <a:r>
              <a:rPr lang="en-US" dirty="0" err="1"/>
              <a:t>Gaudric</a:t>
            </a:r>
            <a:r>
              <a:rPr lang="en-US" dirty="0"/>
              <a:t>, MD. Dissociated Optic Nerve Fiber Layer Appearance of the Fundus after Idiopathic </a:t>
            </a:r>
            <a:r>
              <a:rPr lang="en-US" dirty="0" err="1"/>
              <a:t>Epiretinal</a:t>
            </a:r>
            <a:r>
              <a:rPr lang="en-US" dirty="0"/>
              <a:t> Membrane Removal. Ophthalmology Volume 108, Number 12, December 2001</a:t>
            </a:r>
            <a:endParaRPr lang="ru-RU" dirty="0"/>
          </a:p>
          <a:p>
            <a:pPr lvl="0"/>
            <a:r>
              <a:rPr lang="en-US" dirty="0"/>
              <a:t>2001 - CHRISTOS HARITOGLOU, MD, CAROLIN A. GASS, MD, MARKUS SCHAUMBERGER, PHD,OLIVER EHRT, MD, ARND GANDORFER, MD, AND ANSELM KAMPIK, MD. Macular Changes After Peeling of the Internal Limiting Membrane in Macular Hole Surgery. AMERICAN JOURNAL OF OPHTHALMOLOGY SEPTEMBER 2001</a:t>
            </a:r>
            <a:endParaRPr lang="ru-RU" dirty="0"/>
          </a:p>
          <a:p>
            <a:pPr lvl="0"/>
            <a:r>
              <a:rPr lang="en-US" dirty="0"/>
              <a:t>2003 - Ito Y, </a:t>
            </a:r>
            <a:r>
              <a:rPr lang="en-US" dirty="0" err="1"/>
              <a:t>Terasaki</a:t>
            </a:r>
            <a:r>
              <a:rPr lang="en-US" dirty="0"/>
              <a:t> H, Suzuki T, Kojima T, Mori M, Ishikawa K, Miyake Y. Mapping posterior vitreous detachment by optical coherence tomography in eyes with idiopathic macular hole. Am J </a:t>
            </a:r>
            <a:r>
              <a:rPr lang="en-US" dirty="0" err="1"/>
              <a:t>Ophthalmol</a:t>
            </a:r>
            <a:r>
              <a:rPr lang="en-US" dirty="0"/>
              <a:t>. 2003 Mar;135(3):351-5. </a:t>
            </a:r>
            <a:endParaRPr lang="ru-RU" dirty="0"/>
          </a:p>
        </p:txBody>
      </p:sp>
    </p:spTree>
    <p:extLst>
      <p:ext uri="{BB962C8B-B14F-4D97-AF65-F5344CB8AC3E}">
        <p14:creationId xmlns:p14="http://schemas.microsoft.com/office/powerpoint/2010/main" val="1248178062"/>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756</TotalTime>
  <Words>3041</Words>
  <Application>Microsoft Office PowerPoint</Application>
  <PresentationFormat>Широкоэкранный</PresentationFormat>
  <Paragraphs>114</Paragraphs>
  <Slides>24</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Corbel</vt:lpstr>
      <vt:lpstr>Базис</vt:lpstr>
      <vt:lpstr>Применение аппаратно-программного комплекса построения дополненной реальности на базе   NGENUITY 3D Visualization System (Alcon) в селективной хирургии макулярной области сетчатки.</vt:lpstr>
      <vt:lpstr>Презентация PowerPoint</vt:lpstr>
      <vt:lpstr>Презентация PowerPoint</vt:lpstr>
      <vt:lpstr>По проекту Фонда содействия развитию малых форм предприятий  в научно-технической сфере</vt:lpstr>
      <vt:lpstr>Актуальность проблемы</vt:lpstr>
      <vt:lpstr>Актуальность проблемы</vt:lpstr>
      <vt:lpstr>Актуальность проблемы</vt:lpstr>
      <vt:lpstr>Актуальность проблемы</vt:lpstr>
      <vt:lpstr>Актуальность проблемы</vt:lpstr>
      <vt:lpstr>Актуальность проблемы</vt:lpstr>
      <vt:lpstr>Актуальность проблемы</vt:lpstr>
      <vt:lpstr>Актуальность проблемы</vt:lpstr>
      <vt:lpstr>Презентация PowerPoint</vt:lpstr>
      <vt:lpstr>По проекту Фонда содействия развитию малых форм предприятий  в научно-технической сфере</vt:lpstr>
      <vt:lpstr>По проекту Фонда содействия развитию малых форм предприятий  в научно-технической сфере</vt:lpstr>
      <vt:lpstr>Презентация PowerPoint</vt:lpstr>
      <vt:lpstr>Презентация PowerPoint</vt:lpstr>
      <vt:lpstr>Трудности использования карт</vt:lpstr>
      <vt:lpstr>Решение на базе NGENUITY </vt:lpstr>
      <vt:lpstr>Решение на базе NGENUITY</vt:lpstr>
      <vt:lpstr>Пациент К</vt:lpstr>
      <vt:lpstr>Пациент К</vt:lpstr>
      <vt:lpstr>Пациент К</vt:lpstr>
      <vt:lpstr>Благодарность за финансирование проекта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аппаратно-программного комплекса построения дополненной реальности на базе NGenuity 3D Visualization System (Alcon) в селективной хирургии макулярной области сетчатки.</dc:title>
  <dc:creator>Doric</dc:creator>
  <cp:lastModifiedBy>Doric</cp:lastModifiedBy>
  <cp:revision>39</cp:revision>
  <dcterms:created xsi:type="dcterms:W3CDTF">2022-03-21T00:09:37Z</dcterms:created>
  <dcterms:modified xsi:type="dcterms:W3CDTF">2022-05-26T02:37:14Z</dcterms:modified>
</cp:coreProperties>
</file>