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demkina@docstarclub.ru" TargetMode="External"/><Relationship Id="rId3" Type="http://schemas.openxmlformats.org/officeDocument/2006/relationships/image" Target="../media/image1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5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14036" t="5222" r="904" b="0"/>
          <a:stretch>
            <a:fillRect/>
          </a:stretch>
        </p:blipFill>
        <p:spPr>
          <a:xfrm>
            <a:off x="3523487" y="10"/>
            <a:ext cx="8668514" cy="685791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1"/>
          <p:cNvSpPr/>
          <p:nvPr/>
        </p:nvSpPr>
        <p:spPr>
          <a:xfrm>
            <a:off x="-1" y="0"/>
            <a:ext cx="975660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" name="Заголовок 1"/>
          <p:cNvSpPr txBox="1"/>
          <p:nvPr>
            <p:ph type="ctrTitle"/>
          </p:nvPr>
        </p:nvSpPr>
        <p:spPr>
          <a:xfrm>
            <a:off x="477980" y="1122362"/>
            <a:ext cx="4023361" cy="3204136"/>
          </a:xfrm>
          <a:prstGeom prst="rect">
            <a:avLst/>
          </a:prstGeom>
        </p:spPr>
        <p:txBody>
          <a:bodyPr/>
          <a:lstStyle>
            <a:lvl1pPr algn="l">
              <a:defRPr sz="3700"/>
            </a:lvl1pPr>
          </a:lstStyle>
          <a:p>
            <a:pPr/>
            <a:r>
              <a:t>Цифровая грамотность и доверие в исследованиях и реальной практике </a:t>
            </a:r>
          </a:p>
        </p:txBody>
      </p:sp>
      <p:sp>
        <p:nvSpPr>
          <p:cNvPr id="98" name="Подзаголовок 2"/>
          <p:cNvSpPr txBox="1"/>
          <p:nvPr>
            <p:ph type="subTitle" sz="quarter" idx="1"/>
          </p:nvPr>
        </p:nvSpPr>
        <p:spPr>
          <a:xfrm>
            <a:off x="477979" y="4872921"/>
            <a:ext cx="4023361" cy="1208142"/>
          </a:xfrm>
          <a:prstGeom prst="rect">
            <a:avLst/>
          </a:prstGeom>
        </p:spPr>
        <p:txBody>
          <a:bodyPr/>
          <a:lstStyle/>
          <a:p>
            <a:pPr algn="l" defTabSz="859536">
              <a:lnSpc>
                <a:spcPct val="72000"/>
              </a:lnSpc>
              <a:spcBef>
                <a:spcPts val="900"/>
              </a:spcBef>
              <a:defRPr sz="1034"/>
            </a:pPr>
            <a:r>
              <a:t>Демкина А.Е.</a:t>
            </a:r>
            <a:endParaRPr sz="1222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sz="1034"/>
            </a:pPr>
            <a:r>
              <a:t>к.м.н., МРА</a:t>
            </a:r>
            <a:endParaRPr sz="1879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sz="1034"/>
            </a:pPr>
            <a:r>
              <a:t>Советник по общим вопросам ФГБУ НМИЦК им. ак. Е.И. Чазова </a:t>
            </a:r>
            <a:endParaRPr sz="1222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sz="1034"/>
            </a:pPr>
            <a:r>
              <a:t>Ректор Докстарклаб</a:t>
            </a:r>
            <a:endParaRPr sz="1879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sz="1034"/>
            </a:pPr>
            <a:r>
              <a:t>Организатор здравоохранения </a:t>
            </a:r>
          </a:p>
        </p:txBody>
      </p:sp>
      <p:sp>
        <p:nvSpPr>
          <p:cNvPr id="99" name="Rectangle 13"/>
          <p:cNvSpPr/>
          <p:nvPr/>
        </p:nvSpPr>
        <p:spPr>
          <a:xfrm rot="5400000">
            <a:off x="759920" y="346790"/>
            <a:ext cx="146306" cy="70408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" name="Rectangle 15"/>
          <p:cNvSpPr/>
          <p:nvPr/>
        </p:nvSpPr>
        <p:spPr>
          <a:xfrm>
            <a:off x="481028" y="4546920"/>
            <a:ext cx="3977642" cy="182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7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5" name="Заголовок 1"/>
          <p:cNvSpPr txBox="1"/>
          <p:nvPr>
            <p:ph type="title"/>
          </p:nvPr>
        </p:nvSpPr>
        <p:spPr>
          <a:xfrm>
            <a:off x="841247" y="548640"/>
            <a:ext cx="3600861" cy="5431536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Выводы </a:t>
            </a:r>
          </a:p>
        </p:txBody>
      </p:sp>
      <p:grpSp>
        <p:nvGrpSpPr>
          <p:cNvPr id="218" name="sketch line"/>
          <p:cNvGrpSpPr/>
          <p:nvPr/>
        </p:nvGrpSpPr>
        <p:grpSpPr>
          <a:xfrm>
            <a:off x="4760405" y="1027108"/>
            <a:ext cx="50774" cy="4481262"/>
            <a:chOff x="0" y="0"/>
            <a:chExt cx="50773" cy="4481260"/>
          </a:xfrm>
        </p:grpSpPr>
        <p:sp>
          <p:nvSpPr>
            <p:cNvPr id="216" name="Фигура"/>
            <p:cNvSpPr/>
            <p:nvPr/>
          </p:nvSpPr>
          <p:spPr>
            <a:xfrm rot="5400000">
              <a:off x="-2216916" y="2217386"/>
              <a:ext cx="4480790" cy="4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12453" fill="norm" stroke="1" extrusionOk="0">
                  <a:moveTo>
                    <a:pt x="0" y="3701"/>
                  </a:moveTo>
                  <a:cubicBezTo>
                    <a:pt x="1376" y="3760"/>
                    <a:pt x="1555" y="8003"/>
                    <a:pt x="2869" y="3701"/>
                  </a:cubicBezTo>
                  <a:cubicBezTo>
                    <a:pt x="4183" y="-602"/>
                    <a:pt x="4768" y="719"/>
                    <a:pt x="5306" y="3701"/>
                  </a:cubicBezTo>
                  <a:cubicBezTo>
                    <a:pt x="5845" y="6682"/>
                    <a:pt x="7588" y="-5955"/>
                    <a:pt x="8824" y="3701"/>
                  </a:cubicBezTo>
                  <a:cubicBezTo>
                    <a:pt x="10059" y="13356"/>
                    <a:pt x="10512" y="4933"/>
                    <a:pt x="11693" y="3701"/>
                  </a:cubicBezTo>
                  <a:cubicBezTo>
                    <a:pt x="12874" y="2469"/>
                    <a:pt x="13409" y="9781"/>
                    <a:pt x="14562" y="3701"/>
                  </a:cubicBezTo>
                  <a:cubicBezTo>
                    <a:pt x="15715" y="-2380"/>
                    <a:pt x="16662" y="3280"/>
                    <a:pt x="18079" y="3701"/>
                  </a:cubicBezTo>
                  <a:cubicBezTo>
                    <a:pt x="19495" y="4121"/>
                    <a:pt x="20739" y="8220"/>
                    <a:pt x="21596" y="3701"/>
                  </a:cubicBezTo>
                  <a:cubicBezTo>
                    <a:pt x="21592" y="5140"/>
                    <a:pt x="21600" y="7426"/>
                    <a:pt x="21596" y="8551"/>
                  </a:cubicBezTo>
                  <a:cubicBezTo>
                    <a:pt x="20628" y="1884"/>
                    <a:pt x="20247" y="14724"/>
                    <a:pt x="18943" y="8551"/>
                  </a:cubicBezTo>
                  <a:cubicBezTo>
                    <a:pt x="17638" y="2377"/>
                    <a:pt x="16658" y="9613"/>
                    <a:pt x="15858" y="8551"/>
                  </a:cubicBezTo>
                  <a:cubicBezTo>
                    <a:pt x="15057" y="7488"/>
                    <a:pt x="13893" y="12404"/>
                    <a:pt x="12773" y="8551"/>
                  </a:cubicBezTo>
                  <a:cubicBezTo>
                    <a:pt x="11652" y="4697"/>
                    <a:pt x="10789" y="5646"/>
                    <a:pt x="9903" y="8551"/>
                  </a:cubicBezTo>
                  <a:cubicBezTo>
                    <a:pt x="9018" y="11455"/>
                    <a:pt x="7550" y="15645"/>
                    <a:pt x="6386" y="8551"/>
                  </a:cubicBezTo>
                  <a:cubicBezTo>
                    <a:pt x="5223" y="1456"/>
                    <a:pt x="3795" y="6603"/>
                    <a:pt x="2869" y="8551"/>
                  </a:cubicBezTo>
                  <a:cubicBezTo>
                    <a:pt x="1943" y="10498"/>
                    <a:pt x="818" y="6485"/>
                    <a:pt x="0" y="8551"/>
                  </a:cubicBezTo>
                  <a:cubicBezTo>
                    <a:pt x="3" y="7325"/>
                    <a:pt x="3" y="5206"/>
                    <a:pt x="0" y="370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7" name="Фигура"/>
            <p:cNvSpPr/>
            <p:nvPr/>
          </p:nvSpPr>
          <p:spPr>
            <a:xfrm rot="5400000">
              <a:off x="-2214379" y="2216051"/>
              <a:ext cx="4481203" cy="4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5409" fill="norm" stroke="1" extrusionOk="0">
                  <a:moveTo>
                    <a:pt x="2" y="5578"/>
                  </a:moveTo>
                  <a:cubicBezTo>
                    <a:pt x="1293" y="8318"/>
                    <a:pt x="1612" y="6403"/>
                    <a:pt x="2871" y="5578"/>
                  </a:cubicBezTo>
                  <a:cubicBezTo>
                    <a:pt x="4130" y="4753"/>
                    <a:pt x="4165" y="1387"/>
                    <a:pt x="5308" y="5578"/>
                  </a:cubicBezTo>
                  <a:cubicBezTo>
                    <a:pt x="6451" y="9768"/>
                    <a:pt x="6902" y="-2539"/>
                    <a:pt x="7961" y="5578"/>
                  </a:cubicBezTo>
                  <a:cubicBezTo>
                    <a:pt x="9021" y="13694"/>
                    <a:pt x="10476" y="13055"/>
                    <a:pt x="11262" y="5578"/>
                  </a:cubicBezTo>
                  <a:cubicBezTo>
                    <a:pt x="12049" y="-1900"/>
                    <a:pt x="13115" y="14411"/>
                    <a:pt x="14131" y="5578"/>
                  </a:cubicBezTo>
                  <a:cubicBezTo>
                    <a:pt x="15148" y="-3256"/>
                    <a:pt x="16021" y="14058"/>
                    <a:pt x="16785" y="5578"/>
                  </a:cubicBezTo>
                  <a:cubicBezTo>
                    <a:pt x="17548" y="-2903"/>
                    <a:pt x="19339" y="-736"/>
                    <a:pt x="21597" y="5578"/>
                  </a:cubicBezTo>
                  <a:cubicBezTo>
                    <a:pt x="21599" y="7909"/>
                    <a:pt x="21597" y="8974"/>
                    <a:pt x="21597" y="11317"/>
                  </a:cubicBezTo>
                  <a:cubicBezTo>
                    <a:pt x="20795" y="10261"/>
                    <a:pt x="19418" y="17074"/>
                    <a:pt x="18512" y="11317"/>
                  </a:cubicBezTo>
                  <a:cubicBezTo>
                    <a:pt x="17606" y="5560"/>
                    <a:pt x="17101" y="6471"/>
                    <a:pt x="15859" y="11317"/>
                  </a:cubicBezTo>
                  <a:cubicBezTo>
                    <a:pt x="14617" y="16162"/>
                    <a:pt x="13643" y="8314"/>
                    <a:pt x="12342" y="11317"/>
                  </a:cubicBezTo>
                  <a:cubicBezTo>
                    <a:pt x="11041" y="14320"/>
                    <a:pt x="10352" y="7689"/>
                    <a:pt x="9473" y="11317"/>
                  </a:cubicBezTo>
                  <a:cubicBezTo>
                    <a:pt x="8594" y="14945"/>
                    <a:pt x="8146" y="18344"/>
                    <a:pt x="7036" y="11317"/>
                  </a:cubicBezTo>
                  <a:cubicBezTo>
                    <a:pt x="5925" y="4290"/>
                    <a:pt x="4415" y="17033"/>
                    <a:pt x="3735" y="11317"/>
                  </a:cubicBezTo>
                  <a:cubicBezTo>
                    <a:pt x="3056" y="5601"/>
                    <a:pt x="1744" y="2092"/>
                    <a:pt x="2" y="11317"/>
                  </a:cubicBezTo>
                  <a:cubicBezTo>
                    <a:pt x="-1" y="9722"/>
                    <a:pt x="-1" y="7564"/>
                    <a:pt x="2" y="5578"/>
                  </a:cubicBezTo>
                  <a:close/>
                </a:path>
              </a:pathLst>
            </a:custGeom>
            <a:noFill/>
            <a:ln w="4127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19" name="Объект 2"/>
          <p:cNvSpPr txBox="1"/>
          <p:nvPr>
            <p:ph type="body" idx="1"/>
          </p:nvPr>
        </p:nvSpPr>
        <p:spPr>
          <a:xfrm>
            <a:off x="5126418" y="552089"/>
            <a:ext cx="6224336" cy="6305911"/>
          </a:xfrm>
          <a:prstGeom prst="rect">
            <a:avLst/>
          </a:prstGeom>
        </p:spPr>
        <p:txBody>
          <a:bodyPr anchor="ctr"/>
          <a:lstStyle/>
          <a:p>
            <a:pPr>
              <a:defRPr b="1"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Самостоятельный дистанционный мониторинг беременных высокого риска является возможной технологией для осуществления удаленного наблюдения. </a:t>
            </a:r>
          </a:p>
          <a:p>
            <a: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 обследуемых женщин была выявлена </a:t>
            </a:r>
            <a:r>
              <a:rPr b="1"/>
              <a:t>низкая приверженность и доверие к цифровым технологиям</a:t>
            </a:r>
            <a:r>
              <a:t>. У беременных с существовавшей ранее гипертензией, осложняющей беременность, роды и послеродовый период выявлена самая низкая приверженность к дистанционному мониторингу. </a:t>
            </a:r>
          </a:p>
          <a:p>
            <a: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Данные исследования показывают </a:t>
            </a:r>
            <a:r>
              <a:rPr b="1"/>
              <a:t>оптимальную возможную нагрузку реагирования на медицинского работника при реализации самостоятельного мониторинга. </a:t>
            </a:r>
            <a:endParaRPr b="1"/>
          </a:p>
          <a:p>
            <a: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Результаты исследования ставят </a:t>
            </a:r>
            <a:r>
              <a:rPr b="1"/>
              <a:t>ряд новых вопросов</a:t>
            </a:r>
            <a:r>
              <a:t>, требующих дальнейшего изучения – изучение цифровой грамотности и доверия беременных группы риска, поиск способов повышения цифрового доверия, грамотности и мотивации данной категории населения. 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7"/>
          <p:cNvSpPr/>
          <p:nvPr/>
        </p:nvSpPr>
        <p:spPr>
          <a:xfrm>
            <a:off x="3047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3" name="Freeform: Shape 9"/>
          <p:cNvSpPr/>
          <p:nvPr/>
        </p:nvSpPr>
        <p:spPr>
          <a:xfrm>
            <a:off x="0" y="0"/>
            <a:ext cx="416727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4" name="Заголовок 1"/>
          <p:cNvSpPr txBox="1"/>
          <p:nvPr>
            <p:ph type="title"/>
          </p:nvPr>
        </p:nvSpPr>
        <p:spPr>
          <a:xfrm>
            <a:off x="686833" y="1153572"/>
            <a:ext cx="3200401" cy="4461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Выводы </a:t>
            </a:r>
          </a:p>
        </p:txBody>
      </p:sp>
      <p:sp>
        <p:nvSpPr>
          <p:cNvPr id="225" name="Arc 11"/>
          <p:cNvSpPr/>
          <p:nvPr/>
        </p:nvSpPr>
        <p:spPr>
          <a:xfrm flipV="1">
            <a:off x="9592117" y="4497194"/>
            <a:ext cx="2041718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6" name="Объект 2"/>
          <p:cNvSpPr txBox="1"/>
          <p:nvPr>
            <p:ph type="body" idx="1"/>
          </p:nvPr>
        </p:nvSpPr>
        <p:spPr>
          <a:xfrm>
            <a:off x="4447308" y="591343"/>
            <a:ext cx="6906491" cy="5585621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None/>
            </a:pPr>
            <a:r>
              <a:t>1 этап мониторинга – это всегда обучение пациентов/школа пациентов. </a:t>
            </a:r>
          </a:p>
          <a:p>
            <a:pPr marL="0" indent="0">
              <a:buSzTx/>
              <a:buNone/>
            </a:pPr>
            <a:r>
              <a:t>Повышение цифровой грамотности и цифрового доверия пациентов – залог успешного внедрения цифровых технологий. </a:t>
            </a:r>
          </a:p>
        </p:txBody>
      </p:sp>
      <p:pic>
        <p:nvPicPr>
          <p:cNvPr id="22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Заголовок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Спасибо за внимание </a:t>
            </a:r>
          </a:p>
        </p:txBody>
      </p:sp>
      <p:sp>
        <p:nvSpPr>
          <p:cNvPr id="230" name="Объект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Мое фото и контакты </a:t>
            </a:r>
          </a:p>
          <a:p>
            <a:pPr/>
            <a:r>
              <a:t>89055716946</a:t>
            </a:r>
          </a:p>
          <a:p>
            <a:pPr/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ademkina@docstarclub.ru</a:t>
            </a:r>
          </a:p>
          <a:p>
            <a:pPr/>
            <a:r>
              <a:t>Ссылка на телеграмм канал </a:t>
            </a:r>
          </a:p>
        </p:txBody>
      </p:sp>
      <p:pic>
        <p:nvPicPr>
          <p:cNvPr id="23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4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0" t="9091" r="23298" b="0"/>
          <a:stretch>
            <a:fillRect/>
          </a:stretch>
        </p:blipFill>
        <p:spPr>
          <a:xfrm>
            <a:off x="3523487" y="9"/>
            <a:ext cx="8668514" cy="685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34"/>
          <p:cNvSpPr/>
          <p:nvPr/>
        </p:nvSpPr>
        <p:spPr>
          <a:xfrm>
            <a:off x="1" y="0"/>
            <a:ext cx="975660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8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" name="Заголовок 1"/>
          <p:cNvSpPr txBox="1"/>
          <p:nvPr>
            <p:ph type="title"/>
          </p:nvPr>
        </p:nvSpPr>
        <p:spPr>
          <a:xfrm>
            <a:off x="421811" y="1460569"/>
            <a:ext cx="3438146" cy="68139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/>
            <a:r>
              <a:t>АКТУАЛЬНОСТЬ </a:t>
            </a:r>
          </a:p>
        </p:txBody>
      </p:sp>
      <p:sp>
        <p:nvSpPr>
          <p:cNvPr id="107" name="Rectangle 36"/>
          <p:cNvSpPr/>
          <p:nvPr/>
        </p:nvSpPr>
        <p:spPr>
          <a:xfrm rot="5400000">
            <a:off x="662558" y="605790"/>
            <a:ext cx="73153" cy="5486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" name="Rectangle 38"/>
          <p:cNvSpPr/>
          <p:nvPr/>
        </p:nvSpPr>
        <p:spPr>
          <a:xfrm>
            <a:off x="428243" y="2441701"/>
            <a:ext cx="3300986" cy="12701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30" name="Объект 2"/>
          <p:cNvGrpSpPr/>
          <p:nvPr/>
        </p:nvGrpSpPr>
        <p:grpSpPr>
          <a:xfrm>
            <a:off x="374476" y="2512359"/>
            <a:ext cx="11541767" cy="3489373"/>
            <a:chOff x="0" y="0"/>
            <a:chExt cx="11541765" cy="3489371"/>
          </a:xfrm>
        </p:grpSpPr>
        <p:grpSp>
          <p:nvGrpSpPr>
            <p:cNvPr id="111" name="Сгруппировать"/>
            <p:cNvGrpSpPr/>
            <p:nvPr/>
          </p:nvGrpSpPr>
          <p:grpSpPr>
            <a:xfrm>
              <a:off x="0" y="0"/>
              <a:ext cx="2684132" cy="1610480"/>
              <a:chOff x="0" y="0"/>
              <a:chExt cx="2684131" cy="1610479"/>
            </a:xfrm>
          </p:grpSpPr>
          <p:sp>
            <p:nvSpPr>
              <p:cNvPr id="109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F18C54"/>
                  </a:gs>
                  <a:gs pos="50000">
                    <a:srgbClr val="F67B28"/>
                  </a:gs>
                  <a:gs pos="100000">
                    <a:srgbClr val="E46B1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0" name="44 исследования,  11 999  статей"/>
              <p:cNvSpPr txBox="1"/>
              <p:nvPr/>
            </p:nvSpPr>
            <p:spPr>
              <a:xfrm>
                <a:off x="0" y="523160"/>
                <a:ext cx="2684131" cy="564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44 исследования,  11 999  статей</a:t>
                </a:r>
              </a:p>
            </p:txBody>
          </p:sp>
        </p:grpSp>
        <p:grpSp>
          <p:nvGrpSpPr>
            <p:cNvPr id="114" name="Сгруппировать"/>
            <p:cNvGrpSpPr/>
            <p:nvPr/>
          </p:nvGrpSpPr>
          <p:grpSpPr>
            <a:xfrm>
              <a:off x="2952544" y="0"/>
              <a:ext cx="2684133" cy="1610480"/>
              <a:chOff x="0" y="0"/>
              <a:chExt cx="2684131" cy="1610479"/>
            </a:xfrm>
          </p:grpSpPr>
          <p:sp>
            <p:nvSpPr>
              <p:cNvPr id="112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E38962"/>
                  </a:gs>
                  <a:gs pos="50000">
                    <a:srgbClr val="E6773F"/>
                  </a:gs>
                  <a:gs pos="100000">
                    <a:srgbClr val="D4672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3" name="Цель: изучение роли вмешательств mHealth в психосоциальном здоровье беременных"/>
              <p:cNvSpPr txBox="1"/>
              <p:nvPr/>
            </p:nvSpPr>
            <p:spPr>
              <a:xfrm>
                <a:off x="0" y="290075"/>
                <a:ext cx="2684131" cy="1030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Цель: изучение роли вмешательств mHealth в психосоциальном здоровье беременных</a:t>
                </a:r>
              </a:p>
            </p:txBody>
          </p:sp>
        </p:grpSp>
        <p:grpSp>
          <p:nvGrpSpPr>
            <p:cNvPr id="117" name="Сгруппировать"/>
            <p:cNvGrpSpPr/>
            <p:nvPr/>
          </p:nvGrpSpPr>
          <p:grpSpPr>
            <a:xfrm>
              <a:off x="5905090" y="0"/>
              <a:ext cx="2684132" cy="1610480"/>
              <a:chOff x="0" y="0"/>
              <a:chExt cx="2684131" cy="1610479"/>
            </a:xfrm>
          </p:grpSpPr>
          <p:sp>
            <p:nvSpPr>
              <p:cNvPr id="115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D78A71"/>
                  </a:gs>
                  <a:gs pos="50000">
                    <a:srgbClr val="D77956"/>
                  </a:gs>
                  <a:gs pos="100000">
                    <a:srgbClr val="C5684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6" name="Улучшение самоконтроля"/>
              <p:cNvSpPr txBox="1"/>
              <p:nvPr/>
            </p:nvSpPr>
            <p:spPr>
              <a:xfrm>
                <a:off x="0" y="639702"/>
                <a:ext cx="2684131" cy="3310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Улучшение самоконтроля </a:t>
                </a:r>
              </a:p>
            </p:txBody>
          </p:sp>
        </p:grpSp>
        <p:grpSp>
          <p:nvGrpSpPr>
            <p:cNvPr id="120" name="Сгруппировать"/>
            <p:cNvGrpSpPr/>
            <p:nvPr/>
          </p:nvGrpSpPr>
          <p:grpSpPr>
            <a:xfrm>
              <a:off x="8857634" y="0"/>
              <a:ext cx="2684132" cy="1610480"/>
              <a:chOff x="0" y="0"/>
              <a:chExt cx="2684131" cy="1610479"/>
            </a:xfrm>
          </p:grpSpPr>
          <p:sp>
            <p:nvSpPr>
              <p:cNvPr id="118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CB8F81"/>
                  </a:gs>
                  <a:gs pos="50000">
                    <a:srgbClr val="C97E6B"/>
                  </a:gs>
                  <a:gs pos="100000">
                    <a:srgbClr val="B66D5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9" name="Принятие беременности / материнства"/>
              <p:cNvSpPr txBox="1"/>
              <p:nvPr/>
            </p:nvSpPr>
            <p:spPr>
              <a:xfrm>
                <a:off x="0" y="523160"/>
                <a:ext cx="2684131" cy="564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Принятие беременности / материнства </a:t>
                </a:r>
              </a:p>
            </p:txBody>
          </p:sp>
        </p:grpSp>
        <p:grpSp>
          <p:nvGrpSpPr>
            <p:cNvPr id="123" name="Сгруппировать"/>
            <p:cNvGrpSpPr/>
            <p:nvPr/>
          </p:nvGrpSpPr>
          <p:grpSpPr>
            <a:xfrm>
              <a:off x="1476272" y="1878892"/>
              <a:ext cx="2684132" cy="1610480"/>
              <a:chOff x="0" y="0"/>
              <a:chExt cx="2684131" cy="1610479"/>
            </a:xfrm>
          </p:grpSpPr>
          <p:sp>
            <p:nvSpPr>
              <p:cNvPr id="121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C19791"/>
                  </a:gs>
                  <a:gs pos="50000">
                    <a:srgbClr val="BC8880"/>
                  </a:gs>
                  <a:gs pos="100000">
                    <a:srgbClr val="A9766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2" name="Социальная поддержка"/>
              <p:cNvSpPr txBox="1"/>
              <p:nvPr/>
            </p:nvSpPr>
            <p:spPr>
              <a:xfrm>
                <a:off x="0" y="639702"/>
                <a:ext cx="2684131" cy="3310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Социальная поддержка</a:t>
                </a:r>
              </a:p>
            </p:txBody>
          </p:sp>
        </p:grpSp>
        <p:grpSp>
          <p:nvGrpSpPr>
            <p:cNvPr id="126" name="Сгруппировать"/>
            <p:cNvGrpSpPr/>
            <p:nvPr/>
          </p:nvGrpSpPr>
          <p:grpSpPr>
            <a:xfrm>
              <a:off x="4428817" y="1878892"/>
              <a:ext cx="2684132" cy="1610480"/>
              <a:chOff x="0" y="0"/>
              <a:chExt cx="2684131" cy="1610479"/>
            </a:xfrm>
          </p:grpSpPr>
          <p:sp>
            <p:nvSpPr>
              <p:cNvPr id="124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B7A2A0"/>
                  </a:gs>
                  <a:gs pos="50000">
                    <a:srgbClr val="B09593"/>
                  </a:gs>
                  <a:gs pos="100000">
                    <a:srgbClr val="9D828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5" name="Усиление тревожных и депрессивных симптомов"/>
              <p:cNvSpPr txBox="1"/>
              <p:nvPr/>
            </p:nvSpPr>
            <p:spPr>
              <a:xfrm>
                <a:off x="0" y="523160"/>
                <a:ext cx="2684131" cy="564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Усиление тревожных и депрессивных симптомов</a:t>
                </a:r>
              </a:p>
            </p:txBody>
          </p:sp>
        </p:grpSp>
        <p:grpSp>
          <p:nvGrpSpPr>
            <p:cNvPr id="129" name="Сгруппировать"/>
            <p:cNvGrpSpPr/>
            <p:nvPr/>
          </p:nvGrpSpPr>
          <p:grpSpPr>
            <a:xfrm>
              <a:off x="7381362" y="1878892"/>
              <a:ext cx="2684132" cy="1610480"/>
              <a:chOff x="0" y="0"/>
              <a:chExt cx="2684131" cy="1610479"/>
            </a:xfrm>
          </p:grpSpPr>
          <p:sp>
            <p:nvSpPr>
              <p:cNvPr id="127" name="Прямоугольник"/>
              <p:cNvSpPr/>
              <p:nvPr/>
            </p:nvSpPr>
            <p:spPr>
              <a:xfrm>
                <a:off x="-1" y="-1"/>
                <a:ext cx="2684133" cy="1610481"/>
              </a:xfrm>
              <a:prstGeom prst="rect">
                <a:avLst/>
              </a:prstGeom>
              <a:gradFill flip="none" rotWithShape="1">
                <a:gsLst>
                  <a:gs pos="0">
                    <a:srgbClr val="AFAFAF"/>
                  </a:gs>
                  <a:gs pos="50000">
                    <a:schemeClr val="accent3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8" name="Беременные женщины из уязвимых групп населения получили пользу от использования mHealth для улучшения своего психосоциального здоровья"/>
              <p:cNvSpPr txBox="1"/>
              <p:nvPr/>
            </p:nvSpPr>
            <p:spPr>
              <a:xfrm>
                <a:off x="0" y="56991"/>
                <a:ext cx="2684131" cy="1496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Беременные женщины из уязвимых групп населения получили пользу от использования mHealth для улучшения своего психосоциального здоровья</a:t>
                </a:r>
              </a:p>
            </p:txBody>
          </p:sp>
        </p:grpSp>
      </p:grpSp>
      <p:grpSp>
        <p:nvGrpSpPr>
          <p:cNvPr id="133" name="Группа 6"/>
          <p:cNvGrpSpPr/>
          <p:nvPr/>
        </p:nvGrpSpPr>
        <p:grpSpPr>
          <a:xfrm>
            <a:off x="8223522" y="6282266"/>
            <a:ext cx="4067198" cy="575734"/>
            <a:chOff x="0" y="0"/>
            <a:chExt cx="4067197" cy="575732"/>
          </a:xfrm>
        </p:grpSpPr>
        <p:sp>
          <p:nvSpPr>
            <p:cNvPr id="131" name="Прямоугольник: скругленные углы 7"/>
            <p:cNvSpPr/>
            <p:nvPr/>
          </p:nvSpPr>
          <p:spPr>
            <a:xfrm>
              <a:off x="-1" y="0"/>
              <a:ext cx="3939123" cy="57573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2" name="Прямоугольник: скругленные углы 4"/>
            <p:cNvSpPr txBox="1"/>
            <p:nvPr/>
          </p:nvSpPr>
          <p:spPr>
            <a:xfrm>
              <a:off x="163000" y="94224"/>
              <a:ext cx="3904198" cy="331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60" tIns="60960" rIns="60960" bIns="60960" numCol="1" anchor="ctr">
              <a:spAutoFit/>
            </a:bodyPr>
            <a:lstStyle>
              <a:lvl1pPr defTabSz="711200">
                <a:lnSpc>
                  <a:spcPct val="90000"/>
                </a:lnSpc>
                <a:spcBef>
                  <a:spcPts val="600"/>
                </a:spcBef>
                <a:defRPr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doi: 10.1136/bmjopen-2021-056807.</a:t>
              </a:r>
            </a:p>
          </p:txBody>
        </p:sp>
      </p:grpSp>
      <p:pic>
        <p:nvPicPr>
          <p:cNvPr id="13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0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Заголовок 1"/>
          <p:cNvSpPr txBox="1"/>
          <p:nvPr>
            <p:ph type="title"/>
          </p:nvPr>
        </p:nvSpPr>
        <p:spPr>
          <a:xfrm>
            <a:off x="572492" y="238538"/>
            <a:ext cx="11018522" cy="1434417"/>
          </a:xfrm>
          <a:prstGeom prst="rect">
            <a:avLst/>
          </a:prstGeom>
        </p:spPr>
        <p:txBody>
          <a:bodyPr anchor="b"/>
          <a:lstStyle/>
          <a:p>
            <a:pPr>
              <a:defRPr sz="2600"/>
            </a:pPr>
            <a:r>
              <a:t>Практический опыт. АПРОБАЦИЯ САМОСТОЯТЕЛЬНОГО ДИСТАНЦИОННОГО МОНИТОРИНГА У БЕРЕМЕННЫХ ГРУППЫ РИСКА </a:t>
            </a:r>
            <a:br/>
          </a:p>
        </p:txBody>
      </p:sp>
      <p:grpSp>
        <p:nvGrpSpPr>
          <p:cNvPr id="140" name="sketchy line"/>
          <p:cNvGrpSpPr/>
          <p:nvPr/>
        </p:nvGrpSpPr>
        <p:grpSpPr>
          <a:xfrm>
            <a:off x="572180" y="1655805"/>
            <a:ext cx="10973141" cy="59619"/>
            <a:chOff x="0" y="0"/>
            <a:chExt cx="10973139" cy="59618"/>
          </a:xfrm>
        </p:grpSpPr>
        <p:sp>
          <p:nvSpPr>
            <p:cNvPr id="138" name="Фигура"/>
            <p:cNvSpPr/>
            <p:nvPr/>
          </p:nvSpPr>
          <p:spPr>
            <a:xfrm>
              <a:off x="0" y="0"/>
              <a:ext cx="10973140" cy="5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fill="norm" stroke="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" name="Фигура"/>
            <p:cNvSpPr/>
            <p:nvPr/>
          </p:nvSpPr>
          <p:spPr>
            <a:xfrm>
              <a:off x="241" y="5459"/>
              <a:ext cx="10972872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593" fill="norm" stroke="1" extrusionOk="0">
                  <a:moveTo>
                    <a:pt x="1" y="4718"/>
                  </a:moveTo>
                  <a:cubicBezTo>
                    <a:pt x="327" y="4284"/>
                    <a:pt x="372" y="7919"/>
                    <a:pt x="703" y="4718"/>
                  </a:cubicBezTo>
                  <a:cubicBezTo>
                    <a:pt x="1033" y="1518"/>
                    <a:pt x="1447" y="6794"/>
                    <a:pt x="2052" y="4718"/>
                  </a:cubicBezTo>
                  <a:cubicBezTo>
                    <a:pt x="2658" y="2643"/>
                    <a:pt x="3142" y="-1404"/>
                    <a:pt x="3834" y="4718"/>
                  </a:cubicBezTo>
                  <a:cubicBezTo>
                    <a:pt x="4527" y="10841"/>
                    <a:pt x="4514" y="176"/>
                    <a:pt x="5184" y="4718"/>
                  </a:cubicBezTo>
                  <a:cubicBezTo>
                    <a:pt x="5855" y="9261"/>
                    <a:pt x="5625" y="7225"/>
                    <a:pt x="5886" y="4718"/>
                  </a:cubicBezTo>
                  <a:cubicBezTo>
                    <a:pt x="6148" y="2212"/>
                    <a:pt x="6613" y="6392"/>
                    <a:pt x="6804" y="4718"/>
                  </a:cubicBezTo>
                  <a:cubicBezTo>
                    <a:pt x="6995" y="3045"/>
                    <a:pt x="8143" y="5907"/>
                    <a:pt x="8586" y="4718"/>
                  </a:cubicBezTo>
                  <a:cubicBezTo>
                    <a:pt x="9030" y="3530"/>
                    <a:pt x="9828" y="-5276"/>
                    <a:pt x="10368" y="4718"/>
                  </a:cubicBezTo>
                  <a:cubicBezTo>
                    <a:pt x="10909" y="14713"/>
                    <a:pt x="11581" y="3920"/>
                    <a:pt x="12150" y="4718"/>
                  </a:cubicBezTo>
                  <a:cubicBezTo>
                    <a:pt x="12720" y="5516"/>
                    <a:pt x="12662" y="6274"/>
                    <a:pt x="12852" y="4718"/>
                  </a:cubicBezTo>
                  <a:cubicBezTo>
                    <a:pt x="13043" y="3162"/>
                    <a:pt x="13616" y="4617"/>
                    <a:pt x="14202" y="4718"/>
                  </a:cubicBezTo>
                  <a:cubicBezTo>
                    <a:pt x="14788" y="4820"/>
                    <a:pt x="15012" y="3111"/>
                    <a:pt x="15336" y="4718"/>
                  </a:cubicBezTo>
                  <a:cubicBezTo>
                    <a:pt x="15660" y="6326"/>
                    <a:pt x="15844" y="8280"/>
                    <a:pt x="16038" y="4718"/>
                  </a:cubicBezTo>
                  <a:cubicBezTo>
                    <a:pt x="16232" y="1157"/>
                    <a:pt x="17019" y="1988"/>
                    <a:pt x="17820" y="4718"/>
                  </a:cubicBezTo>
                  <a:cubicBezTo>
                    <a:pt x="18621" y="7448"/>
                    <a:pt x="18348" y="6670"/>
                    <a:pt x="18522" y="4718"/>
                  </a:cubicBezTo>
                  <a:cubicBezTo>
                    <a:pt x="18696" y="2767"/>
                    <a:pt x="18985" y="6668"/>
                    <a:pt x="19224" y="4718"/>
                  </a:cubicBezTo>
                  <a:cubicBezTo>
                    <a:pt x="19463" y="2769"/>
                    <a:pt x="19892" y="1772"/>
                    <a:pt x="20358" y="4718"/>
                  </a:cubicBezTo>
                  <a:cubicBezTo>
                    <a:pt x="20824" y="7664"/>
                    <a:pt x="21207" y="3372"/>
                    <a:pt x="21600" y="4718"/>
                  </a:cubicBezTo>
                  <a:cubicBezTo>
                    <a:pt x="21599" y="6770"/>
                    <a:pt x="21599" y="7934"/>
                    <a:pt x="21600" y="8973"/>
                  </a:cubicBezTo>
                  <a:cubicBezTo>
                    <a:pt x="20844" y="12070"/>
                    <a:pt x="20755" y="1764"/>
                    <a:pt x="20034" y="8973"/>
                  </a:cubicBezTo>
                  <a:cubicBezTo>
                    <a:pt x="19313" y="16182"/>
                    <a:pt x="19679" y="10689"/>
                    <a:pt x="19332" y="8973"/>
                  </a:cubicBezTo>
                  <a:cubicBezTo>
                    <a:pt x="18985" y="7257"/>
                    <a:pt x="18911" y="12077"/>
                    <a:pt x="18630" y="8973"/>
                  </a:cubicBezTo>
                  <a:cubicBezTo>
                    <a:pt x="18349" y="5869"/>
                    <a:pt x="17941" y="11451"/>
                    <a:pt x="17280" y="8973"/>
                  </a:cubicBezTo>
                  <a:cubicBezTo>
                    <a:pt x="16619" y="6495"/>
                    <a:pt x="16919" y="4948"/>
                    <a:pt x="16578" y="8973"/>
                  </a:cubicBezTo>
                  <a:cubicBezTo>
                    <a:pt x="16237" y="12998"/>
                    <a:pt x="15609" y="13460"/>
                    <a:pt x="15228" y="8973"/>
                  </a:cubicBezTo>
                  <a:cubicBezTo>
                    <a:pt x="14847" y="4486"/>
                    <a:pt x="14277" y="12595"/>
                    <a:pt x="13662" y="8973"/>
                  </a:cubicBezTo>
                  <a:cubicBezTo>
                    <a:pt x="13048" y="5351"/>
                    <a:pt x="12852" y="15976"/>
                    <a:pt x="12312" y="8973"/>
                  </a:cubicBezTo>
                  <a:cubicBezTo>
                    <a:pt x="11773" y="1970"/>
                    <a:pt x="11212" y="3848"/>
                    <a:pt x="10746" y="8973"/>
                  </a:cubicBezTo>
                  <a:cubicBezTo>
                    <a:pt x="10280" y="14098"/>
                    <a:pt x="9864" y="9161"/>
                    <a:pt x="9180" y="8973"/>
                  </a:cubicBezTo>
                  <a:cubicBezTo>
                    <a:pt x="8497" y="8785"/>
                    <a:pt x="8712" y="5092"/>
                    <a:pt x="8478" y="8973"/>
                  </a:cubicBezTo>
                  <a:cubicBezTo>
                    <a:pt x="8245" y="12854"/>
                    <a:pt x="7759" y="6459"/>
                    <a:pt x="7560" y="8973"/>
                  </a:cubicBezTo>
                  <a:cubicBezTo>
                    <a:pt x="7361" y="11487"/>
                    <a:pt x="6698" y="8823"/>
                    <a:pt x="6426" y="8973"/>
                  </a:cubicBezTo>
                  <a:cubicBezTo>
                    <a:pt x="6155" y="9124"/>
                    <a:pt x="5466" y="7041"/>
                    <a:pt x="5076" y="8973"/>
                  </a:cubicBezTo>
                  <a:cubicBezTo>
                    <a:pt x="4686" y="10905"/>
                    <a:pt x="3759" y="10725"/>
                    <a:pt x="3294" y="8973"/>
                  </a:cubicBezTo>
                  <a:cubicBezTo>
                    <a:pt x="2830" y="7221"/>
                    <a:pt x="2227" y="16324"/>
                    <a:pt x="1728" y="8973"/>
                  </a:cubicBezTo>
                  <a:cubicBezTo>
                    <a:pt x="1230" y="1622"/>
                    <a:pt x="408" y="5229"/>
                    <a:pt x="1" y="8973"/>
                  </a:cubicBezTo>
                  <a:cubicBezTo>
                    <a:pt x="1" y="7197"/>
                    <a:pt x="0" y="5662"/>
                    <a:pt x="1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41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1477" t="0" r="34307" b="2"/>
          <a:stretch>
            <a:fillRect/>
          </a:stretch>
        </p:blipFill>
        <p:spPr>
          <a:xfrm>
            <a:off x="7675657" y="2093975"/>
            <a:ext cx="3941065" cy="40965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Объект 2"/>
          <p:cNvGrpSpPr/>
          <p:nvPr/>
        </p:nvGrpSpPr>
        <p:grpSpPr>
          <a:xfrm>
            <a:off x="572492" y="2071818"/>
            <a:ext cx="6713554" cy="3926416"/>
            <a:chOff x="0" y="0"/>
            <a:chExt cx="6713552" cy="3926415"/>
          </a:xfrm>
        </p:grpSpPr>
        <p:sp>
          <p:nvSpPr>
            <p:cNvPr id="142" name="Линия"/>
            <p:cNvSpPr/>
            <p:nvPr/>
          </p:nvSpPr>
          <p:spPr>
            <a:xfrm>
              <a:off x="0" y="0"/>
              <a:ext cx="6713553" cy="0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3" name="ООО «Докстарклаб»"/>
            <p:cNvSpPr txBox="1"/>
            <p:nvPr/>
          </p:nvSpPr>
          <p:spPr>
            <a:xfrm>
              <a:off x="0" y="0"/>
              <a:ext cx="6713553" cy="26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ООО «Докстарклаб»</a:t>
              </a:r>
            </a:p>
          </p:txBody>
        </p:sp>
        <p:sp>
          <p:nvSpPr>
            <p:cNvPr id="144" name="Линия"/>
            <p:cNvSpPr/>
            <p:nvPr/>
          </p:nvSpPr>
          <p:spPr>
            <a:xfrm>
              <a:off x="0" y="457574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5" name="БУЗ ВО «Череповецкий городской родильный дом», ЖК №2"/>
            <p:cNvSpPr txBox="1"/>
            <p:nvPr/>
          </p:nvSpPr>
          <p:spPr>
            <a:xfrm>
              <a:off x="0" y="457574"/>
              <a:ext cx="6713553" cy="26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БУЗ ВО «Череповецкий городской родильный дом», ЖК №2</a:t>
              </a:r>
            </a:p>
          </p:txBody>
        </p:sp>
        <p:sp>
          <p:nvSpPr>
            <p:cNvPr id="146" name="Линия"/>
            <p:cNvSpPr/>
            <p:nvPr/>
          </p:nvSpPr>
          <p:spPr>
            <a:xfrm>
              <a:off x="0" y="915148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7" name="ГАУЗ ТО «Городская поликлиника 17»"/>
            <p:cNvSpPr txBox="1"/>
            <p:nvPr/>
          </p:nvSpPr>
          <p:spPr>
            <a:xfrm>
              <a:off x="0" y="915148"/>
              <a:ext cx="6713553" cy="26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ГАУЗ ТО «Городская поликлиника 17»</a:t>
              </a:r>
            </a:p>
          </p:txBody>
        </p:sp>
        <p:sp>
          <p:nvSpPr>
            <p:cNvPr id="148" name="Линия"/>
            <p:cNvSpPr/>
            <p:nvPr/>
          </p:nvSpPr>
          <p:spPr>
            <a:xfrm>
              <a:off x="0" y="1372722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9" name="ГАУЗ ТО «Городская поликлиника 6»"/>
            <p:cNvSpPr txBox="1"/>
            <p:nvPr/>
          </p:nvSpPr>
          <p:spPr>
            <a:xfrm>
              <a:off x="0" y="1372722"/>
              <a:ext cx="6713553" cy="26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ГАУЗ ТО «Городская поликлиника 6»</a:t>
              </a:r>
            </a:p>
          </p:txBody>
        </p:sp>
        <p:sp>
          <p:nvSpPr>
            <p:cNvPr id="150" name="Линия"/>
            <p:cNvSpPr/>
            <p:nvPr/>
          </p:nvSpPr>
          <p:spPr>
            <a:xfrm>
              <a:off x="0" y="1830295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1" name="ФГБОУ Тюменского ГМУ Минздрава России"/>
            <p:cNvSpPr txBox="1"/>
            <p:nvPr/>
          </p:nvSpPr>
          <p:spPr>
            <a:xfrm>
              <a:off x="0" y="1830295"/>
              <a:ext cx="6713553" cy="265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ФГБОУ Тюменского ГМУ Минздрава России</a:t>
              </a:r>
            </a:p>
          </p:txBody>
        </p:sp>
        <p:sp>
          <p:nvSpPr>
            <p:cNvPr id="152" name="Линия"/>
            <p:cNvSpPr/>
            <p:nvPr/>
          </p:nvSpPr>
          <p:spPr>
            <a:xfrm>
              <a:off x="0" y="2287870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3" name="ООО «АйПат»"/>
            <p:cNvSpPr txBox="1"/>
            <p:nvPr/>
          </p:nvSpPr>
          <p:spPr>
            <a:xfrm>
              <a:off x="0" y="2287870"/>
              <a:ext cx="6713553" cy="265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ts val="500"/>
                </a:spcBef>
                <a:defRPr baseline="30000" sz="1300"/>
              </a:pPr>
              <a:r>
                <a:t> </a:t>
              </a:r>
              <a:r>
                <a:rPr baseline="0"/>
                <a:t>ООО «АйПат»</a:t>
              </a:r>
            </a:p>
          </p:txBody>
        </p:sp>
        <p:sp>
          <p:nvSpPr>
            <p:cNvPr id="154" name="Линия"/>
            <p:cNvSpPr/>
            <p:nvPr/>
          </p:nvSpPr>
          <p:spPr>
            <a:xfrm>
              <a:off x="0" y="2745444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5" name="ООО «ТелеПат»"/>
            <p:cNvSpPr txBox="1"/>
            <p:nvPr/>
          </p:nvSpPr>
          <p:spPr>
            <a:xfrm>
              <a:off x="0" y="2745444"/>
              <a:ext cx="6713553" cy="265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ts val="500"/>
                </a:spcBef>
                <a:defRPr baseline="30000" sz="1300"/>
              </a:pPr>
              <a:r>
                <a:t> </a:t>
              </a:r>
              <a:r>
                <a:rPr baseline="0"/>
                <a:t>ООО «ТелеПат»</a:t>
              </a:r>
            </a:p>
          </p:txBody>
        </p:sp>
        <p:sp>
          <p:nvSpPr>
            <p:cNvPr id="156" name="Линия"/>
            <p:cNvSpPr/>
            <p:nvPr/>
          </p:nvSpPr>
          <p:spPr>
            <a:xfrm>
              <a:off x="0" y="3203018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7" name="ГАУЗ СО ЦГБ № 20"/>
            <p:cNvSpPr txBox="1"/>
            <p:nvPr/>
          </p:nvSpPr>
          <p:spPr>
            <a:xfrm>
              <a:off x="0" y="3203018"/>
              <a:ext cx="6713553" cy="265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 ГАУЗ СО ЦГБ № 20</a:t>
              </a:r>
            </a:p>
          </p:txBody>
        </p:sp>
        <p:sp>
          <p:nvSpPr>
            <p:cNvPr id="158" name="Линия"/>
            <p:cNvSpPr/>
            <p:nvPr/>
          </p:nvSpPr>
          <p:spPr>
            <a:xfrm>
              <a:off x="0" y="3660593"/>
              <a:ext cx="6713553" cy="1"/>
            </a:xfrm>
            <a:prstGeom prst="line">
              <a:avLst/>
            </a:pr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9" name="ФГБОУ ВО «Уральский государственный медицинский университет», Екатеринбург, Россия"/>
            <p:cNvSpPr txBox="1"/>
            <p:nvPr/>
          </p:nvSpPr>
          <p:spPr>
            <a:xfrm>
              <a:off x="0" y="3660593"/>
              <a:ext cx="6713553" cy="265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9530" tIns="49530" rIns="49530" bIns="49530" numCol="1" anchor="t">
              <a:spAutoFit/>
            </a:bodyPr>
            <a:lstStyle>
              <a:lvl1pPr defTabSz="577850">
                <a:lnSpc>
                  <a:spcPct val="90000"/>
                </a:lnSpc>
                <a:spcBef>
                  <a:spcPts val="500"/>
                </a:spcBef>
                <a:defRPr sz="1300"/>
              </a:lvl1pPr>
            </a:lstStyle>
            <a:p>
              <a:pPr/>
              <a:r>
                <a:t> ФГБОУ ВО «Уральский государственный медицинский университет», Екатеринбург, Россия</a:t>
              </a:r>
            </a:p>
          </p:txBody>
        </p:sp>
      </p:grpSp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0"/>
          <p:cNvSpPr/>
          <p:nvPr/>
        </p:nvSpPr>
        <p:spPr>
          <a:xfrm>
            <a:off x="-1" y="-2"/>
            <a:ext cx="12188954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pic>
        <p:nvPicPr>
          <p:cNvPr id="165" name="Рисунок 5" descr="Рисунок 5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rcRect l="0" t="15730" r="0" b="0"/>
          <a:stretch>
            <a:fillRect/>
          </a:stretch>
        </p:blipFill>
        <p:spPr>
          <a:xfrm>
            <a:off x="-2" y="9"/>
            <a:ext cx="12192002" cy="685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Объект 3"/>
          <p:cNvSpPr txBox="1"/>
          <p:nvPr>
            <p:ph type="body" idx="1"/>
          </p:nvPr>
        </p:nvSpPr>
        <p:spPr>
          <a:xfrm>
            <a:off x="6380819" y="203198"/>
            <a:ext cx="5808134" cy="6451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ЦЕЛЬ.   </a:t>
            </a:r>
            <a:r>
              <a:rPr sz="2000"/>
              <a:t>Изучить возможности самостоятельного дистанционного мониторинга уровня артериального давления (АД) и частоты сердечных сокращений (ЧСС) у беременных группы риска.</a:t>
            </a:r>
            <a:endParaRPr sz="2000"/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ЗАДАЧИ НАУЧНОЙ РАБОТЫ</a:t>
            </a:r>
            <a:r>
              <a:t>:</a:t>
            </a:r>
          </a:p>
          <a:p>
            <a:pPr marL="457200" indent="-342900">
              <a:buClr>
                <a:srgbClr val="C00000"/>
              </a:buClr>
              <a:defRPr sz="2000">
                <a:solidFill>
                  <a:srgbClr val="FFFFFF"/>
                </a:solidFill>
              </a:defRPr>
            </a:pPr>
            <a:r>
              <a:t>Оценить приверженность к самостоятельному мониторингу уровня АД и ЧСС беременных группы высокого риска. </a:t>
            </a:r>
          </a:p>
          <a:p>
            <a:pPr marL="457200" indent="-342900">
              <a:buClr>
                <a:srgbClr val="C00000"/>
              </a:buClr>
              <a:defRPr sz="2000">
                <a:solidFill>
                  <a:srgbClr val="FFFFFF"/>
                </a:solidFill>
              </a:defRPr>
            </a:pPr>
            <a:r>
              <a:t>Изучить основные причины отказа и неготовности беременных группы высокого риска к самостоятельному мониторингу.</a:t>
            </a:r>
          </a:p>
          <a:p>
            <a:pPr marL="457200" indent="-342900">
              <a:buClr>
                <a:srgbClr val="C00000"/>
              </a:buClr>
              <a:defRPr sz="2000">
                <a:solidFill>
                  <a:srgbClr val="FFFFFF"/>
                </a:solidFill>
              </a:defRPr>
            </a:pPr>
            <a:r>
              <a:t>Оценить объем нагрузки на врача при реализации самостоятельного мониторинга беременных группы высокого риска. </a:t>
            </a:r>
          </a:p>
        </p:txBody>
      </p:sp>
      <p:pic>
        <p:nvPicPr>
          <p:cNvPr id="16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Заголовок 1"/>
          <p:cNvSpPr txBox="1"/>
          <p:nvPr>
            <p:ph type="title"/>
          </p:nvPr>
        </p:nvSpPr>
        <p:spPr>
          <a:xfrm>
            <a:off x="516467" y="28548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Материалы и методы </a:t>
            </a:r>
          </a:p>
        </p:txBody>
      </p:sp>
      <p:grpSp>
        <p:nvGrpSpPr>
          <p:cNvPr id="179" name="Объект 2"/>
          <p:cNvGrpSpPr/>
          <p:nvPr/>
        </p:nvGrpSpPr>
        <p:grpSpPr>
          <a:xfrm>
            <a:off x="838200" y="1826122"/>
            <a:ext cx="4936067" cy="4083113"/>
            <a:chOff x="0" y="0"/>
            <a:chExt cx="4936066" cy="4083111"/>
          </a:xfrm>
        </p:grpSpPr>
        <p:sp>
          <p:nvSpPr>
            <p:cNvPr id="170" name="Сквиркл"/>
            <p:cNvSpPr/>
            <p:nvPr/>
          </p:nvSpPr>
          <p:spPr>
            <a:xfrm>
              <a:off x="0" y="0"/>
              <a:ext cx="4936067" cy="1166604"/>
            </a:xfrm>
            <a:prstGeom prst="roundRect">
              <a:avLst>
                <a:gd name="adj" fmla="val 10000"/>
              </a:avLst>
            </a:prstGeom>
            <a:solidFill>
              <a:srgbClr val="CDD4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1" name="Квадрат"/>
            <p:cNvSpPr/>
            <p:nvPr/>
          </p:nvSpPr>
          <p:spPr>
            <a:xfrm>
              <a:off x="352896" y="262486"/>
              <a:ext cx="641632" cy="64163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2" name="Период наблюдения – 30 дней"/>
            <p:cNvSpPr txBox="1"/>
            <p:nvPr/>
          </p:nvSpPr>
          <p:spPr>
            <a:xfrm>
              <a:off x="1347425" y="335465"/>
              <a:ext cx="3588641" cy="495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3465" tIns="123465" rIns="123465" bIns="123465" numCol="1" anchor="ctr">
              <a:spAutoFit/>
            </a:bodyPr>
            <a:lstStyle/>
            <a:p>
              <a:pPr defTabSz="844550">
                <a:spcBef>
                  <a:spcPts val="800"/>
                </a:spcBef>
                <a:defRPr sz="1900"/>
              </a:pPr>
              <a:r>
                <a:t>Период наблюдения – </a:t>
              </a:r>
              <a:r>
                <a:rPr sz="2000"/>
                <a:t>30 дней </a:t>
              </a:r>
            </a:p>
          </p:txBody>
        </p:sp>
        <p:sp>
          <p:nvSpPr>
            <p:cNvPr id="173" name="Сквиркл"/>
            <p:cNvSpPr/>
            <p:nvPr/>
          </p:nvSpPr>
          <p:spPr>
            <a:xfrm>
              <a:off x="0" y="1458254"/>
              <a:ext cx="4936067" cy="1166604"/>
            </a:xfrm>
            <a:prstGeom prst="roundRect">
              <a:avLst>
                <a:gd name="adj" fmla="val 10000"/>
              </a:avLst>
            </a:prstGeom>
            <a:solidFill>
              <a:srgbClr val="CDD4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4" name="Квадрат"/>
            <p:cNvSpPr/>
            <p:nvPr/>
          </p:nvSpPr>
          <p:spPr>
            <a:xfrm>
              <a:off x="352896" y="1720739"/>
              <a:ext cx="641632" cy="641632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5" name="2 этапа исследования: подключение и мониторирование"/>
            <p:cNvSpPr txBox="1"/>
            <p:nvPr/>
          </p:nvSpPr>
          <p:spPr>
            <a:xfrm>
              <a:off x="1347425" y="1500218"/>
              <a:ext cx="3588641" cy="1082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3465" tIns="123465" rIns="123465" bIns="123465" numCol="1" anchor="ctr">
              <a:spAutoFit/>
            </a:bodyPr>
            <a:lstStyle/>
            <a:p>
              <a:pPr defTabSz="889000">
                <a:spcBef>
                  <a:spcPts val="800"/>
                </a:spcBef>
                <a:defRPr sz="2000"/>
              </a:pPr>
              <a:r>
                <a:t>2 этапа исследования: </a:t>
              </a:r>
              <a:r>
                <a:rPr sz="1900"/>
                <a:t>подключение и мониторирование </a:t>
              </a:r>
            </a:p>
          </p:txBody>
        </p:sp>
        <p:sp>
          <p:nvSpPr>
            <p:cNvPr id="176" name="Сквиркл"/>
            <p:cNvSpPr/>
            <p:nvPr/>
          </p:nvSpPr>
          <p:spPr>
            <a:xfrm>
              <a:off x="0" y="2916508"/>
              <a:ext cx="4936067" cy="1166604"/>
            </a:xfrm>
            <a:prstGeom prst="roundRect">
              <a:avLst>
                <a:gd name="adj" fmla="val 10000"/>
              </a:avLst>
            </a:prstGeom>
            <a:solidFill>
              <a:srgbClr val="CDD4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7" name="Квадрат"/>
            <p:cNvSpPr/>
            <p:nvPr/>
          </p:nvSpPr>
          <p:spPr>
            <a:xfrm>
              <a:off x="352896" y="3178993"/>
              <a:ext cx="641632" cy="641632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sp>
          <p:nvSpPr>
            <p:cNvPr id="178" name="Мониторируемые показатели: АД, ЧСС."/>
            <p:cNvSpPr txBox="1"/>
            <p:nvPr/>
          </p:nvSpPr>
          <p:spPr>
            <a:xfrm>
              <a:off x="1347425" y="3017681"/>
              <a:ext cx="3588641" cy="9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3465" tIns="123465" rIns="123465" bIns="123465" numCol="1" anchor="ctr">
              <a:spAutoFit/>
            </a:bodyPr>
            <a:lstStyle>
              <a:lvl1pPr defTabSz="1111250">
                <a:spcBef>
                  <a:spcPts val="1000"/>
                </a:spcBef>
                <a:defRPr sz="2500"/>
              </a:lvl1pPr>
            </a:lstStyle>
            <a:p>
              <a:pPr/>
              <a:r>
                <a:t>Мониторируемые показатели: АД, ЧСС. </a:t>
              </a:r>
            </a:p>
          </p:txBody>
        </p:sp>
      </p:grpSp>
      <p:sp>
        <p:nvSpPr>
          <p:cNvPr id="180" name="TextBox 4"/>
          <p:cNvSpPr txBox="1"/>
          <p:nvPr/>
        </p:nvSpPr>
        <p:spPr>
          <a:xfrm>
            <a:off x="6536269" y="1385417"/>
            <a:ext cx="5283201" cy="444377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44546A"/>
                </a:solidFill>
              </a:defRPr>
            </a:pPr>
            <a:r>
              <a:t>Критерии включения в исследование: 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44546A"/>
                </a:solidFill>
              </a:defRPr>
            </a:pPr>
            <a:r>
              <a:t>возраст 18-45 лет, 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44546A"/>
                </a:solidFill>
              </a:defRPr>
            </a:pPr>
            <a:r>
              <a:t>существовавшая ранее гипертензия, осложняющая беременность, роды и послеродовый период (О10.0, О10.1, О10.2, О10.3, О10.4, О10.9), 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44546A"/>
                </a:solidFill>
              </a:defRPr>
            </a:pPr>
            <a:r>
              <a:t>вызванная беременностью гипертензия без значительной протеинурии (О13), 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44546A"/>
                </a:solidFill>
              </a:defRPr>
            </a:pPr>
            <a:r>
              <a:t>преэклампсия (ПЭ) в анамнезе, риск ПЭ 1:100, 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44546A"/>
                </a:solidFill>
              </a:defRPr>
            </a:pPr>
            <a:r>
              <a:t>индекс массы тела (ИМТ) &gt; 30. </a:t>
            </a:r>
          </a:p>
        </p:txBody>
      </p:sp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Заголовок 1"/>
          <p:cNvSpPr txBox="1"/>
          <p:nvPr>
            <p:ph type="title"/>
          </p:nvPr>
        </p:nvSpPr>
        <p:spPr>
          <a:xfrm>
            <a:off x="397933" y="151084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Результаты. 1 этап исследования </a:t>
            </a:r>
          </a:p>
        </p:txBody>
      </p:sp>
      <p:grpSp>
        <p:nvGrpSpPr>
          <p:cNvPr id="196" name="Объект 2"/>
          <p:cNvGrpSpPr/>
          <p:nvPr/>
        </p:nvGrpSpPr>
        <p:grpSpPr>
          <a:xfrm>
            <a:off x="419101" y="1557799"/>
            <a:ext cx="11112498" cy="2314526"/>
            <a:chOff x="0" y="0"/>
            <a:chExt cx="11112497" cy="2314525"/>
          </a:xfrm>
        </p:grpSpPr>
        <p:sp>
          <p:nvSpPr>
            <p:cNvPr id="184" name="Сквиркл"/>
            <p:cNvSpPr/>
            <p:nvPr/>
          </p:nvSpPr>
          <p:spPr>
            <a:xfrm>
              <a:off x="0" y="0"/>
              <a:ext cx="3125391" cy="198462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grpSp>
          <p:nvGrpSpPr>
            <p:cNvPr id="187" name="Сгруппировать"/>
            <p:cNvGrpSpPr/>
            <p:nvPr/>
          </p:nvGrpSpPr>
          <p:grpSpPr>
            <a:xfrm>
              <a:off x="347264" y="329902"/>
              <a:ext cx="3125392" cy="1984624"/>
              <a:chOff x="0" y="0"/>
              <a:chExt cx="3125390" cy="1984622"/>
            </a:xfrm>
          </p:grpSpPr>
          <p:sp>
            <p:nvSpPr>
              <p:cNvPr id="185" name="Сквиркл"/>
              <p:cNvSpPr/>
              <p:nvPr/>
            </p:nvSpPr>
            <p:spPr>
              <a:xfrm>
                <a:off x="0" y="0"/>
                <a:ext cx="3125391" cy="198462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000"/>
                </a:pPr>
              </a:p>
            </p:txBody>
          </p:sp>
          <p:sp>
            <p:nvSpPr>
              <p:cNvPr id="186" name="59 беременных, средний возраст 30,1+2,3."/>
              <p:cNvSpPr txBox="1"/>
              <p:nvPr/>
            </p:nvSpPr>
            <p:spPr>
              <a:xfrm>
                <a:off x="58128" y="651777"/>
                <a:ext cx="3009134" cy="681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pPr>
                <a:r>
                  <a:t>59 беременных, средний возраст 30,1</a:t>
                </a:r>
                <a:r>
                  <a:rPr u="sng"/>
                  <a:t>+</a:t>
                </a:r>
                <a:r>
                  <a:t>2,3.</a:t>
                </a:r>
              </a:p>
            </p:txBody>
          </p:sp>
        </p:grpSp>
        <p:sp>
          <p:nvSpPr>
            <p:cNvPr id="188" name="Сквиркл"/>
            <p:cNvSpPr/>
            <p:nvPr/>
          </p:nvSpPr>
          <p:spPr>
            <a:xfrm>
              <a:off x="3819921" y="0"/>
              <a:ext cx="3125391" cy="198462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grpSp>
          <p:nvGrpSpPr>
            <p:cNvPr id="191" name="Сгруппировать"/>
            <p:cNvGrpSpPr/>
            <p:nvPr/>
          </p:nvGrpSpPr>
          <p:grpSpPr>
            <a:xfrm>
              <a:off x="4167187" y="329902"/>
              <a:ext cx="3125391" cy="1984624"/>
              <a:chOff x="0" y="0"/>
              <a:chExt cx="3125390" cy="1984622"/>
            </a:xfrm>
          </p:grpSpPr>
          <p:sp>
            <p:nvSpPr>
              <p:cNvPr id="189" name="Сквиркл"/>
              <p:cNvSpPr/>
              <p:nvPr/>
            </p:nvSpPr>
            <p:spPr>
              <a:xfrm>
                <a:off x="0" y="0"/>
                <a:ext cx="3125391" cy="198462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000"/>
                </a:pPr>
              </a:p>
            </p:txBody>
          </p:sp>
          <p:sp>
            <p:nvSpPr>
              <p:cNvPr id="190" name="Отказалось от дальнейшего наблюдения 25 беременных (42,4%), средний возраст 33,1+3,5."/>
              <p:cNvSpPr txBox="1"/>
              <p:nvPr/>
            </p:nvSpPr>
            <p:spPr>
              <a:xfrm>
                <a:off x="58127" y="371851"/>
                <a:ext cx="3009135" cy="1240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sz="2000"/>
                </a:pPr>
                <a:r>
                  <a:t>Отказалось от дальнейшего наблюдения 25 беременных (42,4%), средний возраст 33,1</a:t>
                </a:r>
                <a:r>
                  <a:rPr u="sng"/>
                  <a:t>+</a:t>
                </a:r>
                <a:r>
                  <a:t>3,5. </a:t>
                </a:r>
              </a:p>
            </p:txBody>
          </p:sp>
        </p:grpSp>
        <p:sp>
          <p:nvSpPr>
            <p:cNvPr id="192" name="Сквиркл"/>
            <p:cNvSpPr/>
            <p:nvPr/>
          </p:nvSpPr>
          <p:spPr>
            <a:xfrm>
              <a:off x="7639842" y="0"/>
              <a:ext cx="3125392" cy="198462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grpSp>
          <p:nvGrpSpPr>
            <p:cNvPr id="195" name="Сгруппировать"/>
            <p:cNvGrpSpPr/>
            <p:nvPr/>
          </p:nvGrpSpPr>
          <p:grpSpPr>
            <a:xfrm>
              <a:off x="7987107" y="329902"/>
              <a:ext cx="3125391" cy="1984624"/>
              <a:chOff x="0" y="0"/>
              <a:chExt cx="3125390" cy="1984622"/>
            </a:xfrm>
          </p:grpSpPr>
          <p:sp>
            <p:nvSpPr>
              <p:cNvPr id="193" name="Сквиркл"/>
              <p:cNvSpPr/>
              <p:nvPr/>
            </p:nvSpPr>
            <p:spPr>
              <a:xfrm>
                <a:off x="0" y="0"/>
                <a:ext cx="3125391" cy="198462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100"/>
                  </a:spcBef>
                  <a:defRPr sz="1500"/>
                </a:pPr>
              </a:p>
            </p:txBody>
          </p:sp>
          <p:sp>
            <p:nvSpPr>
              <p:cNvPr id="194" name="34 беременных подтвердили свое дальнейшее участие в мониторинге, при этом 5 из них не активировали программу в первые дни мониторинга, таким образом, во втором этапе исследования приняло участие 29 человек (49,1%)."/>
              <p:cNvSpPr txBox="1"/>
              <p:nvPr/>
            </p:nvSpPr>
            <p:spPr>
              <a:xfrm>
                <a:off x="58128" y="68557"/>
                <a:ext cx="3009135" cy="1847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34 беременных подтвердили свое дальнейшее участие в мониторинге, при этом 5 </a:t>
                </a:r>
                <a:r>
                  <a:rPr sz="1500"/>
                  <a:t>из них не активировали программу в первые дни мониторинга, таким образом, во втором этапе исследования приняло участие 29 человек (49,1%). </a:t>
                </a:r>
              </a:p>
            </p:txBody>
          </p:sp>
        </p:grpSp>
      </p:grpSp>
      <p:pic>
        <p:nvPicPr>
          <p:cNvPr id="19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Объект 3"/>
          <p:cNvSpPr txBox="1"/>
          <p:nvPr>
            <p:ph type="body" sz="quarter" idx="1"/>
          </p:nvPr>
        </p:nvSpPr>
        <p:spPr>
          <a:xfrm>
            <a:off x="838199" y="1825624"/>
            <a:ext cx="5339864" cy="3060327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Основные причины отказа от мониторинга:</a:t>
            </a:r>
          </a:p>
          <a:p>
            <a:pPr>
              <a:defRPr sz="2400"/>
            </a:pPr>
            <a:r>
              <a:t>нет тонометра  - 30%</a:t>
            </a:r>
          </a:p>
          <a:p>
            <a:pPr>
              <a:defRPr sz="2400"/>
            </a:pPr>
            <a:r>
              <a:t>нет доверия к технологиям  -23,3%</a:t>
            </a:r>
          </a:p>
          <a:p>
            <a:pPr>
              <a:defRPr sz="2400"/>
            </a:pPr>
            <a:r>
              <a:t>нет электронной почты - 16,7%</a:t>
            </a:r>
          </a:p>
          <a:p>
            <a:pPr>
              <a:defRPr sz="2400"/>
            </a:pPr>
            <a:r>
              <a:t>нет свободного времени  - 13,3%</a:t>
            </a:r>
          </a:p>
          <a:p>
            <a:pPr>
              <a:defRPr sz="2400"/>
            </a:pPr>
            <a:r>
              <a:t>без причины - 16,7%</a:t>
            </a:r>
          </a:p>
        </p:txBody>
      </p:sp>
      <p:sp>
        <p:nvSpPr>
          <p:cNvPr id="200" name="TextBox 4"/>
          <p:cNvSpPr txBox="1"/>
          <p:nvPr/>
        </p:nvSpPr>
        <p:spPr>
          <a:xfrm>
            <a:off x="7764392" y="2336094"/>
            <a:ext cx="4006427" cy="150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Структура диагнозов беременных,  отказавшихся от мониторинга: </a:t>
            </a:r>
          </a:p>
          <a:p>
            <a:pPr/>
            <a:r>
              <a:t>56,7% (</a:t>
            </a:r>
            <a:r>
              <a:t>n</a:t>
            </a:r>
            <a:r>
              <a:t>=17) - О13</a:t>
            </a:r>
          </a:p>
          <a:p>
            <a:pPr/>
            <a:r>
              <a:t>23,3% (</a:t>
            </a:r>
            <a:r>
              <a:t>n</a:t>
            </a:r>
            <a:r>
              <a:t>=7) – Е66</a:t>
            </a:r>
          </a:p>
          <a:p>
            <a:pPr/>
            <a:r>
              <a:t>20% (</a:t>
            </a:r>
            <a:r>
              <a:t>n</a:t>
            </a:r>
            <a:r>
              <a:t>=6) – О10</a:t>
            </a:r>
          </a:p>
        </p:txBody>
      </p:sp>
      <p:pic>
        <p:nvPicPr>
          <p:cNvPr id="20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Заголовок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Результаты. 2 этап исследования </a:t>
            </a:r>
          </a:p>
        </p:txBody>
      </p:sp>
      <p:sp>
        <p:nvSpPr>
          <p:cNvPr id="204" name="Объект 2"/>
          <p:cNvSpPr txBox="1"/>
          <p:nvPr>
            <p:ph type="body" sz="half" idx="1"/>
          </p:nvPr>
        </p:nvSpPr>
        <p:spPr>
          <a:xfrm>
            <a:off x="838200" y="1825625"/>
            <a:ext cx="10515600" cy="176424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Среднее САД в исследовании составило 115</a:t>
            </a:r>
            <a:r>
              <a:rPr u="sng"/>
              <a:t>+</a:t>
            </a:r>
            <a:r>
              <a:t>3,7 мм.рт.ст. (максимально – 160)</a:t>
            </a:r>
          </a:p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Среднее ДАД – 73</a:t>
            </a:r>
            <a:r>
              <a:rPr u="sng"/>
              <a:t>+</a:t>
            </a:r>
            <a:r>
              <a:t>2,8 мм.рт.ст. (максимально – 90)</a:t>
            </a:r>
          </a:p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Средний уровень ЧСС – 84</a:t>
            </a:r>
            <a:r>
              <a:rPr u="sng"/>
              <a:t>+</a:t>
            </a:r>
            <a:r>
              <a:t>3,5, с максимум 96 уд/мин.  </a:t>
            </a:r>
          </a:p>
        </p:txBody>
      </p:sp>
      <p:sp>
        <p:nvSpPr>
          <p:cNvPr id="205" name="TextBox 4"/>
          <p:cNvSpPr txBox="1"/>
          <p:nvPr/>
        </p:nvSpPr>
        <p:spPr>
          <a:xfrm>
            <a:off x="883919" y="3276615"/>
            <a:ext cx="10195562" cy="6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Из 29 беременных, находящихся на мониторинге, </a:t>
            </a:r>
            <a:r>
              <a:rPr b="1" sz="2400"/>
              <a:t>12 </a:t>
            </a:r>
            <a:r>
              <a:t>(41,8 %), средний возраст 33,1</a:t>
            </a:r>
            <a:r>
              <a:rPr u="sng"/>
              <a:t>+</a:t>
            </a:r>
            <a:r>
              <a:t>3,1 – завершили мониторинг </a:t>
            </a:r>
            <a:r>
              <a:rPr b="1" u="sng"/>
              <a:t>досрочно.</a:t>
            </a:r>
          </a:p>
        </p:txBody>
      </p:sp>
      <p:sp>
        <p:nvSpPr>
          <p:cNvPr id="206" name="TextBox 6"/>
          <p:cNvSpPr txBox="1"/>
          <p:nvPr/>
        </p:nvSpPr>
        <p:spPr>
          <a:xfrm>
            <a:off x="883919" y="4246112"/>
            <a:ext cx="10195562" cy="114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Структура диагнозов беременных, досрочно завершивших программу мониторинга: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50 % (</a:t>
            </a:r>
            <a:r>
              <a:t>n</a:t>
            </a:r>
            <a:r>
              <a:t>=6) – О10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33,3% (</a:t>
            </a:r>
            <a:r>
              <a:t>n</a:t>
            </a:r>
            <a:r>
              <a:t>=7) - Е 66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16,7% (</a:t>
            </a:r>
            <a:r>
              <a:t>n</a:t>
            </a:r>
            <a:r>
              <a:t>=2) - О13</a:t>
            </a:r>
          </a:p>
        </p:txBody>
      </p:sp>
      <p:sp>
        <p:nvSpPr>
          <p:cNvPr id="207" name="TextBox 8"/>
          <p:cNvSpPr txBox="1"/>
          <p:nvPr/>
        </p:nvSpPr>
        <p:spPr>
          <a:xfrm>
            <a:off x="883919" y="5502521"/>
            <a:ext cx="10195562" cy="1224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17 беременных (58,6%), </a:t>
            </a:r>
            <a:r>
              <a:rPr b="0" sz="1800"/>
              <a:t>средний возраст 29,1</a:t>
            </a:r>
            <a:r>
              <a:rPr b="0" sz="1800" u="sng"/>
              <a:t>+</a:t>
            </a:r>
            <a:r>
              <a:rPr b="0" sz="1800"/>
              <a:t>1,3, завершили программу мониторинга в установленные сроки</a:t>
            </a:r>
            <a:endParaRPr b="0" sz="1800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Структура диагнозов: 33,3% (</a:t>
            </a:r>
            <a:r>
              <a:t>n</a:t>
            </a:r>
            <a:r>
              <a:t>=12) - О13, 23,6% (</a:t>
            </a:r>
            <a:r>
              <a:t>n</a:t>
            </a:r>
            <a:r>
              <a:t>=4) - Е66, 17,6% (</a:t>
            </a:r>
            <a:r>
              <a:t>n</a:t>
            </a:r>
            <a:r>
              <a:t>=3) - О10.</a:t>
            </a:r>
          </a:p>
        </p:txBody>
      </p:sp>
      <p:pic>
        <p:nvPicPr>
          <p:cNvPr id="20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Результаты. Технические характеристики </a:t>
            </a:r>
          </a:p>
        </p:txBody>
      </p:sp>
      <p:sp>
        <p:nvSpPr>
          <p:cNvPr id="211" name="Объект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Внесено параметров мониторинга – 5499</a:t>
            </a:r>
          </a:p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Направлено алертов (уведомлений) врачу – 228</a:t>
            </a:r>
          </a:p>
          <a:p>
            <a:pPr marL="0" indent="0"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Врачами получено 371 уведомление, требующее реакции (вопросы пациентров и алерты от системы), в среднем - 0.5 из расчета на 1 пациенто-день мониторинга, т.е при одновременном дистанционном ведении 10 пациенток, </a:t>
            </a:r>
            <a:r>
              <a:rPr b="1" sz="2000"/>
              <a:t>нагрузка на врача - 5 уведомлений в день</a:t>
            </a:r>
          </a:p>
        </p:txBody>
      </p:sp>
      <p:pic>
        <p:nvPicPr>
          <p:cNvPr id="2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