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94" r:id="rId2"/>
    <p:sldId id="383" r:id="rId3"/>
    <p:sldId id="384" r:id="rId4"/>
    <p:sldId id="469" r:id="rId5"/>
    <p:sldId id="1431" r:id="rId6"/>
    <p:sldId id="1499" r:id="rId7"/>
    <p:sldId id="1502" r:id="rId8"/>
    <p:sldId id="1501" r:id="rId9"/>
    <p:sldId id="1505" r:id="rId10"/>
    <p:sldId id="1503" r:id="rId11"/>
    <p:sldId id="1504" r:id="rId12"/>
    <p:sldId id="1506" r:id="rId13"/>
    <p:sldId id="1507" r:id="rId14"/>
    <p:sldId id="392" r:id="rId15"/>
    <p:sldId id="267" r:id="rId16"/>
    <p:sldId id="396" r:id="rId1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88"/>
    <a:srgbClr val="24A8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87799" autoAdjust="0"/>
  </p:normalViewPr>
  <p:slideViewPr>
    <p:cSldViewPr>
      <p:cViewPr varScale="1">
        <p:scale>
          <a:sx n="100" d="100"/>
          <a:sy n="100" d="100"/>
        </p:scale>
        <p:origin x="19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C930-D20E-4C69-95F3-5BC9541E6B8C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97432-5CDA-42F0-A32D-BEB5FBEA9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975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C9373-A7B2-6842-A843-94B83B950FC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86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B5F54-3E42-E746-BE5F-5B64D8974FC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525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97432-5CDA-42F0-A32D-BEB5FBEA932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565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97432-5CDA-42F0-A32D-BEB5FBEA932A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9065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B5F54-3E42-E746-BE5F-5B64D8974FC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520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B5F54-3E42-E746-BE5F-5B64D8974FC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687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B5F54-3E42-E746-BE5F-5B64D8974FC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785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B5F54-3E42-E746-BE5F-5B64D8974FC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473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B5F54-3E42-E746-BE5F-5B64D8974FC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069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B5F54-3E42-E746-BE5F-5B64D8974FC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133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B5F54-3E42-E746-BE5F-5B64D8974FC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87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10C35-D7C2-4A63-AE7B-175CD838C945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gif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7598" y="0"/>
            <a:ext cx="9181598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-37598" y="5010303"/>
            <a:ext cx="9181598" cy="1866747"/>
          </a:xfrm>
          <a:prstGeom prst="rect">
            <a:avLst/>
          </a:prstGeom>
          <a:solidFill>
            <a:srgbClr val="006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57294" y="0"/>
            <a:ext cx="5400600" cy="688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3672408" cy="246819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57294" y="2963446"/>
            <a:ext cx="5400600" cy="2049730"/>
          </a:xfrm>
          <a:prstGeom prst="rect">
            <a:avLst/>
          </a:prstGeom>
          <a:solidFill>
            <a:srgbClr val="24A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8" name="TextBox 7"/>
          <p:cNvSpPr txBox="1"/>
          <p:nvPr/>
        </p:nvSpPr>
        <p:spPr>
          <a:xfrm>
            <a:off x="-45463" y="3517995"/>
            <a:ext cx="5337543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charset="0"/>
                <a:ea typeface="Roboto" charset="0"/>
                <a:cs typeface="Roboto" charset="0"/>
              </a:rPr>
              <a:t>Дистанционный мониторинг – зачем это нужно врачам?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charset="0"/>
              <a:ea typeface="Roboto" charset="0"/>
              <a:cs typeface="Roboto" charset="0"/>
            </a:endParaRPr>
          </a:p>
        </p:txBody>
      </p:sp>
      <p:pic>
        <p:nvPicPr>
          <p:cNvPr id="1028" name="Picture 4" descr="Телепат">
            <a:extLst>
              <a:ext uri="{FF2B5EF4-FFF2-40B4-BE49-F238E27FC236}">
                <a16:creationId xmlns:a16="http://schemas.microsoft.com/office/drawing/2014/main" id="{878AF6E9-EE16-429A-A5A7-AB8E74BC7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9" y="5756089"/>
            <a:ext cx="2276186" cy="48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-pat">
            <a:extLst>
              <a:ext uri="{FF2B5EF4-FFF2-40B4-BE49-F238E27FC236}">
                <a16:creationId xmlns:a16="http://schemas.microsoft.com/office/drawing/2014/main" id="{FB7F4F57-E086-A760-62C7-9274F46EC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96154"/>
            <a:ext cx="2843808" cy="76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SR logo.png">
            <a:extLst>
              <a:ext uri="{FF2B5EF4-FFF2-40B4-BE49-F238E27FC236}">
                <a16:creationId xmlns:a16="http://schemas.microsoft.com/office/drawing/2014/main" id="{FC4143D4-8ADC-A106-34FA-66BB684C60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100000" contrast="100000"/>
          </a:blip>
          <a:stretch>
            <a:fillRect/>
          </a:stretch>
        </p:blipFill>
        <p:spPr>
          <a:xfrm>
            <a:off x="8207033" y="6265858"/>
            <a:ext cx="944832" cy="565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083E41-0A6C-1927-B4B9-F3F182DA1A6F}"/>
              </a:ext>
            </a:extLst>
          </p:cNvPr>
          <p:cNvSpPr txBox="1"/>
          <p:nvPr/>
        </p:nvSpPr>
        <p:spPr>
          <a:xfrm>
            <a:off x="6228184" y="5302653"/>
            <a:ext cx="1889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Борис Зингерман</a:t>
            </a:r>
          </a:p>
          <a:p>
            <a:r>
              <a:rPr lang="ru-RU" dirty="0">
                <a:solidFill>
                  <a:schemeClr val="bg1"/>
                </a:solidFill>
              </a:rPr>
              <a:t>+7-916-235-58-67</a:t>
            </a:r>
          </a:p>
        </p:txBody>
      </p:sp>
    </p:spTree>
    <p:extLst>
      <p:ext uri="{BB962C8B-B14F-4D97-AF65-F5344CB8AC3E}">
        <p14:creationId xmlns:p14="http://schemas.microsoft.com/office/powerpoint/2010/main" val="96918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695C90D-8461-4230-AA41-39A9EAB57827}"/>
              </a:ext>
            </a:extLst>
          </p:cNvPr>
          <p:cNvSpPr/>
          <p:nvPr/>
        </p:nvSpPr>
        <p:spPr>
          <a:xfrm>
            <a:off x="1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F9EAD"/>
              </a:gs>
              <a:gs pos="100000">
                <a:srgbClr val="13C4D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358775"/>
            <a:r>
              <a:rPr lang="ru-RU" sz="27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Сценарии ведения пациентов с сердечно-сосудистой недостаточностью</a:t>
            </a:r>
            <a:endParaRPr lang="ru-RU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8390F0A-5639-4895-87CC-C58D0784DB20}"/>
              </a:ext>
            </a:extLst>
          </p:cNvPr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F9EAD"/>
              </a:gs>
              <a:gs pos="100000">
                <a:srgbClr val="13C4D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358775"/>
            <a:r>
              <a:rPr lang="ru-RU" sz="3200" dirty="0"/>
              <a:t>Ежедневный опросник по симптомам</a:t>
            </a:r>
            <a:endParaRPr lang="ru-RU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2AFF14-F24C-45C7-8F58-DC639CE52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15" y="1013520"/>
            <a:ext cx="9144000" cy="405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9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695C90D-8461-4230-AA41-39A9EAB57827}"/>
              </a:ext>
            </a:extLst>
          </p:cNvPr>
          <p:cNvSpPr/>
          <p:nvPr/>
        </p:nvSpPr>
        <p:spPr>
          <a:xfrm>
            <a:off x="1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F9EAD"/>
              </a:gs>
              <a:gs pos="100000">
                <a:srgbClr val="13C4D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358775"/>
            <a:r>
              <a:rPr lang="ru-RU" sz="27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Сценарии ведения пациентов с сердечно-сосудистой недостаточностью</a:t>
            </a:r>
            <a:endParaRPr lang="ru-RU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8390F0A-5639-4895-87CC-C58D0784DB20}"/>
              </a:ext>
            </a:extLst>
          </p:cNvPr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F9EAD"/>
              </a:gs>
              <a:gs pos="100000">
                <a:srgbClr val="13C4D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358775"/>
            <a:r>
              <a:rPr lang="ru-RU" sz="3200" dirty="0"/>
              <a:t>Ежедневный опросник по симптомам</a:t>
            </a:r>
            <a:endParaRPr lang="ru-RU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2AFF14-F24C-45C7-8F58-DC639CE52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15" y="1013520"/>
            <a:ext cx="9144000" cy="40528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62F94E5-1FC1-4E7B-92EC-9016A7495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115" y="2811608"/>
            <a:ext cx="9144000" cy="404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00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695C90D-8461-4230-AA41-39A9EAB57827}"/>
              </a:ext>
            </a:extLst>
          </p:cNvPr>
          <p:cNvSpPr/>
          <p:nvPr/>
        </p:nvSpPr>
        <p:spPr>
          <a:xfrm>
            <a:off x="1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F9EAD"/>
              </a:gs>
              <a:gs pos="100000">
                <a:srgbClr val="13C4D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358775"/>
            <a:r>
              <a:rPr lang="ru-RU" sz="27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Сценарии ведения пациентов с сердечно-сосудистой недостаточностью</a:t>
            </a:r>
            <a:endParaRPr lang="ru-RU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8390F0A-5639-4895-87CC-C58D0784DB20}"/>
              </a:ext>
            </a:extLst>
          </p:cNvPr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F9EAD"/>
              </a:gs>
              <a:gs pos="100000">
                <a:srgbClr val="13C4D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358775"/>
            <a:r>
              <a:rPr lang="ru-RU" sz="3200" dirty="0"/>
              <a:t>Графики показателей и симптомов</a:t>
            </a:r>
            <a:endParaRPr lang="ru-RU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C8CADD-193F-418F-B3A9-CCA2D1E1C9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7" t="22534" r="32676" b="16400"/>
          <a:stretch/>
        </p:blipFill>
        <p:spPr>
          <a:xfrm>
            <a:off x="3025910" y="3563317"/>
            <a:ext cx="6118090" cy="3294683"/>
          </a:xfrm>
          <a:prstGeom prst="rect">
            <a:avLst/>
          </a:prstGeom>
        </p:spPr>
      </p:pic>
      <p:pic>
        <p:nvPicPr>
          <p:cNvPr id="13" name="Picture 4" descr="http://img.allo.ua/media/catalog/product/cache/1/image/9df78eab33525d08d6e5fb8d27136e95/h/o/honor_3c_lite_black_02.jpg">
            <a:extLst>
              <a:ext uri="{FF2B5EF4-FFF2-40B4-BE49-F238E27FC236}">
                <a16:creationId xmlns:a16="http://schemas.microsoft.com/office/drawing/2014/main" id="{4B477FAA-29F7-4F26-AB2A-6A7290C391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57" t="967" r="3727" b="377"/>
          <a:stretch/>
        </p:blipFill>
        <p:spPr bwMode="auto">
          <a:xfrm>
            <a:off x="827584" y="3140968"/>
            <a:ext cx="1728192" cy="3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FD6B890-4988-4AE7-831D-4162966E4E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6" t="12759" r="16066" b="4772"/>
          <a:stretch/>
        </p:blipFill>
        <p:spPr>
          <a:xfrm>
            <a:off x="998314" y="3491308"/>
            <a:ext cx="1485454" cy="299564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5FE1CF-0B5A-434E-B574-EFB7BAE951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64" y="1192689"/>
            <a:ext cx="9139733" cy="190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96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8390F0A-5639-4895-87CC-C58D0784DB20}"/>
              </a:ext>
            </a:extLst>
          </p:cNvPr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gradFill flip="none" rotWithShape="1">
            <a:gsLst>
              <a:gs pos="0">
                <a:srgbClr val="0F9EAD"/>
              </a:gs>
              <a:gs pos="100000">
                <a:srgbClr val="13C4D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358775"/>
            <a:r>
              <a:rPr lang="ru-RU" sz="3200" dirty="0"/>
              <a:t>Польза для пациентов </a:t>
            </a:r>
            <a:endParaRPr lang="ru-RU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A78A5D-365C-17AA-5430-AF6EBDE4F28E}"/>
              </a:ext>
            </a:extLst>
          </p:cNvPr>
          <p:cNvSpPr txBox="1"/>
          <p:nvPr/>
        </p:nvSpPr>
        <p:spPr>
          <a:xfrm>
            <a:off x="215516" y="560909"/>
            <a:ext cx="871296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Roboto" panose="02000000000000000000" pitchFamily="2" charset="0"/>
                <a:ea typeface="Roboto" panose="02000000000000000000" pitchFamily="2" charset="0"/>
              </a:rPr>
              <a:t>Оперативное информирование врача о проблемах пациента: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Высокая температура (38 и выше) –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86 раз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Значительные отклонения по систолическому давлению (более 180 или ниже 85) –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81 раз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Значительные отклонения по диастолическому давлению (более 100 или ниже 55) –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657 раз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Значительные отклонения пульса (более 110 или ниже 50) -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385 раза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Информация о различных инфекциях, возникших у пациента в процессе лечения –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440 раз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Информацию о тяжелых проблемах (указанных как 3-я степень), связанных с самочувствием и состоянием в процессе лечения –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551 раз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i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(Кровоизлияния, бессонница, боли, диарея, диспепсия, сыпь, одышка, тахикардия, тошнота, головокружение, отеки, перебои в работе сердца, кашель, кожный зуд.</a:t>
            </a:r>
          </a:p>
          <a:p>
            <a:r>
              <a:rPr lang="ru-RU" b="1" i="1" dirty="0">
                <a:latin typeface="Roboto" panose="02000000000000000000" pitchFamily="2" charset="0"/>
                <a:ea typeface="Roboto" panose="02000000000000000000" pitchFamily="2" charset="0"/>
              </a:rPr>
              <a:t>Пациенты более 700 раз оперативно (в течение дня) получали ответы на заданные врачам вопросы о своем состоянии и лечении.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 основании полученной информации, лечащими врачами оперативно предпринимались необходимые меры, в том числе дистанционно корректировалась назначенная терапия непосредственно с использованием платформы </a:t>
            </a:r>
            <a:r>
              <a:rPr lang="en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Medsenger – </a:t>
            </a:r>
            <a:r>
              <a:rPr lang="en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138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раз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(отмена и назначение препаратов, а также изменения параметров приема).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043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3738"/>
            <a:ext cx="9144000" cy="86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11776" y="6279703"/>
            <a:ext cx="3424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www.medsenger.ru</a:t>
            </a:r>
            <a:endParaRPr lang="ru-RU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" y="0"/>
            <a:ext cx="9143999" cy="980728"/>
          </a:xfrm>
          <a:prstGeom prst="rect">
            <a:avLst/>
          </a:prstGeom>
          <a:solidFill>
            <a:srgbClr val="24A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/>
              <a:t> 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Пациенты, особенно нуждающиеся в услуге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80728"/>
            <a:ext cx="8712968" cy="5309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Данная услуга может быть активно востребована: 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Пациентами, выписывающимися после операций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или иного стационарного лечения. Это позволяет им оставаться на связи со своим лечащим врачом на весь период домашнего долечивания и реабилитации.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Хроническими больными и пациентами, проходящими длительное лечение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и  остающимися на связи со своим лечащим врачом в промежутках между очными визитами.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Родителями малолетних детей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, находящимся на связи со своим педиатром.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Беременными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и другими категориями людей, постоянно следящими за своим здоровьем.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Детьми пожилых родителей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, обеспечивающими их связь с лечащим врачом. </a:t>
            </a: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b="1" dirty="0">
                <a:cs typeface="Times New Roman" panose="02020603050405020304" pitchFamily="18" charset="0"/>
              </a:rPr>
              <a:t>Родственниками пациентов, проходящих стационарное лечение</a:t>
            </a:r>
            <a:r>
              <a:rPr lang="ru-RU" dirty="0">
                <a:cs typeface="Times New Roman" panose="02020603050405020304" pitchFamily="18" charset="0"/>
              </a:rPr>
              <a:t>: услуга может быть предложена для оперативного дистанционного взаимодействия с лечащим врачом, включая ответы на вопросы о состоянии пациента.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Гарантийное обеспечение» амбулаторного визита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– недельный абонемент на уточнение назначенного лечения </a:t>
            </a:r>
          </a:p>
        </p:txBody>
      </p:sp>
    </p:spTree>
    <p:extLst>
      <p:ext uri="{BB962C8B-B14F-4D97-AF65-F5344CB8AC3E}">
        <p14:creationId xmlns:p14="http://schemas.microsoft.com/office/powerpoint/2010/main" val="2548615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1D9C9B9-666C-2A46-B1B1-4E3DEE1E17FE}"/>
              </a:ext>
            </a:extLst>
          </p:cNvPr>
          <p:cNvSpPr/>
          <p:nvPr/>
        </p:nvSpPr>
        <p:spPr>
          <a:xfrm>
            <a:off x="4572000" y="0"/>
            <a:ext cx="4572000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39B6E38-2B0B-9A41-BF37-CD47CF37ED20}"/>
              </a:ext>
            </a:extLst>
          </p:cNvPr>
          <p:cNvSpPr/>
          <p:nvPr/>
        </p:nvSpPr>
        <p:spPr>
          <a:xfrm>
            <a:off x="550228" y="1074998"/>
            <a:ext cx="3733800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>
                <a:latin typeface="Trebuchet MS" panose="020B0703020202090204" pitchFamily="34" charset="0"/>
              </a:rPr>
              <a:t>Пациенты с метастатическим раком, которые сообщали онлайн о симптомах </a:t>
            </a:r>
            <a:br>
              <a:rPr lang="ru-RU" sz="1350" dirty="0">
                <a:latin typeface="Trebuchet MS" panose="020B0703020202090204" pitchFamily="34" charset="0"/>
              </a:rPr>
            </a:br>
            <a:r>
              <a:rPr lang="ru-RU" sz="1350" dirty="0">
                <a:latin typeface="Trebuchet MS" panose="020B0703020202090204" pitchFamily="34" charset="0"/>
              </a:rPr>
              <a:t>в процессе химеотерапии, </a:t>
            </a:r>
            <a:r>
              <a:rPr lang="ru-RU" sz="1350" b="1" dirty="0">
                <a:latin typeface="Trebuchet MS" panose="020B0703020202090204" pitchFamily="34" charset="0"/>
              </a:rPr>
              <a:t>сообщили о более высоком качестве жизни, меньше посещали отделение неотложной помощи и жили в среднем на 5 месяцев дольше</a:t>
            </a:r>
            <a:endParaRPr lang="ru-RU" sz="1350" dirty="0">
              <a:latin typeface="Trebuchet MS" panose="020B070302020209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6638432-3EF9-4C47-B938-DD5F88089487}"/>
              </a:ext>
            </a:extLst>
          </p:cNvPr>
          <p:cNvSpPr/>
          <p:nvPr/>
        </p:nvSpPr>
        <p:spPr>
          <a:xfrm>
            <a:off x="5826857" y="4817148"/>
            <a:ext cx="247996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1350" b="1" dirty="0">
                <a:latin typeface="Trebuchet MS" panose="020B0703020202090204" pitchFamily="34" charset="0"/>
              </a:rPr>
              <a:t>Harold J. Burstein, </a:t>
            </a:r>
            <a:br>
              <a:rPr lang="ru-RU" sz="1350" dirty="0">
                <a:latin typeface="Trebuchet MS" panose="020B0703020202090204" pitchFamily="34" charset="0"/>
              </a:rPr>
            </a:br>
            <a:r>
              <a:rPr lang="en" sz="1350" dirty="0">
                <a:latin typeface="Trebuchet MS" panose="020B0703020202090204" pitchFamily="34" charset="0"/>
              </a:rPr>
              <a:t>MD, PhD, FASCO, ASCO Expert Dana-Farber Cancer Institute</a:t>
            </a:r>
            <a:endParaRPr lang="ru-RU" sz="1350" dirty="0">
              <a:latin typeface="Trebuchet MS" panose="020B070302020209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D260890-566D-604A-904E-55A89F8E79A3}"/>
              </a:ext>
            </a:extLst>
          </p:cNvPr>
          <p:cNvSpPr/>
          <p:nvPr/>
        </p:nvSpPr>
        <p:spPr>
          <a:xfrm>
            <a:off x="524579" y="5356020"/>
            <a:ext cx="344978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</a:rPr>
              <a:t>Рандомизированное клиническое исследование, представленное на </a:t>
            </a:r>
            <a:r>
              <a:rPr lang="en" sz="1050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</a:rPr>
              <a:t>ASCO-2017 </a:t>
            </a:r>
            <a:endParaRPr lang="ru-RU" sz="1050" dirty="0">
              <a:solidFill>
                <a:schemeClr val="bg1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grpSp>
        <p:nvGrpSpPr>
          <p:cNvPr id="2" name="Группа 10">
            <a:extLst>
              <a:ext uri="{FF2B5EF4-FFF2-40B4-BE49-F238E27FC236}">
                <a16:creationId xmlns:a16="http://schemas.microsoft.com/office/drawing/2014/main" id="{0BEE624C-9076-A145-8D22-71B3973FB563}"/>
              </a:ext>
            </a:extLst>
          </p:cNvPr>
          <p:cNvGrpSpPr/>
          <p:nvPr/>
        </p:nvGrpSpPr>
        <p:grpSpPr>
          <a:xfrm flipH="1">
            <a:off x="659660" y="2854282"/>
            <a:ext cx="3029113" cy="1538361"/>
            <a:chOff x="699437" y="3131127"/>
            <a:chExt cx="2492554" cy="1116000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14797493-3D70-C045-801A-125246BCE318}"/>
                </a:ext>
              </a:extLst>
            </p:cNvPr>
            <p:cNvSpPr/>
            <p:nvPr/>
          </p:nvSpPr>
          <p:spPr>
            <a:xfrm>
              <a:off x="699437" y="3131127"/>
              <a:ext cx="1129363" cy="1116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6E03E484-83A5-D346-942B-A950C4664666}"/>
                </a:ext>
              </a:extLst>
            </p:cNvPr>
            <p:cNvSpPr/>
            <p:nvPr/>
          </p:nvSpPr>
          <p:spPr>
            <a:xfrm>
              <a:off x="2062628" y="3311127"/>
              <a:ext cx="1129363" cy="936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F1BE776-AE9D-D447-9B57-717BA932B64B}"/>
              </a:ext>
            </a:extLst>
          </p:cNvPr>
          <p:cNvSpPr txBox="1"/>
          <p:nvPr/>
        </p:nvSpPr>
        <p:spPr>
          <a:xfrm>
            <a:off x="2271888" y="4450065"/>
            <a:ext cx="1372475" cy="7155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latin typeface="Trebuchet MS" panose="020B0703020202090204" pitchFamily="34" charset="0"/>
              </a:defRPr>
            </a:lvl1pPr>
          </a:lstStyle>
          <a:p>
            <a:r>
              <a:rPr lang="ru-RU" sz="1350" dirty="0"/>
              <a:t>Пользовались онлайн-платформами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E84E31-6B1B-4244-AA3C-F2EC71152FA3}"/>
              </a:ext>
            </a:extLst>
          </p:cNvPr>
          <p:cNvSpPr txBox="1"/>
          <p:nvPr/>
        </p:nvSpPr>
        <p:spPr>
          <a:xfrm>
            <a:off x="616086" y="4420966"/>
            <a:ext cx="1372475" cy="7155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latin typeface="Trebuchet MS" panose="020B0703020202090204" pitchFamily="34" charset="0"/>
              </a:defRPr>
            </a:lvl1pPr>
          </a:lstStyle>
          <a:p>
            <a:r>
              <a:rPr lang="ru-RU" sz="1350" dirty="0"/>
              <a:t>Получали стандартный уход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C77EBC-BE2A-C446-BE96-E6688909B76F}"/>
              </a:ext>
            </a:extLst>
          </p:cNvPr>
          <p:cNvSpPr txBox="1"/>
          <p:nvPr/>
        </p:nvSpPr>
        <p:spPr>
          <a:xfrm>
            <a:off x="2379186" y="3645989"/>
            <a:ext cx="1047917" cy="7155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latin typeface="Trebuchet MS" panose="020B070302020209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2700" b="1" dirty="0">
                <a:solidFill>
                  <a:schemeClr val="bg1"/>
                </a:solidFill>
              </a:rPr>
              <a:t>31</a:t>
            </a:r>
            <a:r>
              <a:rPr lang="ru-RU" b="1" dirty="0">
                <a:solidFill>
                  <a:schemeClr val="bg1"/>
                </a:solidFill>
              </a:rPr>
              <a:t> месяц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E6E6FB-4375-484B-9DEC-C2FD8769C939}"/>
              </a:ext>
            </a:extLst>
          </p:cNvPr>
          <p:cNvSpPr txBox="1"/>
          <p:nvPr/>
        </p:nvSpPr>
        <p:spPr>
          <a:xfrm>
            <a:off x="712946" y="3641480"/>
            <a:ext cx="1178753" cy="7155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latin typeface="Trebuchet MS" panose="020B070302020209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2700" b="1" dirty="0">
                <a:solidFill>
                  <a:schemeClr val="bg1"/>
                </a:solidFill>
              </a:rPr>
              <a:t>26</a:t>
            </a:r>
            <a:r>
              <a:rPr lang="ru-RU" b="1" dirty="0">
                <a:solidFill>
                  <a:schemeClr val="bg1"/>
                </a:solidFill>
              </a:rPr>
              <a:t> месяцев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55DFD18-A7F9-F84A-AA73-3BD7BD01BBF6}"/>
              </a:ext>
            </a:extLst>
          </p:cNvPr>
          <p:cNvCxnSpPr/>
          <p:nvPr/>
        </p:nvCxnSpPr>
        <p:spPr>
          <a:xfrm>
            <a:off x="524578" y="4394360"/>
            <a:ext cx="329927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6F09C51-4F10-3A4B-BC36-37537F4993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97583" y="1196046"/>
            <a:ext cx="947305" cy="947647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A13B81D-6196-A245-97A7-D57B75D5543B}"/>
              </a:ext>
            </a:extLst>
          </p:cNvPr>
          <p:cNvSpPr/>
          <p:nvPr/>
        </p:nvSpPr>
        <p:spPr>
          <a:xfrm>
            <a:off x="4856018" y="2251328"/>
            <a:ext cx="376340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>
                <a:latin typeface="Trebuchet MS" panose="020B0703020202090204" pitchFamily="34" charset="0"/>
              </a:rPr>
              <a:t>Если бы какой-нибудь препарат имел преимущество в выживании такого масштаба, он был бы в розничной продаже по цене в сотни тысяч долларов. </a:t>
            </a:r>
            <a:r>
              <a:rPr lang="ru-RU" sz="1350" b="1" dirty="0">
                <a:latin typeface="Trebuchet MS" panose="020B0703020202090204" pitchFamily="34" charset="0"/>
              </a:rPr>
              <a:t>Есть очень мало лекарств, которые дают такие преимущества выживания и улучшения качества жизни! При этом, как правило, мы пренебрегаем инвестированием в электронное общение и ежедневый дистанционный уход за больными.</a:t>
            </a:r>
            <a:endParaRPr lang="ru-RU" sz="1350" dirty="0">
              <a:latin typeface="Trebuchet MS" panose="020B070302020209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3F9C613-9279-734F-9E2A-294C1F44E97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9146" y="4796359"/>
            <a:ext cx="775855" cy="77613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75455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1776" y="6279703"/>
            <a:ext cx="3424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www.medsenger.ru</a:t>
            </a:r>
            <a:endParaRPr lang="ru-RU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959716"/>
          </a:xfrm>
          <a:prstGeom prst="rect">
            <a:avLst/>
          </a:prstGeom>
          <a:solidFill>
            <a:srgbClr val="006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Спасибо за внимание!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92" y="5877272"/>
            <a:ext cx="9139308" cy="980728"/>
          </a:xfrm>
          <a:prstGeom prst="rect">
            <a:avLst/>
          </a:prstGeom>
          <a:solidFill>
            <a:srgbClr val="006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319141"/>
              </p:ext>
            </p:extLst>
          </p:nvPr>
        </p:nvGraphicFramePr>
        <p:xfrm>
          <a:off x="251519" y="5826968"/>
          <a:ext cx="856895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5784">
                  <a:extLst>
                    <a:ext uri="{9D8B030D-6E8A-4147-A177-3AD203B41FA5}">
                      <a16:colId xmlns:a16="http://schemas.microsoft.com/office/drawing/2014/main" val="1677718422"/>
                    </a:ext>
                  </a:extLst>
                </a:gridCol>
                <a:gridCol w="3583169">
                  <a:extLst>
                    <a:ext uri="{9D8B030D-6E8A-4147-A177-3AD203B41FA5}">
                      <a16:colId xmlns:a16="http://schemas.microsoft.com/office/drawing/2014/main" val="3439034020"/>
                    </a:ext>
                  </a:extLst>
                </a:gridCol>
              </a:tblGrid>
              <a:tr h="371681">
                <a:tc>
                  <a:txBody>
                    <a:bodyPr/>
                    <a:lstStyle/>
                    <a:p>
                      <a:r>
                        <a:rPr lang="ru-RU" sz="2400" dirty="0"/>
                        <a:t>Борис Зингерман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info@medsenger.ru</a:t>
                      </a:r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4996372"/>
                  </a:ext>
                </a:extLst>
              </a:tr>
              <a:tr h="371681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ООО «АйПат»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+7-9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16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235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5867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3496788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945136"/>
            <a:ext cx="9180513" cy="4932135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B8056DBC-4949-43BC-82A2-DEDB19025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098" y="5890632"/>
            <a:ext cx="1352693" cy="96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439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http://masterservis24.ru/uploads/posts/2014-01/1389550076_moni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280615"/>
            <a:ext cx="5616624" cy="374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9912" y="2492896"/>
            <a:ext cx="1575448" cy="26533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2492896"/>
            <a:ext cx="3456384" cy="2653386"/>
          </a:xfrm>
          <a:prstGeom prst="rect">
            <a:avLst/>
          </a:prstGeom>
        </p:spPr>
      </p:pic>
      <p:pic>
        <p:nvPicPr>
          <p:cNvPr id="5" name="Picture 4" descr="http://img.allo.ua/media/catalog/product/cache/1/image/9df78eab33525d08d6e5fb8d27136e95/h/o/honor_3c_lite_black_0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44624"/>
            <a:ext cx="3096344" cy="593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5323" y="650691"/>
            <a:ext cx="2657157" cy="472383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3738"/>
            <a:ext cx="9144000" cy="86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11776" y="6279703"/>
            <a:ext cx="3424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www.medsenger.ru</a:t>
            </a:r>
            <a:endParaRPr lang="ru-RU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126" y="30103"/>
            <a:ext cx="60520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Специальный медицинский мессенджер, обеспечивающий постоянную связь пациента со своим лечащим врачом</a:t>
            </a:r>
            <a:endParaRPr lang="ru-RU" sz="800" dirty="0"/>
          </a:p>
          <a:p>
            <a:endParaRPr lang="ru-RU" sz="800" b="1" dirty="0"/>
          </a:p>
          <a:p>
            <a:r>
              <a:rPr lang="ru-RU" sz="2000" b="1" dirty="0"/>
              <a:t>Главный принцип: 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пациент спрашивает, когда есть вопрос, 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врач отвечает, когда есть возможность</a:t>
            </a:r>
          </a:p>
          <a:p>
            <a:r>
              <a:rPr lang="ru-RU" dirty="0"/>
              <a:t>Именно это позволяет встроить новую услугу в загруженный рабочий день врача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358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23738"/>
            <a:ext cx="9144000" cy="86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11776" y="6279703"/>
            <a:ext cx="3424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www.medsenger.ru</a:t>
            </a:r>
            <a:endParaRPr lang="ru-RU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89436" y="34396"/>
            <a:ext cx="8363938" cy="74789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err="1"/>
              <a:t>Медорганизация</a:t>
            </a:r>
            <a:r>
              <a:rPr lang="ru-RU" sz="2800" dirty="0"/>
              <a:t> получает кабинет администратора </a:t>
            </a:r>
            <a:r>
              <a:rPr lang="ru-RU" sz="2400" dirty="0"/>
              <a:t>-«Пульт управления»  взаимодействием врачей и пациентов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3212976"/>
            <a:ext cx="79208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1" y="1196752"/>
            <a:ext cx="8689979" cy="449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05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E644E46A-8DE8-4704-A1F9-029040A661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19"/>
          <a:stretch/>
        </p:blipFill>
        <p:spPr>
          <a:xfrm>
            <a:off x="4793123" y="1211523"/>
            <a:ext cx="709490" cy="579615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DDB1AFC4-7FF6-4394-91CA-AC28E4C260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1235181"/>
            <a:ext cx="568767" cy="579300"/>
          </a:xfrm>
          <a:prstGeom prst="rect">
            <a:avLst/>
          </a:prstGeom>
        </p:spPr>
      </p:pic>
      <p:pic>
        <p:nvPicPr>
          <p:cNvPr id="74" name="Picture 2" descr="http://fasie.ru/local/templates/.default/markup/img/ico_bio.png">
            <a:extLst>
              <a:ext uri="{FF2B5EF4-FFF2-40B4-BE49-F238E27FC236}">
                <a16:creationId xmlns:a16="http://schemas.microsoft.com/office/drawing/2014/main" id="{EC343B6A-80E7-4148-BFC5-B37B1042B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8780" y="1203332"/>
            <a:ext cx="230628" cy="28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9" descr="http://fasie.ru/local/templates/.default/markup/img/ico_med.png">
            <a:extLst>
              <a:ext uri="{FF2B5EF4-FFF2-40B4-BE49-F238E27FC236}">
                <a16:creationId xmlns:a16="http://schemas.microsoft.com/office/drawing/2014/main" id="{DFEE9D37-981F-409F-B27A-904917477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3032113"/>
            <a:ext cx="246352" cy="23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1" descr="http://fasie.ru/local/templates/.default/markup/img/ico_mat.png">
            <a:extLst>
              <a:ext uri="{FF2B5EF4-FFF2-40B4-BE49-F238E27FC236}">
                <a16:creationId xmlns:a16="http://schemas.microsoft.com/office/drawing/2014/main" id="{5DAE0512-CBC7-487C-BFE7-9B764C1E2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7350" y="3010601"/>
            <a:ext cx="240980" cy="27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http://fasie.ru/local/templates/.default/markup/img/ico_it.png">
            <a:extLst>
              <a:ext uri="{FF2B5EF4-FFF2-40B4-BE49-F238E27FC236}">
                <a16:creationId xmlns:a16="http://schemas.microsoft.com/office/drawing/2014/main" id="{10042C82-E8BD-4DCA-AB30-F081E608A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6704" y="2115517"/>
            <a:ext cx="223808" cy="22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EA224DE-0E5D-4A7D-9522-32D9D72455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528" y="1009234"/>
            <a:ext cx="838200" cy="9525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50E45C3C-8AF5-42D5-B2BD-AB1B53E2F3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98986" y="1070248"/>
            <a:ext cx="838200" cy="990600"/>
          </a:xfrm>
          <a:prstGeom prst="rect">
            <a:avLst/>
          </a:prstGeom>
        </p:spPr>
      </p:pic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D4064F00-51F0-4B1C-AC47-FCA4E51A42FA}"/>
              </a:ext>
            </a:extLst>
          </p:cNvPr>
          <p:cNvCxnSpPr/>
          <p:nvPr/>
        </p:nvCxnSpPr>
        <p:spPr>
          <a:xfrm>
            <a:off x="1161728" y="1203332"/>
            <a:ext cx="693688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D54BC8DA-3728-43B7-819D-29C886EAB30D}"/>
              </a:ext>
            </a:extLst>
          </p:cNvPr>
          <p:cNvCxnSpPr/>
          <p:nvPr/>
        </p:nvCxnSpPr>
        <p:spPr>
          <a:xfrm>
            <a:off x="1161728" y="1799329"/>
            <a:ext cx="693688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>
            <a:extLst>
              <a:ext uri="{FF2B5EF4-FFF2-40B4-BE49-F238E27FC236}">
                <a16:creationId xmlns:a16="http://schemas.microsoft.com/office/drawing/2014/main" id="{99892B18-1DFC-4941-B8C6-E401FEEE1E15}"/>
              </a:ext>
            </a:extLst>
          </p:cNvPr>
          <p:cNvCxnSpPr>
            <a:cxnSpLocks/>
            <a:stCxn id="78" idx="3"/>
          </p:cNvCxnSpPr>
          <p:nvPr/>
        </p:nvCxnSpPr>
        <p:spPr>
          <a:xfrm>
            <a:off x="1161728" y="1485484"/>
            <a:ext cx="927447" cy="0"/>
          </a:xfrm>
          <a:prstGeom prst="straightConnector1">
            <a:avLst/>
          </a:prstGeom>
          <a:ln w="22225"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EC238BCE-7624-4505-A9F5-CE0BCECE20FA}"/>
              </a:ext>
            </a:extLst>
          </p:cNvPr>
          <p:cNvSpPr txBox="1"/>
          <p:nvPr/>
        </p:nvSpPr>
        <p:spPr>
          <a:xfrm>
            <a:off x="1172953" y="1141965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вопрос</a:t>
            </a:r>
          </a:p>
        </p:txBody>
      </p:sp>
      <p:cxnSp>
        <p:nvCxnSpPr>
          <p:cNvPr id="84" name="Прямая со стрелкой 83">
            <a:extLst>
              <a:ext uri="{FF2B5EF4-FFF2-40B4-BE49-F238E27FC236}">
                <a16:creationId xmlns:a16="http://schemas.microsoft.com/office/drawing/2014/main" id="{44C342CD-8377-42C6-BB2E-56B503920D59}"/>
              </a:ext>
            </a:extLst>
          </p:cNvPr>
          <p:cNvCxnSpPr>
            <a:cxnSpLocks/>
          </p:cNvCxnSpPr>
          <p:nvPr/>
        </p:nvCxnSpPr>
        <p:spPr>
          <a:xfrm>
            <a:off x="7028929" y="1485484"/>
            <a:ext cx="927447" cy="0"/>
          </a:xfrm>
          <a:prstGeom prst="straightConnector1">
            <a:avLst/>
          </a:prstGeom>
          <a:ln w="22225"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ECBD52ED-CD08-4348-8A54-1DFC04E21735}"/>
              </a:ext>
            </a:extLst>
          </p:cNvPr>
          <p:cNvSpPr txBox="1"/>
          <p:nvPr/>
        </p:nvSpPr>
        <p:spPr>
          <a:xfrm>
            <a:off x="7164288" y="1367281"/>
            <a:ext cx="709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ответ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22E4312-E2C9-4FEB-B04D-4836A356AB1F}"/>
              </a:ext>
            </a:extLst>
          </p:cNvPr>
          <p:cNvSpPr txBox="1"/>
          <p:nvPr/>
        </p:nvSpPr>
        <p:spPr>
          <a:xfrm>
            <a:off x="104917" y="1889537"/>
            <a:ext cx="8934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Сценарии могут создаваться для конкретных групп пациентов или диагнозов и решать небольшие узкоспециализированные задачи.  </a:t>
            </a:r>
          </a:p>
          <a:p>
            <a:r>
              <a:rPr lang="ru-RU" sz="2000" dirty="0"/>
              <a:t>Определенный сценарий подключается к каналу, если его задача актуальна для данного пациента, и при необходимости настраивается врачом.   </a:t>
            </a: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905C97EC-844C-4C29-88D8-45698FA52CB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3058" y="3336064"/>
            <a:ext cx="3672407" cy="277517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85568F-C01F-788B-AD18-F0164B89660C}"/>
              </a:ext>
            </a:extLst>
          </p:cNvPr>
          <p:cNvSpPr txBox="1"/>
          <p:nvPr/>
        </p:nvSpPr>
        <p:spPr>
          <a:xfrm>
            <a:off x="98534" y="3212976"/>
            <a:ext cx="565881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Примеры: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Мониторинг показателей (давления, температуры, веса и др.) напоминание и контроль приема лекарств.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Дневники (опросники) пациентов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Алгоритмы оценки полученных данных с генерацией:</a:t>
            </a:r>
          </a:p>
          <a:p>
            <a:pPr marL="342900" lvl="8" indent="-342900">
              <a:buFont typeface="Wingdings" panose="05000000000000000000" pitchFamily="2" charset="2"/>
              <a:buChar char="Ø"/>
            </a:pPr>
            <a:r>
              <a:rPr lang="ru-RU" sz="2000" i="1" dirty="0"/>
              <a:t>Персонифицированных рекомендаций и информационных материалов пациенту</a:t>
            </a:r>
          </a:p>
          <a:p>
            <a:pPr marL="342900" lvl="6" indent="-342900">
              <a:buFont typeface="Wingdings" panose="05000000000000000000" pitchFamily="2" charset="2"/>
              <a:buChar char="Ø"/>
            </a:pPr>
            <a:r>
              <a:rPr lang="ru-RU" sz="2000" i="1" dirty="0"/>
              <a:t>Уведомлений лечащему врачу</a:t>
            </a:r>
          </a:p>
          <a:p>
            <a:pPr marL="342900" lvl="6" indent="-342900">
              <a:buFont typeface="Wingdings" panose="05000000000000000000" pitchFamily="2" charset="2"/>
              <a:buChar char="Ø"/>
            </a:pPr>
            <a:r>
              <a:rPr lang="ru-RU" sz="2000" i="1" dirty="0"/>
              <a:t>Экстренных уведомлений в дежурную службу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0272F0A-3777-E1FD-06AF-338580F2D32D}"/>
              </a:ext>
            </a:extLst>
          </p:cNvPr>
          <p:cNvSpPr/>
          <p:nvPr/>
        </p:nvSpPr>
        <p:spPr>
          <a:xfrm>
            <a:off x="1" y="0"/>
            <a:ext cx="9144000" cy="960970"/>
          </a:xfrm>
          <a:prstGeom prst="rect">
            <a:avLst/>
          </a:prstGeom>
          <a:gradFill flip="none" rotWithShape="1">
            <a:gsLst>
              <a:gs pos="0">
                <a:srgbClr val="0F9EAD"/>
              </a:gs>
              <a:gs pos="100000">
                <a:srgbClr val="13C4D7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35877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  <a:sym typeface="Arial"/>
              </a:rPr>
              <a:t>Medsenger</a:t>
            </a:r>
            <a:r>
              <a:rPr kumimoji="0" lang="en-US" sz="2000" b="1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  <a:sym typeface="Arial"/>
              </a:rPr>
              <a:t>.AI</a:t>
            </a:r>
            <a:r>
              <a:rPr kumimoji="0" lang="ru-RU" sz="2000" b="1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  <a:sym typeface="Arial"/>
              </a:rPr>
              <a:t>  </a:t>
            </a:r>
            <a:r>
              <a:rPr kumimoji="0" lang="ru-RU" sz="20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  <a:sym typeface="Arial"/>
              </a:rPr>
              <a:t>предоставляет платформу для подключения  интеллектуальных агентов и сценариев мониторинга к диалогу </a:t>
            </a:r>
          </a:p>
          <a:p>
            <a:pPr marL="35877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  <a:sym typeface="Arial"/>
              </a:rPr>
              <a:t>«пациент-врач» </a:t>
            </a:r>
          </a:p>
        </p:txBody>
      </p:sp>
    </p:spTree>
    <p:extLst>
      <p:ext uri="{BB962C8B-B14F-4D97-AF65-F5344CB8AC3E}">
        <p14:creationId xmlns:p14="http://schemas.microsoft.com/office/powerpoint/2010/main" val="1549013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986A1B-E372-4DF8-8752-BB37E08E5B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94511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F31D83-76A4-492C-BEFB-63E6BDB9B3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012" y="5301208"/>
            <a:ext cx="2171383" cy="122413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6A3AD0C-2147-4DAC-812D-968747E978D1}"/>
              </a:ext>
            </a:extLst>
          </p:cNvPr>
          <p:cNvSpPr/>
          <p:nvPr/>
        </p:nvSpPr>
        <p:spPr>
          <a:xfrm>
            <a:off x="1" y="0"/>
            <a:ext cx="9143999" cy="980728"/>
          </a:xfrm>
          <a:prstGeom prst="rect">
            <a:avLst/>
          </a:prstGeom>
          <a:solidFill>
            <a:srgbClr val="24A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Medsenger 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совместно с устройствами кардиомониторинга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541541-F55C-48C7-93A9-67F815B669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26898" y="2960758"/>
            <a:ext cx="2300681" cy="1599736"/>
          </a:xfrm>
          <a:prstGeom prst="rect">
            <a:avLst/>
          </a:prstGeom>
        </p:spPr>
      </p:pic>
      <p:pic>
        <p:nvPicPr>
          <p:cNvPr id="7" name="Picture 2" descr="Распакованная упаковка: прибор, манжета, зарядка">
            <a:extLst>
              <a:ext uri="{FF2B5EF4-FFF2-40B4-BE49-F238E27FC236}">
                <a16:creationId xmlns:a16="http://schemas.microsoft.com/office/drawing/2014/main" id="{D259CBA3-08BF-4D77-8447-415C079788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0" b="4242"/>
          <a:stretch/>
        </p:blipFill>
        <p:spPr bwMode="auto">
          <a:xfrm>
            <a:off x="7236295" y="1046216"/>
            <a:ext cx="1829559" cy="165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31F8CE18-B6C6-4A20-A52D-5382131EB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3"/>
          <a:stretch/>
        </p:blipFill>
        <p:spPr bwMode="auto">
          <a:xfrm>
            <a:off x="5776721" y="4210454"/>
            <a:ext cx="1167746" cy="109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28F25A8B-D457-497C-83FF-DE0B866B0A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335" y="4090938"/>
            <a:ext cx="1067386" cy="132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0F4824E-7929-47B0-B348-80BA0EDA5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391" y="998984"/>
            <a:ext cx="670152" cy="199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389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695C90D-8461-4230-AA41-39A9EAB57827}"/>
              </a:ext>
            </a:extLst>
          </p:cNvPr>
          <p:cNvSpPr/>
          <p:nvPr/>
        </p:nvSpPr>
        <p:spPr>
          <a:xfrm>
            <a:off x="1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F9EAD"/>
              </a:gs>
              <a:gs pos="100000">
                <a:srgbClr val="13C4D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358775"/>
            <a:r>
              <a:rPr lang="ru-RU" sz="27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Сценарии ведения пациентов с сердечно-сосудистой недостаточностью</a:t>
            </a:r>
            <a:endParaRPr lang="ru-RU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8390F0A-5639-4895-87CC-C58D0784DB20}"/>
              </a:ext>
            </a:extLst>
          </p:cNvPr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F9EAD"/>
              </a:gs>
              <a:gs pos="100000">
                <a:srgbClr val="13C4D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358775"/>
            <a:r>
              <a:rPr lang="ru-RU" sz="3200" dirty="0"/>
              <a:t>Наши проекты в области онкогематологии</a:t>
            </a:r>
            <a:endParaRPr lang="ru-RU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BEF4AC-0490-46EA-BB9D-95EBD264F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72" y="1127390"/>
            <a:ext cx="3813332" cy="323771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Дистанционный мониторинг пациентов с ХЛЛ на </a:t>
            </a:r>
            <a:r>
              <a:rPr lang="ru-RU" dirty="0" err="1"/>
              <a:t>кардиотоксичной</a:t>
            </a:r>
            <a:r>
              <a:rPr lang="ru-RU" dirty="0"/>
              <a:t> противоопухолевой терапии в Московском городском гематологическом центре (ГКБ им. Боткина)</a:t>
            </a:r>
          </a:p>
          <a:p>
            <a:pPr marL="0" indent="0">
              <a:buNone/>
            </a:pPr>
            <a:endParaRPr lang="ru-RU" sz="2600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D25A50-7E6C-4B57-8632-A3ECEC35AC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7" t="15128" r="25588" b="34038"/>
          <a:stretch/>
        </p:blipFill>
        <p:spPr>
          <a:xfrm>
            <a:off x="5076056" y="4625678"/>
            <a:ext cx="4086250" cy="2232322"/>
          </a:xfrm>
          <a:prstGeom prst="rect">
            <a:avLst/>
          </a:prstGeom>
        </p:spPr>
      </p:pic>
      <p:sp>
        <p:nvSpPr>
          <p:cNvPr id="2" name="Объект 2">
            <a:extLst>
              <a:ext uri="{FF2B5EF4-FFF2-40B4-BE49-F238E27FC236}">
                <a16:creationId xmlns:a16="http://schemas.microsoft.com/office/drawing/2014/main" id="{02D08BFA-A54E-227E-D434-12DE49B8D456}"/>
              </a:ext>
            </a:extLst>
          </p:cNvPr>
          <p:cNvSpPr txBox="1">
            <a:spLocks/>
          </p:cNvSpPr>
          <p:nvPr/>
        </p:nvSpPr>
        <p:spPr>
          <a:xfrm>
            <a:off x="182604" y="3916622"/>
            <a:ext cx="4461404" cy="15286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</a:rPr>
              <a:t>Руководитель проф. Никитин Е. А.</a:t>
            </a:r>
          </a:p>
          <a:p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</a:rPr>
              <a:t>Начало проекта - сентябрь 2021</a:t>
            </a: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ru-RU" sz="1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</a:rPr>
              <a:t>В настоящее время в сервисе: </a:t>
            </a:r>
            <a:endParaRPr lang="en-US" sz="1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работает 5 врачей +2 координатора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;</a:t>
            </a:r>
          </a:p>
          <a:p>
            <a:pPr lvl="1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подключено 128 пациентов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E7A3D75-BBD2-A414-6F4D-6A4ED7F9E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7391"/>
            <a:ext cx="1390350" cy="208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Московский городской гематологический центр, ГБУЗ ГКБ им. С. П. Боткина  ДЗМ, больница для взрослых, 2-й Боткинский пр., 5, корп. 17, Москва —  Яндекс Карты">
            <a:extLst>
              <a:ext uri="{FF2B5EF4-FFF2-40B4-BE49-F238E27FC236}">
                <a16:creationId xmlns:a16="http://schemas.microsoft.com/office/drawing/2014/main" id="{A2BC96E6-B8A1-18EC-5AFA-1C0A5B7153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48"/>
          <a:stretch/>
        </p:blipFill>
        <p:spPr bwMode="auto">
          <a:xfrm>
            <a:off x="1569862" y="1127391"/>
            <a:ext cx="3422323" cy="208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832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695C90D-8461-4230-AA41-39A9EAB57827}"/>
              </a:ext>
            </a:extLst>
          </p:cNvPr>
          <p:cNvSpPr/>
          <p:nvPr/>
        </p:nvSpPr>
        <p:spPr>
          <a:xfrm>
            <a:off x="1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F9EAD"/>
              </a:gs>
              <a:gs pos="100000">
                <a:srgbClr val="13C4D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358775"/>
            <a:r>
              <a:rPr lang="ru-RU" sz="27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Сценарии ведения пациентов с сердечно-сосудистой недостаточностью</a:t>
            </a:r>
            <a:endParaRPr lang="ru-RU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8390F0A-5639-4895-87CC-C58D0784DB20}"/>
              </a:ext>
            </a:extLst>
          </p:cNvPr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F9EAD"/>
              </a:gs>
              <a:gs pos="100000">
                <a:srgbClr val="13C4D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358775"/>
            <a:r>
              <a:rPr lang="ru-RU" sz="3200" dirty="0"/>
              <a:t>Подключение сценария мониторинга</a:t>
            </a:r>
            <a:endParaRPr lang="ru-RU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E5BD55-B572-4A6E-BE6F-1AED0EE82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8760"/>
            <a:ext cx="9144000" cy="518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48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FFD244-7EB6-4587-B526-39CFA54B8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24744"/>
            <a:ext cx="6234425" cy="5540940"/>
          </a:xfrm>
          <a:prstGeom prst="rect">
            <a:avLst/>
          </a:prstGeom>
        </p:spPr>
      </p:pic>
      <p:pic>
        <p:nvPicPr>
          <p:cNvPr id="13" name="Picture 4" descr="http://img.allo.ua/media/catalog/product/cache/1/image/9df78eab33525d08d6e5fb8d27136e95/h/o/honor_3c_lite_black_02.jpg">
            <a:extLst>
              <a:ext uri="{FF2B5EF4-FFF2-40B4-BE49-F238E27FC236}">
                <a16:creationId xmlns:a16="http://schemas.microsoft.com/office/drawing/2014/main" id="{778DABD5-98CC-48FD-A93E-72E5D4DFF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7933" y="994466"/>
            <a:ext cx="3096344" cy="593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695C90D-8461-4230-AA41-39A9EAB57827}"/>
              </a:ext>
            </a:extLst>
          </p:cNvPr>
          <p:cNvSpPr/>
          <p:nvPr/>
        </p:nvSpPr>
        <p:spPr>
          <a:xfrm>
            <a:off x="1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F9EAD"/>
              </a:gs>
              <a:gs pos="100000">
                <a:srgbClr val="13C4D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358775"/>
            <a:r>
              <a:rPr lang="ru-RU" sz="27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Постоянное взаимодействие сценария с пациентом</a:t>
            </a:r>
            <a:endParaRPr lang="ru-RU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49B5539-523B-4F1B-AA32-744EE2CA62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613388"/>
            <a:ext cx="2592287" cy="462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44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695C90D-8461-4230-AA41-39A9EAB57827}"/>
              </a:ext>
            </a:extLst>
          </p:cNvPr>
          <p:cNvSpPr/>
          <p:nvPr/>
        </p:nvSpPr>
        <p:spPr>
          <a:xfrm>
            <a:off x="1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F9EAD"/>
              </a:gs>
              <a:gs pos="100000">
                <a:srgbClr val="13C4D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358775"/>
            <a:r>
              <a:rPr lang="ru-RU" sz="27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Постоянное взаимодействие сценария с пациентом</a:t>
            </a:r>
            <a:endParaRPr lang="ru-RU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8" name="Picture 4" descr="http://img.allo.ua/media/catalog/product/cache/1/image/9df78eab33525d08d6e5fb8d27136e95/h/o/honor_3c_lite_black_02.jpg">
            <a:extLst>
              <a:ext uri="{FF2B5EF4-FFF2-40B4-BE49-F238E27FC236}">
                <a16:creationId xmlns:a16="http://schemas.microsoft.com/office/drawing/2014/main" id="{0ACA26C1-50FE-46AD-8233-B5F1D2BAAF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04" t="967" r="4796" b="377"/>
          <a:stretch/>
        </p:blipFill>
        <p:spPr bwMode="auto">
          <a:xfrm>
            <a:off x="6875748" y="980728"/>
            <a:ext cx="2258304" cy="54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img.allo.ua/media/catalog/product/cache/1/image/9df78eab33525d08d6e5fb8d27136e95/h/o/honor_3c_lite_black_02.jpg">
            <a:extLst>
              <a:ext uri="{FF2B5EF4-FFF2-40B4-BE49-F238E27FC236}">
                <a16:creationId xmlns:a16="http://schemas.microsoft.com/office/drawing/2014/main" id="{63EB9348-F439-4A63-83CE-DB6761EBD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04" t="967" r="4796" b="377"/>
          <a:stretch/>
        </p:blipFill>
        <p:spPr bwMode="auto">
          <a:xfrm>
            <a:off x="81448" y="990279"/>
            <a:ext cx="2258304" cy="54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img.allo.ua/media/catalog/product/cache/1/image/9df78eab33525d08d6e5fb8d27136e95/h/o/honor_3c_lite_black_02.jpg">
            <a:extLst>
              <a:ext uri="{FF2B5EF4-FFF2-40B4-BE49-F238E27FC236}">
                <a16:creationId xmlns:a16="http://schemas.microsoft.com/office/drawing/2014/main" id="{599828A8-64BC-4462-B0E0-21A7C3E729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04" t="967" r="4796" b="377"/>
          <a:stretch/>
        </p:blipFill>
        <p:spPr bwMode="auto">
          <a:xfrm>
            <a:off x="2371310" y="990279"/>
            <a:ext cx="2258304" cy="54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img.allo.ua/media/catalog/product/cache/1/image/9df78eab33525d08d6e5fb8d27136e95/h/o/honor_3c_lite_black_02.jpg">
            <a:extLst>
              <a:ext uri="{FF2B5EF4-FFF2-40B4-BE49-F238E27FC236}">
                <a16:creationId xmlns:a16="http://schemas.microsoft.com/office/drawing/2014/main" id="{11443799-8A34-4A8D-BE48-4878B748B5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04" t="967" r="4796" b="377"/>
          <a:stretch/>
        </p:blipFill>
        <p:spPr bwMode="auto">
          <a:xfrm>
            <a:off x="4645486" y="990279"/>
            <a:ext cx="2258304" cy="54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F94ABDD-4FBB-4660-8007-BAD4F66C69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263" y="1436958"/>
            <a:ext cx="2110270" cy="439248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08B7E06-6225-4CF6-832A-5464B91FF9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38" y="1460025"/>
            <a:ext cx="2088106" cy="434635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426CE4F-C340-440F-9EA2-FB02E7D378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826" y="1459939"/>
            <a:ext cx="2088147" cy="43464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9041D99-142A-4A4E-B63F-01E33D288F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559" y="1460025"/>
            <a:ext cx="2065987" cy="430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682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30239</TotalTime>
  <Words>795</Words>
  <Application>Microsoft Office PowerPoint</Application>
  <PresentationFormat>Экран (4:3)</PresentationFormat>
  <Paragraphs>89</Paragraphs>
  <Slides>16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Calibri</vt:lpstr>
      <vt:lpstr>Roboto</vt:lpstr>
      <vt:lpstr>Symbol</vt:lpstr>
      <vt:lpstr>Trebuchet 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Телемедицина –  для дистанционного взаимодействия  пациента с врачом</dc:title>
  <dc:creator>Инна Фистул</dc:creator>
  <cp:lastModifiedBy>Boris Zingerman</cp:lastModifiedBy>
  <cp:revision>202</cp:revision>
  <dcterms:created xsi:type="dcterms:W3CDTF">2016-06-05T11:57:32Z</dcterms:created>
  <dcterms:modified xsi:type="dcterms:W3CDTF">2022-12-01T15:34:40Z</dcterms:modified>
</cp:coreProperties>
</file>