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85" r:id="rId4"/>
    <p:sldId id="282" r:id="rId5"/>
    <p:sldId id="281" r:id="rId6"/>
    <p:sldId id="289" r:id="rId7"/>
    <p:sldId id="287" r:id="rId8"/>
    <p:sldId id="288" r:id="rId9"/>
    <p:sldId id="28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 Zingerman" initials="BZ" lastIdx="1" clrIdx="0">
    <p:extLst>
      <p:ext uri="{19B8F6BF-5375-455C-9EA6-DF929625EA0E}">
        <p15:presenceInfo xmlns:p15="http://schemas.microsoft.com/office/powerpoint/2012/main" userId="dbd0369e558121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7EE"/>
    <a:srgbClr val="E8F3F7"/>
    <a:srgbClr val="015179"/>
    <a:srgbClr val="40BAD2"/>
    <a:srgbClr val="016191"/>
    <a:srgbClr val="0175B0"/>
    <a:srgbClr val="F0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3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86;&#1082;&#1091;&#1084;&#1077;&#1085;&#1090;&#1099;%20&#1043;&#1088;&#1072;&#1085;&#1090;%20555\&#1054;&#1090;&#1095;&#1077;&#1085;&#1086;&#1089;&#1090;&#1100;\&#1052;&#1072;&#1090;&#1077;&#1088;&#1080;&#1072;&#1083;&#1099;\contracts_mc21_&#1092;&#1072;&#1081;&#1083;%20&#1076;&#1083;&#1103;%20&#1072;&#1085;&#1072;&#1083;&#1080;&#1090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86;&#1082;&#1091;&#1084;&#1077;&#1085;&#1090;&#1099;%20&#1043;&#1088;&#1072;&#1085;&#1090;%20555\&#1054;&#1090;&#1095;&#1077;&#1085;&#1086;&#1089;&#1090;&#1100;\&#1052;&#1072;&#1090;&#1077;&#1088;&#1080;&#1072;&#1083;&#1099;\contracts_mc21_&#1092;&#1072;&#1081;&#1083;%20&#1076;&#1083;&#1103;%20&#1072;&#1085;&#1072;&#1083;&#1080;&#1090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baseline="0">
                <a:effectLst/>
              </a:rPr>
              <a:t>Контракты (абонементы) дистанционного мониторинга  по месяцам проекта</a:t>
            </a:r>
            <a:endParaRPr lang="ru-RU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Лист12!$E$3</c:f>
              <c:strCache>
                <c:ptCount val="1"/>
                <c:pt idx="0">
                  <c:v>Количество по полю мес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Лист12!$D$4:$D$19</c:f>
              <c:strCache>
                <c:ptCount val="16"/>
                <c:pt idx="0">
                  <c:v>2021-07</c:v>
                </c:pt>
                <c:pt idx="1">
                  <c:v>2021-08</c:v>
                </c:pt>
                <c:pt idx="2">
                  <c:v>2021-09</c:v>
                </c:pt>
                <c:pt idx="3">
                  <c:v>2021-10</c:v>
                </c:pt>
                <c:pt idx="4">
                  <c:v>2021-11</c:v>
                </c:pt>
                <c:pt idx="5">
                  <c:v>2021-12</c:v>
                </c:pt>
                <c:pt idx="6">
                  <c:v>2022-01</c:v>
                </c:pt>
                <c:pt idx="7">
                  <c:v>2022-02</c:v>
                </c:pt>
                <c:pt idx="8">
                  <c:v>2022-03</c:v>
                </c:pt>
                <c:pt idx="9">
                  <c:v>2022-04</c:v>
                </c:pt>
                <c:pt idx="10">
                  <c:v>2022-05</c:v>
                </c:pt>
                <c:pt idx="11">
                  <c:v>2022-06</c:v>
                </c:pt>
                <c:pt idx="12">
                  <c:v>2022-07</c:v>
                </c:pt>
                <c:pt idx="13">
                  <c:v>2022-08</c:v>
                </c:pt>
                <c:pt idx="14">
                  <c:v>2022-09</c:v>
                </c:pt>
                <c:pt idx="15">
                  <c:v>2022-10</c:v>
                </c:pt>
              </c:strCache>
            </c:strRef>
          </c:cat>
          <c:val>
            <c:numRef>
              <c:f>Лист12!$E$4:$E$19</c:f>
              <c:numCache>
                <c:formatCode>General</c:formatCode>
                <c:ptCount val="16"/>
                <c:pt idx="0">
                  <c:v>5</c:v>
                </c:pt>
                <c:pt idx="1">
                  <c:v>8</c:v>
                </c:pt>
                <c:pt idx="2">
                  <c:v>19</c:v>
                </c:pt>
                <c:pt idx="3">
                  <c:v>34</c:v>
                </c:pt>
                <c:pt idx="4">
                  <c:v>64</c:v>
                </c:pt>
                <c:pt idx="5">
                  <c:v>277</c:v>
                </c:pt>
                <c:pt idx="6">
                  <c:v>289</c:v>
                </c:pt>
                <c:pt idx="7">
                  <c:v>186</c:v>
                </c:pt>
                <c:pt idx="8">
                  <c:v>141</c:v>
                </c:pt>
                <c:pt idx="9">
                  <c:v>158</c:v>
                </c:pt>
                <c:pt idx="10">
                  <c:v>110</c:v>
                </c:pt>
                <c:pt idx="11">
                  <c:v>93</c:v>
                </c:pt>
                <c:pt idx="12">
                  <c:v>54</c:v>
                </c:pt>
                <c:pt idx="13">
                  <c:v>49</c:v>
                </c:pt>
                <c:pt idx="14">
                  <c:v>52</c:v>
                </c:pt>
                <c:pt idx="15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D0-43F4-BBBF-ED224317F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780672"/>
        <c:axId val="284605536"/>
      </c:lineChart>
      <c:catAx>
        <c:axId val="2317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605536"/>
        <c:crosses val="autoZero"/>
        <c:auto val="1"/>
        <c:lblAlgn val="ctr"/>
        <c:lblOffset val="100"/>
        <c:noMultiLvlLbl val="0"/>
      </c:catAx>
      <c:valAx>
        <c:axId val="2846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78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>
                <a:effectLst/>
              </a:rPr>
              <a:t>Возрастное распределение пациентов (%)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м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Лист19!$G$17:$G$26</c:f>
              <c:strCache>
                <c:ptCount val="10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90+</c:v>
                </c:pt>
              </c:strCache>
            </c:strRef>
          </c:cat>
          <c:val>
            <c:numRef>
              <c:f>Лист19!$H$17:$H$26</c:f>
              <c:numCache>
                <c:formatCode>0.00</c:formatCode>
                <c:ptCount val="10"/>
                <c:pt idx="0">
                  <c:v>47.295208655332303</c:v>
                </c:pt>
                <c:pt idx="1">
                  <c:v>6.0278207109737245</c:v>
                </c:pt>
                <c:pt idx="2">
                  <c:v>7.8825347758887174</c:v>
                </c:pt>
                <c:pt idx="3">
                  <c:v>17.619783616692427</c:v>
                </c:pt>
                <c:pt idx="4">
                  <c:v>12.519319938176197</c:v>
                </c:pt>
                <c:pt idx="5">
                  <c:v>4.4822256568778984</c:v>
                </c:pt>
                <c:pt idx="6">
                  <c:v>3.091190108191654</c:v>
                </c:pt>
                <c:pt idx="7">
                  <c:v>1.0819165378670788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C-4DAE-A94D-226B58670BFA}"/>
            </c:ext>
          </c:extLst>
        </c:ser>
        <c:ser>
          <c:idx val="1"/>
          <c:order val="1"/>
          <c:tx>
            <c:v>ж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Лист19!$G$17:$G$26</c:f>
              <c:strCache>
                <c:ptCount val="10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90+</c:v>
                </c:pt>
              </c:strCache>
            </c:strRef>
          </c:cat>
          <c:val>
            <c:numRef>
              <c:f>Лист19!$I$17:$I$26</c:f>
              <c:numCache>
                <c:formatCode>0.0</c:formatCode>
                <c:ptCount val="10"/>
                <c:pt idx="0">
                  <c:v>28.617710583153347</c:v>
                </c:pt>
                <c:pt idx="1">
                  <c:v>4.4276457883369327</c:v>
                </c:pt>
                <c:pt idx="2">
                  <c:v>14.146868250539956</c:v>
                </c:pt>
                <c:pt idx="3">
                  <c:v>25.053995680345572</c:v>
                </c:pt>
                <c:pt idx="4">
                  <c:v>14.362850971922246</c:v>
                </c:pt>
                <c:pt idx="5">
                  <c:v>6.5874730021598271</c:v>
                </c:pt>
                <c:pt idx="6">
                  <c:v>4.2116630669546433</c:v>
                </c:pt>
                <c:pt idx="7">
                  <c:v>1.7278617710583153</c:v>
                </c:pt>
                <c:pt idx="8">
                  <c:v>0.43196544276457882</c:v>
                </c:pt>
                <c:pt idx="9">
                  <c:v>0.43196544276457882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AC-4DAE-A94D-226B58670BFA}"/>
            </c:ext>
          </c:extLst>
        </c:ser>
        <c:ser>
          <c:idx val="2"/>
          <c:order val="2"/>
          <c:tx>
            <c:v>всего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Лист19!$G$17:$G$26</c:f>
              <c:strCache>
                <c:ptCount val="10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90+</c:v>
                </c:pt>
              </c:strCache>
            </c:strRef>
          </c:cat>
          <c:val>
            <c:numRef>
              <c:f>Лист19!$J$17:$J$26</c:f>
              <c:numCache>
                <c:formatCode>0.0</c:formatCode>
                <c:ptCount val="10"/>
                <c:pt idx="0">
                  <c:v>36.300063572790847</c:v>
                </c:pt>
                <c:pt idx="1">
                  <c:v>5.0858232676414499</c:v>
                </c:pt>
                <c:pt idx="2">
                  <c:v>11.570247933884298</c:v>
                </c:pt>
                <c:pt idx="3">
                  <c:v>21.99618563254927</c:v>
                </c:pt>
                <c:pt idx="4">
                  <c:v>13.604577240940877</c:v>
                </c:pt>
                <c:pt idx="5">
                  <c:v>5.7215511760966304</c:v>
                </c:pt>
                <c:pt idx="6">
                  <c:v>3.7507946598855688</c:v>
                </c:pt>
                <c:pt idx="7">
                  <c:v>1.4621741894469167</c:v>
                </c:pt>
                <c:pt idx="8">
                  <c:v>0.25429116338207247</c:v>
                </c:pt>
                <c:pt idx="9">
                  <c:v>0.25429116338207247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AC-4DAE-A94D-226B58670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437968"/>
        <c:axId val="404433264"/>
      </c:barChart>
      <c:catAx>
        <c:axId val="40443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433264"/>
        <c:crosses val="autoZero"/>
        <c:auto val="1"/>
        <c:lblAlgn val="ctr"/>
        <c:lblOffset val="100"/>
        <c:noMultiLvlLbl val="0"/>
      </c:catAx>
      <c:valAx>
        <c:axId val="40443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43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F4891-D6CF-45F9-A08E-4F7D85DDEA74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42F3B81E-0B70-492B-81DC-ED08DBD8118D}">
      <dgm:prSet phldrT="[Текст]"/>
      <dgm:spPr/>
      <dgm:t>
        <a:bodyPr/>
        <a:lstStyle/>
        <a:p>
          <a:r>
            <a:rPr lang="ru-RU" dirty="0" smtClean="0"/>
            <a:t>3091 сообщения, отправленных пациентами</a:t>
          </a:r>
          <a:endParaRPr lang="ru-RU" dirty="0"/>
        </a:p>
      </dgm:t>
    </dgm:pt>
    <dgm:pt modelId="{3AF7B54A-4EA1-4828-B122-F8212C19BCAC}" type="parTrans" cxnId="{72C3797E-B170-490D-A522-69707660CDA1}">
      <dgm:prSet/>
      <dgm:spPr/>
      <dgm:t>
        <a:bodyPr/>
        <a:lstStyle/>
        <a:p>
          <a:endParaRPr lang="ru-RU"/>
        </a:p>
      </dgm:t>
    </dgm:pt>
    <dgm:pt modelId="{FA497E76-C6A8-4CF7-BFBF-8AA3997C1D0C}" type="sibTrans" cxnId="{72C3797E-B170-490D-A522-69707660CDA1}">
      <dgm:prSet/>
      <dgm:spPr/>
      <dgm:t>
        <a:bodyPr/>
        <a:lstStyle/>
        <a:p>
          <a:endParaRPr lang="ru-RU"/>
        </a:p>
      </dgm:t>
    </dgm:pt>
    <dgm:pt modelId="{1C67CBCA-5DF9-4C15-8845-45FEC071BCBD}">
      <dgm:prSet/>
      <dgm:spPr/>
      <dgm:t>
        <a:bodyPr/>
        <a:lstStyle/>
        <a:p>
          <a:r>
            <a:rPr lang="ru-RU" dirty="0" smtClean="0"/>
            <a:t>5655 сообщений, отправленных лечащими врачами своим пациентам</a:t>
          </a:r>
          <a:endParaRPr lang="ru-RU" dirty="0"/>
        </a:p>
      </dgm:t>
    </dgm:pt>
    <dgm:pt modelId="{95275AB6-5D89-474A-8276-9260843760E2}" type="parTrans" cxnId="{58CC83F1-1666-4957-BD46-9AF6AA61A38C}">
      <dgm:prSet/>
      <dgm:spPr/>
      <dgm:t>
        <a:bodyPr/>
        <a:lstStyle/>
        <a:p>
          <a:endParaRPr lang="ru-RU"/>
        </a:p>
      </dgm:t>
    </dgm:pt>
    <dgm:pt modelId="{185F0607-63D7-49FD-BA01-2919A365EF6B}" type="sibTrans" cxnId="{58CC83F1-1666-4957-BD46-9AF6AA61A38C}">
      <dgm:prSet/>
      <dgm:spPr/>
      <dgm:t>
        <a:bodyPr/>
        <a:lstStyle/>
        <a:p>
          <a:endParaRPr lang="ru-RU"/>
        </a:p>
      </dgm:t>
    </dgm:pt>
    <dgm:pt modelId="{1F337609-ACF9-47AA-813D-C0988A690ADC}">
      <dgm:prSet/>
      <dgm:spPr/>
      <dgm:t>
        <a:bodyPr/>
        <a:lstStyle/>
        <a:p>
          <a:r>
            <a:rPr lang="ru-RU" dirty="0" smtClean="0"/>
            <a:t>46832 записей внесено пациентами в ответ на запросы интеллектуальных агентов в составе сценариев мониторинга</a:t>
          </a:r>
          <a:endParaRPr lang="ru-RU" dirty="0"/>
        </a:p>
      </dgm:t>
    </dgm:pt>
    <dgm:pt modelId="{1E64FC80-5694-457C-8E08-DD136FFE7898}" type="parTrans" cxnId="{DFD7636D-385A-4BEC-B921-73EAEC5403F2}">
      <dgm:prSet/>
      <dgm:spPr/>
      <dgm:t>
        <a:bodyPr/>
        <a:lstStyle/>
        <a:p>
          <a:endParaRPr lang="ru-RU"/>
        </a:p>
      </dgm:t>
    </dgm:pt>
    <dgm:pt modelId="{9AB56CAE-845A-4E7C-AA77-2EAA2D4B71B9}" type="sibTrans" cxnId="{DFD7636D-385A-4BEC-B921-73EAEC5403F2}">
      <dgm:prSet/>
      <dgm:spPr/>
      <dgm:t>
        <a:bodyPr/>
        <a:lstStyle/>
        <a:p>
          <a:endParaRPr lang="ru-RU"/>
        </a:p>
      </dgm:t>
    </dgm:pt>
    <dgm:pt modelId="{6EDCD2C9-C84F-48B1-835A-3533A92921EA}">
      <dgm:prSet/>
      <dgm:spPr/>
      <dgm:t>
        <a:bodyPr/>
        <a:lstStyle/>
        <a:p>
          <a:r>
            <a:rPr lang="ru-RU" dirty="0" smtClean="0"/>
            <a:t>6856 «алертов» было направлено в соответствии с алгоритмами, заложенными в сценарии мониторинга,</a:t>
          </a:r>
          <a:endParaRPr lang="ru-RU" dirty="0"/>
        </a:p>
      </dgm:t>
    </dgm:pt>
    <dgm:pt modelId="{2101AF21-E1F1-46D8-AF22-A3A8E2831F29}" type="parTrans" cxnId="{1F41BF04-33D8-4732-ABE6-1C0E5CDC1F04}">
      <dgm:prSet/>
      <dgm:spPr/>
      <dgm:t>
        <a:bodyPr/>
        <a:lstStyle/>
        <a:p>
          <a:endParaRPr lang="ru-RU"/>
        </a:p>
      </dgm:t>
    </dgm:pt>
    <dgm:pt modelId="{8DD010DC-6DF1-4A9F-9663-C8ACFC81BAE0}" type="sibTrans" cxnId="{1F41BF04-33D8-4732-ABE6-1C0E5CDC1F04}">
      <dgm:prSet/>
      <dgm:spPr/>
      <dgm:t>
        <a:bodyPr/>
        <a:lstStyle/>
        <a:p>
          <a:endParaRPr lang="ru-RU"/>
        </a:p>
      </dgm:t>
    </dgm:pt>
    <dgm:pt modelId="{A7F1F43B-C7DB-4BFC-9D46-9078539143C7}">
      <dgm:prSet phldrT="[Текст]"/>
      <dgm:spPr/>
      <dgm:t>
        <a:bodyPr/>
        <a:lstStyle/>
        <a:p>
          <a:r>
            <a:rPr lang="ru-RU" dirty="0" smtClean="0"/>
            <a:t>в среднем 0,08 сообщений в день или 1 сообщение отправлялись пациентов в среднем 1 раз в 12 дней.</a:t>
          </a:r>
          <a:endParaRPr lang="ru-RU" dirty="0"/>
        </a:p>
      </dgm:t>
    </dgm:pt>
    <dgm:pt modelId="{67CDC3A5-EEC9-40B9-82C7-50D9315CFC09}" type="parTrans" cxnId="{994E5D3D-72CE-4930-BD08-DBD9AFD4117E}">
      <dgm:prSet/>
      <dgm:spPr/>
      <dgm:t>
        <a:bodyPr/>
        <a:lstStyle/>
        <a:p>
          <a:endParaRPr lang="ru-RU"/>
        </a:p>
      </dgm:t>
    </dgm:pt>
    <dgm:pt modelId="{1918F9A5-D81B-4ECC-9B02-03CB83842EEE}" type="sibTrans" cxnId="{994E5D3D-72CE-4930-BD08-DBD9AFD4117E}">
      <dgm:prSet/>
      <dgm:spPr/>
      <dgm:t>
        <a:bodyPr/>
        <a:lstStyle/>
        <a:p>
          <a:endParaRPr lang="ru-RU"/>
        </a:p>
      </dgm:t>
    </dgm:pt>
    <dgm:pt modelId="{2DEC79BB-2F91-4E42-9A45-93FD7FB03338}">
      <dgm:prSet/>
      <dgm:spPr/>
      <dgm:t>
        <a:bodyPr/>
        <a:lstStyle/>
        <a:p>
          <a:r>
            <a:rPr lang="ru-RU" smtClean="0"/>
            <a:t> </a:t>
          </a:r>
          <a:r>
            <a:rPr lang="ru-RU" dirty="0" smtClean="0"/>
            <a:t>в среднем 0,14 сообщений в день или 1 сообщение отправлялось врачом в среднем 1 раз в 7 дней.</a:t>
          </a:r>
          <a:endParaRPr lang="ru-RU" dirty="0"/>
        </a:p>
      </dgm:t>
    </dgm:pt>
    <dgm:pt modelId="{F304E485-20B9-403C-AB22-E375D50D0D58}" type="parTrans" cxnId="{BABD9E95-E854-4DAE-8D21-47DC4B9E81F1}">
      <dgm:prSet/>
      <dgm:spPr/>
      <dgm:t>
        <a:bodyPr/>
        <a:lstStyle/>
        <a:p>
          <a:endParaRPr lang="ru-RU"/>
        </a:p>
      </dgm:t>
    </dgm:pt>
    <dgm:pt modelId="{5B1A4446-28B7-4FEB-ABE9-C69C0527D2FD}" type="sibTrans" cxnId="{BABD9E95-E854-4DAE-8D21-47DC4B9E81F1}">
      <dgm:prSet/>
      <dgm:spPr/>
      <dgm:t>
        <a:bodyPr/>
        <a:lstStyle/>
        <a:p>
          <a:endParaRPr lang="ru-RU"/>
        </a:p>
      </dgm:t>
    </dgm:pt>
    <dgm:pt modelId="{50A31943-80CC-49E8-B144-F5CE8589E5F1}">
      <dgm:prSet/>
      <dgm:spPr/>
      <dgm:t>
        <a:bodyPr/>
        <a:lstStyle/>
        <a:p>
          <a:r>
            <a:rPr lang="ru-RU" smtClean="0"/>
            <a:t> </a:t>
          </a:r>
          <a:r>
            <a:rPr lang="ru-RU" dirty="0" smtClean="0"/>
            <a:t>в среднем 1,2 сообщений в день.</a:t>
          </a:r>
          <a:endParaRPr lang="ru-RU" dirty="0"/>
        </a:p>
      </dgm:t>
    </dgm:pt>
    <dgm:pt modelId="{57EE0D13-0DD3-4C21-8301-63DA5D65004E}" type="parTrans" cxnId="{9A4C5922-A23E-4D30-AAFB-B5F632D84044}">
      <dgm:prSet/>
      <dgm:spPr/>
      <dgm:t>
        <a:bodyPr/>
        <a:lstStyle/>
        <a:p>
          <a:endParaRPr lang="ru-RU"/>
        </a:p>
      </dgm:t>
    </dgm:pt>
    <dgm:pt modelId="{4518CFA6-5CE5-4956-B798-B5CE1E85479F}" type="sibTrans" cxnId="{9A4C5922-A23E-4D30-AAFB-B5F632D84044}">
      <dgm:prSet/>
      <dgm:spPr/>
      <dgm:t>
        <a:bodyPr/>
        <a:lstStyle/>
        <a:p>
          <a:endParaRPr lang="ru-RU"/>
        </a:p>
      </dgm:t>
    </dgm:pt>
    <dgm:pt modelId="{9D42F1B8-FD92-45E4-9EC1-7137BE4FF206}">
      <dgm:prSet/>
      <dgm:spPr/>
      <dgm:t>
        <a:bodyPr/>
        <a:lstStyle/>
        <a:p>
          <a:r>
            <a:rPr lang="ru-RU" smtClean="0"/>
            <a:t> </a:t>
          </a:r>
          <a:r>
            <a:rPr lang="ru-RU" dirty="0" smtClean="0"/>
            <a:t>в среднем 0,17 раз в день или один раз в 5 дней. </a:t>
          </a:r>
          <a:endParaRPr lang="ru-RU" dirty="0"/>
        </a:p>
      </dgm:t>
    </dgm:pt>
    <dgm:pt modelId="{C24D8D3C-CF6D-418F-B31E-B5E8F456548A}" type="parTrans" cxnId="{B30880EB-CB39-4AD2-8106-7A056076DD51}">
      <dgm:prSet/>
      <dgm:spPr/>
      <dgm:t>
        <a:bodyPr/>
        <a:lstStyle/>
        <a:p>
          <a:endParaRPr lang="ru-RU"/>
        </a:p>
      </dgm:t>
    </dgm:pt>
    <dgm:pt modelId="{44386322-9945-4DF8-AEEB-10D20C8975FB}" type="sibTrans" cxnId="{B30880EB-CB39-4AD2-8106-7A056076DD51}">
      <dgm:prSet/>
      <dgm:spPr/>
      <dgm:t>
        <a:bodyPr/>
        <a:lstStyle/>
        <a:p>
          <a:endParaRPr lang="ru-RU"/>
        </a:p>
      </dgm:t>
    </dgm:pt>
    <dgm:pt modelId="{451A3DDF-AB1B-4853-90BB-C05FDCEC54C0}" type="pres">
      <dgm:prSet presAssocID="{005F4891-D6CF-45F9-A08E-4F7D85DDE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43E69-95E9-4DF3-BAEF-005EFB509EEF}" type="pres">
      <dgm:prSet presAssocID="{42F3B81E-0B70-492B-81DC-ED08DBD811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F75E3-CD6C-4D00-90A6-085F5DE8683C}" type="pres">
      <dgm:prSet presAssocID="{42F3B81E-0B70-492B-81DC-ED08DBD8118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E861A-3650-4DB6-90AC-E5BCEE938709}" type="pres">
      <dgm:prSet presAssocID="{1C67CBCA-5DF9-4C15-8845-45FEC071BCB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66F40-DDE8-4438-9E83-7352939DA17F}" type="pres">
      <dgm:prSet presAssocID="{1C67CBCA-5DF9-4C15-8845-45FEC071BCB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BD445-F27A-419A-80CD-DD96F5A0242E}" type="pres">
      <dgm:prSet presAssocID="{1F337609-ACF9-47AA-813D-C0988A690A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D44E7-F0F0-4C5F-A58A-77B94BD25A5E}" type="pres">
      <dgm:prSet presAssocID="{1F337609-ACF9-47AA-813D-C0988A690AD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EC7EE-B628-491F-A70E-87E8525E949B}" type="pres">
      <dgm:prSet presAssocID="{6EDCD2C9-C84F-48B1-835A-3533A92921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7DBFC-9298-4DC4-BC59-DD2172633557}" type="pres">
      <dgm:prSet presAssocID="{6EDCD2C9-C84F-48B1-835A-3533A92921E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6050C-5237-46B1-9BAC-D5A427175900}" type="presOf" srcId="{50A31943-80CC-49E8-B144-F5CE8589E5F1}" destId="{535D44E7-F0F0-4C5F-A58A-77B94BD25A5E}" srcOrd="0" destOrd="0" presId="urn:microsoft.com/office/officeart/2005/8/layout/vList2"/>
    <dgm:cxn modelId="{AA751270-F755-4FD6-8532-B2B5AAE797D8}" type="presOf" srcId="{42F3B81E-0B70-492B-81DC-ED08DBD8118D}" destId="{BF943E69-95E9-4DF3-BAEF-005EFB509EEF}" srcOrd="0" destOrd="0" presId="urn:microsoft.com/office/officeart/2005/8/layout/vList2"/>
    <dgm:cxn modelId="{9A4C5922-A23E-4D30-AAFB-B5F632D84044}" srcId="{1F337609-ACF9-47AA-813D-C0988A690ADC}" destId="{50A31943-80CC-49E8-B144-F5CE8589E5F1}" srcOrd="0" destOrd="0" parTransId="{57EE0D13-0DD3-4C21-8301-63DA5D65004E}" sibTransId="{4518CFA6-5CE5-4956-B798-B5CE1E85479F}"/>
    <dgm:cxn modelId="{63944ADE-4C55-4C86-AD1C-2C514A4FC7B6}" type="presOf" srcId="{9D42F1B8-FD92-45E4-9EC1-7137BE4FF206}" destId="{C067DBFC-9298-4DC4-BC59-DD2172633557}" srcOrd="0" destOrd="0" presId="urn:microsoft.com/office/officeart/2005/8/layout/vList2"/>
    <dgm:cxn modelId="{BABD9E95-E854-4DAE-8D21-47DC4B9E81F1}" srcId="{1C67CBCA-5DF9-4C15-8845-45FEC071BCBD}" destId="{2DEC79BB-2F91-4E42-9A45-93FD7FB03338}" srcOrd="0" destOrd="0" parTransId="{F304E485-20B9-403C-AB22-E375D50D0D58}" sibTransId="{5B1A4446-28B7-4FEB-ABE9-C69C0527D2FD}"/>
    <dgm:cxn modelId="{58CC83F1-1666-4957-BD46-9AF6AA61A38C}" srcId="{005F4891-D6CF-45F9-A08E-4F7D85DDEA74}" destId="{1C67CBCA-5DF9-4C15-8845-45FEC071BCBD}" srcOrd="1" destOrd="0" parTransId="{95275AB6-5D89-474A-8276-9260843760E2}" sibTransId="{185F0607-63D7-49FD-BA01-2919A365EF6B}"/>
    <dgm:cxn modelId="{72C3797E-B170-490D-A522-69707660CDA1}" srcId="{005F4891-D6CF-45F9-A08E-4F7D85DDEA74}" destId="{42F3B81E-0B70-492B-81DC-ED08DBD8118D}" srcOrd="0" destOrd="0" parTransId="{3AF7B54A-4EA1-4828-B122-F8212C19BCAC}" sibTransId="{FA497E76-C6A8-4CF7-BFBF-8AA3997C1D0C}"/>
    <dgm:cxn modelId="{5FCE0359-9EF2-48A5-B050-4DB921FDCD93}" type="presOf" srcId="{6EDCD2C9-C84F-48B1-835A-3533A92921EA}" destId="{736EC7EE-B628-491F-A70E-87E8525E949B}" srcOrd="0" destOrd="0" presId="urn:microsoft.com/office/officeart/2005/8/layout/vList2"/>
    <dgm:cxn modelId="{BAF100C6-CC7A-4D8E-887D-BF932B92DB52}" type="presOf" srcId="{1F337609-ACF9-47AA-813D-C0988A690ADC}" destId="{C15BD445-F27A-419A-80CD-DD96F5A0242E}" srcOrd="0" destOrd="0" presId="urn:microsoft.com/office/officeart/2005/8/layout/vList2"/>
    <dgm:cxn modelId="{A2E35FFD-53E7-4AF3-BF91-FF5F6EAE928F}" type="presOf" srcId="{1C67CBCA-5DF9-4C15-8845-45FEC071BCBD}" destId="{771E861A-3650-4DB6-90AC-E5BCEE938709}" srcOrd="0" destOrd="0" presId="urn:microsoft.com/office/officeart/2005/8/layout/vList2"/>
    <dgm:cxn modelId="{DFD7636D-385A-4BEC-B921-73EAEC5403F2}" srcId="{005F4891-D6CF-45F9-A08E-4F7D85DDEA74}" destId="{1F337609-ACF9-47AA-813D-C0988A690ADC}" srcOrd="2" destOrd="0" parTransId="{1E64FC80-5694-457C-8E08-DD136FFE7898}" sibTransId="{9AB56CAE-845A-4E7C-AA77-2EAA2D4B71B9}"/>
    <dgm:cxn modelId="{1F41BF04-33D8-4732-ABE6-1C0E5CDC1F04}" srcId="{005F4891-D6CF-45F9-A08E-4F7D85DDEA74}" destId="{6EDCD2C9-C84F-48B1-835A-3533A92921EA}" srcOrd="3" destOrd="0" parTransId="{2101AF21-E1F1-46D8-AF22-A3A8E2831F29}" sibTransId="{8DD010DC-6DF1-4A9F-9663-C8ACFC81BAE0}"/>
    <dgm:cxn modelId="{A04A8F31-0DA2-45E3-A1BD-F356624C2B93}" type="presOf" srcId="{2DEC79BB-2F91-4E42-9A45-93FD7FB03338}" destId="{16666F40-DDE8-4438-9E83-7352939DA17F}" srcOrd="0" destOrd="0" presId="urn:microsoft.com/office/officeart/2005/8/layout/vList2"/>
    <dgm:cxn modelId="{59516CCD-A2E9-4C1C-9F71-BB5B33CD9622}" type="presOf" srcId="{A7F1F43B-C7DB-4BFC-9D46-9078539143C7}" destId="{CFCF75E3-CD6C-4D00-90A6-085F5DE8683C}" srcOrd="0" destOrd="0" presId="urn:microsoft.com/office/officeart/2005/8/layout/vList2"/>
    <dgm:cxn modelId="{9B86FD00-C5EE-4ADF-84EA-4ABDC2B7DE7D}" type="presOf" srcId="{005F4891-D6CF-45F9-A08E-4F7D85DDEA74}" destId="{451A3DDF-AB1B-4853-90BB-C05FDCEC54C0}" srcOrd="0" destOrd="0" presId="urn:microsoft.com/office/officeart/2005/8/layout/vList2"/>
    <dgm:cxn modelId="{994E5D3D-72CE-4930-BD08-DBD9AFD4117E}" srcId="{42F3B81E-0B70-492B-81DC-ED08DBD8118D}" destId="{A7F1F43B-C7DB-4BFC-9D46-9078539143C7}" srcOrd="0" destOrd="0" parTransId="{67CDC3A5-EEC9-40B9-82C7-50D9315CFC09}" sibTransId="{1918F9A5-D81B-4ECC-9B02-03CB83842EEE}"/>
    <dgm:cxn modelId="{B30880EB-CB39-4AD2-8106-7A056076DD51}" srcId="{6EDCD2C9-C84F-48B1-835A-3533A92921EA}" destId="{9D42F1B8-FD92-45E4-9EC1-7137BE4FF206}" srcOrd="0" destOrd="0" parTransId="{C24D8D3C-CF6D-418F-B31E-B5E8F456548A}" sibTransId="{44386322-9945-4DF8-AEEB-10D20C8975FB}"/>
    <dgm:cxn modelId="{5340FBAA-F5A5-4964-8ABC-277941293004}" type="presParOf" srcId="{451A3DDF-AB1B-4853-90BB-C05FDCEC54C0}" destId="{BF943E69-95E9-4DF3-BAEF-005EFB509EEF}" srcOrd="0" destOrd="0" presId="urn:microsoft.com/office/officeart/2005/8/layout/vList2"/>
    <dgm:cxn modelId="{53AEFB00-45B9-4577-88F3-A3B7994CA347}" type="presParOf" srcId="{451A3DDF-AB1B-4853-90BB-C05FDCEC54C0}" destId="{CFCF75E3-CD6C-4D00-90A6-085F5DE8683C}" srcOrd="1" destOrd="0" presId="urn:microsoft.com/office/officeart/2005/8/layout/vList2"/>
    <dgm:cxn modelId="{B417B3D0-DF99-468C-A604-DFF08149DFC5}" type="presParOf" srcId="{451A3DDF-AB1B-4853-90BB-C05FDCEC54C0}" destId="{771E861A-3650-4DB6-90AC-E5BCEE938709}" srcOrd="2" destOrd="0" presId="urn:microsoft.com/office/officeart/2005/8/layout/vList2"/>
    <dgm:cxn modelId="{D9325503-D9FB-430E-AE09-E0B02071984F}" type="presParOf" srcId="{451A3DDF-AB1B-4853-90BB-C05FDCEC54C0}" destId="{16666F40-DDE8-4438-9E83-7352939DA17F}" srcOrd="3" destOrd="0" presId="urn:microsoft.com/office/officeart/2005/8/layout/vList2"/>
    <dgm:cxn modelId="{AA0E5715-8E58-4BC1-9A1B-F68C70AEC108}" type="presParOf" srcId="{451A3DDF-AB1B-4853-90BB-C05FDCEC54C0}" destId="{C15BD445-F27A-419A-80CD-DD96F5A0242E}" srcOrd="4" destOrd="0" presId="urn:microsoft.com/office/officeart/2005/8/layout/vList2"/>
    <dgm:cxn modelId="{5147BAB8-4D5E-4D23-BADA-2272DDB030EC}" type="presParOf" srcId="{451A3DDF-AB1B-4853-90BB-C05FDCEC54C0}" destId="{535D44E7-F0F0-4C5F-A58A-77B94BD25A5E}" srcOrd="5" destOrd="0" presId="urn:microsoft.com/office/officeart/2005/8/layout/vList2"/>
    <dgm:cxn modelId="{CF55A8E6-4A99-4493-A96F-5C6A98DB3B9C}" type="presParOf" srcId="{451A3DDF-AB1B-4853-90BB-C05FDCEC54C0}" destId="{736EC7EE-B628-491F-A70E-87E8525E949B}" srcOrd="6" destOrd="0" presId="urn:microsoft.com/office/officeart/2005/8/layout/vList2"/>
    <dgm:cxn modelId="{DCEF49E6-756D-4896-A968-1CED0E96342A}" type="presParOf" srcId="{451A3DDF-AB1B-4853-90BB-C05FDCEC54C0}" destId="{C067DBFC-9298-4DC4-BC59-DD217263355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43E69-95E9-4DF3-BAEF-005EFB509EEF}">
      <dsp:nvSpPr>
        <dsp:cNvPr id="0" name=""/>
        <dsp:cNvSpPr/>
      </dsp:nvSpPr>
      <dsp:spPr>
        <a:xfrm>
          <a:off x="0" y="62011"/>
          <a:ext cx="8128000" cy="87395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3091 сообщения, отправленных пациентами</a:t>
          </a:r>
          <a:endParaRPr lang="ru-RU" sz="2200" kern="1200" dirty="0"/>
        </a:p>
      </dsp:txBody>
      <dsp:txXfrm>
        <a:off x="42663" y="104674"/>
        <a:ext cx="8042674" cy="788627"/>
      </dsp:txXfrm>
    </dsp:sp>
    <dsp:sp modelId="{CFCF75E3-CD6C-4D00-90A6-085F5DE8683C}">
      <dsp:nvSpPr>
        <dsp:cNvPr id="0" name=""/>
        <dsp:cNvSpPr/>
      </dsp:nvSpPr>
      <dsp:spPr>
        <a:xfrm>
          <a:off x="0" y="935965"/>
          <a:ext cx="81280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в среднем 0,08 сообщений в день или 1 сообщение отправлялись пациентов в среднем 1 раз в 12 дней.</a:t>
          </a:r>
          <a:endParaRPr lang="ru-RU" sz="1700" kern="1200" dirty="0"/>
        </a:p>
      </dsp:txBody>
      <dsp:txXfrm>
        <a:off x="0" y="935965"/>
        <a:ext cx="8128000" cy="535095"/>
      </dsp:txXfrm>
    </dsp:sp>
    <dsp:sp modelId="{771E861A-3650-4DB6-90AC-E5BCEE938709}">
      <dsp:nvSpPr>
        <dsp:cNvPr id="0" name=""/>
        <dsp:cNvSpPr/>
      </dsp:nvSpPr>
      <dsp:spPr>
        <a:xfrm>
          <a:off x="0" y="1471060"/>
          <a:ext cx="8128000" cy="87395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5655 сообщений, отправленных лечащими врачами своим пациентам</a:t>
          </a:r>
          <a:endParaRPr lang="ru-RU" sz="2200" kern="1200" dirty="0"/>
        </a:p>
      </dsp:txBody>
      <dsp:txXfrm>
        <a:off x="42663" y="1513723"/>
        <a:ext cx="8042674" cy="788627"/>
      </dsp:txXfrm>
    </dsp:sp>
    <dsp:sp modelId="{16666F40-DDE8-4438-9E83-7352939DA17F}">
      <dsp:nvSpPr>
        <dsp:cNvPr id="0" name=""/>
        <dsp:cNvSpPr/>
      </dsp:nvSpPr>
      <dsp:spPr>
        <a:xfrm>
          <a:off x="0" y="2345013"/>
          <a:ext cx="81280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smtClean="0"/>
            <a:t> </a:t>
          </a:r>
          <a:r>
            <a:rPr lang="ru-RU" sz="1700" kern="1200" dirty="0" smtClean="0"/>
            <a:t>в среднем 0,14 сообщений в день или 1 сообщение отправлялось врачом в среднем 1 раз в 7 дней.</a:t>
          </a:r>
          <a:endParaRPr lang="ru-RU" sz="1700" kern="1200" dirty="0"/>
        </a:p>
      </dsp:txBody>
      <dsp:txXfrm>
        <a:off x="0" y="2345013"/>
        <a:ext cx="8128000" cy="535095"/>
      </dsp:txXfrm>
    </dsp:sp>
    <dsp:sp modelId="{C15BD445-F27A-419A-80CD-DD96F5A0242E}">
      <dsp:nvSpPr>
        <dsp:cNvPr id="0" name=""/>
        <dsp:cNvSpPr/>
      </dsp:nvSpPr>
      <dsp:spPr>
        <a:xfrm>
          <a:off x="0" y="2880108"/>
          <a:ext cx="8128000" cy="87395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46832 записей внесено пациентами в ответ на запросы интеллектуальных агентов в составе сценариев мониторинга</a:t>
          </a:r>
          <a:endParaRPr lang="ru-RU" sz="2200" kern="1200" dirty="0"/>
        </a:p>
      </dsp:txBody>
      <dsp:txXfrm>
        <a:off x="42663" y="2922771"/>
        <a:ext cx="8042674" cy="788627"/>
      </dsp:txXfrm>
    </dsp:sp>
    <dsp:sp modelId="{535D44E7-F0F0-4C5F-A58A-77B94BD25A5E}">
      <dsp:nvSpPr>
        <dsp:cNvPr id="0" name=""/>
        <dsp:cNvSpPr/>
      </dsp:nvSpPr>
      <dsp:spPr>
        <a:xfrm>
          <a:off x="0" y="3754061"/>
          <a:ext cx="8128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smtClean="0"/>
            <a:t> </a:t>
          </a:r>
          <a:r>
            <a:rPr lang="ru-RU" sz="1700" kern="1200" dirty="0" smtClean="0"/>
            <a:t>в среднем 1,2 сообщений в день.</a:t>
          </a:r>
          <a:endParaRPr lang="ru-RU" sz="1700" kern="1200" dirty="0"/>
        </a:p>
      </dsp:txBody>
      <dsp:txXfrm>
        <a:off x="0" y="3754061"/>
        <a:ext cx="8128000" cy="364320"/>
      </dsp:txXfrm>
    </dsp:sp>
    <dsp:sp modelId="{736EC7EE-B628-491F-A70E-87E8525E949B}">
      <dsp:nvSpPr>
        <dsp:cNvPr id="0" name=""/>
        <dsp:cNvSpPr/>
      </dsp:nvSpPr>
      <dsp:spPr>
        <a:xfrm>
          <a:off x="0" y="4118381"/>
          <a:ext cx="8128000" cy="873953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6856 «алертов» было направлено в соответствии с алгоритмами, заложенными в сценарии мониторинга,</a:t>
          </a:r>
          <a:endParaRPr lang="ru-RU" sz="2200" kern="1200" dirty="0"/>
        </a:p>
      </dsp:txBody>
      <dsp:txXfrm>
        <a:off x="42663" y="4161044"/>
        <a:ext cx="8042674" cy="788627"/>
      </dsp:txXfrm>
    </dsp:sp>
    <dsp:sp modelId="{C067DBFC-9298-4DC4-BC59-DD2172633557}">
      <dsp:nvSpPr>
        <dsp:cNvPr id="0" name=""/>
        <dsp:cNvSpPr/>
      </dsp:nvSpPr>
      <dsp:spPr>
        <a:xfrm>
          <a:off x="0" y="4992335"/>
          <a:ext cx="8128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smtClean="0"/>
            <a:t> </a:t>
          </a:r>
          <a:r>
            <a:rPr lang="ru-RU" sz="1700" kern="1200" dirty="0" smtClean="0"/>
            <a:t>в среднем 0,17 раз в день или один раз в 5 дней. </a:t>
          </a:r>
          <a:endParaRPr lang="ru-RU" sz="1700" kern="1200" dirty="0"/>
        </a:p>
      </dsp:txBody>
      <dsp:txXfrm>
        <a:off x="0" y="4992335"/>
        <a:ext cx="8128000" cy="36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E689D2-2DFB-4C11-A9B7-A2FEC83FD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A6A2B2-7182-4E98-A023-61F7A910B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57D6A5-1A16-45C4-B15A-EEBAD244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7BB63E-45E4-4C04-B96A-65E7CF97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3AE2F5-4AFA-4F61-9B1F-D573E86D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6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B770A-AB3E-4114-BE94-2BE8DE35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A1F2B8-74CE-490B-B4A8-D64032E9C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F3127B-EFD4-4091-8F91-E5B2FCE2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6C8FF-B698-420A-8EE1-67AF9027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756EB9-7BD3-4474-9117-A5658D31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7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87E3EA1-13C9-44B3-9901-FF50F350D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636B4BF-FD23-406C-8B9E-80C4CB8BA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7233CF-7249-4382-A4E0-9CB9372B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C02BEB-ED98-4478-A77D-B6808E41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FFAAFD-7369-4B7C-ABA9-4D228F63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4E964A-938F-4139-A591-953830DB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5CE726-7DB0-4026-BD29-1C8BA7E1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55D96C-4B61-48E4-A377-A6457558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262B07-2722-4597-BE6F-F791BD88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52D9EA-129F-4AE5-93E5-2D0EC177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2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E2F59-8C83-4E16-84F1-C0C2E246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047673-680B-4BD5-967A-3A274683F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9FD16-FEC4-41DB-97BC-20C5727D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7C647D-1CD0-42EF-A6BC-7A333CA1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8D213B-19A1-437F-AA3A-C879FBDD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9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9BF97-F864-45A6-8D9D-F9CB3C52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C16737-CFE0-4D18-8DCD-07C663684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1F5E9-5167-439E-BD11-B7C3A6E23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397213-9226-4DFA-B69C-DE80AB6E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3235F0-FAD5-4C93-98AB-C1F3DB4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CA6E06-F861-44B5-971D-291B01C6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7E430B-74FC-4FF5-87BE-C74C61E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A34CC6-A553-42C8-8A40-521DC64A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D7DF4C-3CD1-430E-80C7-A72B01189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0554468-52AA-4D41-BF05-A92BE94F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1DB17E-50A3-4D2A-9133-02DF5CEC9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8FB042C-29AC-4EFB-870C-B570BF89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0935CCE-9F4E-46EF-8720-D5B7D71A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48FD718-9BB2-483D-93FB-F44CA1EE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1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0D3BF-DC07-49EF-B8A5-5C1BBAE2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63073A-4E2F-4573-87BF-D837858D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498E64-104E-4D23-844F-E54E29D5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658D2E-9E4E-4A45-B51A-057DEE10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A82074D-4EC9-455C-A41C-0E8505D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77F522-37E4-4872-8ABB-7C14E9B2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3C30823-F9B9-4B7E-A69A-CFB65EDB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1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9076BD-6BEF-48DC-B34B-948EE77F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329A22-DDFB-408D-A5F7-FB71E461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E8DC47-820B-49B1-9B60-617137B83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784FB1-CA61-47CE-87FB-43559FA8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FAF045-E36C-4F98-A328-5B2E0BCB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878891-D626-4ED0-9002-B2A6C3FD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2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0621E-16F9-4D90-97D5-B6E0B5A5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51CBBE-24A9-4B7B-A191-A2B55EE35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7E99E7-8136-4A90-A10F-67EC5063A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94E626-A4D4-4C9D-8696-10B6CE03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9387E6-413A-4EF8-A930-73995822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A04DB87-87BC-4408-A8FA-3F39BE60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2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FBAD4C-A539-49B2-8881-31AB591F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91FADE-B82C-45F4-B8BA-B0501E9F5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6F5B13-F9D2-467B-ACA7-17D06329E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DC79E-CED6-4F14-ACCE-07D2F914DD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EE97CA-5906-4618-8E07-A7A5591CB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EA1092-E31D-421B-B975-5C9BFD132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7399-09E3-40F7-8B4E-83143289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20.png"/><Relationship Id="rId5" Type="http://schemas.openxmlformats.org/officeDocument/2006/relationships/image" Target="../media/image3.jpeg"/><Relationship Id="rId1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4" name="Рисунок 3" descr="лого.jpg">
            <a:extLst>
              <a:ext uri="{FF2B5EF4-FFF2-40B4-BE49-F238E27FC236}">
                <a16:creationId xmlns:a16="http://schemas.microsoft.com/office/drawing/2014/main" xmlns="" id="{3C45047C-2AD6-4D03-96AE-11BAEE6B1A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628" y="155068"/>
            <a:ext cx="2016224" cy="1592818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121469-E814-43F9-9C1C-CF70DD4E170B}"/>
              </a:ext>
            </a:extLst>
          </p:cNvPr>
          <p:cNvSpPr txBox="1"/>
          <p:nvPr/>
        </p:nvSpPr>
        <p:spPr>
          <a:xfrm>
            <a:off x="5092992" y="5306645"/>
            <a:ext cx="1318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202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год</a:t>
            </a:r>
          </a:p>
        </p:txBody>
      </p:sp>
      <p:pic>
        <p:nvPicPr>
          <p:cNvPr id="9" name="Рисунок 8" descr="полоса.jpg">
            <a:extLst>
              <a:ext uri="{FF2B5EF4-FFF2-40B4-BE49-F238E27FC236}">
                <a16:creationId xmlns:a16="http://schemas.microsoft.com/office/drawing/2014/main" xmlns="" id="{F23D96C0-7D5A-4C47-BD9E-AAE9182BA7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398" y="6137642"/>
            <a:ext cx="9676013" cy="532179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73ADC062-A8C8-4F54-AB7E-EB2F899196C8}"/>
              </a:ext>
            </a:extLst>
          </p:cNvPr>
          <p:cNvSpPr txBox="1">
            <a:spLocks/>
          </p:cNvSpPr>
          <p:nvPr/>
        </p:nvSpPr>
        <p:spPr>
          <a:xfrm>
            <a:off x="914398" y="2223158"/>
            <a:ext cx="9847523" cy="26082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16191"/>
              </a:solidFill>
            </a:endParaRPr>
          </a:p>
          <a:p>
            <a:pPr algn="ctr"/>
            <a:r>
              <a:rPr lang="ru-RU" sz="3200" b="1" dirty="0">
                <a:solidFill>
                  <a:srgbClr val="016191"/>
                </a:solidFill>
              </a:rPr>
              <a:t>Дистанционный мониторинг, ведение и консультирование пациентов их лечащими врачами на основе информационной системы с использованием технологий искусственного интеллекта и интернета вещей </a:t>
            </a:r>
          </a:p>
        </p:txBody>
      </p:sp>
    </p:spTree>
    <p:extLst>
      <p:ext uri="{BB962C8B-B14F-4D97-AF65-F5344CB8AC3E}">
        <p14:creationId xmlns:p14="http://schemas.microsoft.com/office/powerpoint/2010/main" val="153424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50909F-6E11-46A1-89BA-B38EBB3509CD}"/>
              </a:ext>
            </a:extLst>
          </p:cNvPr>
          <p:cNvSpPr txBox="1"/>
          <p:nvPr/>
        </p:nvSpPr>
        <p:spPr>
          <a:xfrm>
            <a:off x="2704403" y="280434"/>
            <a:ext cx="80575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400" dirty="0">
                <a:solidFill>
                  <a:srgbClr val="0175B0"/>
                </a:solidFill>
              </a:rPr>
              <a:t>Общая </a:t>
            </a:r>
            <a:r>
              <a:rPr lang="ru-RU" sz="4400" dirty="0" smtClean="0">
                <a:solidFill>
                  <a:srgbClr val="0175B0"/>
                </a:solidFill>
              </a:rPr>
              <a:t>информация о проекте</a:t>
            </a:r>
            <a:endParaRPr lang="ru-RU" sz="4400" dirty="0">
              <a:solidFill>
                <a:srgbClr val="0175B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C5D298F7-144E-403F-A957-1028380F7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33280"/>
              </p:ext>
            </p:extLst>
          </p:nvPr>
        </p:nvGraphicFramePr>
        <p:xfrm>
          <a:off x="330200" y="1330308"/>
          <a:ext cx="10566400" cy="5390532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342116">
                  <a:extLst>
                    <a:ext uri="{9D8B030D-6E8A-4147-A177-3AD203B41FA5}">
                      <a16:colId xmlns:a16="http://schemas.microsoft.com/office/drawing/2014/main" xmlns="" val="1911379179"/>
                    </a:ext>
                  </a:extLst>
                </a:gridCol>
                <a:gridCol w="8224284">
                  <a:extLst>
                    <a:ext uri="{9D8B030D-6E8A-4147-A177-3AD203B41FA5}">
                      <a16:colId xmlns:a16="http://schemas.microsoft.com/office/drawing/2014/main" xmlns="" val="1151359929"/>
                    </a:ext>
                  </a:extLst>
                </a:gridCol>
              </a:tblGrid>
              <a:tr h="89235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Заказчик: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Автономная некоммерческая организация </a:t>
                      </a:r>
                    </a:p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«Медицинский центр «Двадцать первый век»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596533"/>
                  </a:ext>
                </a:extLst>
              </a:tr>
              <a:tr h="50437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Разработчик: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ООО «ТелеПат»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982812"/>
                  </a:ext>
                </a:extLst>
              </a:tr>
              <a:tr h="12803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Наименование проекта: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1" dirty="0">
                          <a:solidFill>
                            <a:srgbClr val="016191"/>
                          </a:solidFill>
                        </a:rPr>
                        <a:t>Дистанционный мониторинг, ведение и консультирование пациентов их лечащими врачами на основе информационной системы с использованием элементов искусственного интеллекта и интернета вещей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355695"/>
                  </a:ext>
                </a:extLst>
              </a:tr>
              <a:tr h="130178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rgbClr val="016191"/>
                          </a:solidFill>
                        </a:rPr>
                        <a:t>Бюджет проекта</a:t>
                      </a:r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:</a:t>
                      </a:r>
                    </a:p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размер гранта:</a:t>
                      </a:r>
                    </a:p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софинансирование: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60 053 465 руб.  </a:t>
                      </a:r>
                    </a:p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48 010 000 руб.</a:t>
                      </a:r>
                    </a:p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12 043 465 руб.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701637"/>
                  </a:ext>
                </a:extLst>
              </a:tr>
              <a:tr h="907302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Срок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2000" b="1" dirty="0" smtClean="0">
                          <a:solidFill>
                            <a:srgbClr val="016191"/>
                          </a:solidFill>
                        </a:rPr>
                        <a:t>22 месяца:  </a:t>
                      </a:r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1-й этап «Внедрение, опытная эксплуатация» - 12 мес.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                         2-й этап «Ввод в промышленную эксплантацию»– </a:t>
                      </a:r>
                      <a:r>
                        <a:rPr lang="ru-RU" sz="2000" dirty="0" smtClean="0">
                          <a:solidFill>
                            <a:srgbClr val="016191"/>
                          </a:solidFill>
                        </a:rPr>
                        <a:t>10 </a:t>
                      </a:r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мес.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609813"/>
                  </a:ext>
                </a:extLst>
              </a:tr>
              <a:tr h="50437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16191"/>
                          </a:solidFill>
                        </a:rPr>
                        <a:t>Направленность: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16191"/>
                          </a:solidFill>
                        </a:rPr>
                        <a:t>Телемедицина, мониторинг состояния здоровья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805328"/>
                  </a:ext>
                </a:extLst>
              </a:tr>
            </a:tbl>
          </a:graphicData>
        </a:graphic>
      </p:graphicFrame>
      <p:pic>
        <p:nvPicPr>
          <p:cNvPr id="10" name="Рисунок 9" descr="лого.jpg">
            <a:extLst>
              <a:ext uri="{FF2B5EF4-FFF2-40B4-BE49-F238E27FC236}">
                <a16:creationId xmlns:a16="http://schemas.microsoft.com/office/drawing/2014/main" xmlns="" id="{DC1E2395-2423-4175-92F5-198F3D5AF2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260" y="105294"/>
            <a:ext cx="1204540" cy="9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pic>
        <p:nvPicPr>
          <p:cNvPr id="9" name="Рисунок 8" descr="полоса.jpg">
            <a:extLst>
              <a:ext uri="{FF2B5EF4-FFF2-40B4-BE49-F238E27FC236}">
                <a16:creationId xmlns:a16="http://schemas.microsoft.com/office/drawing/2014/main" xmlns="" id="{F23D96C0-7D5A-4C47-BD9E-AAE9182BA7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310" y="6289343"/>
            <a:ext cx="9919101" cy="532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F98C25-21CF-4805-9457-4A8C059CE8DC}"/>
              </a:ext>
            </a:extLst>
          </p:cNvPr>
          <p:cNvSpPr txBox="1"/>
          <p:nvPr/>
        </p:nvSpPr>
        <p:spPr>
          <a:xfrm>
            <a:off x="2028932" y="211258"/>
            <a:ext cx="8732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</a:rPr>
              <a:t>О нас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48A6E206-399A-475C-A11A-3DD96C9C0F5C}"/>
              </a:ext>
            </a:extLst>
          </p:cNvPr>
          <p:cNvSpPr txBox="1">
            <a:spLocks/>
          </p:cNvSpPr>
          <p:nvPr/>
        </p:nvSpPr>
        <p:spPr>
          <a:xfrm>
            <a:off x="671310" y="1024033"/>
            <a:ext cx="10110179" cy="5220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63863" indent="-2963863">
              <a:buNone/>
            </a:pPr>
            <a:r>
              <a:rPr lang="ru-RU" sz="1800" b="1" dirty="0">
                <a:solidFill>
                  <a:srgbClr val="015179"/>
                </a:solidFill>
              </a:rPr>
              <a:t>Заказчик:</a:t>
            </a:r>
            <a:r>
              <a:rPr lang="en-US" sz="1800" b="1" dirty="0">
                <a:solidFill>
                  <a:srgbClr val="015179"/>
                </a:solidFill>
              </a:rPr>
              <a:t>	</a:t>
            </a:r>
            <a:r>
              <a:rPr lang="ru-RU" sz="1800" b="1" dirty="0">
                <a:solidFill>
                  <a:srgbClr val="015179"/>
                </a:solidFill>
              </a:rPr>
              <a:t>Группа компаний «Медицинский центр </a:t>
            </a:r>
            <a:r>
              <a:rPr lang="en-US" sz="1800" b="1" dirty="0">
                <a:solidFill>
                  <a:srgbClr val="015179"/>
                </a:solidFill>
              </a:rPr>
              <a:t>XXI </a:t>
            </a:r>
            <a:r>
              <a:rPr lang="ru-RU" sz="1800" b="1" dirty="0">
                <a:solidFill>
                  <a:srgbClr val="015179"/>
                </a:solidFill>
              </a:rPr>
              <a:t>век»</a:t>
            </a:r>
          </a:p>
          <a:p>
            <a:pPr marL="2963863" indent="-2963863">
              <a:buNone/>
            </a:pPr>
            <a:r>
              <a:rPr lang="ru-RU" sz="1800" b="1" dirty="0">
                <a:solidFill>
                  <a:srgbClr val="015179"/>
                </a:solidFill>
              </a:rPr>
              <a:t>Положение на рынке:</a:t>
            </a:r>
            <a:r>
              <a:rPr lang="en-US" sz="1800" b="1" dirty="0">
                <a:solidFill>
                  <a:srgbClr val="015179"/>
                </a:solidFill>
              </a:rPr>
              <a:t>	</a:t>
            </a:r>
            <a:r>
              <a:rPr lang="ru-RU" sz="1800" dirty="0">
                <a:solidFill>
                  <a:srgbClr val="015179"/>
                </a:solidFill>
              </a:rPr>
              <a:t>Работает в Санкт-Петербурге с 1999 года. Входит в топ 20 рейтинга </a:t>
            </a:r>
            <a:r>
              <a:rPr lang="en-US" sz="1800" dirty="0">
                <a:solidFill>
                  <a:srgbClr val="015179"/>
                </a:solidFill>
              </a:rPr>
              <a:t>FORBES</a:t>
            </a:r>
            <a:r>
              <a:rPr lang="ru-RU" sz="1800" dirty="0">
                <a:solidFill>
                  <a:srgbClr val="015179"/>
                </a:solidFill>
              </a:rPr>
              <a:t> крупнейших медицинских компаний России 2020 года.</a:t>
            </a:r>
          </a:p>
          <a:p>
            <a:pPr marL="2963863" indent="-2963863">
              <a:spcBef>
                <a:spcPts val="600"/>
              </a:spcBef>
              <a:buNone/>
            </a:pPr>
            <a:r>
              <a:rPr lang="ru-RU" sz="1800" b="1" dirty="0">
                <a:solidFill>
                  <a:srgbClr val="015179"/>
                </a:solidFill>
              </a:rPr>
              <a:t>	</a:t>
            </a:r>
            <a:r>
              <a:rPr lang="ru-RU" sz="1800" dirty="0">
                <a:solidFill>
                  <a:srgbClr val="015179"/>
                </a:solidFill>
              </a:rPr>
              <a:t>Консолидированная выручка: 	</a:t>
            </a:r>
          </a:p>
          <a:p>
            <a:pPr marL="2963863" indent="-2963863">
              <a:spcBef>
                <a:spcPts val="0"/>
              </a:spcBef>
              <a:buNone/>
            </a:pPr>
            <a:r>
              <a:rPr lang="ru-RU" sz="1800" dirty="0">
                <a:solidFill>
                  <a:srgbClr val="015179"/>
                </a:solidFill>
              </a:rPr>
              <a:t>	</a:t>
            </a:r>
            <a:r>
              <a:rPr lang="ru-RU" sz="1800" dirty="0" smtClean="0">
                <a:solidFill>
                  <a:srgbClr val="015179"/>
                </a:solidFill>
              </a:rPr>
              <a:t>2019 год – 2,08 млрд руб.</a:t>
            </a:r>
          </a:p>
          <a:p>
            <a:pPr marL="2963863" indent="-2963863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15179"/>
                </a:solidFill>
              </a:rPr>
              <a:t>	2020 год – 2,38 млрд руб.</a:t>
            </a:r>
          </a:p>
          <a:p>
            <a:pPr marL="2963863" indent="-2963863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15179"/>
                </a:solidFill>
              </a:rPr>
              <a:t>	2021 год – 3,01 млрд руб.</a:t>
            </a:r>
          </a:p>
          <a:p>
            <a:pPr marL="2963863" indent="-2963863">
              <a:buNone/>
            </a:pPr>
            <a:r>
              <a:rPr lang="ru-RU" sz="1800" b="1" dirty="0" smtClean="0">
                <a:solidFill>
                  <a:srgbClr val="015179"/>
                </a:solidFill>
              </a:rPr>
              <a:t>Объемы </a:t>
            </a:r>
            <a:r>
              <a:rPr lang="ru-RU" sz="1800" b="1" dirty="0">
                <a:solidFill>
                  <a:srgbClr val="015179"/>
                </a:solidFill>
              </a:rPr>
              <a:t>деятельности:	</a:t>
            </a:r>
            <a:r>
              <a:rPr lang="ru-RU" sz="1800" dirty="0">
                <a:solidFill>
                  <a:srgbClr val="015179"/>
                </a:solidFill>
              </a:rPr>
              <a:t>19 амбулаторных отделений во всех районах Санкт-Петербурга,             2 филиала: в Новосибирске, филиал в Новгородской области(Валдай)</a:t>
            </a:r>
          </a:p>
          <a:p>
            <a:pPr marL="2963863" indent="-2963863">
              <a:spcBef>
                <a:spcPts val="600"/>
              </a:spcBef>
              <a:buNone/>
            </a:pPr>
            <a:r>
              <a:rPr lang="ru-RU" sz="1800" dirty="0">
                <a:solidFill>
                  <a:srgbClr val="015179"/>
                </a:solidFill>
              </a:rPr>
              <a:t>	Более 700 специалистов 40 специализаций</a:t>
            </a:r>
          </a:p>
          <a:p>
            <a:pPr marL="2963863" indent="-2963863">
              <a:spcBef>
                <a:spcPts val="600"/>
              </a:spcBef>
              <a:buNone/>
            </a:pPr>
            <a:r>
              <a:rPr lang="ru-RU" sz="1800" dirty="0">
                <a:solidFill>
                  <a:srgbClr val="015179"/>
                </a:solidFill>
              </a:rPr>
              <a:t>	Каждый 4-й ребенок Петербурга в возрасте до 7 лет – так или иначе находится под наблюдением врачей «МЦ</a:t>
            </a:r>
            <a:r>
              <a:rPr lang="en-US" sz="1800" dirty="0">
                <a:solidFill>
                  <a:srgbClr val="015179"/>
                </a:solidFill>
              </a:rPr>
              <a:t> XXI </a:t>
            </a:r>
            <a:r>
              <a:rPr lang="ru-RU" sz="1800" dirty="0">
                <a:solidFill>
                  <a:srgbClr val="015179"/>
                </a:solidFill>
              </a:rPr>
              <a:t>век»</a:t>
            </a:r>
          </a:p>
          <a:p>
            <a:pPr marL="2963863" indent="-2963863">
              <a:spcBef>
                <a:spcPts val="600"/>
              </a:spcBef>
              <a:buNone/>
            </a:pPr>
            <a:r>
              <a:rPr lang="ru-RU" sz="1800" dirty="0">
                <a:solidFill>
                  <a:srgbClr val="015179"/>
                </a:solidFill>
              </a:rPr>
              <a:t>	1 000 000 пациентов в клиентской базе, 2 500 пациентов ежедневно обращаются за помощью в сеть «МЦ</a:t>
            </a:r>
            <a:r>
              <a:rPr lang="en-US" sz="1800" dirty="0">
                <a:solidFill>
                  <a:srgbClr val="015179"/>
                </a:solidFill>
              </a:rPr>
              <a:t> XXI </a:t>
            </a:r>
            <a:r>
              <a:rPr lang="ru-RU" sz="1800" dirty="0">
                <a:solidFill>
                  <a:srgbClr val="015179"/>
                </a:solidFill>
              </a:rPr>
              <a:t>век»</a:t>
            </a:r>
          </a:p>
          <a:p>
            <a:pPr marL="2963863" indent="-2963863">
              <a:buNone/>
            </a:pPr>
            <a:r>
              <a:rPr lang="ru-RU" sz="1800" b="1" dirty="0">
                <a:solidFill>
                  <a:srgbClr val="015179"/>
                </a:solidFill>
              </a:rPr>
              <a:t>Готовность к проекту:	</a:t>
            </a:r>
            <a:r>
              <a:rPr lang="ru-RU" sz="1800" dirty="0">
                <a:solidFill>
                  <a:srgbClr val="015179"/>
                </a:solidFill>
              </a:rPr>
              <a:t>Ранее выполнена полная </a:t>
            </a:r>
            <a:r>
              <a:rPr lang="ru-RU" sz="1800" dirty="0" err="1">
                <a:solidFill>
                  <a:srgbClr val="015179"/>
                </a:solidFill>
              </a:rPr>
              <a:t>цифровизация</a:t>
            </a:r>
            <a:r>
              <a:rPr lang="ru-RU" sz="1800" dirty="0">
                <a:solidFill>
                  <a:srgbClr val="015179"/>
                </a:solidFill>
              </a:rPr>
              <a:t> внутренних процессов ГК. </a:t>
            </a:r>
            <a:r>
              <a:rPr lang="en-US" sz="1800" dirty="0">
                <a:solidFill>
                  <a:srgbClr val="015179"/>
                </a:solidFill>
              </a:rPr>
              <a:t>            </a:t>
            </a:r>
            <a:r>
              <a:rPr lang="ru-RU" sz="1800" dirty="0">
                <a:solidFill>
                  <a:srgbClr val="015179"/>
                </a:solidFill>
              </a:rPr>
              <a:t>Для проекта создана рабочая группа из ведущих специалистов и заведующих,  выделены сотрудники  для внедрения и тестирования системы, руководителем проекта назначен директор по инновациям.</a:t>
            </a:r>
          </a:p>
          <a:p>
            <a:pPr marL="2963863" indent="-2963863">
              <a:buNone/>
            </a:pPr>
            <a:endParaRPr lang="ru-RU" sz="1800" dirty="0"/>
          </a:p>
        </p:txBody>
      </p:sp>
      <p:pic>
        <p:nvPicPr>
          <p:cNvPr id="11" name="Рисунок 10" descr="лого.jpg">
            <a:extLst>
              <a:ext uri="{FF2B5EF4-FFF2-40B4-BE49-F238E27FC236}">
                <a16:creationId xmlns:a16="http://schemas.microsoft.com/office/drawing/2014/main" xmlns="" id="{6721FA8D-CF67-4D39-A8F3-DE3048FDD1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310" y="66394"/>
            <a:ext cx="1031655" cy="8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4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75EE04C-99B8-47B8-9E7E-8EFB79A3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686" y="1227877"/>
            <a:ext cx="606912" cy="632807"/>
          </a:xfrm>
          <a:prstGeom prst="rect">
            <a:avLst/>
          </a:prstGeom>
        </p:spPr>
      </p:pic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pic>
        <p:nvPicPr>
          <p:cNvPr id="9" name="Рисунок 8" descr="полоса.jpg">
            <a:extLst>
              <a:ext uri="{FF2B5EF4-FFF2-40B4-BE49-F238E27FC236}">
                <a16:creationId xmlns:a16="http://schemas.microsoft.com/office/drawing/2014/main" xmlns="" id="{F23D96C0-7D5A-4C47-BD9E-AAE9182BA7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5309" y="6114339"/>
            <a:ext cx="9025102" cy="532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87F487-8DB1-47EA-8A90-1ADDDFF98FFF}"/>
              </a:ext>
            </a:extLst>
          </p:cNvPr>
          <p:cNvSpPr txBox="1"/>
          <p:nvPr/>
        </p:nvSpPr>
        <p:spPr>
          <a:xfrm>
            <a:off x="3389377" y="88604"/>
            <a:ext cx="7372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70C0"/>
                </a:solidFill>
              </a:rPr>
              <a:t>Использование интеллектуальных агентов и сценариев дистанционного </a:t>
            </a:r>
            <a:r>
              <a:rPr lang="ru-RU" sz="2800" dirty="0" smtClean="0">
                <a:solidFill>
                  <a:srgbClr val="0070C0"/>
                </a:solidFill>
              </a:rPr>
              <a:t>мониторинга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Picture 2" descr="Телепат">
            <a:extLst>
              <a:ext uri="{FF2B5EF4-FFF2-40B4-BE49-F238E27FC236}">
                <a16:creationId xmlns:a16="http://schemas.microsoft.com/office/drawing/2014/main" xmlns="" id="{C0E02E44-4CC6-4621-AD13-F62BE3AF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" y="303761"/>
            <a:ext cx="2477543" cy="5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2F42A9-1C74-46B9-8419-D03A0A2E05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"/>
          <a:stretch/>
        </p:blipFill>
        <p:spPr>
          <a:xfrm>
            <a:off x="6262000" y="1265303"/>
            <a:ext cx="709490" cy="5796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BF46E38-68EF-4F49-80BC-C7DF4C3A16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33" y="1288961"/>
            <a:ext cx="568767" cy="579300"/>
          </a:xfrm>
          <a:prstGeom prst="rect">
            <a:avLst/>
          </a:prstGeom>
        </p:spPr>
      </p:pic>
      <p:pic>
        <p:nvPicPr>
          <p:cNvPr id="14" name="Picture 2" descr="http://fasie.ru/local/templates/.default/markup/img/ico_bio.png">
            <a:extLst>
              <a:ext uri="{FF2B5EF4-FFF2-40B4-BE49-F238E27FC236}">
                <a16:creationId xmlns:a16="http://schemas.microsoft.com/office/drawing/2014/main" xmlns="" id="{5F1AAF4A-5702-40EB-9193-84327ABB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657" y="1257112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asie.ru/local/templates/.default/markup/img/ico_it.png">
            <a:extLst>
              <a:ext uri="{FF2B5EF4-FFF2-40B4-BE49-F238E27FC236}">
                <a16:creationId xmlns:a16="http://schemas.microsoft.com/office/drawing/2014/main" xmlns="" id="{707292D6-E6AA-4D19-A428-127593C1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5581" y="2114628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74DBB8-C851-42F4-957A-502C7EB5D0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8870" y="1063014"/>
            <a:ext cx="838200" cy="952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4A64BFD-3F72-44E4-957A-53AA97BCA6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1817" y="1110427"/>
            <a:ext cx="838200" cy="990600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54CA511-DCA7-4F75-B0D4-3FF0633997BF}"/>
              </a:ext>
            </a:extLst>
          </p:cNvPr>
          <p:cNvCxnSpPr>
            <a:cxnSpLocks/>
          </p:cNvCxnSpPr>
          <p:nvPr/>
        </p:nvCxnSpPr>
        <p:spPr>
          <a:xfrm flipV="1">
            <a:off x="2348917" y="1265303"/>
            <a:ext cx="7541703" cy="2283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17C18D8F-012C-4A83-A005-BBAA547EE313}"/>
              </a:ext>
            </a:extLst>
          </p:cNvPr>
          <p:cNvCxnSpPr>
            <a:cxnSpLocks/>
          </p:cNvCxnSpPr>
          <p:nvPr/>
        </p:nvCxnSpPr>
        <p:spPr>
          <a:xfrm>
            <a:off x="2467070" y="1844918"/>
            <a:ext cx="7423550" cy="8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0F8EFEA7-7678-40B5-B3BA-05EE2EA864F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467070" y="1539264"/>
            <a:ext cx="927447" cy="0"/>
          </a:xfrm>
          <a:prstGeom prst="straightConnector1">
            <a:avLst/>
          </a:prstGeom>
          <a:ln w="22225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1A3056F-D099-4D89-8208-32253AB2115A}"/>
              </a:ext>
            </a:extLst>
          </p:cNvPr>
          <p:cNvSpPr txBox="1"/>
          <p:nvPr/>
        </p:nvSpPr>
        <p:spPr>
          <a:xfrm>
            <a:off x="2641830" y="119574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A367E9F9-E51E-4892-82C2-271CE0841BCF}"/>
              </a:ext>
            </a:extLst>
          </p:cNvPr>
          <p:cNvCxnSpPr>
            <a:cxnSpLocks/>
          </p:cNvCxnSpPr>
          <p:nvPr/>
        </p:nvCxnSpPr>
        <p:spPr>
          <a:xfrm>
            <a:off x="8875311" y="1539264"/>
            <a:ext cx="927447" cy="0"/>
          </a:xfrm>
          <a:prstGeom prst="straightConnector1">
            <a:avLst/>
          </a:prstGeom>
          <a:ln w="2222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56DEE2-E8E1-41A0-B1BF-5E1EF2B2AF40}"/>
              </a:ext>
            </a:extLst>
          </p:cNvPr>
          <p:cNvSpPr txBox="1"/>
          <p:nvPr/>
        </p:nvSpPr>
        <p:spPr>
          <a:xfrm>
            <a:off x="9010670" y="1421061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8305FEF-CA71-4F9E-BE6A-C0A195855C88}"/>
              </a:ext>
            </a:extLst>
          </p:cNvPr>
          <p:cNvSpPr txBox="1"/>
          <p:nvPr/>
        </p:nvSpPr>
        <p:spPr>
          <a:xfrm>
            <a:off x="1565309" y="1997665"/>
            <a:ext cx="9232123" cy="136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16191"/>
                </a:solidFill>
              </a:rPr>
              <a:t>ИА «подсаживается» в коммуникационный канал «врач-пациент» и решает небольшие узкоспециализированные задачи (ИА могут разрабатываться внешними экспертами).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ru-RU" sz="2000" dirty="0">
                <a:solidFill>
                  <a:srgbClr val="016191"/>
                </a:solidFill>
              </a:rPr>
              <a:t>Определенный ИА агент подключается к каналу, если его задача актуальна для данного пациента, и при необходимости настраивается врачом.  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1503839-12BC-4B04-9509-05C0A3D3100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43" y="3404805"/>
            <a:ext cx="3562502" cy="26921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C7B0E-4BB9-4D96-973B-A17638B2BB5A}"/>
              </a:ext>
            </a:extLst>
          </p:cNvPr>
          <p:cNvSpPr txBox="1"/>
          <p:nvPr/>
        </p:nvSpPr>
        <p:spPr>
          <a:xfrm>
            <a:off x="1565309" y="3306623"/>
            <a:ext cx="5261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16191"/>
                </a:solidFill>
              </a:rPr>
              <a:t>Примеры: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16191"/>
                </a:solidFill>
              </a:rPr>
              <a:t>Мониторинг давления и приема лекарств.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16191"/>
                </a:solidFill>
              </a:rPr>
              <a:t>Дневники пациентов </a:t>
            </a:r>
            <a:endParaRPr lang="ru-RU" sz="2000" dirty="0" smtClean="0">
              <a:solidFill>
                <a:srgbClr val="01619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16191"/>
                </a:solidFill>
              </a:rPr>
              <a:t>Предоставление </a:t>
            </a:r>
            <a:r>
              <a:rPr lang="ru-RU" sz="2000" dirty="0">
                <a:solidFill>
                  <a:srgbClr val="016191"/>
                </a:solidFill>
              </a:rPr>
              <a:t>персонализованных информационных материалов.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16191"/>
                </a:solidFill>
              </a:rPr>
              <a:t>Обработка информации с устройств </a:t>
            </a:r>
            <a:r>
              <a:rPr lang="en-US" sz="2000" dirty="0">
                <a:solidFill>
                  <a:srgbClr val="016191"/>
                </a:solidFill>
              </a:rPr>
              <a:t>IoMT</a:t>
            </a:r>
            <a:endParaRPr lang="ru-RU" sz="2000" dirty="0">
              <a:solidFill>
                <a:srgbClr val="016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FDE5710-EE60-4F6F-B707-BC3D2080B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42" y="3271104"/>
            <a:ext cx="2614645" cy="12637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54B912A-82BB-4572-A8DD-24647CE6F0E8}"/>
              </a:ext>
            </a:extLst>
          </p:cNvPr>
          <p:cNvSpPr txBox="1"/>
          <p:nvPr/>
        </p:nvSpPr>
        <p:spPr>
          <a:xfrm>
            <a:off x="4712679" y="4276826"/>
            <a:ext cx="2184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16191"/>
                </a:solidFill>
              </a:rPr>
              <a:t>Пульмонология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0E3EDDF-AC70-48B1-9D84-28CA31BA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61" y="5382986"/>
            <a:ext cx="1791661" cy="1475014"/>
          </a:xfrm>
          <a:prstGeom prst="rect">
            <a:avLst/>
          </a:prstGeom>
        </p:spPr>
      </p:pic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FDB8F9-76B6-4BCE-88CA-FEA32621F4E9}"/>
              </a:ext>
            </a:extLst>
          </p:cNvPr>
          <p:cNvSpPr txBox="1"/>
          <p:nvPr/>
        </p:nvSpPr>
        <p:spPr>
          <a:xfrm>
            <a:off x="2028932" y="-19229"/>
            <a:ext cx="87329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rgbClr val="0070C0"/>
                </a:solidFill>
              </a:rPr>
              <a:t>Выбранное оборудование </a:t>
            </a:r>
          </a:p>
          <a:p>
            <a:pPr algn="r"/>
            <a:r>
              <a:rPr lang="ru-RU" sz="3600" dirty="0">
                <a:solidFill>
                  <a:srgbClr val="0070C0"/>
                </a:solidFill>
              </a:rPr>
              <a:t>(устройства дистанционного мониторинга)  </a:t>
            </a:r>
          </a:p>
        </p:txBody>
      </p:sp>
      <p:pic>
        <p:nvPicPr>
          <p:cNvPr id="10" name="Рисунок 9" descr="лого.jpg">
            <a:extLst>
              <a:ext uri="{FF2B5EF4-FFF2-40B4-BE49-F238E27FC236}">
                <a16:creationId xmlns:a16="http://schemas.microsoft.com/office/drawing/2014/main" xmlns="" id="{1452B7DF-4970-4D73-A0AA-1D16B66F6F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8360" y="105141"/>
            <a:ext cx="1204540" cy="9515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DB3D57-B297-4FE4-94EA-67314EEA36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827"/>
          <a:stretch/>
        </p:blipFill>
        <p:spPr>
          <a:xfrm>
            <a:off x="1743398" y="3191882"/>
            <a:ext cx="1527591" cy="12485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21E474E-0459-4097-8942-E1518752E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974" y="1309605"/>
            <a:ext cx="1828800" cy="16383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9E9BC80-E566-4A97-BC6D-687C085509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8438" y="1158892"/>
            <a:ext cx="1813483" cy="1838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FE09FE8-D6E8-4D20-A0BC-AD559E3BC2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4427" y="4556839"/>
            <a:ext cx="1981200" cy="23145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597D35-65A1-4106-B00A-F398123EDC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712" y="1251873"/>
            <a:ext cx="4253789" cy="174244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D50735-EBF8-4B97-8CB0-EF9C0E07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78" y="4962413"/>
            <a:ext cx="2375189" cy="18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ROMOT K1">
            <a:extLst>
              <a:ext uri="{FF2B5EF4-FFF2-40B4-BE49-F238E27FC236}">
                <a16:creationId xmlns:a16="http://schemas.microsoft.com/office/drawing/2014/main" xmlns="" id="{0496E0AC-1041-42E7-87A7-BA4FAF61D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b="14675"/>
          <a:stretch/>
        </p:blipFill>
        <p:spPr bwMode="auto">
          <a:xfrm>
            <a:off x="1120565" y="4905895"/>
            <a:ext cx="1708925" cy="19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C61C85-2AAB-428B-8D23-A947E7947E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2533" y="1158893"/>
            <a:ext cx="1619250" cy="18383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FE740A4-2EBC-426C-905C-85D27063D3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9788" y="5253657"/>
            <a:ext cx="1430079" cy="14910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7D9F535-B1D1-4ED5-941F-56A08738185F}"/>
              </a:ext>
            </a:extLst>
          </p:cNvPr>
          <p:cNvSpPr txBox="1"/>
          <p:nvPr/>
        </p:nvSpPr>
        <p:spPr>
          <a:xfrm>
            <a:off x="7598858" y="4236819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16191"/>
                </a:solidFill>
              </a:rPr>
              <a:t>Кардиология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82D9ED5-F401-4567-A5BB-3CFCB4356261}"/>
              </a:ext>
            </a:extLst>
          </p:cNvPr>
          <p:cNvSpPr txBox="1"/>
          <p:nvPr/>
        </p:nvSpPr>
        <p:spPr>
          <a:xfrm>
            <a:off x="7120205" y="2785434"/>
            <a:ext cx="26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16191"/>
                </a:solidFill>
              </a:rPr>
              <a:t>Эндокринологии и </a:t>
            </a:r>
          </a:p>
          <a:p>
            <a:pPr algn="ctr"/>
            <a:r>
              <a:rPr lang="ru-RU" sz="2000" dirty="0">
                <a:solidFill>
                  <a:srgbClr val="016191"/>
                </a:solidFill>
              </a:rPr>
              <a:t>гастроэнтерология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6176B37-B135-4873-BB15-C8FD179DE87B}"/>
              </a:ext>
            </a:extLst>
          </p:cNvPr>
          <p:cNvSpPr txBox="1"/>
          <p:nvPr/>
        </p:nvSpPr>
        <p:spPr>
          <a:xfrm>
            <a:off x="1852075" y="2883131"/>
            <a:ext cx="1570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16191"/>
                </a:solidFill>
              </a:rPr>
              <a:t>Педиатрия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ED968E-ACB9-413B-BDFB-507340C67440}"/>
              </a:ext>
            </a:extLst>
          </p:cNvPr>
          <p:cNvSpPr txBox="1"/>
          <p:nvPr/>
        </p:nvSpPr>
        <p:spPr>
          <a:xfrm>
            <a:off x="4063669" y="6462021"/>
            <a:ext cx="1826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16191"/>
                </a:solidFill>
              </a:rPr>
              <a:t> Акушерство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D9CB946-7E93-4204-8EC8-712427D30A0B}"/>
              </a:ext>
            </a:extLst>
          </p:cNvPr>
          <p:cNvSpPr txBox="1"/>
          <p:nvPr/>
        </p:nvSpPr>
        <p:spPr>
          <a:xfrm>
            <a:off x="745638" y="4803039"/>
            <a:ext cx="3678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16191"/>
                </a:solidFill>
              </a:rPr>
              <a:t>Ортопедия и реабилитация  </a:t>
            </a:r>
          </a:p>
        </p:txBody>
      </p:sp>
    </p:spTree>
    <p:extLst>
      <p:ext uri="{BB962C8B-B14F-4D97-AF65-F5344CB8AC3E}">
        <p14:creationId xmlns:p14="http://schemas.microsoft.com/office/powerpoint/2010/main" val="105322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FDB8F9-76B6-4BCE-88CA-FEA32621F4E9}"/>
              </a:ext>
            </a:extLst>
          </p:cNvPr>
          <p:cNvSpPr txBox="1"/>
          <p:nvPr/>
        </p:nvSpPr>
        <p:spPr>
          <a:xfrm>
            <a:off x="2028932" y="-19229"/>
            <a:ext cx="8732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Краткие итоги Проекта: основные параметры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лого.jpg">
            <a:extLst>
              <a:ext uri="{FF2B5EF4-FFF2-40B4-BE49-F238E27FC236}">
                <a16:creationId xmlns:a16="http://schemas.microsoft.com/office/drawing/2014/main" xmlns="" id="{1452B7DF-4970-4D73-A0AA-1D16B66F6F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360" y="105141"/>
            <a:ext cx="1204540" cy="95158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02340"/>
              </p:ext>
            </p:extLst>
          </p:nvPr>
        </p:nvGraphicFramePr>
        <p:xfrm>
          <a:off x="611560" y="1210874"/>
          <a:ext cx="10150362" cy="533769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45051"/>
                <a:gridCol w="5691077"/>
                <a:gridCol w="2487168"/>
                <a:gridCol w="1627066"/>
              </a:tblGrid>
              <a:tr h="3884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Показатель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Единица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измерения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Фактическое значение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</a:tr>
              <a:tr h="9843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Врачи, подключенные к системе  «Дистанционного  мониторинга, ведения и консультирования пациентов их лечащими врачами на основе информационной системы с использованием элементов искусственного интеллекта и интернета вещей», внедряемой у Заказчика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врачей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</a:tr>
              <a:tr h="11829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Среднее количество пациентов, дистанционно обслуженных каждым врачом, подключенным к системе «Дистанционного мониторинга ведения и консультирования пациентов их лечащими врачами на основе информационной системы с использованием элементов искусственного интеллекта и интернета вещей», внедряемой у Заказчика. 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пациентов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5,83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</a:tr>
              <a:tr h="16851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сценариев дистанционного мониторинга различных групп пациентов используемых Заказчиком в составе системы  «Дистанционного мониторинга ведения и консультирования пациентов их лечащими врачами на основе информационной системы с использованием элементов искусственного интеллекта и интернета вещей»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</a:tr>
              <a:tr h="587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Число участников рынка добровольного медицинского страхования, включивших предложение по Дистанционному мониторингу в Программы страхования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Программы ДМС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57" marR="174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2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FDB8F9-76B6-4BCE-88CA-FEA32621F4E9}"/>
              </a:ext>
            </a:extLst>
          </p:cNvPr>
          <p:cNvSpPr txBox="1"/>
          <p:nvPr/>
        </p:nvSpPr>
        <p:spPr>
          <a:xfrm>
            <a:off x="2028932" y="-19229"/>
            <a:ext cx="87329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Краткие итоги </a:t>
            </a:r>
            <a:r>
              <a:rPr lang="ru-RU" sz="4000" dirty="0" smtClean="0">
                <a:solidFill>
                  <a:srgbClr val="0070C0"/>
                </a:solidFill>
              </a:rPr>
              <a:t>Проекта: цифры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лого.jpg">
            <a:extLst>
              <a:ext uri="{FF2B5EF4-FFF2-40B4-BE49-F238E27FC236}">
                <a16:creationId xmlns:a16="http://schemas.microsoft.com/office/drawing/2014/main" xmlns="" id="{1452B7DF-4970-4D73-A0AA-1D16B66F6F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360" y="105141"/>
            <a:ext cx="1204540" cy="95158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768552"/>
              </p:ext>
            </p:extLst>
          </p:nvPr>
        </p:nvGraphicFramePr>
        <p:xfrm>
          <a:off x="155449" y="4431349"/>
          <a:ext cx="10606472" cy="224200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164172"/>
                <a:gridCol w="1051874"/>
                <a:gridCol w="2409171"/>
                <a:gridCol w="2222259"/>
                <a:gridCol w="1758996"/>
              </a:tblGrid>
              <a:tr h="506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Сценарии мониторинга 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от общего числа 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</a:t>
                      </a:r>
                    </a:p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дней мониторинга 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</a:t>
                      </a:r>
                    </a:p>
                    <a:p>
                      <a:pPr algn="l" font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дней мониторинга</a:t>
                      </a:r>
                    </a:p>
                  </a:txBody>
                  <a:tcPr marL="6350" marR="6350" marT="635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4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Общее: COVID-19 (МЦ 21 Век)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6350" marR="6350" marT="6350" marB="0" anchor="ctr"/>
                </a:tc>
              </a:tr>
              <a:tr h="144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Персональный сценарий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6350" marR="6350" marT="6350" marB="0" anchor="ctr"/>
                </a:tc>
              </a:tr>
              <a:tr h="283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Педиатрия: дистанционное наблюдение при гастроэнтерите (2-7 лет, МЦ 21)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34,6</a:t>
                      </a:r>
                    </a:p>
                  </a:txBody>
                  <a:tcPr marL="6350" marR="6350" marT="6350" marB="0" anchor="ctr"/>
                </a:tc>
              </a:tr>
              <a:tr h="1445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Педиатрия: ветрянка (2-4 лет, МЦ 21)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</a:tr>
              <a:tr h="283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Педиатрия: дистанционное наблюдение при гастроэнтерите (8-17 лет, МЦ 21)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33,9</a:t>
                      </a:r>
                    </a:p>
                  </a:txBody>
                  <a:tcPr marL="6350" marR="6350" marT="6350" marB="0" anchor="ctr"/>
                </a:tc>
              </a:tr>
              <a:tr h="283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Эндокринология: сахарный диабет (МЦ 21 век)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9905" y="3969684"/>
            <a:ext cx="477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Ключевые сценарии мониторинга</a:t>
            </a:r>
            <a:endParaRPr lang="ru-RU" sz="2400" b="1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A85F8D1E-9D59-EAD0-646B-06CDD4AA7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877455"/>
              </p:ext>
            </p:extLst>
          </p:nvPr>
        </p:nvGraphicFramePr>
        <p:xfrm>
          <a:off x="847153" y="1518394"/>
          <a:ext cx="4355783" cy="219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2C334A3-311B-4AD4-85F1-770957DF8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144745"/>
              </p:ext>
            </p:extLst>
          </p:nvPr>
        </p:nvGraphicFramePr>
        <p:xfrm>
          <a:off x="5620512" y="1518394"/>
          <a:ext cx="4712208" cy="245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76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56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FDB8F9-76B6-4BCE-88CA-FEA32621F4E9}"/>
              </a:ext>
            </a:extLst>
          </p:cNvPr>
          <p:cNvSpPr txBox="1"/>
          <p:nvPr/>
        </p:nvSpPr>
        <p:spPr>
          <a:xfrm>
            <a:off x="2028932" y="-19229"/>
            <a:ext cx="8732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Краткие итоги Проекта: ключевые цифры опытной эксплуатации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лого.jpg">
            <a:extLst>
              <a:ext uri="{FF2B5EF4-FFF2-40B4-BE49-F238E27FC236}">
                <a16:creationId xmlns:a16="http://schemas.microsoft.com/office/drawing/2014/main" xmlns="" id="{1452B7DF-4970-4D73-A0AA-1D16B66F6F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360" y="105141"/>
            <a:ext cx="1204540" cy="95158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0430571"/>
              </p:ext>
            </p:extLst>
          </p:nvPr>
        </p:nvGraphicFramePr>
        <p:xfrm>
          <a:off x="1612900" y="13042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331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>
            <a:extLst>
              <a:ext uri="{FF2B5EF4-FFF2-40B4-BE49-F238E27FC236}">
                <a16:creationId xmlns:a16="http://schemas.microsoft.com/office/drawing/2014/main" xmlns="" id="{52138293-C588-44C8-9506-02F0A63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921" y="0"/>
            <a:ext cx="1430079" cy="6871414"/>
          </a:xfrm>
          <a:prstGeom prst="rect">
            <a:avLst/>
          </a:prstGeom>
        </p:spPr>
      </p:pic>
      <p:pic>
        <p:nvPicPr>
          <p:cNvPr id="7" name="Рисунок 6" descr="2.jpg">
            <a:extLst>
              <a:ext uri="{FF2B5EF4-FFF2-40B4-BE49-F238E27FC236}">
                <a16:creationId xmlns:a16="http://schemas.microsoft.com/office/drawing/2014/main" xmlns="" id="{5BFB4820-2FCB-4E1E-8C4A-5D11FCDC0E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8853" cy="6858001"/>
          </a:xfrm>
          <a:prstGeom prst="rect">
            <a:avLst/>
          </a:prstGeom>
        </p:spPr>
      </p:pic>
      <p:pic>
        <p:nvPicPr>
          <p:cNvPr id="9" name="Рисунок 8" descr="полоса.jpg">
            <a:extLst>
              <a:ext uri="{FF2B5EF4-FFF2-40B4-BE49-F238E27FC236}">
                <a16:creationId xmlns:a16="http://schemas.microsoft.com/office/drawing/2014/main" xmlns="" id="{F23D96C0-7D5A-4C47-BD9E-AAE9182BA7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0" y="6238895"/>
            <a:ext cx="10279321" cy="532179"/>
          </a:xfrm>
          <a:prstGeom prst="rect">
            <a:avLst/>
          </a:prstGeom>
        </p:spPr>
      </p:pic>
      <p:pic>
        <p:nvPicPr>
          <p:cNvPr id="6" name="Рисунок 5" descr="лого.jpg">
            <a:extLst>
              <a:ext uri="{FF2B5EF4-FFF2-40B4-BE49-F238E27FC236}">
                <a16:creationId xmlns:a16="http://schemas.microsoft.com/office/drawing/2014/main" xmlns="" id="{4AFA531F-9C24-4BF9-B8B1-500E6DFFCB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94"/>
            <a:ext cx="1204540" cy="951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E4122C-3978-485B-8443-926312B7549D}"/>
              </a:ext>
            </a:extLst>
          </p:cNvPr>
          <p:cNvSpPr txBox="1"/>
          <p:nvPr/>
        </p:nvSpPr>
        <p:spPr>
          <a:xfrm>
            <a:off x="2028932" y="218845"/>
            <a:ext cx="87329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400" dirty="0" smtClean="0">
                <a:solidFill>
                  <a:srgbClr val="0070C0"/>
                </a:solidFill>
              </a:rPr>
              <a:t>Проблематика реализации проекта</a:t>
            </a:r>
            <a:endParaRPr lang="ru-RU" sz="4400" dirty="0">
              <a:solidFill>
                <a:srgbClr val="0070C0"/>
              </a:solidFill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9209367D-E20E-4D5D-B69C-80ABC9464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28902"/>
              </p:ext>
            </p:extLst>
          </p:nvPr>
        </p:nvGraphicFramePr>
        <p:xfrm>
          <a:off x="408360" y="1161870"/>
          <a:ext cx="9824564" cy="47103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41848">
                  <a:extLst>
                    <a:ext uri="{9D8B030D-6E8A-4147-A177-3AD203B41FA5}">
                      <a16:colId xmlns:a16="http://schemas.microsoft.com/office/drawing/2014/main" xmlns="" val="806537238"/>
                    </a:ext>
                  </a:extLst>
                </a:gridCol>
                <a:gridCol w="6282716">
                  <a:extLst>
                    <a:ext uri="{9D8B030D-6E8A-4147-A177-3AD203B41FA5}">
                      <a16:colId xmlns:a16="http://schemas.microsoft.com/office/drawing/2014/main" xmlns="" val="2673198460"/>
                    </a:ext>
                  </a:extLst>
                </a:gridCol>
              </a:tblGrid>
              <a:tr h="894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Проблематика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3" marR="4873" marT="4873" marB="0" anchor="ctr">
                    <a:solidFill>
                      <a:srgbClr val="40BA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Путь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устранения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3" marR="4873" marT="4873" marB="0" anchor="ctr"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817330"/>
                  </a:ext>
                </a:extLst>
              </a:tr>
              <a:tr h="2807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Не соответствие гаджетов для дистанционного мониторинга заявленным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характеристикам,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т.ч. технического обслуживания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связи с несоответствием заявляемых характеристик гаджетов для дистанционного мониторинга, которое проявляется в низкой достоверности получаемой информации, либо отсутствии удобного для врача/пациента интерфейса в рамках Проекта возникла необходимости в корректировки количества и наименования приобретаемого оборудования.  Также в ходе реализации проекта были выявлены недостатки технического и сервисного сопровождения приборов дистанционного мониторинга, предоставляемого его поставщиками. Данное обстоятельство создавало неудобства для пациентов и для врачей как в части поддержки использования, так и в части профилактики сбоев и ошибок работы, включая сервисное сопровождение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94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966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711</Words>
  <Application>Microsoft Office PowerPoint</Application>
  <PresentationFormat>Широкоэкранный</PresentationFormat>
  <Paragraphs>131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Фистул</dc:creator>
  <cp:lastModifiedBy>Учетная запись Майкрософт</cp:lastModifiedBy>
  <cp:revision>115</cp:revision>
  <dcterms:created xsi:type="dcterms:W3CDTF">2020-12-06T14:43:56Z</dcterms:created>
  <dcterms:modified xsi:type="dcterms:W3CDTF">2022-11-29T12:28:13Z</dcterms:modified>
</cp:coreProperties>
</file>