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319" r:id="rId2"/>
    <p:sldId id="335" r:id="rId3"/>
    <p:sldId id="337" r:id="rId4"/>
    <p:sldId id="336" r:id="rId5"/>
    <p:sldId id="347" r:id="rId6"/>
    <p:sldId id="338" r:id="rId7"/>
    <p:sldId id="331" r:id="rId8"/>
    <p:sldId id="333" r:id="rId9"/>
    <p:sldId id="341" r:id="rId10"/>
    <p:sldId id="348" r:id="rId11"/>
    <p:sldId id="343" r:id="rId12"/>
    <p:sldId id="344" r:id="rId13"/>
    <p:sldId id="345" r:id="rId14"/>
    <p:sldId id="357" r:id="rId15"/>
    <p:sldId id="352" r:id="rId16"/>
    <p:sldId id="358" r:id="rId17"/>
    <p:sldId id="355" r:id="rId18"/>
    <p:sldId id="354" r:id="rId19"/>
    <p:sldId id="356" r:id="rId20"/>
    <p:sldId id="302" r:id="rId21"/>
    <p:sldId id="330" r:id="rId22"/>
    <p:sldId id="312" r:id="rId23"/>
    <p:sldId id="315" r:id="rId24"/>
    <p:sldId id="317" r:id="rId25"/>
    <p:sldId id="328" r:id="rId26"/>
    <p:sldId id="340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73211"/>
    <a:srgbClr val="000000"/>
    <a:srgbClr val="E9A449"/>
    <a:srgbClr val="414141"/>
    <a:srgbClr val="FF4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0" autoAdjust="0"/>
    <p:restoredTop sz="83686" autoAdjust="0"/>
  </p:normalViewPr>
  <p:slideViewPr>
    <p:cSldViewPr>
      <p:cViewPr varScale="1">
        <p:scale>
          <a:sx n="82" d="100"/>
          <a:sy n="82" d="100"/>
        </p:scale>
        <p:origin x="60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371719160105"/>
          <c:y val="0.140625"/>
          <c:w val="0.59361662686667771"/>
          <c:h val="0.785291338582677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3866</a:t>
                    </a:r>
                    <a:r>
                      <a:rPr lang="en-US" sz="10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(65%)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8FF-F243-9E5E-EFA0E4913FFC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2159</a:t>
                    </a:r>
                    <a:r>
                      <a:rPr lang="en-US" sz="1000" b="1" i="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(36,3%)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FF-F243-9E5E-EFA0E4913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Средне-специальное</c:v>
                </c:pt>
                <c:pt idx="1">
                  <c:v>Высшее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3866</c:v>
                </c:pt>
                <c:pt idx="1">
                  <c:v>2159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C-4CBA-81D7-FCF0CB007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837952"/>
        <c:axId val="1338394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Средне-специальное</c:v>
                      </c:pt>
                      <c:pt idx="1">
                        <c:v>Высшее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0.64165975103734441</c:v>
                      </c:pt>
                      <c:pt idx="1">
                        <c:v>0.35834024896265559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85C-4CBA-81D7-FCF0CB0074C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Средне-специальное</c:v>
                      </c:pt>
                      <c:pt idx="1">
                        <c:v>Высшее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85C-4CBA-81D7-FCF0CB0074C3}"/>
                  </c:ext>
                </c:extLst>
              </c15:ser>
            </c15:filteredBarSeries>
          </c:ext>
        </c:extLst>
      </c:barChart>
      <c:catAx>
        <c:axId val="13383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39488"/>
        <c:crosses val="autoZero"/>
        <c:auto val="1"/>
        <c:lblAlgn val="ctr"/>
        <c:lblOffset val="100"/>
        <c:noMultiLvlLbl val="0"/>
      </c:catAx>
      <c:valAx>
        <c:axId val="133839488"/>
        <c:scaling>
          <c:orientation val="minMax"/>
          <c:max val="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837952"/>
        <c:crosses val="autoZero"/>
        <c:crossBetween val="between"/>
        <c:majorUnit val="1000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wrap="square" anchor="ctr" anchorCtr="1"/>
          <a:lstStyle/>
          <a:p>
            <a:pPr lvl="1" algn="l" rtl="0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Ваш</a:t>
            </a:r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стаж профессиональной деятельности: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5.7421751968503937E-2"/>
          <c:y val="3.75000000000000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C-4C97-A78E-9375F2CD98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C-4C97-A78E-9375F2CD9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4C-4C97-A78E-9375F2CD9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4C-4C97-A78E-9375F2CD9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4C-4C97-A78E-9375F2CD98DE}"/>
              </c:ext>
            </c:extLst>
          </c:dPt>
          <c:dLbls>
            <c:dLbl>
              <c:idx val="3"/>
              <c:layout>
                <c:manualLayout>
                  <c:x val="-0.13990419947506577"/>
                  <c:y val="-0.103934055118110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4C-4C97-A78E-9375F2CD98DE}"/>
                </c:ext>
              </c:extLst>
            </c:dLbl>
            <c:dLbl>
              <c:idx val="4"/>
              <c:layout>
                <c:manualLayout>
                  <c:x val="0.17490928477690307"/>
                  <c:y val="-5.3905265748031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4C-4C97-A78E-9375F2CD98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&lt;2 лет</c:v>
                </c:pt>
                <c:pt idx="1">
                  <c:v>2-5 лет</c:v>
                </c:pt>
                <c:pt idx="2">
                  <c:v>6-9 лет</c:v>
                </c:pt>
                <c:pt idx="3">
                  <c:v>10-19 лет</c:v>
                </c:pt>
                <c:pt idx="4">
                  <c:v>20 лет и более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302</c:v>
                </c:pt>
                <c:pt idx="1">
                  <c:v>467</c:v>
                </c:pt>
                <c:pt idx="2">
                  <c:v>444</c:v>
                </c:pt>
                <c:pt idx="3">
                  <c:v>1315</c:v>
                </c:pt>
                <c:pt idx="4">
                  <c:v>3421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4C-4C97-A78E-9375F2CD98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C4C-4C97-A78E-9375F2CD98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C4C-4C97-A78E-9375F2CD98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C4C-4C97-A78E-9375F2CD98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C4C-4C97-A78E-9375F2CD98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5C4C-4C97-A78E-9375F2CD98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&lt;2 лет</c:v>
                </c:pt>
                <c:pt idx="1">
                  <c:v>2-5 лет</c:v>
                </c:pt>
                <c:pt idx="2">
                  <c:v>6-9 лет</c:v>
                </c:pt>
                <c:pt idx="3">
                  <c:v>10-19 лет</c:v>
                </c:pt>
                <c:pt idx="4">
                  <c:v>20 лет и более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5C4C-4C97-A78E-9375F2CD9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7728018372702"/>
          <c:y val="0.38937549212598455"/>
          <c:w val="0.19431053149606309"/>
          <c:h val="0.3197490157480315"/>
        </c:manualLayout>
      </c:layout>
      <c:overlay val="0"/>
      <c:spPr>
        <a:noFill/>
        <a:ln cap="rnd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Какая форма обучения на Ваш взгляд в настоящее время приемлема и эффективна для Вас:</a:t>
            </a:r>
          </a:p>
        </c:rich>
      </c:tx>
      <c:layout>
        <c:manualLayout>
          <c:xMode val="edge"/>
          <c:yMode val="edge"/>
          <c:x val="6.077885540391708E-2"/>
          <c:y val="4.489400167658142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2144881547324092"/>
          <c:y val="0.21939271057424603"/>
          <c:w val="0.49270695260163927"/>
          <c:h val="0.70389527426245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532</a:t>
                    </a:r>
                    <a:r>
                      <a:rPr lang="en-US" sz="1000" b="1" i="0" u="none" strike="noStrike" baseline="0" smtClean="0">
                        <a:effectLst/>
                      </a:rPr>
                      <a:t> (8,9%)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8C-424F-A617-87D0905DC67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2759</a:t>
                    </a:r>
                    <a:r>
                      <a:rPr lang="en-US" sz="1000" b="1" i="0" u="none" strike="noStrike" baseline="0" smtClean="0">
                        <a:effectLst/>
                      </a:rPr>
                      <a:t> (46,4%)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8C-424F-A617-87D0905DC67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1414</a:t>
                    </a:r>
                    <a:r>
                      <a:rPr lang="en-US" sz="1000" b="1" i="0" u="none" strike="noStrike" baseline="0" smtClean="0">
                        <a:effectLst/>
                      </a:rPr>
                      <a:t> (23,8%)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8C-424F-A617-87D0905DC6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756 (12,7%)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78C-424F-A617-87D0905DC674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2259 (38,0%)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8C-424F-A617-87D0905DC67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Мастер-класс</c:v>
                </c:pt>
                <c:pt idx="1">
                  <c:v>Дистанционное обучение</c:v>
                </c:pt>
                <c:pt idx="2">
                  <c:v>Обучение на рабочем месте</c:v>
                </c:pt>
                <c:pt idx="3">
                  <c:v>Выездной цикл на региональном уровне</c:v>
                </c:pt>
                <c:pt idx="4">
                  <c:v>Очное обучение (очная форма)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532</c:v>
                </c:pt>
                <c:pt idx="1">
                  <c:v>2759</c:v>
                </c:pt>
                <c:pt idx="2">
                  <c:v>1414</c:v>
                </c:pt>
                <c:pt idx="3">
                  <c:v>756</c:v>
                </c:pt>
                <c:pt idx="4">
                  <c:v>2259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1D-4572-963E-EB355B9400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117632"/>
        <c:axId val="1761246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Мастер-класс</c:v>
                      </c:pt>
                      <c:pt idx="1">
                        <c:v>Дистанционное обучение</c:v>
                      </c:pt>
                      <c:pt idx="2">
                        <c:v>Обучение на рабочем месте</c:v>
                      </c:pt>
                      <c:pt idx="3">
                        <c:v>Выездной цикл на региональном уровне</c:v>
                      </c:pt>
                      <c:pt idx="4">
                        <c:v>Очное обучение (очная форма)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8.9426794419230127E-2</c:v>
                      </c:pt>
                      <c:pt idx="1">
                        <c:v>0.46377542444108255</c:v>
                      </c:pt>
                      <c:pt idx="2">
                        <c:v>0.2376870062195327</c:v>
                      </c:pt>
                      <c:pt idx="3">
                        <c:v>0.12708018154311648</c:v>
                      </c:pt>
                      <c:pt idx="4">
                        <c:v>0.37972768532526474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D1D-4572-963E-EB355B94005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Мастер-класс</c:v>
                      </c:pt>
                      <c:pt idx="1">
                        <c:v>Дистанционное обучение</c:v>
                      </c:pt>
                      <c:pt idx="2">
                        <c:v>Обучение на рабочем месте</c:v>
                      </c:pt>
                      <c:pt idx="3">
                        <c:v>Выездной цикл на региональном уровне</c:v>
                      </c:pt>
                      <c:pt idx="4">
                        <c:v>Очное обучение (очная форма)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D1D-4572-963E-EB355B940059}"/>
                  </c:ext>
                </c:extLst>
              </c15:ser>
            </c15:filteredBarSeries>
          </c:ext>
        </c:extLst>
      </c:barChart>
      <c:catAx>
        <c:axId val="176117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 algn="just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24672"/>
        <c:crosses val="autoZero"/>
        <c:auto val="1"/>
        <c:lblAlgn val="ctr"/>
        <c:lblOffset val="100"/>
        <c:noMultiLvlLbl val="0"/>
      </c:catAx>
      <c:valAx>
        <c:axId val="17612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1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Какая форма дистанционного обучения вам лучше всего подходит:</a:t>
            </a:r>
          </a:p>
        </c:rich>
      </c:tx>
      <c:layout>
        <c:manualLayout>
          <c:xMode val="edge"/>
          <c:yMode val="edge"/>
          <c:x val="9.8378499946617489E-4"/>
          <c:y val="1.93253780209365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817454021359842"/>
          <c:y val="0.16482963644388368"/>
          <c:w val="0.38592738061784038"/>
          <c:h val="0.75810641021521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1350</a:t>
                    </a:r>
                    <a:r>
                      <a:rPr lang="en-US" sz="1000" b="1" i="0" u="none" strike="noStrike" baseline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(22,7%)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9E-4D85-904D-51C7443F3BB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1775</a:t>
                    </a:r>
                    <a:r>
                      <a:rPr lang="en-US" sz="1000" b="1" i="0" u="none" strike="noStrike" baseline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(29,8%)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9E-4D85-904D-51C7443F3BB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651</a:t>
                    </a:r>
                    <a:r>
                      <a:rPr lang="en-US" sz="1000" b="1" i="0" u="none" strike="noStrike" baseline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(10,9%)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9E-4D85-904D-51C7443F3BB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1414</a:t>
                    </a:r>
                    <a:r>
                      <a:rPr lang="en-US" sz="1000" b="1" i="0" u="none" strike="noStrike" baseline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(23,8%)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9E-4D85-904D-51C7443F3BB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1861</a:t>
                    </a:r>
                    <a:r>
                      <a:rPr lang="en-US" sz="1000" b="1" i="0" u="none" strike="noStrike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(31,3%)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F9E-4D85-904D-51C7443F3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Обучение на рабочем месте</c:v>
                </c:pt>
                <c:pt idx="1">
                  <c:v>Все 3 формы, объединенные в 1 курсе</c:v>
                </c:pt>
                <c:pt idx="2">
                  <c:v>Живая онлайн лекция преподавателя (по фиксированному времени)</c:v>
                </c:pt>
                <c:pt idx="3">
                  <c:v>Онлайн презентация с озвучкой автора и тестирование (вы можете просматривать в любое удобное вам время)</c:v>
                </c:pt>
                <c:pt idx="4">
                  <c:v>Онлайн презентация и тестирование (вы можете просматривать в любое удобное вам время)</c:v>
                </c:pt>
              </c:strCache>
              <c:extLst/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1350</c:v>
                </c:pt>
                <c:pt idx="1">
                  <c:v>1775</c:v>
                </c:pt>
                <c:pt idx="2">
                  <c:v>651</c:v>
                </c:pt>
                <c:pt idx="3">
                  <c:v>1414</c:v>
                </c:pt>
                <c:pt idx="4">
                  <c:v>1861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927-4B9E-82A6-859D2997FF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180224"/>
        <c:axId val="22342233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5"/>
                      <c:pt idx="0">
                        <c:v>Обучение на рабочем месте</c:v>
                      </c:pt>
                      <c:pt idx="1">
                        <c:v>Все 3 формы, объединенные в 1 курсе</c:v>
                      </c:pt>
                      <c:pt idx="2">
                        <c:v>Живая онлайн лекция преподавателя (по фиксированному времени)</c:v>
                      </c:pt>
                      <c:pt idx="3">
                        <c:v>Онлайн презентация с озвучкой автора и тестирование (вы можете просматривать в любое удобное вам время)</c:v>
                      </c:pt>
                      <c:pt idx="4">
                        <c:v>Онлайн презентация и тестирование (вы можете просматривать в любое удобное вам время)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Лист1!$C$2:$C$7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0.22692889561270801</c:v>
                      </c:pt>
                      <c:pt idx="1">
                        <c:v>0.29836947386115314</c:v>
                      </c:pt>
                      <c:pt idx="2">
                        <c:v>0.10943015632879476</c:v>
                      </c:pt>
                      <c:pt idx="3">
                        <c:v>0.2376870062195327</c:v>
                      </c:pt>
                      <c:pt idx="4">
                        <c:v>0.31282568498907382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927-4B9E-82A6-859D2997FFE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Ряд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5"/>
                      <c:pt idx="0">
                        <c:v>Обучение на рабочем месте</c:v>
                      </c:pt>
                      <c:pt idx="1">
                        <c:v>Все 3 формы, объединенные в 1 курсе</c:v>
                      </c:pt>
                      <c:pt idx="2">
                        <c:v>Живая онлайн лекция преподавателя (по фиксированному времени)</c:v>
                      </c:pt>
                      <c:pt idx="3">
                        <c:v>Онлайн презентация с озвучкой автора и тестирование (вы можете просматривать в любое удобное вам время)</c:v>
                      </c:pt>
                      <c:pt idx="4">
                        <c:v>Онлайн презентация и тестирование (вы можете просматривать в любое удобное вам время)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927-4B9E-82A6-859D2997FFEA}"/>
                  </c:ext>
                </c:extLst>
              </c15:ser>
            </c15:filteredBarSeries>
          </c:ext>
        </c:extLst>
      </c:barChart>
      <c:catAx>
        <c:axId val="17618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22336"/>
        <c:crosses val="autoZero"/>
        <c:auto val="1"/>
        <c:lblAlgn val="ctr"/>
        <c:lblOffset val="100"/>
        <c:noMultiLvlLbl val="0"/>
      </c:catAx>
      <c:valAx>
        <c:axId val="22342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18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306F-CC57-4050-AB8F-10A587800A5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E67F0-72C8-4EC2-95CA-46CEEAEAF1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2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r>
              <a:rPr lang="ru-RU" baseline="0" dirty="0" smtClean="0"/>
              <a:t> в любой прикладной науке, является движущей силой, а в медицине, на мой взгляд, особенно! Практика без теории слепа!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4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1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меньше всего ответили, это живая лекция </a:t>
            </a:r>
            <a:r>
              <a:rPr lang="ru-RU" dirty="0" err="1" smtClean="0"/>
              <a:t>препадователя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3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1CC09-0AA2-4EA0-8A42-7856EC56A23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Миллионы людей, </a:t>
            </a:r>
            <a:r>
              <a:rPr lang="ru-RU" dirty="0" err="1" smtClean="0"/>
              <a:t>подключенных</a:t>
            </a:r>
            <a:r>
              <a:rPr lang="ru-RU" dirty="0" smtClean="0"/>
              <a:t> через свой смартфон к Интернету, могут уже иметь легкодоступную платформу для использования 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1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Существует и другая сторона медали, она состоит в том что нужно найти способ как уравновесить проблемы с раскрытием конфиденциальных данных в то же время поощряя инновации, которые открывают невероятный потенциал в анализе данных.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the study was interrupted prematurely because of an insufficient recruitment rate due particularly to a rather long and complex recruitment process.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3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What’s significantly more positive is the VERKKO Virtual Clinical Study. Sponsored by </a:t>
            </a:r>
            <a:r>
              <a:rPr lang="en-US" dirty="0" err="1" smtClean="0"/>
              <a:t>Sanofi</a:t>
            </a:r>
            <a:r>
              <a:rPr lang="en-US" dirty="0" smtClean="0"/>
              <a:t> and organized in Finland. It is the first of its kind organized in Europe. It was designed to evaluate the effectiveness of a wireless glucometer on diabetic patients, all recruited via Facebook, without any visit to a clinical investigation site being required! Of the 74 patients, 70 finally agreed to take part in the study, giving an inclusion rate of 81%. Measured at the end of the trial, patient satisfaction was equally high: rated at 4.52 on a scale of 5. On average, the study conducted by </a:t>
            </a:r>
            <a:r>
              <a:rPr lang="en-US" dirty="0" err="1" smtClean="0"/>
              <a:t>Sanofi</a:t>
            </a:r>
            <a:r>
              <a:rPr lang="en-US" dirty="0" smtClean="0"/>
              <a:t> showed a patient retention rate of 97% and was 30% faster than a traditional trial.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1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опросили около 6 тысяч наших</a:t>
            </a:r>
            <a:r>
              <a:rPr lang="ru-RU" baseline="0" dirty="0" smtClean="0"/>
              <a:t> специалистов для изучения их мнения о работе центра и их пожелания</a:t>
            </a:r>
          </a:p>
          <a:p>
            <a:r>
              <a:rPr lang="ru-RU" baseline="0" dirty="0" smtClean="0"/>
              <a:t>Было 20 вопросов, кто хочет может просмотреть их по этой ссылке, а я выбрал несколько вопросов касающихся сегодняшней темы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6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80 % опрошенных были с большим стажем 10</a:t>
            </a:r>
            <a:r>
              <a:rPr lang="ru-RU" baseline="0" dirty="0" smtClean="0"/>
              <a:t> лет и более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E67F0-72C8-4EC2-95CA-46CEEAEAF15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0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58C3-8D47-483B-9C9A-34B15A5E737B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9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2663-7583-4C01-9DC8-A6B5FAFF7983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4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FA6C-3EA3-44A2-A4E7-59ACAE409831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1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14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235C-F5B8-4727-BC7E-D1F1C990C83A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8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E1AC-E95C-4900-9AFA-A9D85B3F45D1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2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627A-CC86-4A1C-9D40-722BC13710C8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3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2087-536A-40F9-ADEE-1ED5A76E1686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8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15EB-E6E9-4E96-9623-B7B442E4F1CF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6239-08E7-40D4-8137-A6DBE1138FC6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4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9A95-2DAC-4B72-8DB1-CD9AD50F9C58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88CA-1D36-48B6-A237-16EF1B333826}" type="datetime1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3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32F8-268B-42AE-9DAE-405842F0BFE2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0E43-7126-446F-A0DC-6171C372140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RZDM-Favicon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433070"/>
            <a:ext cx="4675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u1ufFovrSAhXJK5oKHWLxAFUQjRwIBw&amp;url=http://www.awt.be/web/res/index.aspx?page=res,fr,foc,100,155&amp;bvm=bv.150729734,d.bGs&amp;psig=AFQjCNFGBbr99p6O3vvTMRr3xhMTMMLp0Q&amp;ust=14908271238267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frtK9uPrSAhXjJJoKHTJ9AikQjRwIBw&amp;url=https://www.clinpal.com/news-and-events/news/europes-first-fully-remote-diabetes-trial-approved/&amp;psig=AFQjCNHzcH_KfjKgeSF4lPaNYXAyDpJr-A&amp;ust=149083315762187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227" y="-92546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VII отраслевой форум по телемедицине, </a:t>
            </a:r>
            <a:r>
              <a:rPr lang="ru-RU" dirty="0" err="1"/>
              <a:t>цифровизации</a:t>
            </a:r>
            <a:r>
              <a:rPr lang="ru-RU" dirty="0"/>
              <a:t> здравоохранения и инвестициям в медицину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0688" y="1707654"/>
            <a:ext cx="7772400" cy="110251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Дистанционные технологии в клинических исследованиях и дополнительном профессиональном образовании.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3291830"/>
            <a:ext cx="7702624" cy="504056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41414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Попов В.В.  д.м.н. </a:t>
            </a:r>
            <a:endParaRPr lang="ru-RU" sz="2000" b="1" dirty="0">
              <a:solidFill>
                <a:srgbClr val="41414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dirty="0">
              <a:solidFill>
                <a:srgbClr val="41414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41414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98" y="627855"/>
            <a:ext cx="2891405" cy="873204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4587974"/>
            <a:ext cx="6400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Москва,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2022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53924"/>
            <a:ext cx="1971303" cy="13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29" y="411510"/>
            <a:ext cx="1539255" cy="10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type="ctrTitle" idx="4294967295"/>
          </p:nvPr>
        </p:nvSpPr>
        <p:spPr>
          <a:xfrm>
            <a:off x="415925" y="250032"/>
            <a:ext cx="8728075" cy="745331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3300"/>
                </a:solidFill>
              </a:rPr>
              <a:t>Цифровые технологии </a:t>
            </a:r>
            <a:r>
              <a:rPr lang="en-US" sz="2800" b="1" dirty="0" smtClean="0">
                <a:solidFill>
                  <a:srgbClr val="FF3300"/>
                </a:solidFill>
              </a:rPr>
              <a:t>e Health </a:t>
            </a:r>
            <a:r>
              <a:rPr lang="ru-RU" sz="2800" b="1" dirty="0" smtClean="0">
                <a:solidFill>
                  <a:srgbClr val="FF3300"/>
                </a:solidFill>
              </a:rPr>
              <a:t>и их  влияние на пациентов в клинических исследованиях</a:t>
            </a:r>
            <a:r>
              <a:rPr lang="ru-RU" sz="2800" b="1" dirty="0" smtClean="0"/>
              <a:t> </a:t>
            </a:r>
          </a:p>
        </p:txBody>
      </p:sp>
      <p:sp>
        <p:nvSpPr>
          <p:cNvPr id="18435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0" y="1059657"/>
            <a:ext cx="9036050" cy="3921919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Технологическая   революция  в клинических исследованиях -  переход от  бумажной работы к электронному сбору данных. </a:t>
            </a:r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endParaRPr lang="ru-RU" sz="2800" dirty="0" smtClean="0"/>
          </a:p>
          <a:p>
            <a:pPr marL="0" indent="0" algn="ctr" eaLnBrk="1" hangingPunct="1">
              <a:buFontTx/>
              <a:buNone/>
            </a:pPr>
            <a:endParaRPr lang="ru-RU" sz="2800" dirty="0" smtClean="0"/>
          </a:p>
          <a:p>
            <a:pPr marL="0" indent="0" algn="ctr" eaLnBrk="1" hangingPunct="1"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r>
              <a:rPr lang="ru-RU" sz="2400" b="1" dirty="0" smtClean="0"/>
              <a:t>Доступ  информации  для пациентов  через  интернет и  социальные медиа, такие как, например</a:t>
            </a:r>
            <a:r>
              <a:rPr lang="en-US" sz="2400" b="1" dirty="0" smtClean="0"/>
              <a:t> Telegram,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Twitter</a:t>
            </a:r>
            <a:r>
              <a:rPr lang="ru-RU" sz="2400" b="1" dirty="0" smtClean="0"/>
              <a:t> -  чтобы привлечь пациентов в клиническое исследование.</a:t>
            </a:r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endParaRPr lang="ru-RU" sz="2400" b="1" dirty="0" smtClean="0"/>
          </a:p>
          <a:p>
            <a:pPr marL="0" indent="0" algn="ctr" eaLnBrk="1" hangingPunct="1">
              <a:buFontTx/>
              <a:buNone/>
            </a:pPr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18436" name="Picture 4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2001068"/>
            <a:ext cx="3708400" cy="166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3052"/>
            <a:ext cx="2047271" cy="20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84" y="2135633"/>
            <a:ext cx="2490343" cy="14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13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/>
          <a:lstStyle/>
          <a:p>
            <a:pPr algn="l"/>
            <a:r>
              <a:rPr lang="ru-RU" altLang="en-US" sz="3200" b="1" dirty="0">
                <a:solidFill>
                  <a:srgbClr val="FF0000"/>
                </a:solidFill>
              </a:rPr>
              <a:t>Электронное информированное согласие 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3528" y="771550"/>
            <a:ext cx="7560840" cy="3456384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1800" dirty="0" smtClean="0"/>
              <a:t> </a:t>
            </a:r>
            <a:endParaRPr lang="en-US" altLang="en-US" sz="2000" dirty="0" smtClean="0"/>
          </a:p>
          <a:p>
            <a:pPr marL="457200" lvl="1" indent="0">
              <a:buNone/>
            </a:pPr>
            <a:r>
              <a:rPr lang="ru-RU" altLang="en-US" sz="2400" b="1" dirty="0"/>
              <a:t> </a:t>
            </a:r>
            <a:r>
              <a:rPr lang="ru-RU" altLang="en-US" sz="7200" b="1" dirty="0">
                <a:solidFill>
                  <a:srgbClr val="FF0000"/>
                </a:solidFill>
              </a:rPr>
              <a:t>Преимущества</a:t>
            </a:r>
            <a:r>
              <a:rPr lang="ru-RU" altLang="en-US" sz="7200" b="1" dirty="0"/>
              <a:t> </a:t>
            </a:r>
            <a:endParaRPr lang="ru-RU" altLang="en-US" sz="7200" b="1" dirty="0" smtClean="0"/>
          </a:p>
          <a:p>
            <a:pPr marL="457200" lvl="1" indent="0">
              <a:buNone/>
            </a:pPr>
            <a:r>
              <a:rPr lang="ru-RU" altLang="en-US" sz="7200" b="1" dirty="0"/>
              <a:t>Хорошее понимание пациентом</a:t>
            </a:r>
          </a:p>
          <a:p>
            <a:pPr marL="457200" lvl="1" indent="0">
              <a:buNone/>
            </a:pPr>
            <a:r>
              <a:rPr lang="ru-RU" altLang="en-US" sz="7200" b="1" dirty="0"/>
              <a:t>Быстрое  получение </a:t>
            </a:r>
          </a:p>
          <a:p>
            <a:pPr marL="457200" lvl="1" indent="0">
              <a:buNone/>
            </a:pPr>
            <a:r>
              <a:rPr lang="ru-RU" altLang="en-US" sz="7200" b="1" dirty="0"/>
              <a:t>Возможность для пациентов просматривать информированное  согласие в любое </a:t>
            </a:r>
            <a:r>
              <a:rPr lang="ru-RU" altLang="en-US" sz="7200" b="1" dirty="0" smtClean="0"/>
              <a:t>удобное </a:t>
            </a:r>
            <a:r>
              <a:rPr lang="ru-RU" altLang="en-US" sz="7200" b="1" dirty="0"/>
              <a:t>ему время  и подписывать согласие дома без принуждения</a:t>
            </a:r>
          </a:p>
          <a:p>
            <a:pPr marL="457200" lvl="1" indent="0">
              <a:buNone/>
            </a:pPr>
            <a:endParaRPr lang="ru-RU" altLang="en-US" sz="9800" b="1" dirty="0"/>
          </a:p>
          <a:p>
            <a:pPr marL="457200" lvl="1" indent="0">
              <a:buNone/>
            </a:pPr>
            <a:r>
              <a:rPr lang="ru-RU" altLang="en-US" sz="7200" b="1" dirty="0">
                <a:solidFill>
                  <a:srgbClr val="FF0000"/>
                </a:solidFill>
              </a:rPr>
              <a:t>Вызовы </a:t>
            </a:r>
          </a:p>
          <a:p>
            <a:pPr marL="457200" lvl="1" indent="0" eaLnBrk="1" hangingPunct="1">
              <a:buNone/>
            </a:pPr>
            <a:r>
              <a:rPr lang="ru-RU" altLang="en-US" sz="7200" b="1" dirty="0" smtClean="0"/>
              <a:t>Содержание  информированного   согласия </a:t>
            </a:r>
          </a:p>
          <a:p>
            <a:pPr marL="457200" lvl="1" indent="0" eaLnBrk="1" hangingPunct="1">
              <a:buNone/>
            </a:pPr>
            <a:r>
              <a:rPr lang="ru-RU" altLang="en-US" sz="7200" b="1" dirty="0" smtClean="0"/>
              <a:t>определено  законом. </a:t>
            </a:r>
          </a:p>
          <a:p>
            <a:pPr marL="457200" lvl="1" indent="0" eaLnBrk="1" hangingPunct="1">
              <a:buNone/>
            </a:pPr>
            <a:r>
              <a:rPr lang="ru-RU" altLang="en-US" sz="7200" b="1" dirty="0" smtClean="0"/>
              <a:t>Пациент может задавать вопросы  и получать ответы от исследователя</a:t>
            </a:r>
            <a:r>
              <a:rPr lang="en-US" altLang="en-US" sz="7200" b="1" dirty="0" smtClean="0"/>
              <a:t> </a:t>
            </a:r>
            <a:endParaRPr lang="ru-RU" altLang="en-US" sz="7200" b="1" dirty="0" smtClean="0"/>
          </a:p>
          <a:p>
            <a:pPr marL="457200" lvl="1" indent="0" eaLnBrk="1" hangingPunct="1">
              <a:buNone/>
            </a:pPr>
            <a:r>
              <a:rPr lang="ru-RU" altLang="en-US" sz="7200" b="1" dirty="0" smtClean="0"/>
              <a:t>Информированное согласие  подписывает так же исследователь и пациент должен получить копию документа.</a:t>
            </a:r>
            <a:endParaRPr lang="en-US" altLang="en-US" sz="72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31" y="2686830"/>
            <a:ext cx="2078331" cy="138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97" y="640779"/>
            <a:ext cx="1145071" cy="15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4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92288" y="60723"/>
            <a:ext cx="8229600" cy="857250"/>
          </a:xfrm>
        </p:spPr>
        <p:txBody>
          <a:bodyPr/>
          <a:lstStyle/>
          <a:p>
            <a:r>
              <a:rPr lang="ru-RU" altLang="en-US" dirty="0">
                <a:solidFill>
                  <a:srgbClr val="FF0000"/>
                </a:solidFill>
              </a:rPr>
              <a:t>Мобильные  </a:t>
            </a:r>
            <a:r>
              <a:rPr lang="ru-RU" altLang="en-US" dirty="0" smtClean="0">
                <a:solidFill>
                  <a:srgbClr val="FF0000"/>
                </a:solidFill>
              </a:rPr>
              <a:t>технологии сбора данных 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CE70A0-8A67-47B1-91E1-0781CDBEA62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20484" name="Picture 2" descr="https://store.ihealthlabs.com/content/images/thumbs/0000062_wireless-pulse-oximeter_2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3281"/>
            <a:ext cx="28098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s://store.ihealthlabs.com/content/images/thumbs/0000070_wireless-body-analysis-scale_2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65748"/>
            <a:ext cx="280987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https://store.ihealthlabs.com/content/images/thumbs/0000058_wireless-blood-pressure-monitor_2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77" y="857250"/>
            <a:ext cx="280987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s://store.ihealthlabs.com/content/images/thumbs/0000149_wireless-smart-gluco-monitoring-system_29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7" y="3498882"/>
            <a:ext cx="280987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://cdn1.appleinsider.com/13.08.19-FuelB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7973"/>
            <a:ext cx="27733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68" y="2432529"/>
            <a:ext cx="18494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32" y="3755646"/>
            <a:ext cx="1622673" cy="131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46808"/>
            <a:ext cx="1719264" cy="17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857250"/>
            <a:ext cx="3988236" cy="269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200" b="1" dirty="0">
                <a:solidFill>
                  <a:srgbClr val="FF0000"/>
                </a:solidFill>
              </a:rPr>
              <a:t>Мобильные  технологии сбора данных 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altLang="en-US" sz="2000" dirty="0" smtClean="0"/>
              <a:t>        </a:t>
            </a:r>
            <a:r>
              <a:rPr lang="ru-RU" altLang="en-US" sz="2000" b="1" dirty="0" smtClean="0">
                <a:solidFill>
                  <a:srgbClr val="FF0000"/>
                </a:solidFill>
              </a:rPr>
              <a:t>Преимущества 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</a:pPr>
            <a:r>
              <a:rPr lang="ru-RU" altLang="en-US" sz="2000" b="1" dirty="0" smtClean="0"/>
              <a:t>Данные пациента  получаются  в комфортных условиях из дома </a:t>
            </a:r>
            <a:endParaRPr lang="en-US" altLang="en-US" sz="2000" b="1" dirty="0" smtClean="0"/>
          </a:p>
          <a:p>
            <a:pPr marL="457200" lvl="1" indent="0" eaLnBrk="1" hangingPunct="1">
              <a:buNone/>
            </a:pPr>
            <a:r>
              <a:rPr lang="ru-RU" altLang="en-US" sz="2000" b="1" dirty="0" smtClean="0"/>
              <a:t>Могут быть получены достаточно объективные данные </a:t>
            </a:r>
          </a:p>
          <a:p>
            <a:pPr marL="457200" lvl="1" indent="0" eaLnBrk="1" hangingPunct="1">
              <a:buNone/>
            </a:pPr>
            <a:r>
              <a:rPr lang="ru-RU" altLang="en-US" sz="2000" b="1" dirty="0" smtClean="0"/>
              <a:t>Измерения могут  проводиться  в любое время не только  во время визитов в клинику </a:t>
            </a:r>
            <a:endParaRPr lang="en-US" altLang="en-US" sz="2000" b="1" dirty="0" smtClean="0"/>
          </a:p>
          <a:p>
            <a:pPr marL="457200" lvl="1" indent="0" eaLnBrk="1" hangingPunct="1">
              <a:buNone/>
            </a:pPr>
            <a:r>
              <a:rPr lang="ru-RU" altLang="en-US" sz="2000" b="1" dirty="0" smtClean="0"/>
              <a:t>Видео  связь может быть организована  с исследователем </a:t>
            </a:r>
          </a:p>
          <a:p>
            <a:pPr marL="457200" lvl="1" indent="0" eaLnBrk="1" hangingPunct="1">
              <a:buNone/>
            </a:pPr>
            <a:r>
              <a:rPr lang="ru-RU" altLang="en-US" sz="2000" b="1" dirty="0" smtClean="0">
                <a:solidFill>
                  <a:srgbClr val="FF0000"/>
                </a:solidFill>
              </a:rPr>
              <a:t>Вызовы  </a:t>
            </a:r>
            <a:r>
              <a:rPr lang="en-US" altLang="en-US" sz="2000" dirty="0" smtClean="0"/>
              <a:t> </a:t>
            </a:r>
          </a:p>
          <a:p>
            <a:pPr marL="457200" lvl="1" indent="0" eaLnBrk="1" hangingPunct="1">
              <a:buNone/>
            </a:pPr>
            <a:r>
              <a:rPr lang="ru-RU" altLang="en-US" sz="2000" b="1" dirty="0" smtClean="0"/>
              <a:t>Мобильные девайсы должны быть стандартизованы,   откалиброваны и давать стабильные  данные. </a:t>
            </a:r>
          </a:p>
          <a:p>
            <a:pPr marL="457200" lvl="1" indent="0" eaLnBrk="1" hangingPunct="1">
              <a:buNone/>
            </a:pPr>
            <a:r>
              <a:rPr lang="ru-RU" altLang="en-US" sz="2000" b="1" dirty="0" smtClean="0"/>
              <a:t>Служба  технического сопровождения и поддержки</a:t>
            </a:r>
          </a:p>
          <a:p>
            <a:pPr marL="457200" lvl="1" indent="0" eaLnBrk="1" hangingPunct="1">
              <a:buNone/>
            </a:pPr>
            <a:endParaRPr lang="en-US" altLang="en-US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63838"/>
            <a:ext cx="1961688" cy="102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REMOTE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53165"/>
            <a:ext cx="9108504" cy="40358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 err="1" smtClean="0">
                <a:solidFill>
                  <a:srgbClr val="FF0000"/>
                </a:solidFill>
              </a:rPr>
              <a:t>Pfizer</a:t>
            </a:r>
            <a:r>
              <a:rPr lang="ru-RU" sz="5900" b="1" dirty="0" smtClean="0">
                <a:solidFill>
                  <a:srgbClr val="FF0000"/>
                </a:solidFill>
              </a:rPr>
              <a:t> </a:t>
            </a:r>
            <a:r>
              <a:rPr lang="en-US" sz="5900" b="1" dirty="0" smtClean="0">
                <a:solidFill>
                  <a:srgbClr val="FF0000"/>
                </a:solidFill>
              </a:rPr>
              <a:t>  </a:t>
            </a:r>
            <a:r>
              <a:rPr lang="ru-RU" sz="5900" b="1" dirty="0">
                <a:latin typeface="Arial" pitchFamily="34" charset="0"/>
                <a:cs typeface="Arial" pitchFamily="34" charset="0"/>
              </a:rPr>
              <a:t>в 2011 году</a:t>
            </a:r>
            <a:r>
              <a:rPr lang="en-US" sz="5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900" b="1" dirty="0" smtClean="0">
                <a:latin typeface="Arial" pitchFamily="34" charset="0"/>
                <a:cs typeface="Arial" pitchFamily="34" charset="0"/>
              </a:rPr>
              <a:t>организовал </a:t>
            </a:r>
            <a:r>
              <a:rPr lang="ru-RU" sz="5900" b="1" dirty="0">
                <a:latin typeface="Arial" pitchFamily="34" charset="0"/>
                <a:cs typeface="Arial" pitchFamily="34" charset="0"/>
              </a:rPr>
              <a:t>первое </a:t>
            </a:r>
            <a:r>
              <a:rPr lang="ru-RU" sz="5900" b="1" dirty="0" smtClean="0">
                <a:latin typeface="Arial" pitchFamily="34" charset="0"/>
                <a:cs typeface="Arial" pitchFamily="34" charset="0"/>
              </a:rPr>
              <a:t>в мире  виртуальное </a:t>
            </a:r>
            <a:r>
              <a:rPr lang="ru-RU" sz="5900" b="1" dirty="0" err="1">
                <a:latin typeface="Arial" pitchFamily="34" charset="0"/>
                <a:cs typeface="Arial" pitchFamily="34" charset="0"/>
              </a:rPr>
              <a:t>рандомизированное</a:t>
            </a:r>
            <a:r>
              <a:rPr lang="ru-RU" sz="5900" b="1" dirty="0">
                <a:latin typeface="Arial" pitchFamily="34" charset="0"/>
                <a:cs typeface="Arial" pitchFamily="34" charset="0"/>
              </a:rPr>
              <a:t> клиническое </a:t>
            </a:r>
            <a:r>
              <a:rPr lang="ru-RU" sz="5900" b="1" dirty="0" smtClean="0">
                <a:latin typeface="Arial" pitchFamily="34" charset="0"/>
                <a:cs typeface="Arial" pitchFamily="34" charset="0"/>
              </a:rPr>
              <a:t>исследование. </a:t>
            </a:r>
            <a:r>
              <a:rPr lang="en-US" sz="5900" b="1" dirty="0">
                <a:latin typeface="Arial" pitchFamily="34" charset="0"/>
                <a:cs typeface="Arial" pitchFamily="34" charset="0"/>
              </a:rPr>
              <a:t>(Research on Electronic Monitoring of </a:t>
            </a:r>
            <a:r>
              <a:rPr lang="en-US" sz="5900" b="1" dirty="0" err="1">
                <a:latin typeface="Arial" pitchFamily="34" charset="0"/>
                <a:cs typeface="Arial" pitchFamily="34" charset="0"/>
              </a:rPr>
              <a:t>OverActive</a:t>
            </a:r>
            <a:r>
              <a:rPr lang="en-US" sz="5900" b="1" dirty="0">
                <a:latin typeface="Arial" pitchFamily="34" charset="0"/>
                <a:cs typeface="Arial" pitchFamily="34" charset="0"/>
              </a:rPr>
              <a:t> Bladder Treatment Experience) </a:t>
            </a:r>
            <a:r>
              <a:rPr lang="ru-RU" sz="5900" b="1" dirty="0" smtClean="0">
                <a:latin typeface="Arial" pitchFamily="34" charset="0"/>
                <a:cs typeface="Arial" pitchFamily="34" charset="0"/>
              </a:rPr>
              <a:t>Синдром  </a:t>
            </a:r>
            <a:r>
              <a:rPr lang="ru-RU" sz="5900" b="1" dirty="0" err="1">
                <a:latin typeface="Arial" pitchFamily="34" charset="0"/>
                <a:cs typeface="Arial" pitchFamily="34" charset="0"/>
              </a:rPr>
              <a:t>гиперактивного</a:t>
            </a:r>
            <a:r>
              <a:rPr lang="ru-RU" sz="5900" b="1" dirty="0">
                <a:latin typeface="Arial" pitchFamily="34" charset="0"/>
                <a:cs typeface="Arial" pitchFamily="34" charset="0"/>
              </a:rPr>
              <a:t> мочевого </a:t>
            </a:r>
            <a:r>
              <a:rPr lang="ru-RU" sz="5900" b="1" dirty="0" smtClean="0">
                <a:latin typeface="Arial" pitchFamily="34" charset="0"/>
                <a:cs typeface="Arial" pitchFamily="34" charset="0"/>
              </a:rPr>
              <a:t>пузыря.</a:t>
            </a:r>
            <a:endParaRPr lang="ru-RU" sz="5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Набор пациентов,    получение информированного согласия,  скрининг, сбор данных были 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организованы с использованием цифровых инструментов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5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Пациенты  участвовали   в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исследовании без посещения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клиники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959"/>
            <a:ext cx="1129206" cy="112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7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3300"/>
                </a:solidFill>
              </a:rPr>
              <a:t>VERKKO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7614"/>
            <a:ext cx="8784976" cy="39604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   </a:t>
            </a:r>
            <a:r>
              <a:rPr lang="ru-RU" sz="2400" b="1" dirty="0" err="1" smtClean="0"/>
              <a:t>Sanofi</a:t>
            </a:r>
            <a:r>
              <a:rPr lang="ru-RU" sz="2400" b="1" dirty="0" smtClean="0"/>
              <a:t>  в 2016  г   провело   виртуальное КИ в области  эндокринологии        контроль сахарного диабета (VERKKO)), которые было  проведено  </a:t>
            </a:r>
            <a:r>
              <a:rPr lang="ru-RU" sz="2400" b="1" dirty="0" err="1" smtClean="0"/>
              <a:t>удаленно</a:t>
            </a:r>
            <a:r>
              <a:rPr lang="ru-RU" sz="2400" b="1" dirty="0" smtClean="0"/>
              <a:t> в Европе.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Sanofi</a:t>
            </a:r>
            <a:r>
              <a:rPr lang="ru-RU" sz="2400" b="1" dirty="0" smtClean="0"/>
              <a:t>   изучал  возможности беспроводного 3G </a:t>
            </a:r>
            <a:r>
              <a:rPr lang="ru-RU" sz="2400" b="1" dirty="0" err="1" smtClean="0"/>
              <a:t>глюкометра</a:t>
            </a:r>
            <a:r>
              <a:rPr lang="ru-RU" sz="2400" b="1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Данное исследование представляет собой значительный прогресс в области  виртуальных исследований , так как это первое КИ  с использованием электронного информированного согласия, одобренный европейскими регулирующими органами.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32771" name="Picture 4" descr="Image result for VERKKO sanof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251" y="357187"/>
            <a:ext cx="1516063" cy="9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3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VERKKO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82907"/>
            <a:ext cx="6840760" cy="371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478"/>
            <a:ext cx="15113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2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939336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Преимущества  виртуальных КИ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699542"/>
            <a:ext cx="8697144" cy="417646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Приверженность лечению  и участию  составляет  </a:t>
            </a:r>
            <a:r>
              <a:rPr lang="en-US" sz="2400" b="1" dirty="0" smtClean="0"/>
              <a:t>97 </a:t>
            </a:r>
            <a:r>
              <a:rPr lang="ru-RU" sz="2400" b="1" dirty="0" smtClean="0"/>
              <a:t> %  по сравнению с 30 %  в традиционных исследованиях. </a:t>
            </a:r>
          </a:p>
          <a:p>
            <a:r>
              <a:rPr lang="ru-RU" sz="2400" b="1" dirty="0" smtClean="0"/>
              <a:t>Пациенты  включаются в исследования   из </a:t>
            </a:r>
            <a:r>
              <a:rPr lang="ru-RU" sz="2400" b="1" dirty="0" err="1" smtClean="0"/>
              <a:t>удаленных</a:t>
            </a:r>
            <a:r>
              <a:rPr lang="ru-RU" sz="2400" b="1" dirty="0" smtClean="0"/>
              <a:t> от клиник  регионов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ru-RU" sz="2400" b="1" dirty="0" smtClean="0"/>
              <a:t>Снижаются  транспортные расходы, снижаются  расходы  на </a:t>
            </a:r>
            <a:r>
              <a:rPr lang="ru-RU" sz="2400" b="1" dirty="0"/>
              <a:t> </a:t>
            </a:r>
            <a:r>
              <a:rPr lang="ru-RU" sz="2400" b="1" dirty="0" smtClean="0"/>
              <a:t>ведение центров ( </a:t>
            </a:r>
            <a:r>
              <a:rPr lang="en-US" sz="2400" b="1" dirty="0"/>
              <a:t>$1,500 </a:t>
            </a:r>
            <a:r>
              <a:rPr lang="en-US" sz="2400" b="1" dirty="0" smtClean="0"/>
              <a:t>/ </a:t>
            </a:r>
            <a:r>
              <a:rPr lang="en-US" sz="2400" b="1" dirty="0"/>
              <a:t>$</a:t>
            </a:r>
            <a:r>
              <a:rPr lang="en-US" sz="2400" b="1" dirty="0" smtClean="0"/>
              <a:t>2,500</a:t>
            </a:r>
            <a:r>
              <a:rPr lang="ru-RU" sz="2400" b="1" dirty="0" smtClean="0"/>
              <a:t> в месяц</a:t>
            </a:r>
            <a:r>
              <a:rPr lang="en-US" sz="2400" b="1" dirty="0" smtClean="0"/>
              <a:t> )</a:t>
            </a:r>
          </a:p>
          <a:p>
            <a:r>
              <a:rPr lang="ru-RU" sz="2400" b="1" dirty="0" smtClean="0"/>
              <a:t>Пациент участвует в исследованиях  из дома в комфортных и безопасных условиях – особенно </a:t>
            </a:r>
            <a:r>
              <a:rPr lang="ru-RU" sz="2400" b="1" dirty="0"/>
              <a:t> </a:t>
            </a:r>
            <a:r>
              <a:rPr lang="ru-RU" sz="2400" b="1" dirty="0" smtClean="0"/>
              <a:t> актуально  для пациентов со сниженной мобильностью. </a:t>
            </a:r>
          </a:p>
          <a:p>
            <a:r>
              <a:rPr lang="ru-RU" sz="2400" b="1" dirty="0" smtClean="0"/>
              <a:t>Упрощается сбор  данных, непосредственно от пациента. 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Вызовы  </a:t>
            </a:r>
            <a:r>
              <a:rPr lang="ru-RU" b="1" dirty="0">
                <a:solidFill>
                  <a:srgbClr val="FF0000"/>
                </a:solidFill>
              </a:rPr>
              <a:t>виртуальных 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0"/>
            <a:ext cx="8507288" cy="3675855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/>
              <a:t>Пациенты  пожилого возраста  имеют сложности  при пользованиями с мобильными устройствами. </a:t>
            </a:r>
          </a:p>
          <a:p>
            <a:r>
              <a:rPr lang="ru-RU" sz="3400" b="1" dirty="0" smtClean="0"/>
              <a:t>Не для  всех терапевтических областей  виртуальные исследования  могут быть применены.  Ниша  таких исследований вероятно</a:t>
            </a:r>
            <a:r>
              <a:rPr lang="en-US" sz="3400" b="1" dirty="0" smtClean="0"/>
              <a:t>:</a:t>
            </a:r>
            <a:r>
              <a:rPr lang="ru-RU" sz="3400" b="1" dirty="0" smtClean="0"/>
              <a:t>  хронические заболевания  сердечно -сосудистой системы,  эндокринология ,  дерматология,  неврология, гастроэнтерология ,   пульмонология, наблюдательные исследования.</a:t>
            </a:r>
          </a:p>
          <a:p>
            <a:r>
              <a:rPr lang="ru-RU" sz="3400" b="1" dirty="0" smtClean="0"/>
              <a:t>Защита персональных данных, этические и нормативные аспекты получения  информированного согласия.</a:t>
            </a:r>
          </a:p>
          <a:p>
            <a:r>
              <a:rPr lang="ru-RU" sz="3400" b="1" dirty="0" smtClean="0"/>
              <a:t>Оценка  безопасности и переносимости первой дозы вне  клиники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2413894" y="-92546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800" b="1" dirty="0" smtClean="0">
                <a:solidFill>
                  <a:srgbClr val="FF0000"/>
                </a:solidFill>
                <a:latin typeface="+mj-lt"/>
              </a:rPr>
              <a:t>Клиническое  исследование </a:t>
            </a:r>
            <a:r>
              <a:rPr lang="en-US" altLang="en-US" sz="2800" b="1" dirty="0" smtClean="0">
                <a:solidFill>
                  <a:srgbClr val="FF0000"/>
                </a:solidFill>
                <a:latin typeface="+mj-lt"/>
              </a:rPr>
              <a:t>XXI </a:t>
            </a:r>
            <a:r>
              <a:rPr lang="ru-RU" altLang="en-US" sz="2800" b="1" dirty="0" smtClean="0">
                <a:solidFill>
                  <a:srgbClr val="FF0000"/>
                </a:solidFill>
                <a:latin typeface="+mj-lt"/>
              </a:rPr>
              <a:t>век  </a:t>
            </a:r>
            <a:endParaRPr lang="en-US" altLang="en-US" sz="28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81" y="962621"/>
            <a:ext cx="3389000" cy="225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" y="207678"/>
            <a:ext cx="2474658" cy="151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65" y="1881478"/>
            <a:ext cx="2726281" cy="170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41" y="221435"/>
            <a:ext cx="2074567" cy="138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1870"/>
            <a:ext cx="2291502" cy="12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9593"/>
            <a:ext cx="1567748" cy="11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89" y="3417987"/>
            <a:ext cx="2236093" cy="16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" y="1715861"/>
            <a:ext cx="2321739" cy="86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9384"/>
            <a:ext cx="1716871" cy="14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0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018"/>
            <a:ext cx="8338055" cy="45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247714"/>
            <a:ext cx="3168352" cy="84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>
          <a:xfrm>
            <a:off x="6930213" y="-20538"/>
            <a:ext cx="222598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63;p67">
            <a:extLst>
              <a:ext uri="{FF2B5EF4-FFF2-40B4-BE49-F238E27FC236}">
                <a16:creationId xmlns:a16="http://schemas.microsoft.com/office/drawing/2014/main" id="{E31C304E-D8F6-FF44-6CD0-B15FEA282C8A}"/>
              </a:ext>
            </a:extLst>
          </p:cNvPr>
          <p:cNvGrpSpPr/>
          <p:nvPr/>
        </p:nvGrpSpPr>
        <p:grpSpPr>
          <a:xfrm>
            <a:off x="5423561" y="2051187"/>
            <a:ext cx="3013303" cy="2496196"/>
            <a:chOff x="1377550" y="921425"/>
            <a:chExt cx="4891725" cy="4052266"/>
          </a:xfrm>
        </p:grpSpPr>
        <p:sp>
          <p:nvSpPr>
            <p:cNvPr id="9" name="Google Shape;564;p67">
              <a:extLst>
                <a:ext uri="{FF2B5EF4-FFF2-40B4-BE49-F238E27FC236}">
                  <a16:creationId xmlns:a16="http://schemas.microsoft.com/office/drawing/2014/main" id="{3953187E-7EA3-1120-028D-8C82AE49E9D5}"/>
                </a:ext>
              </a:extLst>
            </p:cNvPr>
            <p:cNvSpPr/>
            <p:nvPr/>
          </p:nvSpPr>
          <p:spPr>
            <a:xfrm>
              <a:off x="3046470" y="4300479"/>
              <a:ext cx="1555050" cy="591516"/>
            </a:xfrm>
            <a:custGeom>
              <a:avLst/>
              <a:gdLst/>
              <a:ahLst/>
              <a:cxnLst/>
              <a:rect l="l" t="t" r="r" b="b"/>
              <a:pathLst>
                <a:path w="62202" h="29003" extrusionOk="0">
                  <a:moveTo>
                    <a:pt x="58720" y="1"/>
                  </a:moveTo>
                  <a:lnTo>
                    <a:pt x="3291" y="120"/>
                  </a:lnTo>
                  <a:lnTo>
                    <a:pt x="0" y="29003"/>
                  </a:lnTo>
                  <a:lnTo>
                    <a:pt x="62202" y="28860"/>
                  </a:lnTo>
                  <a:lnTo>
                    <a:pt x="58720" y="1"/>
                  </a:lnTo>
                  <a:close/>
                </a:path>
              </a:pathLst>
            </a:custGeom>
            <a:solidFill>
              <a:srgbClr val="EEECE1"/>
            </a:solidFill>
            <a:ln w="28575" cap="flat" cmpd="sng">
              <a:solidFill>
                <a:srgbClr val="FF41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 eaLnBrk="0" fontAlgn="base" hangingPunct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565;p67">
              <a:extLst>
                <a:ext uri="{FF2B5EF4-FFF2-40B4-BE49-F238E27FC236}">
                  <a16:creationId xmlns:a16="http://schemas.microsoft.com/office/drawing/2014/main" id="{DA5CD332-C44C-FC6D-12B2-ADD37CA07150}"/>
                </a:ext>
              </a:extLst>
            </p:cNvPr>
            <p:cNvSpPr/>
            <p:nvPr/>
          </p:nvSpPr>
          <p:spPr>
            <a:xfrm>
              <a:off x="2810350" y="4891991"/>
              <a:ext cx="2026100" cy="81700"/>
            </a:xfrm>
            <a:custGeom>
              <a:avLst/>
              <a:gdLst/>
              <a:ahLst/>
              <a:cxnLst/>
              <a:rect l="l" t="t" r="r" b="b"/>
              <a:pathLst>
                <a:path w="81044" h="3268" extrusionOk="0">
                  <a:moveTo>
                    <a:pt x="81044" y="0"/>
                  </a:moveTo>
                  <a:lnTo>
                    <a:pt x="0" y="215"/>
                  </a:lnTo>
                  <a:lnTo>
                    <a:pt x="24" y="3268"/>
                  </a:lnTo>
                  <a:lnTo>
                    <a:pt x="81044" y="3053"/>
                  </a:lnTo>
                  <a:lnTo>
                    <a:pt x="81044" y="0"/>
                  </a:lnTo>
                  <a:close/>
                </a:path>
              </a:pathLst>
            </a:custGeom>
            <a:solidFill>
              <a:srgbClr val="EEECE1"/>
            </a:solidFill>
            <a:ln w="28575" cap="flat" cmpd="sng">
              <a:solidFill>
                <a:srgbClr val="FF41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 eaLnBrk="0" fontAlgn="base" hangingPunct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Google Shape;566;p67">
              <a:extLst>
                <a:ext uri="{FF2B5EF4-FFF2-40B4-BE49-F238E27FC236}">
                  <a16:creationId xmlns:a16="http://schemas.microsoft.com/office/drawing/2014/main" id="{DA6FD82B-6F92-E618-7649-8B0783B44B58}"/>
                </a:ext>
              </a:extLst>
            </p:cNvPr>
            <p:cNvSpPr/>
            <p:nvPr/>
          </p:nvSpPr>
          <p:spPr>
            <a:xfrm>
              <a:off x="1377550" y="921425"/>
              <a:ext cx="4891725" cy="2879375"/>
            </a:xfrm>
            <a:custGeom>
              <a:avLst/>
              <a:gdLst/>
              <a:ahLst/>
              <a:cxnLst/>
              <a:rect l="l" t="t" r="r" b="b"/>
              <a:pathLst>
                <a:path w="195669" h="115175" extrusionOk="0">
                  <a:moveTo>
                    <a:pt x="7918" y="1"/>
                  </a:moveTo>
                  <a:cubicBezTo>
                    <a:pt x="3554" y="1"/>
                    <a:pt x="0" y="3554"/>
                    <a:pt x="0" y="7943"/>
                  </a:cubicBezTo>
                  <a:lnTo>
                    <a:pt x="0" y="115174"/>
                  </a:lnTo>
                  <a:lnTo>
                    <a:pt x="195668" y="115174"/>
                  </a:lnTo>
                  <a:lnTo>
                    <a:pt x="195668" y="7943"/>
                  </a:lnTo>
                  <a:cubicBezTo>
                    <a:pt x="195668" y="3554"/>
                    <a:pt x="192115" y="1"/>
                    <a:pt x="187726" y="1"/>
                  </a:cubicBezTo>
                  <a:close/>
                </a:path>
              </a:pathLst>
            </a:custGeom>
            <a:solidFill>
              <a:srgbClr val="EEECE1"/>
            </a:solidFill>
            <a:ln w="28575" cap="flat" cmpd="sng">
              <a:solidFill>
                <a:srgbClr val="FF41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 eaLnBrk="0" fontAlgn="base" hangingPunct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Google Shape;567;p67">
              <a:extLst>
                <a:ext uri="{FF2B5EF4-FFF2-40B4-BE49-F238E27FC236}">
                  <a16:creationId xmlns:a16="http://schemas.microsoft.com/office/drawing/2014/main" id="{0BDC1213-2951-5029-BC31-57E083249F43}"/>
                </a:ext>
              </a:extLst>
            </p:cNvPr>
            <p:cNvSpPr/>
            <p:nvPr/>
          </p:nvSpPr>
          <p:spPr>
            <a:xfrm>
              <a:off x="1377550" y="3800775"/>
              <a:ext cx="4891725" cy="499700"/>
            </a:xfrm>
            <a:custGeom>
              <a:avLst/>
              <a:gdLst/>
              <a:ahLst/>
              <a:cxnLst/>
              <a:rect l="l" t="t" r="r" b="b"/>
              <a:pathLst>
                <a:path w="195669" h="19988" extrusionOk="0">
                  <a:moveTo>
                    <a:pt x="0" y="0"/>
                  </a:moveTo>
                  <a:lnTo>
                    <a:pt x="0" y="12045"/>
                  </a:lnTo>
                  <a:cubicBezTo>
                    <a:pt x="0" y="16433"/>
                    <a:pt x="3554" y="19987"/>
                    <a:pt x="7918" y="19987"/>
                  </a:cubicBezTo>
                  <a:lnTo>
                    <a:pt x="187726" y="19987"/>
                  </a:lnTo>
                  <a:cubicBezTo>
                    <a:pt x="192115" y="19987"/>
                    <a:pt x="195668" y="16433"/>
                    <a:pt x="195668" y="12045"/>
                  </a:cubicBezTo>
                  <a:lnTo>
                    <a:pt x="195668" y="0"/>
                  </a:lnTo>
                  <a:close/>
                </a:path>
              </a:pathLst>
            </a:custGeom>
            <a:solidFill>
              <a:srgbClr val="EEECE1"/>
            </a:solidFill>
            <a:ln w="28575" cap="flat" cmpd="sng">
              <a:solidFill>
                <a:srgbClr val="FF41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 eaLnBrk="0" fontAlgn="base" hangingPunct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Google Shape;568;p67">
              <a:extLst>
                <a:ext uri="{FF2B5EF4-FFF2-40B4-BE49-F238E27FC236}">
                  <a16:creationId xmlns:a16="http://schemas.microsoft.com/office/drawing/2014/main" id="{E7BBB738-C676-8A38-1C3B-EB241306B304}"/>
                </a:ext>
              </a:extLst>
            </p:cNvPr>
            <p:cNvSpPr/>
            <p:nvPr/>
          </p:nvSpPr>
          <p:spPr>
            <a:xfrm>
              <a:off x="1633925" y="1098525"/>
              <a:ext cx="4377750" cy="2526375"/>
            </a:xfrm>
            <a:custGeom>
              <a:avLst/>
              <a:gdLst/>
              <a:ahLst/>
              <a:cxnLst/>
              <a:rect l="l" t="t" r="r" b="b"/>
              <a:pathLst>
                <a:path w="175110" h="101055" extrusionOk="0">
                  <a:moveTo>
                    <a:pt x="1" y="0"/>
                  </a:moveTo>
                  <a:lnTo>
                    <a:pt x="1" y="101055"/>
                  </a:lnTo>
                  <a:lnTo>
                    <a:pt x="175110" y="101055"/>
                  </a:lnTo>
                  <a:lnTo>
                    <a:pt x="175110" y="0"/>
                  </a:lnTo>
                  <a:close/>
                </a:path>
              </a:pathLst>
            </a:custGeom>
            <a:solidFill>
              <a:srgbClr val="EEECE1"/>
            </a:solidFill>
            <a:ln w="28575" cap="flat" cmpd="sng">
              <a:solidFill>
                <a:srgbClr val="FF41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 eaLnBrk="0" fontAlgn="base" hangingPunct="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Google Shape;569;p67">
              <a:extLst>
                <a:ext uri="{FF2B5EF4-FFF2-40B4-BE49-F238E27FC236}">
                  <a16:creationId xmlns:a16="http://schemas.microsoft.com/office/drawing/2014/main" id="{31C18DE3-B98D-E415-2382-6D6800308551}"/>
                </a:ext>
              </a:extLst>
            </p:cNvPr>
            <p:cNvSpPr/>
            <p:nvPr/>
          </p:nvSpPr>
          <p:spPr>
            <a:xfrm>
              <a:off x="1633925" y="1098525"/>
              <a:ext cx="4377750" cy="47725"/>
            </a:xfrm>
            <a:custGeom>
              <a:avLst/>
              <a:gdLst/>
              <a:ahLst/>
              <a:cxnLst/>
              <a:rect l="l" t="t" r="r" b="b"/>
              <a:pathLst>
                <a:path w="175110" h="1909" extrusionOk="0">
                  <a:moveTo>
                    <a:pt x="1" y="0"/>
                  </a:moveTo>
                  <a:lnTo>
                    <a:pt x="1" y="1908"/>
                  </a:lnTo>
                  <a:lnTo>
                    <a:pt x="175110" y="1908"/>
                  </a:lnTo>
                  <a:lnTo>
                    <a:pt x="17511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rgbClr val="FF41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 eaLnBrk="0" fontAlgn="base" hangingPunct="0"/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4BB1938-7F17-5137-2D1A-3A9D2F51333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/>
          <a:srcRect l="-423"/>
          <a:stretch>
            <a:fillRect/>
          </a:stretch>
        </p:blipFill>
        <p:spPr bwMode="auto">
          <a:xfrm>
            <a:off x="5581488" y="2204360"/>
            <a:ext cx="2700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54"/>
            <a:ext cx="4096569" cy="307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1059582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XX </a:t>
            </a:r>
            <a:r>
              <a:rPr lang="ru-RU" sz="3200" b="1" dirty="0">
                <a:solidFill>
                  <a:srgbClr val="FF0000"/>
                </a:solidFill>
              </a:rPr>
              <a:t>век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1529" y="1211981"/>
            <a:ext cx="1545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XX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век </a:t>
            </a:r>
          </a:p>
        </p:txBody>
      </p:sp>
    </p:spTree>
    <p:extLst>
      <p:ext uri="{BB962C8B-B14F-4D97-AF65-F5344CB8AC3E}">
        <p14:creationId xmlns:p14="http://schemas.microsoft.com/office/powerpoint/2010/main" val="15599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>
          <a:xfrm>
            <a:off x="6943228" y="4959"/>
            <a:ext cx="222598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09426"/>
            <a:ext cx="8229600" cy="9941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Результаты изучения мнения медицинских </a:t>
            </a:r>
            <a:b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работников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клиник  «РЖД-Медицина»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в  </a:t>
            </a:r>
            <a:r>
              <a:rPr lang="en-US" altLang="ru-R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2020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г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6357D5-0BBE-FEDE-4B64-B9CA99354F97}"/>
              </a:ext>
            </a:extLst>
          </p:cNvPr>
          <p:cNvSpPr/>
          <p:nvPr/>
        </p:nvSpPr>
        <p:spPr>
          <a:xfrm>
            <a:off x="457200" y="1635646"/>
            <a:ext cx="9464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CB65AF9-A1B3-6D59-CD7F-7D1169ADB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982772"/>
              </p:ext>
            </p:extLst>
          </p:nvPr>
        </p:nvGraphicFramePr>
        <p:xfrm>
          <a:off x="251520" y="1131590"/>
          <a:ext cx="6552728" cy="373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587974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5949 </a:t>
            </a:r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11FDD2-0453-C06E-97E8-1BEA8BA1F8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95686"/>
            <a:ext cx="1728000" cy="172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9603" y="195486"/>
            <a:ext cx="70719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>
          <a:xfrm>
            <a:off x="6943228" y="4959"/>
            <a:ext cx="222598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09426"/>
            <a:ext cx="8229600" cy="9941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Результаты изучения мнения медицинских </a:t>
            </a:r>
            <a:b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работников о НМО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6357D5-0BBE-FEDE-4B64-B9CA99354F97}"/>
              </a:ext>
            </a:extLst>
          </p:cNvPr>
          <p:cNvSpPr/>
          <p:nvPr/>
        </p:nvSpPr>
        <p:spPr>
          <a:xfrm>
            <a:off x="457200" y="1635646"/>
            <a:ext cx="9464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480AF52-2438-9257-F329-D78B4249E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879353"/>
              </p:ext>
            </p:extLst>
          </p:nvPr>
        </p:nvGraphicFramePr>
        <p:xfrm>
          <a:off x="204192" y="10535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4659982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5949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>
          <a:xfrm>
            <a:off x="6943228" y="4959"/>
            <a:ext cx="222598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00" y="209426"/>
            <a:ext cx="8229600" cy="9941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Результаты изучения мнения медицинских </a:t>
            </a:r>
            <a:b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работников о НМО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6357D5-0BBE-FEDE-4B64-B9CA99354F97}"/>
              </a:ext>
            </a:extLst>
          </p:cNvPr>
          <p:cNvSpPr/>
          <p:nvPr/>
        </p:nvSpPr>
        <p:spPr>
          <a:xfrm>
            <a:off x="457200" y="1635646"/>
            <a:ext cx="9464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DBDD43C-F3A7-40AB-97B6-5BA720A3F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171571"/>
              </p:ext>
            </p:extLst>
          </p:nvPr>
        </p:nvGraphicFramePr>
        <p:xfrm>
          <a:off x="107504" y="970630"/>
          <a:ext cx="674631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009" y="4659982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5949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>
          <a:xfrm>
            <a:off x="6943228" y="4959"/>
            <a:ext cx="2225984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09426"/>
            <a:ext cx="8229600" cy="9941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Результаты изучения мнения медицинских </a:t>
            </a:r>
            <a:b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работников о НМО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6357D5-0BBE-FEDE-4B64-B9CA99354F97}"/>
              </a:ext>
            </a:extLst>
          </p:cNvPr>
          <p:cNvSpPr/>
          <p:nvPr/>
        </p:nvSpPr>
        <p:spPr>
          <a:xfrm>
            <a:off x="457200" y="1635646"/>
            <a:ext cx="9464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4B38F84-CA5D-7C5E-DFE3-E4282AC1E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246350"/>
              </p:ext>
            </p:extLst>
          </p:nvPr>
        </p:nvGraphicFramePr>
        <p:xfrm>
          <a:off x="611560" y="1059583"/>
          <a:ext cx="6331668" cy="3946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385" y="4659982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5949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39502"/>
            <a:ext cx="1728192" cy="5655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Выводы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256" y="843558"/>
            <a:ext cx="8818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b="1" dirty="0" smtClean="0">
                <a:solidFill>
                  <a:prstClr val="black"/>
                </a:solidFill>
              </a:rPr>
              <a:t>Дистанционные </a:t>
            </a:r>
            <a:r>
              <a:rPr lang="ru-RU" sz="2400" b="1" dirty="0">
                <a:solidFill>
                  <a:prstClr val="black"/>
                </a:solidFill>
              </a:rPr>
              <a:t>технологии </a:t>
            </a:r>
            <a:r>
              <a:rPr lang="ru-RU" sz="2400" b="1" dirty="0" smtClean="0">
                <a:solidFill>
                  <a:prstClr val="black"/>
                </a:solidFill>
              </a:rPr>
              <a:t> в </a:t>
            </a:r>
            <a:r>
              <a:rPr lang="ru-RU" sz="2400" b="1" dirty="0">
                <a:solidFill>
                  <a:prstClr val="black"/>
                </a:solidFill>
              </a:rPr>
              <a:t>клинических исследованиях и дополнительном профессиональном </a:t>
            </a:r>
            <a:r>
              <a:rPr lang="ru-RU" sz="2400" b="1" dirty="0" smtClean="0">
                <a:solidFill>
                  <a:prstClr val="black"/>
                </a:solidFill>
              </a:rPr>
              <a:t>образовании являются технологиями </a:t>
            </a:r>
            <a:r>
              <a:rPr lang="en-US" sz="2400" b="1" dirty="0" smtClean="0">
                <a:solidFill>
                  <a:prstClr val="black"/>
                </a:solidFill>
              </a:rPr>
              <a:t>XXI </a:t>
            </a:r>
            <a:r>
              <a:rPr lang="ru-RU" sz="2400" b="1" dirty="0" smtClean="0">
                <a:solidFill>
                  <a:prstClr val="black"/>
                </a:solidFill>
              </a:rPr>
              <a:t>века и должны  занять  достойное место  в реальной практике. </a:t>
            </a:r>
            <a:endParaRPr lang="ru-RU" sz="2400" b="1" dirty="0">
              <a:solidFill>
                <a:prstClr val="black"/>
              </a:solidFill>
            </a:endParaRP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marL="342900" indent="-342900" defTabSz="4572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2400" b="1" dirty="0" smtClean="0">
                <a:solidFill>
                  <a:prstClr val="black"/>
                </a:solidFill>
              </a:rPr>
              <a:t>Для  достижения  качества,  доступности и комфортности </a:t>
            </a:r>
            <a:r>
              <a:rPr lang="ru-RU" sz="2400" b="1" dirty="0">
                <a:solidFill>
                  <a:prstClr val="black"/>
                </a:solidFill>
              </a:rPr>
              <a:t> в клинических исследованиях и дополнительном профессиональном образовании </a:t>
            </a:r>
            <a:r>
              <a:rPr lang="ru-RU" sz="2400" b="1" dirty="0" smtClean="0">
                <a:solidFill>
                  <a:prstClr val="black"/>
                </a:solidFill>
              </a:rPr>
              <a:t> должны быть  обеспечены   возможности  разных его форм (</a:t>
            </a:r>
            <a:r>
              <a:rPr lang="ru-RU" sz="2400" b="1" dirty="0">
                <a:solidFill>
                  <a:prstClr val="black"/>
                </a:solidFill>
              </a:rPr>
              <a:t>о</a:t>
            </a:r>
            <a:r>
              <a:rPr lang="ru-RU" sz="2400" b="1" dirty="0" smtClean="0">
                <a:solidFill>
                  <a:prstClr val="black"/>
                </a:solidFill>
              </a:rPr>
              <a:t>чное, очно-заочного формата, дистанционного  и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тд</a:t>
            </a:r>
            <a:r>
              <a:rPr lang="ru-RU" sz="2400" b="1" dirty="0" smtClean="0">
                <a:solidFill>
                  <a:prstClr val="black"/>
                </a:solidFill>
              </a:rPr>
              <a:t>.).</a:t>
            </a:r>
            <a:endParaRPr lang="ru-RU" sz="2400" b="1" dirty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>
          <a:xfrm>
            <a:off x="6943228" y="4959"/>
            <a:ext cx="222598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9562"/>
            <a:ext cx="32369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09" y="2571750"/>
            <a:ext cx="5309592" cy="21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1804996"/>
            <a:ext cx="4609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СПАСИБО ЗА ВНИМАНИЕ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4803"/>
            <a:ext cx="288925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36" y="294803"/>
            <a:ext cx="154305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653858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e-mail: clinpharmcb6@mail.ru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1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" y="1085927"/>
            <a:ext cx="8851530" cy="34289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9" y="239390"/>
            <a:ext cx="849694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FF0000"/>
                </a:solidFill>
              </a:rPr>
              <a:t>Общая вероятность </a:t>
            </a:r>
            <a:r>
              <a:rPr lang="ru-RU" sz="2400" dirty="0" smtClean="0">
                <a:solidFill>
                  <a:srgbClr val="FF0000"/>
                </a:solidFill>
              </a:rPr>
              <a:t>выхода </a:t>
            </a:r>
            <a:r>
              <a:rPr lang="ru-RU" sz="2400" dirty="0">
                <a:solidFill>
                  <a:srgbClr val="FF0000"/>
                </a:solidFill>
              </a:rPr>
              <a:t>на рынок </a:t>
            </a:r>
            <a:r>
              <a:rPr lang="ru-RU" sz="2400" dirty="0" smtClean="0">
                <a:solidFill>
                  <a:srgbClr val="FF0000"/>
                </a:solidFill>
              </a:rPr>
              <a:t>инновационного препарата  в  2006-2015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2890" y="4886401"/>
            <a:ext cx="180022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Thomas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(2016)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BIO.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6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24" y="123478"/>
            <a:ext cx="763284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Цена   разработки </a:t>
            </a:r>
            <a:b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/>
                <a:cs typeface="Arial"/>
              </a:rPr>
              <a:t>инновационного препарата 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085851"/>
            <a:ext cx="8839200" cy="29397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4820793"/>
            <a:ext cx="3272790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Calibri"/>
                <a:cs typeface="Calibri"/>
              </a:rPr>
              <a:t>Paul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et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al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(2010).</a:t>
            </a:r>
            <a:r>
              <a:rPr sz="1400" b="1" spc="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Nature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Rev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Drug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Discovery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1323" y="4145661"/>
            <a:ext cx="609600" cy="278922"/>
          </a:xfrm>
          <a:prstGeom prst="rect">
            <a:avLst/>
          </a:prstGeom>
          <a:ln w="27432">
            <a:solidFill>
              <a:srgbClr val="C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$281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9123" y="4136517"/>
            <a:ext cx="609600" cy="279563"/>
          </a:xfrm>
          <a:prstGeom prst="rect">
            <a:avLst/>
          </a:prstGeom>
          <a:ln w="27431">
            <a:solidFill>
              <a:srgbClr val="C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sz="1600" b="1" spc="-20" dirty="0">
                <a:solidFill>
                  <a:srgbClr val="1F487C"/>
                </a:solidFill>
                <a:latin typeface="Calibri"/>
                <a:cs typeface="Calibri"/>
              </a:rPr>
              <a:t>$824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7923" y="4147948"/>
            <a:ext cx="609600" cy="278922"/>
          </a:xfrm>
          <a:prstGeom prst="rect">
            <a:avLst/>
          </a:prstGeom>
          <a:ln w="27431">
            <a:solidFill>
              <a:srgbClr val="C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$592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5723" y="4138803"/>
            <a:ext cx="609600" cy="279564"/>
          </a:xfrm>
          <a:prstGeom prst="rect">
            <a:avLst/>
          </a:prstGeom>
          <a:ln w="27432">
            <a:solidFill>
              <a:srgbClr val="C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1600" b="1" spc="-20" dirty="0">
                <a:solidFill>
                  <a:srgbClr val="1F487C"/>
                </a:solidFill>
                <a:latin typeface="Calibri"/>
                <a:cs typeface="Calibri"/>
              </a:rPr>
              <a:t>$954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0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195262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Современные вызовы  и  риски   клинических исследований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ru-RU" sz="2400" b="1" dirty="0" smtClean="0"/>
              <a:t>Глобализация клинических исследований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b="1" dirty="0" smtClean="0"/>
              <a:t>Увеличение стоимости исследований и разработок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b="1" dirty="0" smtClean="0"/>
              <a:t>М</a:t>
            </a:r>
            <a:r>
              <a:rPr lang="uk-UA" sz="2400" b="1" dirty="0" err="1" smtClean="0"/>
              <a:t>еж</a:t>
            </a:r>
            <a:r>
              <a:rPr lang="ru-RU" sz="2400" b="1" dirty="0" smtClean="0"/>
              <a:t>региональные  различия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b="1" dirty="0" smtClean="0"/>
              <a:t>Сложности с дизайном исследований их   комплексность 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От </a:t>
            </a:r>
            <a:r>
              <a:rPr lang="en-US" sz="2400" b="1" dirty="0" smtClean="0"/>
              <a:t>15 </a:t>
            </a:r>
            <a:r>
              <a:rPr lang="ru-RU" sz="2400" b="1" dirty="0" smtClean="0"/>
              <a:t>до </a:t>
            </a:r>
            <a:r>
              <a:rPr lang="en-US" sz="2400" b="1" dirty="0" smtClean="0"/>
              <a:t> </a:t>
            </a:r>
            <a:r>
              <a:rPr lang="en-US" sz="2400" b="1" dirty="0"/>
              <a:t>40 </a:t>
            </a:r>
            <a:r>
              <a:rPr lang="ru-RU" sz="2400" b="1" dirty="0" smtClean="0"/>
              <a:t>%  пациентов  выпадаю на разных этапах не завершив лечение. От </a:t>
            </a:r>
            <a:r>
              <a:rPr lang="en-US" sz="2400" b="1" dirty="0" smtClean="0"/>
              <a:t>50 </a:t>
            </a:r>
            <a:r>
              <a:rPr lang="ru-RU" sz="2400" b="1" dirty="0" smtClean="0"/>
              <a:t> до </a:t>
            </a:r>
            <a:r>
              <a:rPr lang="en-US" sz="2400" b="1" dirty="0" smtClean="0"/>
              <a:t> </a:t>
            </a:r>
            <a:r>
              <a:rPr lang="en-US" sz="2400" b="1" dirty="0"/>
              <a:t>80 </a:t>
            </a:r>
            <a:r>
              <a:rPr lang="ru-RU" sz="2400" b="1" dirty="0" smtClean="0"/>
              <a:t>%  клинических исследований задерживаются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Увеличение числа неудачных исследований  на поздних  фазах  разработки.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b="1" dirty="0" smtClean="0"/>
              <a:t> Отсутствие  улучшения качества  клинических исследований по результатам  инспекций FDA / EMA / MHRA/ Росздравнадзора</a:t>
            </a:r>
          </a:p>
        </p:txBody>
      </p:sp>
    </p:spTree>
    <p:extLst>
      <p:ext uri="{BB962C8B-B14F-4D97-AF65-F5344CB8AC3E}">
        <p14:creationId xmlns:p14="http://schemas.microsoft.com/office/powerpoint/2010/main" val="30581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73" y="717821"/>
            <a:ext cx="9086126" cy="4175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136" y="8747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Выход на рынок  препаратов для </a:t>
            </a:r>
            <a:r>
              <a:rPr lang="ru-RU" dirty="0">
                <a:solidFill>
                  <a:srgbClr val="FF0000"/>
                </a:solidFill>
              </a:rPr>
              <a:t>лечения Болезнь Альцгеймера</a:t>
            </a:r>
          </a:p>
        </p:txBody>
      </p:sp>
    </p:spTree>
    <p:extLst>
      <p:ext uri="{BB962C8B-B14F-4D97-AF65-F5344CB8AC3E}">
        <p14:creationId xmlns:p14="http://schemas.microsoft.com/office/powerpoint/2010/main" val="4248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23478"/>
            <a:ext cx="5472608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Глобальная </a:t>
            </a:r>
            <a:r>
              <a:rPr lang="ru-RU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индустрия клинических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исследований </a:t>
            </a:r>
            <a:b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2025 году 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- 65,2 млрд  </a:t>
            </a:r>
            <a:r>
              <a:rPr lang="en-US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USD </a:t>
            </a:r>
            <a:r>
              <a:rPr lang="ru-RU" sz="3100" dirty="0" smtClean="0">
                <a:solidFill>
                  <a:srgbClr val="FF0000"/>
                </a:solidFill>
              </a:rPr>
              <a:t>. 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0E43-7126-446F-A0DC-6171C372140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944" y="1275606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В высокой конкуренции, увеличения  сложности  и рисках  клинических исследований  разработчики  инновационных препаратов , регуляторные органы  и общество  должны  искать решения для совершенствования управления клиническими исследованиями и минимизацией затрат. 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3464"/>
            <a:ext cx="3341365" cy="187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80" y="2283718"/>
            <a:ext cx="4530905" cy="254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4.depositphotos.com/1011132/274/i/950/depositphotos_2742295-paper-archive-of-doc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6561">
            <a:off x="301623" y="248399"/>
            <a:ext cx="1905000" cy="224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http://onecellonelightradio.files.wordpress.com/2012/04/hs20desk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81" y="1059582"/>
            <a:ext cx="4169673" cy="234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5"/>
          <p:cNvSpPr txBox="1">
            <a:spLocks noChangeArrowheads="1"/>
          </p:cNvSpPr>
          <p:nvPr/>
        </p:nvSpPr>
        <p:spPr bwMode="auto">
          <a:xfrm>
            <a:off x="2403681" y="131624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sz="2400" b="1" dirty="0" smtClean="0">
                <a:solidFill>
                  <a:srgbClr val="FF0000"/>
                </a:solidFill>
                <a:latin typeface="+mj-lt"/>
              </a:rPr>
              <a:t>Клиническое  исследование </a:t>
            </a:r>
            <a:r>
              <a:rPr lang="en-US" altLang="en-US" sz="2400" b="1" dirty="0" smtClean="0">
                <a:solidFill>
                  <a:srgbClr val="FF0000"/>
                </a:solidFill>
                <a:latin typeface="+mj-lt"/>
              </a:rPr>
              <a:t>XX </a:t>
            </a:r>
            <a:r>
              <a:rPr lang="ru-RU" altLang="en-US" sz="2400" b="1" dirty="0" smtClean="0">
                <a:solidFill>
                  <a:srgbClr val="FF0000"/>
                </a:solidFill>
                <a:latin typeface="+mj-lt"/>
              </a:rPr>
              <a:t>век  </a:t>
            </a:r>
            <a:endParaRPr lang="en-US" alt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25" y="771550"/>
            <a:ext cx="2271087" cy="118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98140"/>
            <a:ext cx="1739411" cy="116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82" y="3663627"/>
            <a:ext cx="1903054" cy="136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162" y="3627932"/>
            <a:ext cx="2121431" cy="130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84" y="2119572"/>
            <a:ext cx="1890169" cy="141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" y="3104403"/>
            <a:ext cx="1923678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7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48854E-9E7F-4A24-8254-E270157399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en-US" dirty="0" smtClean="0">
                <a:solidFill>
                  <a:srgbClr val="FF0000"/>
                </a:solidFill>
              </a:rPr>
              <a:t>Клинические  исследования </a:t>
            </a:r>
            <a:r>
              <a:rPr lang="en-US" altLang="en-US" dirty="0" smtClean="0">
                <a:solidFill>
                  <a:srgbClr val="FF0000"/>
                </a:solidFill>
              </a:rPr>
              <a:t>XXI </a:t>
            </a:r>
            <a:r>
              <a:rPr lang="ru-RU" altLang="en-US" dirty="0" smtClean="0">
                <a:solidFill>
                  <a:srgbClr val="FF0000"/>
                </a:solidFill>
              </a:rPr>
              <a:t>век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2312" y="699542"/>
            <a:ext cx="9021688" cy="4608512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kern="1200" dirty="0" smtClean="0">
                <a:solidFill>
                  <a:prstClr val="black"/>
                </a:solidFill>
              </a:rPr>
              <a:t> </a:t>
            </a:r>
            <a:endParaRPr lang="en-US" sz="2400" kern="120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kern="1200" dirty="0" smtClean="0"/>
              <a:t>Электронные  ИРК  </a:t>
            </a:r>
            <a:endParaRPr lang="en-US" altLang="en-US" sz="3400" b="1" kern="12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kern="1200" dirty="0" smtClean="0">
                <a:solidFill>
                  <a:srgbClr val="FF0000"/>
                </a:solidFill>
              </a:rPr>
              <a:t>Электронное информированное согласие </a:t>
            </a:r>
            <a:endParaRPr lang="en-US" altLang="en-US" sz="3400" b="1" kern="1200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kern="1200" dirty="0" smtClean="0">
                <a:solidFill>
                  <a:srgbClr val="FF0000"/>
                </a:solidFill>
              </a:rPr>
              <a:t>Электронная история болезни </a:t>
            </a:r>
            <a:endParaRPr lang="en-US" altLang="en-US" sz="3400" b="1" kern="1200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kern="1200" dirty="0" smtClean="0"/>
              <a:t>Мобильные  технологии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dirty="0" err="1" smtClean="0"/>
              <a:t>Удаленный</a:t>
            </a:r>
            <a:r>
              <a:rPr lang="ru-RU" altLang="en-US" sz="3400" b="1" dirty="0" smtClean="0"/>
              <a:t> мониторинг  данных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kern="1200" dirty="0" smtClean="0"/>
              <a:t>Электронные  подачи  досье  для получения одобрения  этического комитета  и регуляторных органов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altLang="en-US" sz="3400" b="1" dirty="0" smtClean="0"/>
              <a:t>Привлечение  и  пре скрининг    пациентов для   участия в  исследовании    через  социальные сети и базы данных.</a:t>
            </a:r>
            <a:r>
              <a:rPr lang="ru-RU" altLang="en-US" sz="3400" b="1" kern="1200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ru-RU" altLang="en-US" sz="3400" b="1" dirty="0" smtClean="0">
                <a:solidFill>
                  <a:prstClr val="black"/>
                </a:solidFill>
              </a:rPr>
              <a:t>                </a:t>
            </a:r>
            <a:r>
              <a:rPr lang="en-US" altLang="en-US" sz="3400" b="1" dirty="0" smtClean="0">
                <a:solidFill>
                  <a:prstClr val="black"/>
                </a:solidFill>
              </a:rPr>
              <a:t>, </a:t>
            </a:r>
            <a:r>
              <a:rPr lang="ru-RU" altLang="en-US" sz="3400" b="1" dirty="0" smtClean="0">
                <a:solidFill>
                  <a:prstClr val="black"/>
                </a:solidFill>
              </a:rPr>
              <a:t>                </a:t>
            </a:r>
            <a:r>
              <a:rPr lang="en-US" altLang="en-US" sz="3400" b="1" dirty="0" smtClean="0">
                <a:solidFill>
                  <a:prstClr val="black"/>
                </a:solidFill>
              </a:rPr>
              <a:t>,  </a:t>
            </a:r>
            <a:r>
              <a:rPr lang="en-US" altLang="en-US" sz="3400" b="1" dirty="0">
                <a:solidFill>
                  <a:prstClr val="black"/>
                </a:solidFill>
              </a:rPr>
              <a:t>Amazon </a:t>
            </a:r>
            <a:r>
              <a:rPr lang="ru-RU" altLang="en-US" sz="3400" b="1" dirty="0" smtClean="0">
                <a:solidFill>
                  <a:prstClr val="black"/>
                </a:solidFill>
              </a:rPr>
              <a:t>,               </a:t>
            </a:r>
            <a:r>
              <a:rPr lang="en-US" altLang="en-US" sz="3400" b="1" dirty="0" smtClean="0">
                <a:solidFill>
                  <a:prstClr val="black"/>
                </a:solidFill>
              </a:rPr>
              <a:t>,  </a:t>
            </a:r>
            <a:r>
              <a:rPr lang="ru-RU" altLang="en-US" sz="3400" b="1" dirty="0" smtClean="0">
                <a:solidFill>
                  <a:prstClr val="black"/>
                </a:solidFill>
              </a:rPr>
              <a:t>  </a:t>
            </a:r>
            <a:r>
              <a:rPr lang="ru-RU" altLang="en-US" sz="3400" b="1" dirty="0" err="1" smtClean="0">
                <a:solidFill>
                  <a:prstClr val="black"/>
                </a:solidFill>
              </a:rPr>
              <a:t>Сбер</a:t>
            </a:r>
            <a:r>
              <a:rPr lang="ru-RU" altLang="en-US" sz="3400" b="1" dirty="0" smtClean="0">
                <a:solidFill>
                  <a:prstClr val="black"/>
                </a:solidFill>
              </a:rPr>
              <a:t>        выразили  интерес  своего развития  в области здравоохранения  и </a:t>
            </a:r>
            <a:r>
              <a:rPr lang="en-US" altLang="en-US" sz="3400" b="1" dirty="0">
                <a:solidFill>
                  <a:prstClr val="black"/>
                </a:solidFill>
              </a:rPr>
              <a:t> </a:t>
            </a:r>
            <a:r>
              <a:rPr lang="en-US" altLang="en-US" sz="3400" b="1" dirty="0" smtClean="0">
                <a:solidFill>
                  <a:prstClr val="black"/>
                </a:solidFill>
              </a:rPr>
              <a:t>            e Health</a:t>
            </a:r>
            <a:r>
              <a:rPr lang="ru-RU" altLang="en-US" sz="3400" b="1" dirty="0" smtClean="0">
                <a:solidFill>
                  <a:prstClr val="black"/>
                </a:solidFill>
              </a:rPr>
              <a:t>.</a:t>
            </a:r>
            <a:endParaRPr lang="en-US" altLang="en-US" sz="3400" b="1" kern="1200" dirty="0">
              <a:solidFill>
                <a:prstClr val="black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kern="1200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89649"/>
            <a:ext cx="1008112" cy="3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9649"/>
            <a:ext cx="803020" cy="44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101937"/>
            <a:ext cx="1262261" cy="42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9321"/>
            <a:ext cx="410345" cy="41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15566"/>
            <a:ext cx="493911" cy="4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26" y="2070947"/>
            <a:ext cx="422283" cy="4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30585"/>
            <a:ext cx="1233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34" y="2226689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14" y="2860675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51" y="3507854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Ж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2207</TotalTime>
  <Words>1206</Words>
  <Application>Microsoft Office PowerPoint</Application>
  <PresentationFormat>Экран (16:9)</PresentationFormat>
  <Paragraphs>153</Paragraphs>
  <Slides>26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Open Sans</vt:lpstr>
      <vt:lpstr>Wingdings</vt:lpstr>
      <vt:lpstr>РЖД</vt:lpstr>
      <vt:lpstr>Презентация PowerPoint</vt:lpstr>
      <vt:lpstr>Презентация PowerPoint</vt:lpstr>
      <vt:lpstr>Общая вероятность выхода на рынок инновационного препарата  в  2006-2015</vt:lpstr>
      <vt:lpstr>Цена   разработки  инновационного препарата </vt:lpstr>
      <vt:lpstr>Современные вызовы  и  риски   клинических исследований</vt:lpstr>
      <vt:lpstr>Выход на рынок  препаратов для лечения Болезнь Альцгеймера</vt:lpstr>
      <vt:lpstr>    Глобальная индустрия клинических исследований  к 2025 году - 65,2 млрд  USD .  </vt:lpstr>
      <vt:lpstr>Презентация PowerPoint</vt:lpstr>
      <vt:lpstr>Клинические  исследования XXI век </vt:lpstr>
      <vt:lpstr>Цифровые технологии e Health и их  влияние на пациентов в клинических исследованиях </vt:lpstr>
      <vt:lpstr>Электронное информированное согласие </vt:lpstr>
      <vt:lpstr>Мобильные  технологии сбора данных  </vt:lpstr>
      <vt:lpstr>Мобильные  технологии сбора данных </vt:lpstr>
      <vt:lpstr>REMOTE </vt:lpstr>
      <vt:lpstr>VERKKO</vt:lpstr>
      <vt:lpstr>VERKKO</vt:lpstr>
      <vt:lpstr>Преимущества  виртуальных КИ  </vt:lpstr>
      <vt:lpstr>Вызовы  виртуальных КИ </vt:lpstr>
      <vt:lpstr>Презентация PowerPoint</vt:lpstr>
      <vt:lpstr>Обучение</vt:lpstr>
      <vt:lpstr>Результаты изучения мнения медицинских  работников  клиник  «РЖД-Медицина»  в  2020 г</vt:lpstr>
      <vt:lpstr>Результаты изучения мнения медицинских  работников о НМО</vt:lpstr>
      <vt:lpstr>Результаты изучения мнения медицинских  работников о НМО</vt:lpstr>
      <vt:lpstr>Результаты изучения мнения медицинских  работников о НМО</vt:lpstr>
      <vt:lpstr>Выводы:</vt:lpstr>
      <vt:lpstr>Презентация PowerPoint</vt:lpstr>
    </vt:vector>
  </TitlesOfParts>
  <Company>OAO RZD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ZyablovMS</dc:creator>
  <cp:lastModifiedBy>Полина Пономарёва</cp:lastModifiedBy>
  <cp:revision>152</cp:revision>
  <dcterms:created xsi:type="dcterms:W3CDTF">2022-01-12T12:46:14Z</dcterms:created>
  <dcterms:modified xsi:type="dcterms:W3CDTF">2022-12-02T06:22:00Z</dcterms:modified>
</cp:coreProperties>
</file>