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65" r:id="rId3"/>
    <p:sldId id="266" r:id="rId4"/>
    <p:sldId id="267" r:id="rId5"/>
    <p:sldId id="283" r:id="rId6"/>
    <p:sldId id="312" r:id="rId7"/>
    <p:sldId id="284" r:id="rId8"/>
    <p:sldId id="286" r:id="rId9"/>
    <p:sldId id="310" r:id="rId10"/>
    <p:sldId id="288" r:id="rId11"/>
    <p:sldId id="291" r:id="rId12"/>
    <p:sldId id="290" r:id="rId13"/>
    <p:sldId id="292" r:id="rId14"/>
    <p:sldId id="294" r:id="rId15"/>
    <p:sldId id="295" r:id="rId16"/>
    <p:sldId id="296" r:id="rId17"/>
    <p:sldId id="297" r:id="rId18"/>
    <p:sldId id="29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43"/>
    <a:srgbClr val="025088"/>
    <a:srgbClr val="0F3B56"/>
    <a:srgbClr val="008D45"/>
    <a:srgbClr val="598FB5"/>
    <a:srgbClr val="1085A3"/>
    <a:srgbClr val="65A7FB"/>
    <a:srgbClr val="66A7FB"/>
    <a:srgbClr val="6BA18A"/>
    <a:srgbClr val="017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7"/>
    <p:restoredTop sz="88723" autoAdjust="0"/>
  </p:normalViewPr>
  <p:slideViewPr>
    <p:cSldViewPr snapToGrid="0" snapToObjects="1">
      <p:cViewPr varScale="1">
        <p:scale>
          <a:sx n="142" d="100"/>
          <a:sy n="142" d="100"/>
        </p:scale>
        <p:origin x="13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6;&#1077;&#1079;&#1091;&#1083;&#1100;&#1090;&#1072;&#1090;&#1099;%20&#1060;&#1040;&#1055;_%20(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18965374679963E-2"/>
          <c:y val="4.3725544968337429E-2"/>
          <c:w val="0.97686017271317205"/>
          <c:h val="0.60101277441761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Кол-во затраченных мин. на пациента, не используя кейс "ФАП"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Проведение анкетирования</c:v>
                </c:pt>
                <c:pt idx="1">
                  <c:v>Проведение антропометрии</c:v>
                </c:pt>
                <c:pt idx="2">
                  <c:v>Измерение АД</c:v>
                </c:pt>
                <c:pt idx="3">
                  <c:v>Проведение определения уровня общего холестерина</c:v>
                </c:pt>
                <c:pt idx="4">
                  <c:v>Проведение определения уровня глюкозы крови</c:v>
                </c:pt>
                <c:pt idx="5">
                  <c:v>Оценка сердечно сосудистого риска</c:v>
                </c:pt>
                <c:pt idx="6">
                  <c:v>Измерение внутриглазного давления</c:v>
                </c:pt>
                <c:pt idx="7">
                  <c:v>Снятие ЭКГ (при первом посещении и далее с 35 лет 1 раз в год)</c:v>
                </c:pt>
                <c:pt idx="8">
                  <c:v>Проведение осмотра фельдшером (акушеркой) 1 раз в год (женщины от 18 лет и старше)</c:v>
                </c:pt>
                <c:pt idx="9">
                  <c:v>Забор мазка с поверхности шейки матки и цервикального канала (женщины 18
64 лет 1 раз в 3 года)
</c:v>
                </c:pt>
                <c:pt idx="10">
                  <c:v>Краткое профилактическое консультирование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5.6</c:v>
                </c:pt>
                <c:pt idx="1">
                  <c:v>4.25</c:v>
                </c:pt>
                <c:pt idx="2">
                  <c:v>6.55</c:v>
                </c:pt>
                <c:pt idx="3">
                  <c:v>5.5</c:v>
                </c:pt>
                <c:pt idx="4">
                  <c:v>5.5</c:v>
                </c:pt>
                <c:pt idx="5">
                  <c:v>0.93</c:v>
                </c:pt>
                <c:pt idx="6">
                  <c:v>4.4000000000000004</c:v>
                </c:pt>
                <c:pt idx="7">
                  <c:v>6.15</c:v>
                </c:pt>
                <c:pt idx="8">
                  <c:v>3.7</c:v>
                </c:pt>
                <c:pt idx="9">
                  <c:v>1.6</c:v>
                </c:pt>
                <c:pt idx="10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4-4BCB-B8CE-96ED339596CD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Кол-во затраченных мин. на пациента при использовании кейса "ФАП"</c:v>
                </c:pt>
              </c:strCache>
            </c:strRef>
          </c:tx>
          <c:spPr>
            <a:solidFill>
              <a:srgbClr val="009A49"/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Лист1!$B$2:$B$12</c:f>
              <c:strCache>
                <c:ptCount val="11"/>
                <c:pt idx="0">
                  <c:v>Проведение анкетирования</c:v>
                </c:pt>
                <c:pt idx="1">
                  <c:v>Проведение антропометрии</c:v>
                </c:pt>
                <c:pt idx="2">
                  <c:v>Измерение АД</c:v>
                </c:pt>
                <c:pt idx="3">
                  <c:v>Проведение определения уровня общего холестерина</c:v>
                </c:pt>
                <c:pt idx="4">
                  <c:v>Проведение определения уровня глюкозы крови</c:v>
                </c:pt>
                <c:pt idx="5">
                  <c:v>Оценка сердечно сосудистого риска</c:v>
                </c:pt>
                <c:pt idx="6">
                  <c:v>Измерение внутриглазного давления</c:v>
                </c:pt>
                <c:pt idx="7">
                  <c:v>Снятие ЭКГ (при первом посещении и далее с 35 лет 1 раз в год)</c:v>
                </c:pt>
                <c:pt idx="8">
                  <c:v>Проведение осмотра фельдшером (акушеркой) 1 раз в год (женщины от 18 лет и старше)</c:v>
                </c:pt>
                <c:pt idx="9">
                  <c:v>Забор мазка с поверхности шейки матки и цервикального канала (женщины 18
64 лет 1 раз в 3 года)
</c:v>
                </c:pt>
                <c:pt idx="10">
                  <c:v>Краткое профилактическое консультирование</c:v>
                </c:pt>
              </c:strCache>
            </c:strRef>
          </c:cat>
          <c:val>
            <c:numRef>
              <c:f>Лист1!$D$2:$D$12</c:f>
              <c:numCache>
                <c:formatCode>0.00</c:formatCode>
                <c:ptCount val="11"/>
                <c:pt idx="0">
                  <c:v>2.5499999999999998</c:v>
                </c:pt>
                <c:pt idx="1">
                  <c:v>1.72</c:v>
                </c:pt>
                <c:pt idx="2">
                  <c:v>1.4750000000000001</c:v>
                </c:pt>
                <c:pt idx="3">
                  <c:v>1.6700000000000004</c:v>
                </c:pt>
                <c:pt idx="4">
                  <c:v>1.5399999999999998</c:v>
                </c:pt>
                <c:pt idx="5">
                  <c:v>1.338888888888889</c:v>
                </c:pt>
                <c:pt idx="6">
                  <c:v>1.8649999999999998</c:v>
                </c:pt>
                <c:pt idx="7">
                  <c:v>2.56</c:v>
                </c:pt>
                <c:pt idx="8">
                  <c:v>1.22</c:v>
                </c:pt>
                <c:pt idx="9">
                  <c:v>1.075</c:v>
                </c:pt>
                <c:pt idx="10">
                  <c:v>1.575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4-4BCB-B8CE-96ED33959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767840"/>
        <c:axId val="513751200"/>
      </c:barChart>
      <c:catAx>
        <c:axId val="5137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751200"/>
        <c:crosses val="autoZero"/>
        <c:auto val="1"/>
        <c:lblAlgn val="ctr"/>
        <c:lblOffset val="100"/>
        <c:noMultiLvlLbl val="0"/>
      </c:catAx>
      <c:valAx>
        <c:axId val="513751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51376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8698547397E-2"/>
          <c:y val="0.90982219561086086"/>
          <c:w val="0.89999993926554522"/>
          <c:h val="5.6074740613410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699976362842388E-2"/>
          <c:y val="4.7012529542135251E-2"/>
          <c:w val="0.90833333333333333"/>
          <c:h val="0.72139630433519752"/>
        </c:manualLayout>
      </c:layout>
      <c:pie3DChart>
        <c:varyColors val="1"/>
        <c:ser>
          <c:idx val="0"/>
          <c:order val="0"/>
          <c:tx>
            <c:strRef>
              <c:f>Лист2!$A$13</c:f>
              <c:strCache>
                <c:ptCount val="1"/>
                <c:pt idx="0">
                  <c:v>Затраченное время 
(в среднем, мин.)</c:v>
                </c:pt>
              </c:strCache>
            </c:strRef>
          </c:tx>
          <c:dPt>
            <c:idx val="0"/>
            <c:bubble3D val="0"/>
            <c:spPr>
              <a:solidFill>
                <a:srgbClr val="009A4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E3-4604-A574-ACF03F871D8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E3-4604-A574-ACF03F871D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Лист2!$B$1:$C$1</c:f>
              <c:strCache>
                <c:ptCount val="2"/>
                <c:pt idx="0">
                  <c:v>Кол-во затраченных мин. на пациента, не используя кейс "ФАП"</c:v>
                </c:pt>
                <c:pt idx="1">
                  <c:v>Кол-во затраченных мин. на пациента при использовании кейса "ФАП"</c:v>
                </c:pt>
              </c:strCache>
            </c:strRef>
          </c:cat>
          <c:val>
            <c:numRef>
              <c:f>Лист2!$B$13:$C$13</c:f>
              <c:numCache>
                <c:formatCode>0.00</c:formatCode>
                <c:ptCount val="2"/>
                <c:pt idx="0">
                  <c:v>4.4022727272727273</c:v>
                </c:pt>
                <c:pt idx="1">
                  <c:v>1.6898989898989898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3-4604-A574-ACF03F871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29204976890335E-2"/>
          <c:y val="0.84159972542646455"/>
          <c:w val="0.86382142728368994"/>
          <c:h val="0.12669723060102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B9FB7-A976-4612-BAA8-3BEFEEFAB1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335DA-AD34-40EA-9F71-DD8D3C6FCD0C}">
      <dgm:prSet phldrT="[Текст]" custT="1"/>
      <dgm:spPr>
        <a:solidFill>
          <a:srgbClr val="008D45"/>
        </a:solidFill>
      </dgm:spPr>
      <dgm:t>
        <a:bodyPr/>
        <a:lstStyle/>
        <a:p>
          <a:r>
            <a:rPr lang="ru-RU" sz="1800" dirty="0" smtClean="0">
              <a:latin typeface="+mj-lt"/>
            </a:rPr>
            <a:t>Обучение младших медицинских сестер по уходу за больными – </a:t>
          </a:r>
          <a:r>
            <a:rPr lang="en-US" sz="1800" dirty="0" smtClean="0">
              <a:latin typeface="+mj-lt"/>
            </a:rPr>
            <a:t/>
          </a:r>
          <a:br>
            <a:rPr lang="en-US" sz="1800" dirty="0" smtClean="0">
              <a:latin typeface="+mj-lt"/>
            </a:rPr>
          </a:br>
          <a:r>
            <a:rPr lang="ru-RU" sz="1800" dirty="0" smtClean="0">
              <a:latin typeface="+mj-lt"/>
            </a:rPr>
            <a:t>с 1 декабря 2021 года</a:t>
          </a:r>
          <a:endParaRPr lang="ru-RU" sz="1800" dirty="0"/>
        </a:p>
      </dgm:t>
    </dgm:pt>
    <dgm:pt modelId="{6F207548-BEA0-45B3-A318-30F1CF9B627C}" type="parTrans" cxnId="{96D11DD4-F048-49CC-A3E2-8BDC351B73E5}">
      <dgm:prSet/>
      <dgm:spPr/>
      <dgm:t>
        <a:bodyPr/>
        <a:lstStyle/>
        <a:p>
          <a:endParaRPr lang="ru-RU" sz="1600"/>
        </a:p>
      </dgm:t>
    </dgm:pt>
    <dgm:pt modelId="{BD6CBBB6-5F80-4BFC-B897-33C290E0D36F}" type="sibTrans" cxnId="{96D11DD4-F048-49CC-A3E2-8BDC351B73E5}">
      <dgm:prSet/>
      <dgm:spPr/>
      <dgm:t>
        <a:bodyPr/>
        <a:lstStyle/>
        <a:p>
          <a:endParaRPr lang="ru-RU" sz="1600"/>
        </a:p>
      </dgm:t>
    </dgm:pt>
    <dgm:pt modelId="{4D0041F8-55F6-4F40-967E-165706EF1562}">
      <dgm:prSet phldrT="[Текст]" custT="1"/>
      <dgm:spPr>
        <a:solidFill>
          <a:srgbClr val="008D45"/>
        </a:solidFill>
      </dgm:spPr>
      <dgm:t>
        <a:bodyPr/>
        <a:lstStyle/>
        <a:p>
          <a:r>
            <a:rPr lang="ru-RU" sz="1800" dirty="0" smtClean="0">
              <a:latin typeface="+mj-lt"/>
            </a:rPr>
            <a:t>Пилотный режим проекта – с 1 февраля по 1 октября 2022 года</a:t>
          </a:r>
          <a:endParaRPr lang="ru-RU" sz="1800" dirty="0"/>
        </a:p>
      </dgm:t>
    </dgm:pt>
    <dgm:pt modelId="{6CB9D1F0-14FF-4175-9600-1C6F33C4B57C}" type="parTrans" cxnId="{D5DA55A6-40D7-4169-BE41-BFB03F517B10}">
      <dgm:prSet/>
      <dgm:spPr/>
      <dgm:t>
        <a:bodyPr/>
        <a:lstStyle/>
        <a:p>
          <a:endParaRPr lang="ru-RU" sz="1600"/>
        </a:p>
      </dgm:t>
    </dgm:pt>
    <dgm:pt modelId="{DDCD0F8A-537A-46F1-AEEF-E6E13217FBD6}" type="sibTrans" cxnId="{D5DA55A6-40D7-4169-BE41-BFB03F517B10}">
      <dgm:prSet/>
      <dgm:spPr/>
      <dgm:t>
        <a:bodyPr/>
        <a:lstStyle/>
        <a:p>
          <a:endParaRPr lang="ru-RU" sz="1600"/>
        </a:p>
      </dgm:t>
    </dgm:pt>
    <dgm:pt modelId="{FD844C18-E1AF-4226-A30B-CFD35A5F8C67}">
      <dgm:prSet custT="1"/>
      <dgm:spPr>
        <a:solidFill>
          <a:srgbClr val="008D45"/>
        </a:solidFill>
      </dgm:spPr>
      <dgm:t>
        <a:bodyPr/>
        <a:lstStyle/>
        <a:p>
          <a:r>
            <a:rPr lang="ru-RU" sz="1800" dirty="0" smtClean="0">
              <a:latin typeface="+mj-lt"/>
            </a:rPr>
            <a:t>В настоящее время - тиражирование проекта с учетом заявок </a:t>
          </a:r>
          <a:r>
            <a:rPr lang="en-US" sz="1800" dirty="0" smtClean="0">
              <a:latin typeface="+mj-lt"/>
            </a:rPr>
            <a:t/>
          </a:r>
          <a:br>
            <a:rPr lang="en-US" sz="1800" dirty="0" smtClean="0">
              <a:latin typeface="+mj-lt"/>
            </a:rPr>
          </a:br>
          <a:r>
            <a:rPr lang="ru-RU" sz="1800" dirty="0" smtClean="0">
              <a:latin typeface="+mj-lt"/>
            </a:rPr>
            <a:t>от глав муниципальных образований и жителей сел</a:t>
          </a:r>
          <a:endParaRPr lang="ru-RU" sz="1800" dirty="0"/>
        </a:p>
      </dgm:t>
    </dgm:pt>
    <dgm:pt modelId="{E09BFD6A-89C8-4F3D-98A4-9F482ADC7194}" type="parTrans" cxnId="{161D12A1-58DD-444A-ADC4-3B84885EFD43}">
      <dgm:prSet/>
      <dgm:spPr/>
      <dgm:t>
        <a:bodyPr/>
        <a:lstStyle/>
        <a:p>
          <a:endParaRPr lang="ru-RU" sz="1600"/>
        </a:p>
      </dgm:t>
    </dgm:pt>
    <dgm:pt modelId="{07724C19-8B52-4210-88E7-14B687EDB7C6}" type="sibTrans" cxnId="{161D12A1-58DD-444A-ADC4-3B84885EFD43}">
      <dgm:prSet/>
      <dgm:spPr/>
      <dgm:t>
        <a:bodyPr/>
        <a:lstStyle/>
        <a:p>
          <a:endParaRPr lang="ru-RU" sz="1600"/>
        </a:p>
      </dgm:t>
    </dgm:pt>
    <dgm:pt modelId="{63DF8B08-4487-4DED-83AB-C52DF44CF4AB}" type="pres">
      <dgm:prSet presAssocID="{A6AB9FB7-A976-4612-BAA8-3BEFEEFAB1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620F7-67EC-4634-86D0-CBAEADF844F5}" type="pres">
      <dgm:prSet presAssocID="{C1F335DA-AD34-40EA-9F71-DD8D3C6FCD0C}" presName="parentLin" presStyleCnt="0"/>
      <dgm:spPr/>
    </dgm:pt>
    <dgm:pt modelId="{40365473-98FB-4460-8F94-49E2C7DBCBAB}" type="pres">
      <dgm:prSet presAssocID="{C1F335DA-AD34-40EA-9F71-DD8D3C6FCD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289B92-E31C-4E9B-9EDB-F21AC93C139D}" type="pres">
      <dgm:prSet presAssocID="{C1F335DA-AD34-40EA-9F71-DD8D3C6FCD0C}" presName="parentText" presStyleLbl="node1" presStyleIdx="0" presStyleCnt="3" custScaleX="123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9646F-8DED-402A-AB9C-3CF0361B9C79}" type="pres">
      <dgm:prSet presAssocID="{C1F335DA-AD34-40EA-9F71-DD8D3C6FCD0C}" presName="negativeSpace" presStyleCnt="0"/>
      <dgm:spPr/>
    </dgm:pt>
    <dgm:pt modelId="{11BF7C82-0570-4334-8DAF-722DA5FCD787}" type="pres">
      <dgm:prSet presAssocID="{C1F335DA-AD34-40EA-9F71-DD8D3C6FCD0C}" presName="childText" presStyleLbl="conFgAcc1" presStyleIdx="0" presStyleCnt="3">
        <dgm:presLayoutVars>
          <dgm:bulletEnabled val="1"/>
        </dgm:presLayoutVars>
      </dgm:prSet>
      <dgm:sp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</dgm:spPr>
    </dgm:pt>
    <dgm:pt modelId="{5D4AF40F-2659-4CF9-B9CF-32219CDFE49F}" type="pres">
      <dgm:prSet presAssocID="{BD6CBBB6-5F80-4BFC-B897-33C290E0D36F}" presName="spaceBetweenRectangles" presStyleCnt="0"/>
      <dgm:spPr/>
    </dgm:pt>
    <dgm:pt modelId="{4A7DE795-435F-479A-B8CF-987D8B381247}" type="pres">
      <dgm:prSet presAssocID="{4D0041F8-55F6-4F40-967E-165706EF1562}" presName="parentLin" presStyleCnt="0"/>
      <dgm:spPr/>
    </dgm:pt>
    <dgm:pt modelId="{62E4088C-B422-4C95-AA31-2E513D26DF3F}" type="pres">
      <dgm:prSet presAssocID="{4D0041F8-55F6-4F40-967E-165706EF15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7AE0E21-2CAF-47D2-8FC5-44AE27E8CFCD}" type="pres">
      <dgm:prSet presAssocID="{4D0041F8-55F6-4F40-967E-165706EF1562}" presName="parentText" presStyleLbl="node1" presStyleIdx="1" presStyleCnt="3" custScaleX="123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1E44E-6FFB-43DC-B40A-4F8F7F321A48}" type="pres">
      <dgm:prSet presAssocID="{4D0041F8-55F6-4F40-967E-165706EF1562}" presName="negativeSpace" presStyleCnt="0"/>
      <dgm:spPr/>
    </dgm:pt>
    <dgm:pt modelId="{2A6ECB1D-9733-4330-A2E6-1A26881BAD7D}" type="pres">
      <dgm:prSet presAssocID="{4D0041F8-55F6-4F40-967E-165706EF1562}" presName="childText" presStyleLbl="conFgAcc1" presStyleIdx="1" presStyleCnt="3">
        <dgm:presLayoutVars>
          <dgm:bulletEnabled val="1"/>
        </dgm:presLayoutVars>
      </dgm:prSet>
      <dgm:sp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</dgm:spPr>
    </dgm:pt>
    <dgm:pt modelId="{9E410313-76CF-490B-9E67-761532F8BE01}" type="pres">
      <dgm:prSet presAssocID="{DDCD0F8A-537A-46F1-AEEF-E6E13217FBD6}" presName="spaceBetweenRectangles" presStyleCnt="0"/>
      <dgm:spPr/>
    </dgm:pt>
    <dgm:pt modelId="{B527C7E4-C5BE-4520-9484-73A737B61095}" type="pres">
      <dgm:prSet presAssocID="{FD844C18-E1AF-4226-A30B-CFD35A5F8C67}" presName="parentLin" presStyleCnt="0"/>
      <dgm:spPr/>
    </dgm:pt>
    <dgm:pt modelId="{00395B36-E27B-4DD4-8C27-D46DC655059E}" type="pres">
      <dgm:prSet presAssocID="{FD844C18-E1AF-4226-A30B-CFD35A5F8C6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733C58D-D033-4206-B317-B2C40615A256}" type="pres">
      <dgm:prSet presAssocID="{FD844C18-E1AF-4226-A30B-CFD35A5F8C67}" presName="parentText" presStyleLbl="node1" presStyleIdx="2" presStyleCnt="3" custScaleX="123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37C81-341C-49D2-ABFE-B2145F21A307}" type="pres">
      <dgm:prSet presAssocID="{FD844C18-E1AF-4226-A30B-CFD35A5F8C67}" presName="negativeSpace" presStyleCnt="0"/>
      <dgm:spPr/>
    </dgm:pt>
    <dgm:pt modelId="{03C7942C-524E-486C-A2C5-EFE231658712}" type="pres">
      <dgm:prSet presAssocID="{FD844C18-E1AF-4226-A30B-CFD35A5F8C67}" presName="childText" presStyleLbl="conFgAcc1" presStyleIdx="2" presStyleCnt="3">
        <dgm:presLayoutVars>
          <dgm:bulletEnabled val="1"/>
        </dgm:presLayoutVars>
      </dgm:prSet>
      <dgm:sp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</dgm:spPr>
    </dgm:pt>
  </dgm:ptLst>
  <dgm:cxnLst>
    <dgm:cxn modelId="{96D11DD4-F048-49CC-A3E2-8BDC351B73E5}" srcId="{A6AB9FB7-A976-4612-BAA8-3BEFEEFAB18E}" destId="{C1F335DA-AD34-40EA-9F71-DD8D3C6FCD0C}" srcOrd="0" destOrd="0" parTransId="{6F207548-BEA0-45B3-A318-30F1CF9B627C}" sibTransId="{BD6CBBB6-5F80-4BFC-B897-33C290E0D36F}"/>
    <dgm:cxn modelId="{E53C8590-B400-418F-A146-95F413BA77A4}" type="presOf" srcId="{A6AB9FB7-A976-4612-BAA8-3BEFEEFAB18E}" destId="{63DF8B08-4487-4DED-83AB-C52DF44CF4AB}" srcOrd="0" destOrd="0" presId="urn:microsoft.com/office/officeart/2005/8/layout/list1"/>
    <dgm:cxn modelId="{40B43E8A-C4C4-4503-B13C-841F3932A5DA}" type="presOf" srcId="{4D0041F8-55F6-4F40-967E-165706EF1562}" destId="{62E4088C-B422-4C95-AA31-2E513D26DF3F}" srcOrd="0" destOrd="0" presId="urn:microsoft.com/office/officeart/2005/8/layout/list1"/>
    <dgm:cxn modelId="{5AD05980-F220-491A-A499-32797060818F}" type="presOf" srcId="{C1F335DA-AD34-40EA-9F71-DD8D3C6FCD0C}" destId="{01289B92-E31C-4E9B-9EDB-F21AC93C139D}" srcOrd="1" destOrd="0" presId="urn:microsoft.com/office/officeart/2005/8/layout/list1"/>
    <dgm:cxn modelId="{69590225-F090-46DD-8159-147222DB5A4E}" type="presOf" srcId="{C1F335DA-AD34-40EA-9F71-DD8D3C6FCD0C}" destId="{40365473-98FB-4460-8F94-49E2C7DBCBAB}" srcOrd="0" destOrd="0" presId="urn:microsoft.com/office/officeart/2005/8/layout/list1"/>
    <dgm:cxn modelId="{161D12A1-58DD-444A-ADC4-3B84885EFD43}" srcId="{A6AB9FB7-A976-4612-BAA8-3BEFEEFAB18E}" destId="{FD844C18-E1AF-4226-A30B-CFD35A5F8C67}" srcOrd="2" destOrd="0" parTransId="{E09BFD6A-89C8-4F3D-98A4-9F482ADC7194}" sibTransId="{07724C19-8B52-4210-88E7-14B687EDB7C6}"/>
    <dgm:cxn modelId="{D5DA55A6-40D7-4169-BE41-BFB03F517B10}" srcId="{A6AB9FB7-A976-4612-BAA8-3BEFEEFAB18E}" destId="{4D0041F8-55F6-4F40-967E-165706EF1562}" srcOrd="1" destOrd="0" parTransId="{6CB9D1F0-14FF-4175-9600-1C6F33C4B57C}" sibTransId="{DDCD0F8A-537A-46F1-AEEF-E6E13217FBD6}"/>
    <dgm:cxn modelId="{52094746-9FE1-40B2-B527-5BC0C1682B6D}" type="presOf" srcId="{FD844C18-E1AF-4226-A30B-CFD35A5F8C67}" destId="{00395B36-E27B-4DD4-8C27-D46DC655059E}" srcOrd="0" destOrd="0" presId="urn:microsoft.com/office/officeart/2005/8/layout/list1"/>
    <dgm:cxn modelId="{5BA43F6E-B1AE-4005-A434-68B7AC1590C6}" type="presOf" srcId="{FD844C18-E1AF-4226-A30B-CFD35A5F8C67}" destId="{8733C58D-D033-4206-B317-B2C40615A256}" srcOrd="1" destOrd="0" presId="urn:microsoft.com/office/officeart/2005/8/layout/list1"/>
    <dgm:cxn modelId="{B5C9B188-98E5-420C-9E7F-6747EB8F3AFF}" type="presOf" srcId="{4D0041F8-55F6-4F40-967E-165706EF1562}" destId="{77AE0E21-2CAF-47D2-8FC5-44AE27E8CFCD}" srcOrd="1" destOrd="0" presId="urn:microsoft.com/office/officeart/2005/8/layout/list1"/>
    <dgm:cxn modelId="{FF3CFE9E-1F2F-45FF-B0E7-BA6217F55A0C}" type="presParOf" srcId="{63DF8B08-4487-4DED-83AB-C52DF44CF4AB}" destId="{39C620F7-67EC-4634-86D0-CBAEADF844F5}" srcOrd="0" destOrd="0" presId="urn:microsoft.com/office/officeart/2005/8/layout/list1"/>
    <dgm:cxn modelId="{71E9051E-AEB4-47BB-8CE6-E1321FFAB575}" type="presParOf" srcId="{39C620F7-67EC-4634-86D0-CBAEADF844F5}" destId="{40365473-98FB-4460-8F94-49E2C7DBCBAB}" srcOrd="0" destOrd="0" presId="urn:microsoft.com/office/officeart/2005/8/layout/list1"/>
    <dgm:cxn modelId="{00AA47A5-B447-4160-BBD8-083D8A8C918A}" type="presParOf" srcId="{39C620F7-67EC-4634-86D0-CBAEADF844F5}" destId="{01289B92-E31C-4E9B-9EDB-F21AC93C139D}" srcOrd="1" destOrd="0" presId="urn:microsoft.com/office/officeart/2005/8/layout/list1"/>
    <dgm:cxn modelId="{7D081CD9-9FE1-4666-AA88-CB33D7482D4A}" type="presParOf" srcId="{63DF8B08-4487-4DED-83AB-C52DF44CF4AB}" destId="{EAC9646F-8DED-402A-AB9C-3CF0361B9C79}" srcOrd="1" destOrd="0" presId="urn:microsoft.com/office/officeart/2005/8/layout/list1"/>
    <dgm:cxn modelId="{A3CD9C4E-98ED-4A6C-80E1-E701C51D2419}" type="presParOf" srcId="{63DF8B08-4487-4DED-83AB-C52DF44CF4AB}" destId="{11BF7C82-0570-4334-8DAF-722DA5FCD787}" srcOrd="2" destOrd="0" presId="urn:microsoft.com/office/officeart/2005/8/layout/list1"/>
    <dgm:cxn modelId="{277194C8-DBC5-4954-9C0C-83192CECED69}" type="presParOf" srcId="{63DF8B08-4487-4DED-83AB-C52DF44CF4AB}" destId="{5D4AF40F-2659-4CF9-B9CF-32219CDFE49F}" srcOrd="3" destOrd="0" presId="urn:microsoft.com/office/officeart/2005/8/layout/list1"/>
    <dgm:cxn modelId="{6761E10B-6C42-4952-A5BB-9E196090F3AB}" type="presParOf" srcId="{63DF8B08-4487-4DED-83AB-C52DF44CF4AB}" destId="{4A7DE795-435F-479A-B8CF-987D8B381247}" srcOrd="4" destOrd="0" presId="urn:microsoft.com/office/officeart/2005/8/layout/list1"/>
    <dgm:cxn modelId="{5B7E3926-F6E1-4C86-A695-22295805E884}" type="presParOf" srcId="{4A7DE795-435F-479A-B8CF-987D8B381247}" destId="{62E4088C-B422-4C95-AA31-2E513D26DF3F}" srcOrd="0" destOrd="0" presId="urn:microsoft.com/office/officeart/2005/8/layout/list1"/>
    <dgm:cxn modelId="{1F0912AF-36AC-4BB6-BFEA-FAE04A0E9B06}" type="presParOf" srcId="{4A7DE795-435F-479A-B8CF-987D8B381247}" destId="{77AE0E21-2CAF-47D2-8FC5-44AE27E8CFCD}" srcOrd="1" destOrd="0" presId="urn:microsoft.com/office/officeart/2005/8/layout/list1"/>
    <dgm:cxn modelId="{B2A9D266-8C1E-4141-9E07-ECF4268977EE}" type="presParOf" srcId="{63DF8B08-4487-4DED-83AB-C52DF44CF4AB}" destId="{EF51E44E-6FFB-43DC-B40A-4F8F7F321A48}" srcOrd="5" destOrd="0" presId="urn:microsoft.com/office/officeart/2005/8/layout/list1"/>
    <dgm:cxn modelId="{59FA2A7A-F747-49C8-8E6B-0CDEA98E5667}" type="presParOf" srcId="{63DF8B08-4487-4DED-83AB-C52DF44CF4AB}" destId="{2A6ECB1D-9733-4330-A2E6-1A26881BAD7D}" srcOrd="6" destOrd="0" presId="urn:microsoft.com/office/officeart/2005/8/layout/list1"/>
    <dgm:cxn modelId="{ACEBC558-E6C3-4291-8759-D07031F413C5}" type="presParOf" srcId="{63DF8B08-4487-4DED-83AB-C52DF44CF4AB}" destId="{9E410313-76CF-490B-9E67-761532F8BE01}" srcOrd="7" destOrd="0" presId="urn:microsoft.com/office/officeart/2005/8/layout/list1"/>
    <dgm:cxn modelId="{12E860A5-40F4-4219-B96B-D4FD9716901F}" type="presParOf" srcId="{63DF8B08-4487-4DED-83AB-C52DF44CF4AB}" destId="{B527C7E4-C5BE-4520-9484-73A737B61095}" srcOrd="8" destOrd="0" presId="urn:microsoft.com/office/officeart/2005/8/layout/list1"/>
    <dgm:cxn modelId="{88790D12-B0C7-4CD5-9B25-8360E7626A97}" type="presParOf" srcId="{B527C7E4-C5BE-4520-9484-73A737B61095}" destId="{00395B36-E27B-4DD4-8C27-D46DC655059E}" srcOrd="0" destOrd="0" presId="urn:microsoft.com/office/officeart/2005/8/layout/list1"/>
    <dgm:cxn modelId="{CBDDDA99-2F02-4291-B524-BD1206A36711}" type="presParOf" srcId="{B527C7E4-C5BE-4520-9484-73A737B61095}" destId="{8733C58D-D033-4206-B317-B2C40615A256}" srcOrd="1" destOrd="0" presId="urn:microsoft.com/office/officeart/2005/8/layout/list1"/>
    <dgm:cxn modelId="{142EE594-96F9-4564-AC80-D53240C03D12}" type="presParOf" srcId="{63DF8B08-4487-4DED-83AB-C52DF44CF4AB}" destId="{A5337C81-341C-49D2-ABFE-B2145F21A307}" srcOrd="9" destOrd="0" presId="urn:microsoft.com/office/officeart/2005/8/layout/list1"/>
    <dgm:cxn modelId="{EDC229C8-0CB3-44AC-85FF-7EC6EA6BD0F0}" type="presParOf" srcId="{63DF8B08-4487-4DED-83AB-C52DF44CF4AB}" destId="{03C7942C-524E-486C-A2C5-EFE2316587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F7C82-0570-4334-8DAF-722DA5FCD787}">
      <dsp:nvSpPr>
        <dsp:cNvPr id="0" name=""/>
        <dsp:cNvSpPr/>
      </dsp:nvSpPr>
      <dsp:spPr>
        <a:xfrm>
          <a:off x="0" y="472610"/>
          <a:ext cx="11057218" cy="781200"/>
        </a:xfrm>
        <a:prstGeom prst="rect">
          <a:avLst/>
        </a:prstGeom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89B92-E31C-4E9B-9EDB-F21AC93C139D}">
      <dsp:nvSpPr>
        <dsp:cNvPr id="0" name=""/>
        <dsp:cNvSpPr/>
      </dsp:nvSpPr>
      <dsp:spPr>
        <a:xfrm>
          <a:off x="552860" y="15050"/>
          <a:ext cx="9540698" cy="915120"/>
        </a:xfrm>
        <a:prstGeom prst="roundRect">
          <a:avLst/>
        </a:prstGeom>
        <a:solidFill>
          <a:srgbClr val="008D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56" tIns="0" rIns="2925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Обучение младших медицинских сестер по уходу за больными – </a:t>
          </a:r>
          <a:r>
            <a:rPr lang="en-US" sz="1800" kern="1200" dirty="0" smtClean="0">
              <a:latin typeface="+mj-lt"/>
            </a:rPr>
            <a:t/>
          </a:r>
          <a:br>
            <a:rPr lang="en-US" sz="1800" kern="1200" dirty="0" smtClean="0">
              <a:latin typeface="+mj-lt"/>
            </a:rPr>
          </a:br>
          <a:r>
            <a:rPr lang="ru-RU" sz="1800" kern="1200" dirty="0" smtClean="0">
              <a:latin typeface="+mj-lt"/>
            </a:rPr>
            <a:t>с 1 декабря 2021 года</a:t>
          </a:r>
          <a:endParaRPr lang="ru-RU" sz="1800" kern="1200" dirty="0"/>
        </a:p>
      </dsp:txBody>
      <dsp:txXfrm>
        <a:off x="597532" y="59722"/>
        <a:ext cx="9451354" cy="825776"/>
      </dsp:txXfrm>
    </dsp:sp>
    <dsp:sp modelId="{2A6ECB1D-9733-4330-A2E6-1A26881BAD7D}">
      <dsp:nvSpPr>
        <dsp:cNvPr id="0" name=""/>
        <dsp:cNvSpPr/>
      </dsp:nvSpPr>
      <dsp:spPr>
        <a:xfrm>
          <a:off x="0" y="1878771"/>
          <a:ext cx="11057218" cy="781200"/>
        </a:xfrm>
        <a:prstGeom prst="rect">
          <a:avLst/>
        </a:prstGeom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E0E21-2CAF-47D2-8FC5-44AE27E8CFCD}">
      <dsp:nvSpPr>
        <dsp:cNvPr id="0" name=""/>
        <dsp:cNvSpPr/>
      </dsp:nvSpPr>
      <dsp:spPr>
        <a:xfrm>
          <a:off x="552860" y="1421210"/>
          <a:ext cx="9540698" cy="915120"/>
        </a:xfrm>
        <a:prstGeom prst="roundRect">
          <a:avLst/>
        </a:prstGeom>
        <a:solidFill>
          <a:srgbClr val="008D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56" tIns="0" rIns="2925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Пилотный режим проекта – с 1 февраля по 1 октября 2022 года</a:t>
          </a:r>
          <a:endParaRPr lang="ru-RU" sz="1800" kern="1200" dirty="0"/>
        </a:p>
      </dsp:txBody>
      <dsp:txXfrm>
        <a:off x="597532" y="1465882"/>
        <a:ext cx="9451354" cy="825776"/>
      </dsp:txXfrm>
    </dsp:sp>
    <dsp:sp modelId="{03C7942C-524E-486C-A2C5-EFE231658712}">
      <dsp:nvSpPr>
        <dsp:cNvPr id="0" name=""/>
        <dsp:cNvSpPr/>
      </dsp:nvSpPr>
      <dsp:spPr>
        <a:xfrm>
          <a:off x="0" y="3284931"/>
          <a:ext cx="11057218" cy="781200"/>
        </a:xfrm>
        <a:prstGeom prst="rect">
          <a:avLst/>
        </a:prstGeom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3C58D-D033-4206-B317-B2C40615A256}">
      <dsp:nvSpPr>
        <dsp:cNvPr id="0" name=""/>
        <dsp:cNvSpPr/>
      </dsp:nvSpPr>
      <dsp:spPr>
        <a:xfrm>
          <a:off x="552860" y="2827371"/>
          <a:ext cx="9540698" cy="915120"/>
        </a:xfrm>
        <a:prstGeom prst="roundRect">
          <a:avLst/>
        </a:prstGeom>
        <a:solidFill>
          <a:srgbClr val="008D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556" tIns="0" rIns="2925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В настоящее время - тиражирование проекта с учетом заявок </a:t>
          </a:r>
          <a:r>
            <a:rPr lang="en-US" sz="1800" kern="1200" dirty="0" smtClean="0">
              <a:latin typeface="+mj-lt"/>
            </a:rPr>
            <a:t/>
          </a:r>
          <a:br>
            <a:rPr lang="en-US" sz="1800" kern="1200" dirty="0" smtClean="0">
              <a:latin typeface="+mj-lt"/>
            </a:rPr>
          </a:br>
          <a:r>
            <a:rPr lang="ru-RU" sz="1800" kern="1200" dirty="0" smtClean="0">
              <a:latin typeface="+mj-lt"/>
            </a:rPr>
            <a:t>от глав муниципальных образований и жителей сел</a:t>
          </a:r>
          <a:endParaRPr lang="ru-RU" sz="1800" kern="1200" dirty="0"/>
        </a:p>
      </dsp:txBody>
      <dsp:txXfrm>
        <a:off x="597532" y="2872043"/>
        <a:ext cx="9451354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19A22-6AD6-A24E-86F9-31C83594E503}" type="datetimeFigureOut">
              <a:rPr lang="x-none" smtClean="0"/>
              <a:t>02.12.2022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4A908-62D1-0143-A55F-4E7D0061606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620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A908-62D1-0143-A55F-4E7D0061606F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506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4A908-62D1-0143-A55F-4E7D0061606F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306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ВНЕСТИ В ЭКРАН МОБИЛЬНОГО КАЖДУЮ КАРТИНКУ!!!!!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C66C-C806-4F2B-AFD3-010DE5DB138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62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ВНЕСТИ В ЭКРАН МОБИЛЬНОГО КАЖДУЮ КАРТИНКУ!!!!!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C66C-C806-4F2B-AFD3-010DE5DB138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3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Подобрать другое фото!!!!!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C66C-C806-4F2B-AFD3-010DE5DB138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1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ВНЕСТИ В ЭКРАН МОБИЛЬНОГО КАЖДУЮ КАРТИНКУ!!!!!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C66C-C806-4F2B-AFD3-010DE5DB138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52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ВНЕСТИ В ЭКРАН МОБИЛЬНОГО КАЖДУЮ КАРТИНКУ!!!!! ДВА ОКНА!!!!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C66C-C806-4F2B-AFD3-010DE5DB138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85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СМАЙЛИК ДОЛЖЕН БЫТЬ!!!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C66C-C806-4F2B-AFD3-010DE5DB138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4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C66C-C806-4F2B-AFD3-010DE5DB138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982C-32B7-4435-B5F7-5C5C4A08F2E7}" type="datetime1">
              <a:rPr lang="ru-RU" smtClean="0"/>
              <a:t>02.12.2022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343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8679-28E7-4226-BB06-06D1641E24BE}" type="datetime1">
              <a:rPr lang="ru-RU" smtClean="0"/>
              <a:t>02.12.2022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864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FA2C-CE4C-4FDA-B337-BD90C2F2A0D6}" type="datetime1">
              <a:rPr lang="ru-RU" smtClean="0"/>
              <a:t>02.12.2022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224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C3F876E-794C-DE41-93F3-1C0290111E7B}"/>
              </a:ext>
            </a:extLst>
          </p:cNvPr>
          <p:cNvSpPr/>
          <p:nvPr userDrawn="1"/>
        </p:nvSpPr>
        <p:spPr>
          <a:xfrm>
            <a:off x="11353800" y="230188"/>
            <a:ext cx="838200" cy="339503"/>
          </a:xfrm>
          <a:prstGeom prst="rect">
            <a:avLst/>
          </a:prstGeom>
          <a:gradFill>
            <a:gsLst>
              <a:gs pos="0">
                <a:srgbClr val="00B050"/>
              </a:gs>
              <a:gs pos="75000">
                <a:srgbClr val="009C4E">
                  <a:lumMod val="86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90D6-2238-4C45-979A-9AEB8973C2FB}" type="datetime1">
              <a:rPr lang="ru-RU" smtClean="0"/>
              <a:t>02.12.2022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723" y="230188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15B0F9D-3C67-D944-B2D6-48241AE65698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879483-A89B-4952-9D5D-4CA0F61DB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3871" y="230188"/>
            <a:ext cx="1789796" cy="3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5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921C-9E2D-427F-BD60-5BFCB5013873}" type="datetime1">
              <a:rPr lang="ru-RU" smtClean="0"/>
              <a:t>02.12.2022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882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BECB-EBDD-4394-B4EE-E7839392CEFA}" type="datetime1">
              <a:rPr lang="ru-RU" smtClean="0"/>
              <a:t>02.12.2022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875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F68D-AE70-40ED-88B1-75C33452E24B}" type="datetime1">
              <a:rPr lang="ru-RU" smtClean="0"/>
              <a:t>02.12.2022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410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3DB5-A808-4CD6-BDB5-BCCA8DCA683A}" type="datetime1">
              <a:rPr lang="ru-RU" smtClean="0"/>
              <a:t>02.12.2022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587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0CE2-4918-4F41-93BA-484EFEAD6093}" type="datetime1">
              <a:rPr lang="ru-RU" smtClean="0"/>
              <a:t>02.12.2022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88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EBF9-6AC9-49E3-AA5B-62AD3418C21E}" type="datetime1">
              <a:rPr lang="ru-RU" smtClean="0"/>
              <a:t>02.12.2022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941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793E1-A8FD-4532-9430-F315F95D787E}" type="datetime1">
              <a:rPr lang="ru-RU" smtClean="0"/>
              <a:t>02.12.2022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086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EC38A2E-E7C8-400F-9537-128D51309AAA}" type="datetime1">
              <a:rPr lang="ru-RU" smtClean="0"/>
              <a:t>02.12.2022</a:t>
            </a:fld>
            <a:endParaRPr 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5B0F9D-3C67-D944-B2D6-48241AE65698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410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3C3F876E-794C-DE41-93F3-1C0290111E7B}"/>
              </a:ext>
            </a:extLst>
          </p:cNvPr>
          <p:cNvSpPr/>
          <p:nvPr/>
        </p:nvSpPr>
        <p:spPr>
          <a:xfrm flipV="1">
            <a:off x="0" y="5379693"/>
            <a:ext cx="12192000" cy="1478306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F876E-794C-DE41-93F3-1C0290111E7B}"/>
              </a:ext>
            </a:extLst>
          </p:cNvPr>
          <p:cNvSpPr/>
          <p:nvPr/>
        </p:nvSpPr>
        <p:spPr>
          <a:xfrm>
            <a:off x="0" y="2561959"/>
            <a:ext cx="12192000" cy="2851046"/>
          </a:xfrm>
          <a:prstGeom prst="rect">
            <a:avLst/>
          </a:prstGeom>
          <a:gradFill>
            <a:gsLst>
              <a:gs pos="0">
                <a:srgbClr val="00B050"/>
              </a:gs>
              <a:gs pos="75000">
                <a:srgbClr val="009C4E">
                  <a:lumMod val="86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7BD59-D877-694E-ADB6-6FB374A46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7197"/>
            <a:ext cx="9144000" cy="208374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bg1"/>
                </a:solidFill>
              </a:rPr>
              <a:t>НОВЫЕ ИНФОРМАЦИОННЫЕ </a:t>
            </a:r>
            <a:r>
              <a:rPr lang="ru-RU" sz="3200" dirty="0" smtClean="0">
                <a:solidFill>
                  <a:schemeClr val="bg1"/>
                </a:solidFill>
              </a:rPr>
              <a:t>ТЕХНОЛОГИИ ДЛЯ ПОВЫШЕНИЯ УДОВЛЕТВОРЕННОСТИ ЖИТЕЛЕЙ ОРЕНБУРГСКОЙ ОБЛАСТИ МЕДИЦИНСКИМИ УСЛУГАМИ</a:t>
            </a:r>
            <a:endParaRPr lang="x-none" sz="3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A47A6-22BC-0249-B5E5-9A0F39AE8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04751"/>
            <a:ext cx="9144000" cy="6482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МИНИСТЕРСТВО ЗДРАВООХРАНЕНИЯ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ОРЕНБУРГСКОЙ ОБЛАСТИ</a:t>
            </a:r>
            <a:endParaRPr lang="x-none" sz="1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F09150-B891-564A-9A5D-52663B8D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98" y="403291"/>
            <a:ext cx="941804" cy="10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4EF838-799D-F641-892F-F0B8C676FC32}"/>
              </a:ext>
            </a:extLst>
          </p:cNvPr>
          <p:cNvSpPr txBox="1"/>
          <p:nvPr/>
        </p:nvSpPr>
        <p:spPr>
          <a:xfrm>
            <a:off x="524028" y="5666649"/>
            <a:ext cx="1140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ВИЦЕ-ГУБЕРНАТОР – ЗАМЕСТИТЕЛЬ ПРЕДСЕДАТЕЛЯ ПРАВИТЕЛЬСТВА ОРЕНБУРГСКОЙ ОБЛАСТИ </a:t>
            </a:r>
            <a:br>
              <a:rPr lang="ru-RU" sz="1600" dirty="0" smtClean="0"/>
            </a:br>
            <a:r>
              <a:rPr lang="ru-RU" sz="1600" dirty="0" smtClean="0"/>
              <a:t>ПО СОЦИАЛЬНОЙ ПОЛИТИКЕ – МИНИСТР ЗДРАВООХРАНЕНИЯ ОРЕНБУРГСКОЙ ОБЛАСТИ</a:t>
            </a:r>
          </a:p>
          <a:p>
            <a:pPr algn="ctr"/>
            <a:r>
              <a:rPr lang="ru-RU" sz="1600" b="1" dirty="0" smtClean="0"/>
              <a:t>Т</a:t>
            </a:r>
            <a:r>
              <a:rPr lang="en-US" sz="1600" b="1" dirty="0" smtClean="0"/>
              <a:t>.</a:t>
            </a:r>
            <a:r>
              <a:rPr lang="ru-RU" sz="1600" b="1" dirty="0" smtClean="0"/>
              <a:t>Л</a:t>
            </a:r>
            <a:r>
              <a:rPr lang="en-US" sz="1600" b="1" dirty="0" smtClean="0"/>
              <a:t>. </a:t>
            </a:r>
            <a:r>
              <a:rPr lang="ru-RU" sz="1600" b="1" dirty="0" smtClean="0"/>
              <a:t>САВИНОВА</a:t>
            </a:r>
            <a:endParaRPr lang="x-none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2769577"/>
            <a:ext cx="121920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51939"/>
            <a:ext cx="121920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5178765"/>
            <a:ext cx="12192000" cy="168504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10</a:t>
            </a:fld>
            <a:endParaRPr lang="x-none"/>
          </a:p>
        </p:txBody>
      </p:sp>
      <p:sp>
        <p:nvSpPr>
          <p:cNvPr id="17" name="TextShape 1">
            <a:extLst>
              <a:ext uri="{FF2B5EF4-FFF2-40B4-BE49-F238E27FC236}">
                <a16:creationId xmlns:a16="http://schemas.microsoft.com/office/drawing/2014/main" id="{F2A3C125-7D6B-0140-A15C-6E3CEC8A743E}"/>
              </a:ext>
            </a:extLst>
          </p:cNvPr>
          <p:cNvSpPr txBox="1"/>
          <p:nvPr/>
        </p:nvSpPr>
        <p:spPr>
          <a:xfrm>
            <a:off x="200166" y="2981145"/>
            <a:ext cx="3087463" cy="1567517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 algn="r">
              <a:tabLst>
                <a:tab pos="0" algn="l"/>
              </a:tabLst>
            </a:pPr>
            <a:r>
              <a:rPr lang="ru-RU" sz="3200" b="1" spc="-1" dirty="0" smtClean="0">
                <a:solidFill>
                  <a:srgbClr val="043055"/>
                </a:solidFill>
              </a:rPr>
              <a:t>ТРИ </a:t>
            </a:r>
            <a:r>
              <a:rPr lang="ru-RU" sz="3200" b="1" spc="-1" dirty="0">
                <a:solidFill>
                  <a:srgbClr val="043055"/>
                </a:solidFill>
              </a:rPr>
              <a:t>ШАГА </a:t>
            </a:r>
            <a:r>
              <a:rPr lang="ru-RU" sz="2400" spc="-1" dirty="0">
                <a:solidFill>
                  <a:srgbClr val="043055"/>
                </a:solidFill>
              </a:rPr>
              <a:t>ОНЛАЙН-ЗАПИСИ НА ПРИЕМ</a:t>
            </a:r>
          </a:p>
        </p:txBody>
      </p:sp>
      <p:pic>
        <p:nvPicPr>
          <p:cNvPr id="21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353702" y="869895"/>
            <a:ext cx="1493002" cy="1449076"/>
          </a:xfrm>
          <a:prstGeom prst="rect">
            <a:avLst/>
          </a:prstGeom>
          <a:ln w="0">
            <a:noFill/>
          </a:ln>
        </p:spPr>
      </p:pic>
      <p:sp>
        <p:nvSpPr>
          <p:cNvPr id="15" name="TextShape 1">
            <a:extLst>
              <a:ext uri="{FF2B5EF4-FFF2-40B4-BE49-F238E27FC236}">
                <a16:creationId xmlns:a16="http://schemas.microsoft.com/office/drawing/2014/main" id="{F2A3C125-7D6B-0140-A15C-6E3CEC8A743E}"/>
              </a:ext>
            </a:extLst>
          </p:cNvPr>
          <p:cNvSpPr txBox="1"/>
          <p:nvPr/>
        </p:nvSpPr>
        <p:spPr>
          <a:xfrm>
            <a:off x="2222148" y="767069"/>
            <a:ext cx="7809010" cy="1141396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</a:t>
            </a:r>
            <a: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  <a:t>ГЕРОЯ. </a:t>
            </a:r>
          </a:p>
          <a:p>
            <a:pPr>
              <a:tabLst>
                <a:tab pos="0" algn="l"/>
              </a:tabLst>
            </a:pPr>
            <a:r>
              <a:rPr lang="ru-RU" sz="2400" spc="-1" dirty="0" smtClean="0">
                <a:solidFill>
                  <a:srgbClr val="043055"/>
                </a:solidFill>
                <a:ea typeface="Arial"/>
              </a:rPr>
              <a:t>СЕРВИС ЗАПИСИ НА ПРИЕМ</a:t>
            </a:r>
            <a:endParaRPr lang="ru-RU" sz="2400" spc="-1" dirty="0">
              <a:solidFill>
                <a:srgbClr val="043055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104538" y="1837848"/>
            <a:ext cx="2340552" cy="4520143"/>
            <a:chOff x="778597" y="672420"/>
            <a:chExt cx="3103409" cy="5993394"/>
          </a:xfrm>
          <a:effectLst/>
        </p:grpSpPr>
        <p:sp>
          <p:nvSpPr>
            <p:cNvPr id="29" name="Rounded Rectangle 1">
              <a:extLst>
                <a:ext uri="{FF2B5EF4-FFF2-40B4-BE49-F238E27FC236}">
                  <a16:creationId xmlns:a16="http://schemas.microsoft.com/office/drawing/2014/main" id="{E89EEABB-6639-EF45-BED5-6B69BFA3217F}"/>
                </a:ext>
              </a:extLst>
            </p:cNvPr>
            <p:cNvSpPr/>
            <p:nvPr/>
          </p:nvSpPr>
          <p:spPr>
            <a:xfrm>
              <a:off x="921860" y="856469"/>
              <a:ext cx="2694733" cy="5625295"/>
            </a:xfrm>
            <a:prstGeom prst="roundRect">
              <a:avLst>
                <a:gd name="adj" fmla="val 5421"/>
              </a:avLst>
            </a:prstGeom>
            <a:solidFill>
              <a:srgbClr val="FB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0" name="Рисунок 10"/>
            <p:cNvPicPr/>
            <p:nvPr/>
          </p:nvPicPr>
          <p:blipFill>
            <a:blip r:embed="rId4" cstate="print"/>
            <a:stretch/>
          </p:blipFill>
          <p:spPr>
            <a:xfrm>
              <a:off x="1056464" y="2344847"/>
              <a:ext cx="2476087" cy="192192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76A512AF-5612-6E41-96E4-4C414FC6C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00" t="10561" r="8288" b="10152"/>
            <a:stretch/>
          </p:blipFill>
          <p:spPr>
            <a:xfrm>
              <a:off x="778597" y="672420"/>
              <a:ext cx="3103409" cy="5993394"/>
            </a:xfrm>
            <a:prstGeom prst="rect">
              <a:avLst/>
            </a:prstGeom>
          </p:spPr>
        </p:pic>
      </p:grpSp>
      <p:pic>
        <p:nvPicPr>
          <p:cNvPr id="129" name="Рисунок 11"/>
          <p:cNvPicPr/>
          <p:nvPr/>
        </p:nvPicPr>
        <p:blipFill>
          <a:blip r:embed="rId6" cstate="print"/>
          <a:stretch/>
        </p:blipFill>
        <p:spPr>
          <a:xfrm>
            <a:off x="9351825" y="2367243"/>
            <a:ext cx="1819409" cy="2679439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4"/>
          <p:cNvSpPr/>
          <p:nvPr/>
        </p:nvSpPr>
        <p:spPr>
          <a:xfrm>
            <a:off x="9826205" y="5018195"/>
            <a:ext cx="805093" cy="1229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pc="-1" dirty="0" smtClean="0">
                <a:solidFill>
                  <a:srgbClr val="043055"/>
                </a:solidFill>
                <a:latin typeface="+mj-lt"/>
                <a:ea typeface="Arial"/>
              </a:rPr>
              <a:t>3</a:t>
            </a:r>
            <a:endParaRPr lang="ru-RU" sz="7200" spc="-1" dirty="0">
              <a:latin typeface="+mj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258412" y="1908465"/>
            <a:ext cx="2340552" cy="4520143"/>
            <a:chOff x="778597" y="672420"/>
            <a:chExt cx="3103409" cy="5993394"/>
          </a:xfrm>
          <a:effectLst/>
        </p:grpSpPr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id="{E89EEABB-6639-EF45-BED5-6B69BFA3217F}"/>
                </a:ext>
              </a:extLst>
            </p:cNvPr>
            <p:cNvSpPr/>
            <p:nvPr/>
          </p:nvSpPr>
          <p:spPr>
            <a:xfrm>
              <a:off x="921860" y="856469"/>
              <a:ext cx="2694733" cy="5625295"/>
            </a:xfrm>
            <a:prstGeom prst="roundRect">
              <a:avLst>
                <a:gd name="adj" fmla="val 5421"/>
              </a:avLst>
            </a:prstGeom>
            <a:solidFill>
              <a:srgbClr val="FB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6" name="Рисунок 10"/>
            <p:cNvPicPr/>
            <p:nvPr/>
          </p:nvPicPr>
          <p:blipFill>
            <a:blip r:embed="rId4" cstate="print"/>
            <a:stretch/>
          </p:blipFill>
          <p:spPr>
            <a:xfrm>
              <a:off x="1056464" y="2344847"/>
              <a:ext cx="2476087" cy="192192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Picture 23">
              <a:extLst>
                <a:ext uri="{FF2B5EF4-FFF2-40B4-BE49-F238E27FC236}">
                  <a16:creationId xmlns:a16="http://schemas.microsoft.com/office/drawing/2014/main" id="{76A512AF-5612-6E41-96E4-4C414FC6C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00" t="10561" r="8288" b="10152"/>
            <a:stretch/>
          </p:blipFill>
          <p:spPr>
            <a:xfrm>
              <a:off x="778597" y="672420"/>
              <a:ext cx="3103409" cy="5993394"/>
            </a:xfrm>
            <a:prstGeom prst="rect">
              <a:avLst/>
            </a:prstGeom>
          </p:spPr>
        </p:pic>
      </p:grpSp>
      <p:pic>
        <p:nvPicPr>
          <p:cNvPr id="127" name="Рисунок 4"/>
          <p:cNvPicPr/>
          <p:nvPr/>
        </p:nvPicPr>
        <p:blipFill>
          <a:blip r:embed="rId7" cstate="print"/>
          <a:srcRect l="-252" b="17935"/>
          <a:stretch/>
        </p:blipFill>
        <p:spPr>
          <a:xfrm>
            <a:off x="6474830" y="2393765"/>
            <a:ext cx="1883478" cy="3392595"/>
          </a:xfrm>
          <a:prstGeom prst="rect">
            <a:avLst/>
          </a:prstGeom>
          <a:ln w="0">
            <a:noFill/>
          </a:ln>
        </p:spPr>
      </p:pic>
      <p:sp>
        <p:nvSpPr>
          <p:cNvPr id="32" name="CustomShape 3"/>
          <p:cNvSpPr/>
          <p:nvPr/>
        </p:nvSpPr>
        <p:spPr>
          <a:xfrm>
            <a:off x="6898699" y="5088812"/>
            <a:ext cx="813131" cy="1229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pc="-1" dirty="0" smtClean="0">
                <a:solidFill>
                  <a:srgbClr val="043055"/>
                </a:solidFill>
                <a:latin typeface="+mj-lt"/>
                <a:ea typeface="Arial"/>
              </a:rPr>
              <a:t>2</a:t>
            </a:r>
            <a:endParaRPr lang="ru-RU" sz="7200" spc="-1" dirty="0"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87800" y="1921575"/>
            <a:ext cx="2340552" cy="4520143"/>
            <a:chOff x="778597" y="672420"/>
            <a:chExt cx="3103409" cy="5993394"/>
          </a:xfrm>
          <a:effectLst/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89EEABB-6639-EF45-BED5-6B69BFA3217F}"/>
                </a:ext>
              </a:extLst>
            </p:cNvPr>
            <p:cNvSpPr/>
            <p:nvPr/>
          </p:nvSpPr>
          <p:spPr>
            <a:xfrm>
              <a:off x="921860" y="856469"/>
              <a:ext cx="2694733" cy="5625295"/>
            </a:xfrm>
            <a:prstGeom prst="roundRect">
              <a:avLst>
                <a:gd name="adj" fmla="val 5421"/>
              </a:avLst>
            </a:prstGeom>
            <a:solidFill>
              <a:srgbClr val="FB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28" name="Рисунок 10"/>
            <p:cNvPicPr/>
            <p:nvPr/>
          </p:nvPicPr>
          <p:blipFill>
            <a:blip r:embed="rId4" cstate="print"/>
            <a:stretch/>
          </p:blipFill>
          <p:spPr>
            <a:xfrm>
              <a:off x="1056464" y="2344847"/>
              <a:ext cx="2476087" cy="192192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6A512AF-5612-6E41-96E4-4C414FC6C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00" t="10561" r="8288" b="10152"/>
            <a:stretch/>
          </p:blipFill>
          <p:spPr>
            <a:xfrm>
              <a:off x="778597" y="672420"/>
              <a:ext cx="3103409" cy="5993394"/>
            </a:xfrm>
            <a:prstGeom prst="rect">
              <a:avLst/>
            </a:prstGeom>
          </p:spPr>
        </p:pic>
      </p:grpSp>
      <p:sp>
        <p:nvSpPr>
          <p:cNvPr id="130" name="CustomShape 2"/>
          <p:cNvSpPr/>
          <p:nvPr/>
        </p:nvSpPr>
        <p:spPr>
          <a:xfrm>
            <a:off x="4168583" y="5101922"/>
            <a:ext cx="813038" cy="1229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7200" b="1" spc="-1" dirty="0" smtClean="0">
                <a:solidFill>
                  <a:srgbClr val="043055"/>
                </a:solidFill>
                <a:latin typeface="+mj-lt"/>
                <a:ea typeface="Arial"/>
              </a:rPr>
              <a:t>1</a:t>
            </a:r>
            <a:endParaRPr lang="ru-RU" sz="7200" spc="-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178765"/>
            <a:ext cx="12192000" cy="168504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CC15E5BB-BE89-674A-A2DE-246F433F0568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409844" y="576263"/>
            <a:ext cx="1478300" cy="14783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8" name="Table 1"/>
          <p:cNvGraphicFramePr/>
          <p:nvPr>
            <p:extLst>
              <p:ext uri="{D42A27DB-BD31-4B8C-83A1-F6EECF244321}">
                <p14:modId xmlns:p14="http://schemas.microsoft.com/office/powerpoint/2010/main" val="74100555"/>
              </p:ext>
            </p:extLst>
          </p:nvPr>
        </p:nvGraphicFramePr>
        <p:xfrm>
          <a:off x="479376" y="1941506"/>
          <a:ext cx="11233247" cy="4666461"/>
        </p:xfrm>
        <a:graphic>
          <a:graphicData uri="http://schemas.openxmlformats.org/drawingml/2006/table">
            <a:tbl>
              <a:tblPr bandRow="1">
                <a:effectLst/>
                <a:tableStyleId>{306799F8-075E-4A3A-A7F6-7FBC6576F1A4}</a:tableStyleId>
              </a:tblPr>
              <a:tblGrid>
                <a:gridCol w="662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01"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4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bg1"/>
                          </a:solidFill>
                        </a:rPr>
                        <a:t>Срок</a:t>
                      </a:r>
                      <a:endParaRPr lang="ru-RU" sz="14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bg1"/>
                          </a:solidFill>
                        </a:rPr>
                        <a:t>Очно/дистанционно</a:t>
                      </a:r>
                      <a:endParaRPr lang="ru-RU" sz="14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Справка в детский сад  или школу после болезни 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1 раб. день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по согласованию с врачом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Справка в детский сад или школу  по иной причине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1 раб. день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Справка об отсутствии контакта с инфекционным больным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>
                          <a:solidFill>
                            <a:schemeClr val="tx1"/>
                          </a:solidFill>
                        </a:rPr>
                        <a:t>1 раб. день</a:t>
                      </a:r>
                      <a:endParaRPr lang="ru-RU" sz="14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Форма 083/4-89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«Медицинская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справка в бассейн»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1 раб. день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Форма 063/у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«Карта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профилактических прививок» 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1 раб. день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Форма 086/у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«Медицинская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справка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(врачебно-профессиональное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консультативное заключение)»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3 раб. дня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Форма 070/у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«Справка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для получения путевки на санаторно-курортное лечение»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3 раб. дня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Форма справки 076/у-04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«Санаторно-курортная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карта» 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>
                          <a:solidFill>
                            <a:schemeClr val="tx1"/>
                          </a:solidFill>
                        </a:rPr>
                        <a:t>3 раб. дня</a:t>
                      </a:r>
                      <a:endParaRPr lang="ru-RU" sz="14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463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Форма 079/у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«Медицинская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справка на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ребенка,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отъезжающего в санаторно-оздоровительный лагерь»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>
                          <a:solidFill>
                            <a:schemeClr val="tx1"/>
                          </a:solidFill>
                        </a:rPr>
                        <a:t>3 раб. дня</a:t>
                      </a:r>
                      <a:endParaRPr lang="ru-RU" sz="14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Форма 027/у </a:t>
                      </a:r>
                      <a:r>
                        <a:rPr lang="ru-RU" sz="1400" b="1" strike="noStrike" spc="-1" dirty="0" smtClean="0">
                          <a:solidFill>
                            <a:schemeClr val="tx1"/>
                          </a:solidFill>
                        </a:rPr>
                        <a:t>«Выписка </a:t>
                      </a:r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из медицинской карты»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>
                          <a:solidFill>
                            <a:schemeClr val="tx1"/>
                          </a:solidFill>
                        </a:rPr>
                        <a:t>3 раб. дня</a:t>
                      </a:r>
                      <a:endParaRPr lang="ru-RU" sz="1400" b="0" strike="noStrike" spc="-1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78">
                <a:tc>
                  <a:txBody>
                    <a:bodyPr/>
                    <a:lstStyle/>
                    <a:p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</a:rPr>
                        <a:t>Форма156/у-93 «Прививочный сертификат»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3 раб. дня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</a:rPr>
                        <a:t>дистанционно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0000" marR="120000" marT="60960" marB="60960">
                    <a:lnL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D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Shape 1">
            <a:extLst>
              <a:ext uri="{FF2B5EF4-FFF2-40B4-BE49-F238E27FC236}">
                <a16:creationId xmlns:a16="http://schemas.microsoft.com/office/drawing/2014/main" id="{979267FA-C14C-024A-A186-2B689CAC506B}"/>
              </a:ext>
            </a:extLst>
          </p:cNvPr>
          <p:cNvSpPr txBox="1"/>
          <p:nvPr/>
        </p:nvSpPr>
        <p:spPr>
          <a:xfrm>
            <a:off x="2220719" y="1461671"/>
            <a:ext cx="7750560" cy="447980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endParaRPr lang="ru-RU" sz="2400" spc="-1" dirty="0">
              <a:solidFill>
                <a:srgbClr val="043055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11</a:t>
            </a:fld>
            <a:endParaRPr lang="x-none"/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8B692F1F-6133-4844-AC26-A72B5A574F42}"/>
              </a:ext>
            </a:extLst>
          </p:cNvPr>
          <p:cNvSpPr txBox="1"/>
          <p:nvPr/>
        </p:nvSpPr>
        <p:spPr>
          <a:xfrm>
            <a:off x="2005910" y="736277"/>
            <a:ext cx="9706713" cy="1158271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</a:t>
            </a:r>
            <a: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  <a:t>ГЕРОЯ. СЕРВИС </a:t>
            </a:r>
            <a:r>
              <a:rPr lang="ru-RU" sz="3200" spc="-1" dirty="0" smtClean="0">
                <a:solidFill>
                  <a:srgbClr val="043055"/>
                </a:solidFill>
                <a:latin typeface="+mj-lt"/>
              </a:rPr>
              <a:t>ЗАКАЗА СПРАВОК. </a:t>
            </a:r>
            <a:r>
              <a:rPr lang="ru-RU" sz="2400" spc="-1" dirty="0">
                <a:solidFill>
                  <a:srgbClr val="043055"/>
                </a:solidFill>
              </a:rPr>
              <a:t>ДОСТУПНЫЕ СПРАВКИ</a:t>
            </a:r>
          </a:p>
          <a:p>
            <a:pPr>
              <a:tabLst>
                <a:tab pos="0" algn="l"/>
              </a:tabLst>
            </a:pPr>
            <a:endParaRPr lang="ru-RU" sz="3200" spc="-1" dirty="0">
              <a:solidFill>
                <a:srgbClr val="043055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0" y="5178765"/>
            <a:ext cx="12192000" cy="168504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292952" y="755568"/>
            <a:ext cx="1493002" cy="1449076"/>
          </a:xfrm>
          <a:prstGeom prst="rect">
            <a:avLst/>
          </a:prstGeom>
          <a:ln w="0">
            <a:noFill/>
          </a:ln>
        </p:spPr>
      </p:pic>
      <p:sp>
        <p:nvSpPr>
          <p:cNvPr id="12" name="TextShape 1">
            <a:extLst>
              <a:ext uri="{FF2B5EF4-FFF2-40B4-BE49-F238E27FC236}">
                <a16:creationId xmlns:a16="http://schemas.microsoft.com/office/drawing/2014/main" id="{8B692F1F-6133-4844-AC26-A72B5A574F42}"/>
              </a:ext>
            </a:extLst>
          </p:cNvPr>
          <p:cNvSpPr txBox="1"/>
          <p:nvPr/>
        </p:nvSpPr>
        <p:spPr>
          <a:xfrm>
            <a:off x="1964924" y="755568"/>
            <a:ext cx="7064776" cy="1148412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</a:t>
            </a:r>
            <a: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  <a:t>ГЕРОЯ. </a:t>
            </a:r>
          </a:p>
          <a:p>
            <a:pPr>
              <a:tabLst>
                <a:tab pos="0" algn="l"/>
              </a:tabLst>
            </a:pPr>
            <a: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  <a:t>СЕРВИС </a:t>
            </a:r>
            <a:r>
              <a:rPr lang="ru-RU" sz="3200" spc="-1" dirty="0" smtClean="0">
                <a:solidFill>
                  <a:srgbClr val="043055"/>
                </a:solidFill>
                <a:latin typeface="+mj-lt"/>
              </a:rPr>
              <a:t>ЗАКАЗА СПРАВОК</a:t>
            </a:r>
            <a:endParaRPr lang="ru-RU" sz="3200" spc="-1" dirty="0">
              <a:solidFill>
                <a:srgbClr val="043055"/>
              </a:solidFill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12</a:t>
            </a:fld>
            <a:endParaRPr lang="x-none"/>
          </a:p>
        </p:txBody>
      </p:sp>
      <p:grpSp>
        <p:nvGrpSpPr>
          <p:cNvPr id="22" name="Группа 21"/>
          <p:cNvGrpSpPr/>
          <p:nvPr/>
        </p:nvGrpSpPr>
        <p:grpSpPr>
          <a:xfrm>
            <a:off x="1776883" y="2025314"/>
            <a:ext cx="2340552" cy="4520143"/>
            <a:chOff x="1776883" y="2025314"/>
            <a:chExt cx="2340552" cy="4520143"/>
          </a:xfrm>
          <a:effectLst/>
        </p:grpSpPr>
        <p:sp>
          <p:nvSpPr>
            <p:cNvPr id="48" name="Rounded Rectangle 1">
              <a:extLst>
                <a:ext uri="{FF2B5EF4-FFF2-40B4-BE49-F238E27FC236}">
                  <a16:creationId xmlns:a16="http://schemas.microsoft.com/office/drawing/2014/main" id="{E89EEABB-6639-EF45-BED5-6B69BFA3217F}"/>
                </a:ext>
              </a:extLst>
            </p:cNvPr>
            <p:cNvSpPr/>
            <p:nvPr/>
          </p:nvSpPr>
          <p:spPr>
            <a:xfrm>
              <a:off x="1964924" y="2140656"/>
              <a:ext cx="2032334" cy="4242527"/>
            </a:xfrm>
            <a:prstGeom prst="roundRect">
              <a:avLst>
                <a:gd name="adj" fmla="val 5421"/>
              </a:avLst>
            </a:prstGeom>
            <a:solidFill>
              <a:srgbClr val="FB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0" name="Picture 23">
              <a:extLst>
                <a:ext uri="{FF2B5EF4-FFF2-40B4-BE49-F238E27FC236}">
                  <a16:creationId xmlns:a16="http://schemas.microsoft.com/office/drawing/2014/main" id="{76A512AF-5612-6E41-96E4-4C414FC6C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00" t="10561" r="8288" b="10152"/>
            <a:stretch/>
          </p:blipFill>
          <p:spPr>
            <a:xfrm>
              <a:off x="1776883" y="2025314"/>
              <a:ext cx="2340552" cy="4520143"/>
            </a:xfrm>
            <a:prstGeom prst="rect">
              <a:avLst/>
            </a:prstGeom>
          </p:spPr>
        </p:pic>
        <p:pic>
          <p:nvPicPr>
            <p:cNvPr id="143" name="Рисунок 1"/>
            <p:cNvPicPr/>
            <p:nvPr/>
          </p:nvPicPr>
          <p:blipFill>
            <a:blip r:embed="rId5" cstate="print"/>
            <a:stretch/>
          </p:blipFill>
          <p:spPr>
            <a:xfrm>
              <a:off x="2004012" y="2600496"/>
              <a:ext cx="1859397" cy="2582464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5" name="CustomShape 2"/>
            <p:cNvSpPr/>
            <p:nvPr/>
          </p:nvSpPr>
          <p:spPr>
            <a:xfrm>
              <a:off x="2473495" y="5175234"/>
              <a:ext cx="727961" cy="113683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600" b="1" spc="-1" dirty="0">
                  <a:solidFill>
                    <a:srgbClr val="043055"/>
                  </a:solidFill>
                  <a:latin typeface="+mj-lt"/>
                  <a:ea typeface="Arial"/>
                </a:rPr>
                <a:t>1</a:t>
              </a:r>
              <a:endParaRPr lang="ru-RU" sz="6600" spc="-1" dirty="0">
                <a:latin typeface="+mj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322534" y="2015790"/>
            <a:ext cx="2340552" cy="4520143"/>
            <a:chOff x="5011078" y="2048891"/>
            <a:chExt cx="2340552" cy="4520143"/>
          </a:xfrm>
          <a:effectLst/>
        </p:grpSpPr>
        <p:grpSp>
          <p:nvGrpSpPr>
            <p:cNvPr id="5" name="Группа 4"/>
            <p:cNvGrpSpPr/>
            <p:nvPr/>
          </p:nvGrpSpPr>
          <p:grpSpPr>
            <a:xfrm>
              <a:off x="5011078" y="2048891"/>
              <a:ext cx="2340552" cy="4520143"/>
              <a:chOff x="5459965" y="2045133"/>
              <a:chExt cx="2340552" cy="4520143"/>
            </a:xfrm>
          </p:grpSpPr>
          <p:sp>
            <p:nvSpPr>
              <p:cNvPr id="47" name="Rounded Rectangle 1">
                <a:extLst>
                  <a:ext uri="{FF2B5EF4-FFF2-40B4-BE49-F238E27FC236}">
                    <a16:creationId xmlns:a16="http://schemas.microsoft.com/office/drawing/2014/main" id="{E89EEABB-6639-EF45-BED5-6B69BFA3217F}"/>
                  </a:ext>
                </a:extLst>
              </p:cNvPr>
              <p:cNvSpPr/>
              <p:nvPr/>
            </p:nvSpPr>
            <p:spPr>
              <a:xfrm>
                <a:off x="5628494" y="2204033"/>
                <a:ext cx="2032334" cy="4242527"/>
              </a:xfrm>
              <a:prstGeom prst="roundRect">
                <a:avLst>
                  <a:gd name="adj" fmla="val 5421"/>
                </a:avLst>
              </a:prstGeom>
              <a:solidFill>
                <a:srgbClr val="FBF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pic>
            <p:nvPicPr>
              <p:cNvPr id="52" name="Picture 23">
                <a:extLst>
                  <a:ext uri="{FF2B5EF4-FFF2-40B4-BE49-F238E27FC236}">
                    <a16:creationId xmlns:a16="http://schemas.microsoft.com/office/drawing/2014/main" id="{76A512AF-5612-6E41-96E4-4C414FC6C8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600" t="10561" r="8288" b="10152"/>
              <a:stretch/>
            </p:blipFill>
            <p:spPr>
              <a:xfrm>
                <a:off x="5459965" y="2045133"/>
                <a:ext cx="2340552" cy="4520143"/>
              </a:xfrm>
              <a:prstGeom prst="rect">
                <a:avLst/>
              </a:prstGeom>
            </p:spPr>
          </p:pic>
        </p:grpSp>
        <p:pic>
          <p:nvPicPr>
            <p:cNvPr id="144" name="Рисунок 5"/>
            <p:cNvPicPr/>
            <p:nvPr/>
          </p:nvPicPr>
          <p:blipFill>
            <a:blip r:embed="rId6" cstate="print"/>
            <a:stretch/>
          </p:blipFill>
          <p:spPr>
            <a:xfrm>
              <a:off x="5207660" y="2665349"/>
              <a:ext cx="1887069" cy="1021577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6" name="CustomShape 3"/>
            <p:cNvSpPr/>
            <p:nvPr/>
          </p:nvSpPr>
          <p:spPr>
            <a:xfrm>
              <a:off x="5776074" y="5209785"/>
              <a:ext cx="750239" cy="113683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600" b="1" spc="-1" dirty="0">
                  <a:solidFill>
                    <a:srgbClr val="043055"/>
                  </a:solidFill>
                  <a:latin typeface="+mj-lt"/>
                  <a:ea typeface="Arial"/>
                </a:rPr>
                <a:t>2</a:t>
              </a:r>
              <a:endParaRPr lang="ru-RU" sz="6600" spc="-1" dirty="0">
                <a:latin typeface="+mj-lt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842056" y="2036849"/>
            <a:ext cx="2340552" cy="4520143"/>
            <a:chOff x="7542239" y="2065224"/>
            <a:chExt cx="2340552" cy="4520143"/>
          </a:xfrm>
          <a:effectLst/>
        </p:grpSpPr>
        <p:sp>
          <p:nvSpPr>
            <p:cNvPr id="54" name="Rounded Rectangle 1">
              <a:extLst>
                <a:ext uri="{FF2B5EF4-FFF2-40B4-BE49-F238E27FC236}">
                  <a16:creationId xmlns:a16="http://schemas.microsoft.com/office/drawing/2014/main" id="{E89EEABB-6639-EF45-BED5-6B69BFA3217F}"/>
                </a:ext>
              </a:extLst>
            </p:cNvPr>
            <p:cNvSpPr/>
            <p:nvPr/>
          </p:nvSpPr>
          <p:spPr>
            <a:xfrm>
              <a:off x="7626722" y="2204033"/>
              <a:ext cx="2032334" cy="4242527"/>
            </a:xfrm>
            <a:prstGeom prst="roundRect">
              <a:avLst>
                <a:gd name="adj" fmla="val 5421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5" name="Picture 23">
              <a:extLst>
                <a:ext uri="{FF2B5EF4-FFF2-40B4-BE49-F238E27FC236}">
                  <a16:creationId xmlns:a16="http://schemas.microsoft.com/office/drawing/2014/main" id="{76A512AF-5612-6E41-96E4-4C414FC6C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00" t="10561" r="8288" b="10152"/>
            <a:stretch/>
          </p:blipFill>
          <p:spPr>
            <a:xfrm>
              <a:off x="7542239" y="2065224"/>
              <a:ext cx="2340552" cy="4520143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1BDF252-FA8C-DB4A-A1B7-29E0FFF48815}"/>
                </a:ext>
              </a:extLst>
            </p:cNvPr>
            <p:cNvGrpSpPr/>
            <p:nvPr/>
          </p:nvGrpSpPr>
          <p:grpSpPr>
            <a:xfrm>
              <a:off x="7775826" y="2529785"/>
              <a:ext cx="1784871" cy="1549124"/>
              <a:chOff x="3780021" y="4713601"/>
              <a:chExt cx="3071882" cy="2666145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5327A76-7445-9D40-BDF8-1541BB2F6E6F}"/>
                  </a:ext>
                </a:extLst>
              </p:cNvPr>
              <p:cNvSpPr/>
              <p:nvPr/>
            </p:nvSpPr>
            <p:spPr>
              <a:xfrm>
                <a:off x="3780021" y="4713601"/>
                <a:ext cx="3071882" cy="2666145"/>
              </a:xfrm>
              <a:prstGeom prst="roundRect">
                <a:avLst>
                  <a:gd name="adj" fmla="val 9313"/>
                </a:avLst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3" name="Рисунок 2">
                <a:extLst>
                  <a:ext uri="{FF2B5EF4-FFF2-40B4-BE49-F238E27FC236}">
                    <a16:creationId xmlns:a16="http://schemas.microsoft.com/office/drawing/2014/main" id="{8DA16679-C5D2-8C4A-B01A-D09B84C60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70630" y="4967524"/>
                <a:ext cx="2669062" cy="1492865"/>
              </a:xfrm>
              <a:prstGeom prst="rect">
                <a:avLst/>
              </a:prstGeom>
            </p:spPr>
          </p:pic>
        </p:grpSp>
        <p:sp>
          <p:nvSpPr>
            <p:cNvPr id="10" name="CustomShape 4"/>
            <p:cNvSpPr/>
            <p:nvPr/>
          </p:nvSpPr>
          <p:spPr>
            <a:xfrm>
              <a:off x="8280251" y="5227963"/>
              <a:ext cx="763470" cy="113683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600" b="1" spc="-1" dirty="0">
                  <a:solidFill>
                    <a:srgbClr val="043055"/>
                  </a:solidFill>
                  <a:latin typeface="+mj-lt"/>
                  <a:ea typeface="Arial"/>
                </a:rPr>
                <a:t>3</a:t>
              </a:r>
              <a:endParaRPr lang="ru-RU" sz="6600" spc="-1" dirty="0">
                <a:latin typeface="+mj-lt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361578" y="2001847"/>
            <a:ext cx="2340552" cy="4520143"/>
            <a:chOff x="9962061" y="2048891"/>
            <a:chExt cx="2340552" cy="4520143"/>
          </a:xfrm>
          <a:effectLst/>
        </p:grpSpPr>
        <p:sp>
          <p:nvSpPr>
            <p:cNvPr id="57" name="Rounded Rectangle 1">
              <a:extLst>
                <a:ext uri="{FF2B5EF4-FFF2-40B4-BE49-F238E27FC236}">
                  <a16:creationId xmlns:a16="http://schemas.microsoft.com/office/drawing/2014/main" id="{E89EEABB-6639-EF45-BED5-6B69BFA3217F}"/>
                </a:ext>
              </a:extLst>
            </p:cNvPr>
            <p:cNvSpPr/>
            <p:nvPr/>
          </p:nvSpPr>
          <p:spPr>
            <a:xfrm>
              <a:off x="10084172" y="2204033"/>
              <a:ext cx="2032334" cy="4242527"/>
            </a:xfrm>
            <a:prstGeom prst="roundRect">
              <a:avLst>
                <a:gd name="adj" fmla="val 5421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8" name="Picture 23">
              <a:extLst>
                <a:ext uri="{FF2B5EF4-FFF2-40B4-BE49-F238E27FC236}">
                  <a16:creationId xmlns:a16="http://schemas.microsoft.com/office/drawing/2014/main" id="{76A512AF-5612-6E41-96E4-4C414FC6C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00" t="10561" r="8288" b="10152"/>
            <a:stretch/>
          </p:blipFill>
          <p:spPr>
            <a:xfrm>
              <a:off x="9962061" y="2048891"/>
              <a:ext cx="2340552" cy="4520143"/>
            </a:xfrm>
            <a:prstGeom prst="rect">
              <a:avLst/>
            </a:prstGeom>
          </p:spPr>
        </p:pic>
        <p:sp>
          <p:nvSpPr>
            <p:cNvPr id="62" name="CustomShape 4"/>
            <p:cNvSpPr/>
            <p:nvPr/>
          </p:nvSpPr>
          <p:spPr>
            <a:xfrm>
              <a:off x="10743217" y="5203610"/>
              <a:ext cx="820133" cy="113683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600" b="1" spc="-1" dirty="0" smtClean="0">
                  <a:solidFill>
                    <a:srgbClr val="043055"/>
                  </a:solidFill>
                  <a:latin typeface="+mj-lt"/>
                  <a:ea typeface="Arial"/>
                </a:rPr>
                <a:t>4</a:t>
              </a:r>
              <a:endParaRPr lang="ru-RU" sz="6600" spc="-1" dirty="0">
                <a:latin typeface="+mj-lt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1656" y="2599918"/>
              <a:ext cx="1836170" cy="260986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178765"/>
            <a:ext cx="12192000" cy="168504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CustomShape 2"/>
          <p:cNvSpPr/>
          <p:nvPr/>
        </p:nvSpPr>
        <p:spPr>
          <a:xfrm>
            <a:off x="1905000" y="2572582"/>
            <a:ext cx="5457824" cy="24910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43055"/>
                </a:solidFill>
                <a:latin typeface="Arial"/>
                <a:ea typeface="Arial"/>
              </a:rPr>
              <a:t>Назначаются по инициативе врача</a:t>
            </a:r>
          </a:p>
          <a:p>
            <a:pPr>
              <a:lnSpc>
                <a:spcPct val="100000"/>
              </a:lnSpc>
            </a:pPr>
            <a:endParaRPr lang="ru-RU" sz="2200" b="1" spc="-1" dirty="0">
              <a:solidFill>
                <a:srgbClr val="043055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43055"/>
                </a:solidFill>
                <a:latin typeface="Arial"/>
              </a:rPr>
              <a:t>Условия для назначения: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spc="-1" dirty="0">
                <a:solidFill>
                  <a:srgbClr val="043055"/>
                </a:solidFill>
                <a:latin typeface="Arial"/>
                <a:ea typeface="Arial"/>
              </a:rPr>
              <a:t> Дети  старше трех лет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spc="-1" dirty="0">
                <a:solidFill>
                  <a:srgbClr val="043055"/>
                </a:solidFill>
                <a:latin typeface="Arial"/>
              </a:rPr>
              <a:t> Согласие родителей </a:t>
            </a:r>
            <a:endParaRPr lang="ru-RU" sz="2200" spc="-1" dirty="0">
              <a:solidFill>
                <a:srgbClr val="043055"/>
              </a:solidFill>
              <a:latin typeface="Arial"/>
              <a:ea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spc="-1" dirty="0">
                <a:solidFill>
                  <a:srgbClr val="043055"/>
                </a:solidFill>
                <a:latin typeface="Arial"/>
              </a:rPr>
              <a:t> Стабильное состояние ребенка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200" spc="-1" dirty="0">
                <a:solidFill>
                  <a:srgbClr val="043055"/>
                </a:solidFill>
                <a:latin typeface="Arial"/>
              </a:rPr>
              <a:t> Повторный прием</a:t>
            </a:r>
            <a:endParaRPr lang="ru-RU" sz="2200" spc="-1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F663B-27E0-CC47-8EDA-7D1E0AD1D68C}"/>
              </a:ext>
            </a:extLst>
          </p:cNvPr>
          <p:cNvSpPr txBox="1"/>
          <p:nvPr/>
        </p:nvSpPr>
        <p:spPr>
          <a:xfrm>
            <a:off x="213137" y="5178765"/>
            <a:ext cx="7606887" cy="1687546"/>
          </a:xfrm>
          <a:prstGeom prst="rect">
            <a:avLst/>
          </a:prstGeom>
          <a:noFill/>
          <a:ln>
            <a:noFill/>
          </a:ln>
          <a:effectLst>
            <a:innerShdw blurRad="443016" dist="216765" dir="5400000">
              <a:prstClr val="black">
                <a:alpha val="21769"/>
              </a:prstClr>
            </a:innerShdw>
          </a:effectLst>
        </p:spPr>
        <p:txBody>
          <a:bodyPr wrap="square" lIns="360000" tIns="360000" rIns="360000" bIns="360000" rtlCol="0">
            <a:no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008D45"/>
                </a:solidFill>
              </a:rPr>
              <a:t>У КАЖДОГО УЧАСТКОВОГО ВРАЧА-ПЕДИАТРА </a:t>
            </a:r>
            <a:br>
              <a:rPr lang="ru-RU" sz="2000" b="1" dirty="0" smtClean="0">
                <a:solidFill>
                  <a:srgbClr val="008D45"/>
                </a:solidFill>
              </a:rPr>
            </a:br>
            <a:r>
              <a:rPr lang="ru-RU" sz="2000" b="1" dirty="0" smtClean="0">
                <a:solidFill>
                  <a:srgbClr val="008D45"/>
                </a:solidFill>
              </a:rPr>
              <a:t>В РАБОЧЕМ ГРАФИКЕ ПРЕДУСМОТРЕН 1 ЧАС </a:t>
            </a:r>
            <a:br>
              <a:rPr lang="ru-RU" sz="2000" b="1" dirty="0" smtClean="0">
                <a:solidFill>
                  <a:srgbClr val="008D45"/>
                </a:solidFill>
              </a:rPr>
            </a:br>
            <a:r>
              <a:rPr lang="ru-RU" sz="2000" b="1" dirty="0" smtClean="0">
                <a:solidFill>
                  <a:srgbClr val="008D45"/>
                </a:solidFill>
              </a:rPr>
              <a:t>В ДЕНЬ НА РАБОТУ В РЕЖИМЕ ТЕЛЕКОНСУЛЬТАЦИЙ</a:t>
            </a:r>
            <a:endParaRPr lang="ru-RU" sz="2000" b="1" dirty="0">
              <a:solidFill>
                <a:srgbClr val="008D4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65FA9-8641-5940-8CF0-294128C14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" t="756" r="6102" b="7511"/>
          <a:stretch/>
        </p:blipFill>
        <p:spPr>
          <a:xfrm flipH="1">
            <a:off x="7715249" y="2205511"/>
            <a:ext cx="3971923" cy="4660800"/>
          </a:xfrm>
          <a:prstGeom prst="rect">
            <a:avLst/>
          </a:prstGeom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D28900E2-C6D2-694A-AC91-A4E21D50C97F}"/>
              </a:ext>
            </a:extLst>
          </p:cNvPr>
          <p:cNvSpPr txBox="1"/>
          <p:nvPr/>
        </p:nvSpPr>
        <p:spPr>
          <a:xfrm>
            <a:off x="1905000" y="832826"/>
            <a:ext cx="9239250" cy="1624624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</a:t>
            </a:r>
            <a: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  <a:t>ГЕРОЯ. </a:t>
            </a:r>
            <a:b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</a:br>
            <a:r>
              <a:rPr lang="ru-RU" sz="3200" spc="-1" dirty="0" smtClean="0">
                <a:solidFill>
                  <a:srgbClr val="043055"/>
                </a:solidFill>
                <a:ea typeface="Arial"/>
              </a:rPr>
              <a:t>СЕРВИС - </a:t>
            </a:r>
            <a:r>
              <a:rPr lang="ru-RU" sz="3200" spc="-1" dirty="0" smtClean="0">
                <a:solidFill>
                  <a:srgbClr val="043055"/>
                </a:solidFill>
              </a:rPr>
              <a:t>ТЕЛЕМЕДИЦИНСКИЕ </a:t>
            </a:r>
            <a:r>
              <a:rPr lang="ru-RU" sz="3200" spc="-1" dirty="0">
                <a:solidFill>
                  <a:srgbClr val="043055"/>
                </a:solidFill>
              </a:rPr>
              <a:t>КОНСУЛЬТАЦИИ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13</a:t>
            </a:fld>
            <a:endParaRPr lang="x-none"/>
          </a:p>
        </p:txBody>
      </p:sp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92952" y="755568"/>
            <a:ext cx="1493002" cy="14490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045527"/>
            <a:ext cx="12192000" cy="2818285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CustomShape 2"/>
          <p:cNvSpPr/>
          <p:nvPr/>
        </p:nvSpPr>
        <p:spPr>
          <a:xfrm>
            <a:off x="2047238" y="2635469"/>
            <a:ext cx="6317796" cy="38144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rgbClr val="043055"/>
                </a:solidFill>
                <a:latin typeface="Arial"/>
                <a:ea typeface="Arial"/>
              </a:rPr>
              <a:t>ВЕЕРНАЯ РАССЫЛКА СООБЩЕНИЙ:</a:t>
            </a:r>
            <a:endParaRPr lang="ru-RU" sz="2000" spc="-1" dirty="0" smtClean="0">
              <a:latin typeface="Arial"/>
            </a:endParaRPr>
          </a:p>
          <a:p>
            <a:pPr marL="2862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>приглашение 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на сезонную вакцинацию от гриппа</a:t>
            </a:r>
            <a:endParaRPr lang="ru-RU" sz="2000" spc="-1" dirty="0">
              <a:latin typeface="Arial"/>
            </a:endParaRPr>
          </a:p>
          <a:p>
            <a:pPr marL="2862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о важной информации</a:t>
            </a:r>
            <a:endParaRPr lang="ru-RU" sz="2000" spc="-1" dirty="0">
              <a:latin typeface="Arial"/>
            </a:endParaRPr>
          </a:p>
          <a:p>
            <a:pPr marL="2862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поздравления с </a:t>
            </a: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>праздниками и др.</a:t>
            </a:r>
            <a:endParaRPr lang="ru-RU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pc="-1" dirty="0" smtClean="0">
                <a:solidFill>
                  <a:srgbClr val="043055"/>
                </a:solidFill>
                <a:latin typeface="Arial"/>
                <a:ea typeface="Arial"/>
              </a:rPr>
              <a:t>ИНДИВИДУАЛЬНАЯ РАССЫЛКА СООБЩЕНИЙ:</a:t>
            </a:r>
            <a:endParaRPr lang="ru-RU" sz="2000" spc="-1" dirty="0" smtClean="0">
              <a:latin typeface="Arial"/>
            </a:endParaRPr>
          </a:p>
          <a:p>
            <a:pPr marL="2862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>о 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записи на прием </a:t>
            </a: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/>
            </a:r>
            <a:b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</a:b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>(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за 24 и за 2 часа до начала приема) </a:t>
            </a:r>
            <a:endParaRPr lang="ru-RU" sz="2000" spc="-1" dirty="0">
              <a:latin typeface="Arial"/>
            </a:endParaRPr>
          </a:p>
          <a:p>
            <a:pPr marL="2862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о статусе запроса </a:t>
            </a:r>
          </a:p>
          <a:p>
            <a:pPr marL="2862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приглашение на плановый прием </a:t>
            </a: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/>
            </a:r>
            <a:b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</a:b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>при 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диспансерном наблюдении </a:t>
            </a:r>
          </a:p>
          <a:p>
            <a:pPr marL="28623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поздравление с днем рождения</a:t>
            </a:r>
            <a:endParaRPr lang="ru-RU" sz="2000" spc="-1" dirty="0">
              <a:latin typeface="Arial"/>
            </a:endParaRPr>
          </a:p>
        </p:txBody>
      </p:sp>
      <p:sp>
        <p:nvSpPr>
          <p:cNvPr id="7" name="TextShape 1">
            <a:extLst>
              <a:ext uri="{FF2B5EF4-FFF2-40B4-BE49-F238E27FC236}">
                <a16:creationId xmlns:a16="http://schemas.microsoft.com/office/drawing/2014/main" id="{CDF19509-F72B-484B-AB53-1193D8D2B331}"/>
              </a:ext>
            </a:extLst>
          </p:cNvPr>
          <p:cNvSpPr txBox="1"/>
          <p:nvPr/>
        </p:nvSpPr>
        <p:spPr>
          <a:xfrm>
            <a:off x="2047238" y="1183208"/>
            <a:ext cx="6648796" cy="1121207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</a:t>
            </a:r>
            <a: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  <a:t>ГЕРОЯ.</a:t>
            </a:r>
          </a:p>
          <a:p>
            <a:pPr>
              <a:tabLst>
                <a:tab pos="0" algn="l"/>
              </a:tabLst>
            </a:pPr>
            <a:r>
              <a:rPr lang="ru-RU" sz="2400" spc="-1" dirty="0" smtClean="0">
                <a:solidFill>
                  <a:srgbClr val="043055"/>
                </a:solidFill>
              </a:rPr>
              <a:t>СЕРВИС - </a:t>
            </a:r>
            <a:r>
              <a:rPr lang="en-GB" sz="2400" spc="-1" dirty="0" smtClean="0">
                <a:solidFill>
                  <a:srgbClr val="043055"/>
                </a:solidFill>
              </a:rPr>
              <a:t>PUSH-</a:t>
            </a:r>
            <a:r>
              <a:rPr lang="ru-RU" sz="2400" spc="-1" dirty="0">
                <a:solidFill>
                  <a:srgbClr val="043055"/>
                </a:solidFill>
              </a:rPr>
              <a:t>УВЕДОМЛЕНИЯ</a:t>
            </a:r>
          </a:p>
          <a:p>
            <a:pPr>
              <a:tabLst>
                <a:tab pos="0" algn="l"/>
              </a:tabLst>
            </a:pPr>
            <a:endParaRPr lang="ru-RU" sz="2400" spc="-1" dirty="0">
              <a:solidFill>
                <a:srgbClr val="043055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14</a:t>
            </a:fld>
            <a:endParaRPr lang="x-none"/>
          </a:p>
        </p:txBody>
      </p:sp>
      <p:pic>
        <p:nvPicPr>
          <p:cNvPr id="12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357489" y="1019274"/>
            <a:ext cx="1493002" cy="1449076"/>
          </a:xfrm>
          <a:prstGeom prst="rect">
            <a:avLst/>
          </a:prstGeom>
          <a:ln w="0"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8975215" y="1100244"/>
            <a:ext cx="2587124" cy="5362575"/>
            <a:chOff x="8975215" y="1100244"/>
            <a:chExt cx="2587124" cy="536257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8975215" y="1100244"/>
              <a:ext cx="2587124" cy="5362575"/>
            </a:xfrm>
            <a:prstGeom prst="round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1" name="Рисунок 3"/>
            <p:cNvPicPr/>
            <p:nvPr/>
          </p:nvPicPr>
          <p:blipFill>
            <a:blip r:embed="rId4" cstate="print"/>
            <a:stretch/>
          </p:blipFill>
          <p:spPr>
            <a:xfrm>
              <a:off x="9116089" y="1498760"/>
              <a:ext cx="2324856" cy="4671131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8" name="Google Shape;88;p15"/>
          <p:cNvPicPr/>
          <p:nvPr/>
        </p:nvPicPr>
        <p:blipFill>
          <a:blip r:embed="rId5" cstate="print"/>
          <a:srcRect t="1042" b="-1038"/>
          <a:stretch/>
        </p:blipFill>
        <p:spPr>
          <a:xfrm>
            <a:off x="8817428" y="984613"/>
            <a:ext cx="2922178" cy="566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711453"/>
            <a:ext cx="12192000" cy="3152359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989582" y="1100046"/>
            <a:ext cx="2922178" cy="5663080"/>
            <a:chOff x="8817428" y="984613"/>
            <a:chExt cx="2922178" cy="566308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991850" y="1089624"/>
              <a:ext cx="2587124" cy="5362575"/>
            </a:xfrm>
            <a:prstGeom prst="roundRect">
              <a:avLst/>
            </a:prstGeom>
            <a:solidFill>
              <a:srgbClr val="7B8F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8817428" y="984613"/>
              <a:ext cx="2922178" cy="5663080"/>
              <a:chOff x="8817428" y="984613"/>
              <a:chExt cx="2922178" cy="5663080"/>
            </a:xfrm>
          </p:grpSpPr>
          <p:pic>
            <p:nvPicPr>
              <p:cNvPr id="14" name="Google Shape;88;p15"/>
              <p:cNvPicPr/>
              <p:nvPr/>
            </p:nvPicPr>
            <p:blipFill>
              <a:blip r:embed="rId3" cstate="print"/>
              <a:srcRect t="1042" b="-1038"/>
              <a:stretch/>
            </p:blipFill>
            <p:spPr>
              <a:xfrm>
                <a:off x="8817428" y="984613"/>
                <a:ext cx="2922178" cy="5663080"/>
              </a:xfrm>
              <a:prstGeom prst="rect">
                <a:avLst/>
              </a:prstGeom>
              <a:ln w="0">
                <a:noFill/>
              </a:ln>
            </p:spPr>
          </p:pic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69979CF-4EDB-3048-91A1-DE2405F0FBA8}"/>
                  </a:ext>
                </a:extLst>
              </p:cNvPr>
              <p:cNvGrpSpPr/>
              <p:nvPr/>
            </p:nvGrpSpPr>
            <p:grpSpPr>
              <a:xfrm>
                <a:off x="9183431" y="1649993"/>
                <a:ext cx="2288132" cy="4332319"/>
                <a:chOff x="850006" y="1712890"/>
                <a:chExt cx="3271233" cy="5718220"/>
              </a:xfrm>
            </p:grpSpPr>
            <p:sp>
              <p:nvSpPr>
                <p:cNvPr id="2" name="Rounded Rectangle 1">
                  <a:extLst>
                    <a:ext uri="{FF2B5EF4-FFF2-40B4-BE49-F238E27FC236}">
                      <a16:creationId xmlns:a16="http://schemas.microsoft.com/office/drawing/2014/main" id="{605AF868-1879-1B40-B763-6CFDCD0B0894}"/>
                    </a:ext>
                  </a:extLst>
                </p:cNvPr>
                <p:cNvSpPr/>
                <p:nvPr/>
              </p:nvSpPr>
              <p:spPr>
                <a:xfrm>
                  <a:off x="850006" y="1712890"/>
                  <a:ext cx="3271233" cy="5718220"/>
                </a:xfrm>
                <a:prstGeom prst="roundRect">
                  <a:avLst>
                    <a:gd name="adj" fmla="val 6824"/>
                  </a:avLst>
                </a:prstGeom>
                <a:solidFill>
                  <a:srgbClr val="7B8F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pic>
              <p:nvPicPr>
                <p:cNvPr id="164" name="Рисунок 1"/>
                <p:cNvPicPr/>
                <p:nvPr/>
              </p:nvPicPr>
              <p:blipFill>
                <a:blip r:embed="rId4" cstate="print"/>
                <a:stretch/>
              </p:blipFill>
              <p:spPr>
                <a:xfrm>
                  <a:off x="937007" y="2049558"/>
                  <a:ext cx="3094080" cy="4808442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  <p:pic>
        <p:nvPicPr>
          <p:cNvPr id="165" name="Рисунок 2"/>
          <p:cNvPicPr/>
          <p:nvPr/>
        </p:nvPicPr>
        <p:blipFill>
          <a:blip r:embed="rId5" cstate="print"/>
          <a:stretch/>
        </p:blipFill>
        <p:spPr>
          <a:xfrm>
            <a:off x="8547297" y="5002876"/>
            <a:ext cx="2929636" cy="1239359"/>
          </a:xfrm>
          <a:prstGeom prst="rect">
            <a:avLst/>
          </a:prstGeom>
          <a:ln w="0">
            <a:noFill/>
          </a:ln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4139C21E-9872-E34F-82B1-622F9912C004}"/>
              </a:ext>
            </a:extLst>
          </p:cNvPr>
          <p:cNvSpPr txBox="1"/>
          <p:nvPr/>
        </p:nvSpPr>
        <p:spPr>
          <a:xfrm>
            <a:off x="2060900" y="1210922"/>
            <a:ext cx="3210515" cy="2500531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</a:t>
            </a:r>
            <a:endParaRPr lang="ru-RU" sz="3200" b="1" spc="-1" dirty="0" smtClean="0">
              <a:solidFill>
                <a:srgbClr val="043055"/>
              </a:solidFill>
              <a:latin typeface="+mj-lt"/>
              <a:ea typeface="Arial"/>
            </a:endParaRPr>
          </a:p>
          <a:p>
            <a:pPr>
              <a:tabLst>
                <a:tab pos="0" algn="l"/>
              </a:tabLst>
            </a:pPr>
            <a: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  <a:t>КАБИНЕТ </a:t>
            </a:r>
          </a:p>
          <a:p>
            <a:pPr>
              <a:tabLst>
                <a:tab pos="0" algn="l"/>
              </a:tabLst>
            </a:pPr>
            <a:r>
              <a:rPr lang="ru-RU" sz="3200" b="1" spc="-1" dirty="0" smtClean="0">
                <a:solidFill>
                  <a:srgbClr val="043055"/>
                </a:solidFill>
                <a:latin typeface="+mj-lt"/>
                <a:ea typeface="Arial"/>
              </a:rPr>
              <a:t>ГЕРОЯ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2400" spc="-1" dirty="0">
                <a:solidFill>
                  <a:srgbClr val="043055"/>
                </a:solidFill>
              </a:rPr>
              <a:t>ОБРАТНАЯ </a:t>
            </a:r>
            <a:r>
              <a:rPr lang="ru-RU" sz="2400" spc="-1" dirty="0" smtClean="0">
                <a:solidFill>
                  <a:srgbClr val="043055"/>
                </a:solidFill>
              </a:rPr>
              <a:t>СВЯЗЬ</a:t>
            </a:r>
            <a:endParaRPr lang="ru-RU" sz="2400" spc="-1" dirty="0">
              <a:solidFill>
                <a:srgbClr val="04305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A3E22-45AE-874F-BF48-AFAEAA5D3C77}"/>
              </a:ext>
            </a:extLst>
          </p:cNvPr>
          <p:cNvSpPr txBox="1"/>
          <p:nvPr/>
        </p:nvSpPr>
        <p:spPr>
          <a:xfrm>
            <a:off x="8283956" y="4018795"/>
            <a:ext cx="3456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Оценка </a:t>
            </a:r>
            <a:r>
              <a:rPr lang="ru-RU" sz="2400" b="1" dirty="0" smtClean="0"/>
              <a:t>качества медицинской </a:t>
            </a:r>
            <a:r>
              <a:rPr lang="ru-RU" sz="2400" b="1" dirty="0"/>
              <a:t>услуги</a:t>
            </a:r>
            <a:endParaRPr lang="x-none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8DE6-23FD-FA4C-BCC3-A23805473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403" y="1580759"/>
            <a:ext cx="2160945" cy="216094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15</a:t>
            </a:fld>
            <a:endParaRPr lang="x-none"/>
          </a:p>
        </p:txBody>
      </p:sp>
      <p:pic>
        <p:nvPicPr>
          <p:cNvPr id="15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357489" y="1019274"/>
            <a:ext cx="1493002" cy="14490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5264727"/>
            <a:ext cx="12192000" cy="1599085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Google Shape;65;p14">
            <a:extLst>
              <a:ext uri="{FF2B5EF4-FFF2-40B4-BE49-F238E27FC236}">
                <a16:creationId xmlns:a16="http://schemas.microsoft.com/office/drawing/2014/main" id="{F37DD968-3973-B146-8A74-F3010F3BB41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9040755" y="1117510"/>
            <a:ext cx="2466167" cy="5274054"/>
          </a:xfrm>
          <a:prstGeom prst="rect">
            <a:avLst/>
          </a:prstGeom>
          <a:ln w="0">
            <a:noFill/>
          </a:ln>
        </p:spPr>
      </p:pic>
      <p:pic>
        <p:nvPicPr>
          <p:cNvPr id="17" name="Google Shape;88;p15"/>
          <p:cNvPicPr/>
          <p:nvPr/>
        </p:nvPicPr>
        <p:blipFill>
          <a:blip r:embed="rId3" cstate="print"/>
          <a:srcRect t="1042" b="-1038"/>
          <a:stretch/>
        </p:blipFill>
        <p:spPr>
          <a:xfrm>
            <a:off x="8791025" y="999132"/>
            <a:ext cx="2922178" cy="566308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1980574" y="2616733"/>
            <a:ext cx="6249026" cy="22756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1. </a:t>
            </a:r>
            <a:r>
              <a:rPr lang="ru-RU" sz="2000" b="1" spc="-1" dirty="0">
                <a:solidFill>
                  <a:srgbClr val="043055"/>
                </a:solidFill>
                <a:latin typeface="Arial"/>
                <a:ea typeface="Arial"/>
              </a:rPr>
              <a:t>Тиражирование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 мобильного приложения </a:t>
            </a: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/>
            </a:r>
            <a:b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</a:b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>     на 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региональном уровне</a:t>
            </a:r>
            <a:endParaRPr lang="ru-RU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2. </a:t>
            </a:r>
            <a:r>
              <a:rPr lang="ru-RU" sz="2000" b="1" spc="-1" dirty="0">
                <a:solidFill>
                  <a:srgbClr val="043055"/>
                </a:solidFill>
                <a:latin typeface="Arial"/>
                <a:ea typeface="Arial"/>
              </a:rPr>
              <a:t>Интеграция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 с сервисами образовательных </a:t>
            </a: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/>
            </a:r>
            <a:b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</a:b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>    учреждений 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(дистанционная передача справок)</a:t>
            </a:r>
          </a:p>
          <a:p>
            <a:pPr>
              <a:lnSpc>
                <a:spcPct val="100000"/>
              </a:lnSpc>
            </a:pPr>
            <a:endParaRPr lang="ru-RU" sz="2000" spc="-1" dirty="0">
              <a:solidFill>
                <a:srgbClr val="043055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043055"/>
                </a:solidFill>
                <a:latin typeface="Arial"/>
              </a:rPr>
              <a:t>3. </a:t>
            </a:r>
            <a:r>
              <a:rPr lang="ru-RU" sz="2000" b="1" spc="-1" dirty="0">
                <a:solidFill>
                  <a:srgbClr val="043055"/>
                </a:solidFill>
                <a:latin typeface="Arial"/>
              </a:rPr>
              <a:t>Увеличение</a:t>
            </a:r>
            <a:r>
              <a:rPr lang="ru-RU" sz="2000" spc="-1" dirty="0">
                <a:solidFill>
                  <a:srgbClr val="043055"/>
                </a:solidFill>
                <a:latin typeface="Arial"/>
              </a:rPr>
              <a:t> количества </a:t>
            </a:r>
            <a:r>
              <a:rPr lang="ru-RU" sz="2000" spc="-1" dirty="0" smtClean="0">
                <a:solidFill>
                  <a:srgbClr val="043055"/>
                </a:solidFill>
                <a:latin typeface="Arial"/>
              </a:rPr>
              <a:t>сервисов</a:t>
            </a:r>
            <a:endParaRPr lang="ru-RU" sz="2000" spc="-1" dirty="0">
              <a:latin typeface="Arial"/>
            </a:endParaRPr>
          </a:p>
        </p:txBody>
      </p:sp>
      <p:sp>
        <p:nvSpPr>
          <p:cNvPr id="10" name="TextShape 1">
            <a:extLst>
              <a:ext uri="{FF2B5EF4-FFF2-40B4-BE49-F238E27FC236}">
                <a16:creationId xmlns:a16="http://schemas.microsoft.com/office/drawing/2014/main" id="{55EE5EAE-19C3-8840-B4B4-F9D9EFF8D1F2}"/>
              </a:ext>
            </a:extLst>
          </p:cNvPr>
          <p:cNvSpPr txBox="1"/>
          <p:nvPr/>
        </p:nvSpPr>
        <p:spPr>
          <a:xfrm>
            <a:off x="1980574" y="1199814"/>
            <a:ext cx="7750560" cy="1023381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ГЕРОЯ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2400" spc="-1" dirty="0">
                <a:solidFill>
                  <a:srgbClr val="043055"/>
                </a:solidFill>
              </a:rPr>
              <a:t>ПЛАНЫ НА </a:t>
            </a:r>
            <a:r>
              <a:rPr lang="ru-RU" sz="2400" spc="-1" dirty="0" smtClean="0">
                <a:solidFill>
                  <a:srgbClr val="043055"/>
                </a:solidFill>
              </a:rPr>
              <a:t>БУДУЩЕЕ</a:t>
            </a:r>
            <a:endParaRPr lang="ru-RU" sz="2400" spc="-1" dirty="0">
              <a:solidFill>
                <a:srgbClr val="043055"/>
              </a:solidFill>
            </a:endParaRPr>
          </a:p>
          <a:p>
            <a:pPr>
              <a:tabLst>
                <a:tab pos="0" algn="l"/>
              </a:tabLst>
            </a:pPr>
            <a:endParaRPr lang="ru-RU" sz="2400" spc="-1" dirty="0">
              <a:solidFill>
                <a:srgbClr val="043055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16</a:t>
            </a:fld>
            <a:endParaRPr lang="x-none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357489" y="1019274"/>
            <a:ext cx="1493002" cy="14490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5264727"/>
            <a:ext cx="12192000" cy="1599085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7EF3E22D-2DF4-CF43-B996-7E8BA6BA5B41}"/>
              </a:ext>
            </a:extLst>
          </p:cNvPr>
          <p:cNvSpPr txBox="1"/>
          <p:nvPr/>
        </p:nvSpPr>
        <p:spPr>
          <a:xfrm>
            <a:off x="2559060" y="794550"/>
            <a:ext cx="7750560" cy="1294560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ГЕРОЯ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2400" spc="-1" dirty="0">
                <a:solidFill>
                  <a:srgbClr val="043055"/>
                </a:solidFill>
              </a:rPr>
              <a:t>ОБРАЗ </a:t>
            </a:r>
            <a:r>
              <a:rPr lang="ru-RU" sz="2400" spc="-1" dirty="0" smtClean="0">
                <a:solidFill>
                  <a:srgbClr val="043055"/>
                </a:solidFill>
              </a:rPr>
              <a:t>РЕЗУЛЬТАТА</a:t>
            </a:r>
            <a:endParaRPr lang="ru-RU" sz="2400" spc="-1" dirty="0">
              <a:solidFill>
                <a:srgbClr val="043055"/>
              </a:solidFill>
            </a:endParaRPr>
          </a:p>
          <a:p>
            <a:pPr>
              <a:tabLst>
                <a:tab pos="0" algn="l"/>
              </a:tabLst>
            </a:pPr>
            <a:endParaRPr lang="ru-RU" sz="2400" spc="-1" dirty="0">
              <a:solidFill>
                <a:srgbClr val="043055"/>
              </a:solidFill>
            </a:endParaRPr>
          </a:p>
          <a:p>
            <a:pPr>
              <a:tabLst>
                <a:tab pos="0" algn="l"/>
              </a:tabLst>
            </a:pPr>
            <a:endParaRPr lang="ru-RU" sz="2400" spc="-1" dirty="0">
              <a:solidFill>
                <a:srgbClr val="04305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FFBCE-B83C-364A-A4BC-9E07780C3ED3}"/>
              </a:ext>
            </a:extLst>
          </p:cNvPr>
          <p:cNvSpPr/>
          <p:nvPr/>
        </p:nvSpPr>
        <p:spPr>
          <a:xfrm>
            <a:off x="414069" y="2160791"/>
            <a:ext cx="2076218" cy="1294560"/>
          </a:xfrm>
          <a:prstGeom prst="rect">
            <a:avLst/>
          </a:prstGeom>
          <a:solidFill>
            <a:srgbClr val="0F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/>
              <a:t>МИНИМУМ ЖАЛОБ</a:t>
            </a:r>
            <a:endParaRPr lang="x-none" sz="1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85F263-ED22-AC48-87FE-DD48391E3028}"/>
              </a:ext>
            </a:extLst>
          </p:cNvPr>
          <p:cNvSpPr/>
          <p:nvPr/>
        </p:nvSpPr>
        <p:spPr>
          <a:xfrm>
            <a:off x="2631989" y="2160791"/>
            <a:ext cx="3138616" cy="1294560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" dirty="0">
                <a:solidFill>
                  <a:schemeClr val="bg1"/>
                </a:solidFill>
                <a:ea typeface="Arial"/>
              </a:rPr>
              <a:t>Доступная запись </a:t>
            </a:r>
            <a:r>
              <a:rPr lang="ru-RU" spc="-1" dirty="0" smtClean="0">
                <a:solidFill>
                  <a:schemeClr val="bg1"/>
                </a:solidFill>
                <a:ea typeface="Arial"/>
              </a:rPr>
              <a:t/>
            </a:r>
            <a:br>
              <a:rPr lang="ru-RU" spc="-1" dirty="0" smtClean="0">
                <a:solidFill>
                  <a:schemeClr val="bg1"/>
                </a:solidFill>
                <a:ea typeface="Arial"/>
              </a:rPr>
            </a:br>
            <a:r>
              <a:rPr lang="ru-RU" spc="-1" dirty="0" smtClean="0">
                <a:solidFill>
                  <a:schemeClr val="bg1"/>
                </a:solidFill>
                <a:ea typeface="Arial"/>
              </a:rPr>
              <a:t>на </a:t>
            </a:r>
            <a:r>
              <a:rPr lang="ru-RU" spc="-1" dirty="0">
                <a:solidFill>
                  <a:schemeClr val="bg1"/>
                </a:solidFill>
                <a:ea typeface="Arial"/>
              </a:rPr>
              <a:t>прием к врачу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86B880-1B0E-9848-9BC3-5A8C8D1C78D7}"/>
              </a:ext>
            </a:extLst>
          </p:cNvPr>
          <p:cNvSpPr/>
          <p:nvPr/>
        </p:nvSpPr>
        <p:spPr>
          <a:xfrm>
            <a:off x="414069" y="3582908"/>
            <a:ext cx="2076218" cy="1294560"/>
          </a:xfrm>
          <a:prstGeom prst="rect">
            <a:avLst/>
          </a:prstGeom>
          <a:solidFill>
            <a:srgbClr val="0F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/>
              <a:t>СНИЖЕНИЕ</a:t>
            </a:r>
          </a:p>
          <a:p>
            <a:pPr algn="r"/>
            <a:r>
              <a:rPr lang="ru-RU" sz="1600" b="1" dirty="0"/>
              <a:t>ОЧНЫХ ВИЗИТОВ</a:t>
            </a:r>
            <a:endParaRPr lang="en-US" sz="1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885DA-FDDB-D54E-9F51-DA3607E16A2C}"/>
              </a:ext>
            </a:extLst>
          </p:cNvPr>
          <p:cNvSpPr/>
          <p:nvPr/>
        </p:nvSpPr>
        <p:spPr>
          <a:xfrm>
            <a:off x="2631989" y="3582908"/>
            <a:ext cx="3138616" cy="1294560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" dirty="0">
                <a:solidFill>
                  <a:schemeClr val="bg1"/>
                </a:solidFill>
                <a:ea typeface="Arial"/>
              </a:rPr>
              <a:t>Уменьшение на 30</a:t>
            </a:r>
            <a:r>
              <a:rPr lang="en-US" spc="-1" dirty="0">
                <a:solidFill>
                  <a:schemeClr val="bg1"/>
                </a:solidFill>
                <a:ea typeface="Arial"/>
              </a:rPr>
              <a:t>% </a:t>
            </a:r>
            <a:r>
              <a:rPr lang="ru-RU" spc="-1" dirty="0">
                <a:solidFill>
                  <a:schemeClr val="bg1"/>
                </a:solidFill>
                <a:ea typeface="Arial"/>
              </a:rPr>
              <a:t>посещений детских поликлиник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E9116-659B-FF48-A54A-997950843A31}"/>
              </a:ext>
            </a:extLst>
          </p:cNvPr>
          <p:cNvSpPr/>
          <p:nvPr/>
        </p:nvSpPr>
        <p:spPr>
          <a:xfrm>
            <a:off x="414069" y="5032515"/>
            <a:ext cx="2076218" cy="1294560"/>
          </a:xfrm>
          <a:prstGeom prst="rect">
            <a:avLst/>
          </a:prstGeom>
          <a:solidFill>
            <a:srgbClr val="0F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/>
              <a:t>ЭФФЕКТИВНОСТЬ ВИРТУАЛЬНОГО</a:t>
            </a:r>
          </a:p>
          <a:p>
            <a:pPr algn="r"/>
            <a:r>
              <a:rPr lang="ru-RU" sz="1600" b="1" dirty="0"/>
              <a:t>АССИСТЕНТА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92C63-5B8B-8849-A76C-68A32499A518}"/>
              </a:ext>
            </a:extLst>
          </p:cNvPr>
          <p:cNvSpPr/>
          <p:nvPr/>
        </p:nvSpPr>
        <p:spPr>
          <a:xfrm>
            <a:off x="2631989" y="5032515"/>
            <a:ext cx="3138616" cy="1294560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" dirty="0">
                <a:solidFill>
                  <a:schemeClr val="bg1"/>
                </a:solidFill>
                <a:ea typeface="Arial"/>
              </a:rPr>
              <a:t>50</a:t>
            </a:r>
            <a:r>
              <a:rPr lang="en-US" spc="-1" dirty="0">
                <a:solidFill>
                  <a:schemeClr val="bg1"/>
                </a:solidFill>
                <a:ea typeface="Arial"/>
              </a:rPr>
              <a:t>% </a:t>
            </a:r>
            <a:r>
              <a:rPr lang="ru-RU" spc="-1" dirty="0">
                <a:solidFill>
                  <a:schemeClr val="bg1"/>
                </a:solidFill>
                <a:ea typeface="Arial"/>
              </a:rPr>
              <a:t>всех обращений обрабатываются голосовым помощником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A3BC8-0ED7-A44C-8BC2-B775BC8F1F06}"/>
              </a:ext>
            </a:extLst>
          </p:cNvPr>
          <p:cNvSpPr/>
          <p:nvPr/>
        </p:nvSpPr>
        <p:spPr>
          <a:xfrm>
            <a:off x="6169571" y="2160791"/>
            <a:ext cx="2076218" cy="1294560"/>
          </a:xfrm>
          <a:prstGeom prst="rect">
            <a:avLst/>
          </a:prstGeom>
          <a:solidFill>
            <a:srgbClr val="0F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/>
              <a:t>СВОБОДНЫЕ</a:t>
            </a:r>
          </a:p>
          <a:p>
            <a:pPr algn="r"/>
            <a:r>
              <a:rPr lang="ru-RU" sz="1600" b="1" dirty="0"/>
              <a:t>ХОЛЛЫ</a:t>
            </a:r>
            <a:endParaRPr lang="x-none" sz="1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7C1C4E-6AFD-F84D-8185-0AC22776ED85}"/>
              </a:ext>
            </a:extLst>
          </p:cNvPr>
          <p:cNvSpPr/>
          <p:nvPr/>
        </p:nvSpPr>
        <p:spPr>
          <a:xfrm>
            <a:off x="8378254" y="2160791"/>
            <a:ext cx="3138616" cy="1294560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" dirty="0">
                <a:solidFill>
                  <a:schemeClr val="bg1"/>
                </a:solidFill>
                <a:ea typeface="Arial"/>
              </a:rPr>
              <a:t>В поликлиниках отсутствуют очереди </a:t>
            </a:r>
            <a:r>
              <a:rPr lang="ru-RU" spc="-1" dirty="0" smtClean="0">
                <a:solidFill>
                  <a:schemeClr val="bg1"/>
                </a:solidFill>
                <a:ea typeface="Arial"/>
              </a:rPr>
              <a:t/>
            </a:r>
            <a:br>
              <a:rPr lang="ru-RU" spc="-1" dirty="0" smtClean="0">
                <a:solidFill>
                  <a:schemeClr val="bg1"/>
                </a:solidFill>
                <a:ea typeface="Arial"/>
              </a:rPr>
            </a:br>
            <a:r>
              <a:rPr lang="ru-RU" spc="-1" dirty="0" smtClean="0">
                <a:solidFill>
                  <a:schemeClr val="bg1"/>
                </a:solidFill>
                <a:ea typeface="Arial"/>
              </a:rPr>
              <a:t>в </a:t>
            </a:r>
            <a:r>
              <a:rPr lang="ru-RU" spc="-1" dirty="0">
                <a:solidFill>
                  <a:schemeClr val="bg1"/>
                </a:solidFill>
                <a:ea typeface="Arial"/>
              </a:rPr>
              <a:t>регистратуру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831261-E20C-854F-80C0-8F8AFBB80464}"/>
              </a:ext>
            </a:extLst>
          </p:cNvPr>
          <p:cNvSpPr/>
          <p:nvPr/>
        </p:nvSpPr>
        <p:spPr>
          <a:xfrm>
            <a:off x="6169571" y="3582908"/>
            <a:ext cx="2076218" cy="1294560"/>
          </a:xfrm>
          <a:prstGeom prst="rect">
            <a:avLst/>
          </a:prstGeom>
          <a:solidFill>
            <a:srgbClr val="0F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b="1" dirty="0"/>
              <a:t>НОВЫЙ СТАТУС СОТРУДНИКОВ</a:t>
            </a:r>
          </a:p>
          <a:p>
            <a:pPr algn="r"/>
            <a:r>
              <a:rPr lang="ru-RU" sz="1600" b="1" dirty="0" smtClean="0"/>
              <a:t>КОНТАКТ-ЦЕНТРОВ</a:t>
            </a:r>
            <a:endParaRPr lang="x-none" sz="1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781DB3-D722-3648-BC73-D77683C7B59F}"/>
              </a:ext>
            </a:extLst>
          </p:cNvPr>
          <p:cNvSpPr/>
          <p:nvPr/>
        </p:nvSpPr>
        <p:spPr>
          <a:xfrm>
            <a:off x="8378254" y="3582908"/>
            <a:ext cx="3138616" cy="1294560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" dirty="0">
                <a:solidFill>
                  <a:schemeClr val="bg1"/>
                </a:solidFill>
                <a:ea typeface="Arial"/>
              </a:rPr>
              <a:t>Перепрофилирование сотрудников в сервис-менеджеров мобильного приложения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434934-114B-714A-9704-C77230D8B728}"/>
              </a:ext>
            </a:extLst>
          </p:cNvPr>
          <p:cNvSpPr/>
          <p:nvPr/>
        </p:nvSpPr>
        <p:spPr>
          <a:xfrm>
            <a:off x="6169571" y="5032515"/>
            <a:ext cx="2076218" cy="1294560"/>
          </a:xfrm>
          <a:prstGeom prst="rect">
            <a:avLst/>
          </a:prstGeom>
          <a:solidFill>
            <a:srgbClr val="0F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500" b="1" dirty="0"/>
              <a:t>СНИЖЕНИЕ ВНУТРИБОЛЬ-НИЧНОЙ ЗАБОЛЕВАЕМОСТИ</a:t>
            </a:r>
            <a:endParaRPr lang="x-none" sz="15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D3DF85-2A57-F14B-9E78-EA2B5BF09F24}"/>
              </a:ext>
            </a:extLst>
          </p:cNvPr>
          <p:cNvSpPr/>
          <p:nvPr/>
        </p:nvSpPr>
        <p:spPr>
          <a:xfrm>
            <a:off x="8378254" y="5032515"/>
            <a:ext cx="3138616" cy="1294560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" dirty="0">
                <a:solidFill>
                  <a:schemeClr val="bg1"/>
                </a:solidFill>
                <a:ea typeface="Arial"/>
              </a:rPr>
              <a:t>Формат «онлайн-офлайн» ограничивает посещение поликлиники здоровыми детьми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17</a:t>
            </a:fld>
            <a:endParaRPr lang="x-none"/>
          </a:p>
        </p:txBody>
      </p:sp>
      <p:pic>
        <p:nvPicPr>
          <p:cNvPr id="20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578029" y="584159"/>
            <a:ext cx="1493002" cy="14490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70282"/>
            <a:ext cx="12192000" cy="7441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191707"/>
            <a:ext cx="12192000" cy="1110862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48660"/>
            <a:ext cx="12192000" cy="757382"/>
          </a:xfrm>
          <a:effectLst/>
        </p:spPr>
        <p:txBody>
          <a:bodyPr/>
          <a:lstStyle/>
          <a:p>
            <a:pPr algn="ctr"/>
            <a:r>
              <a:rPr lang="ru-RU" dirty="0">
                <a:solidFill>
                  <a:srgbClr val="008D45"/>
                </a:solidFill>
              </a:rPr>
              <a:t>МЕНЯЕМ ЧАСЫ – НА МИНУТЫ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27008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ПРОВЕДИТЕ ВРЕМЯ С СЕМЬЕЙ, </a:t>
            </a:r>
            <a:br>
              <a:rPr lang="ru-RU" sz="280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А НЕ В ОЧЕРЕДИ В ПОЛИКЛИНИКЕ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56856268"/>
              </p:ext>
            </p:extLst>
          </p:nvPr>
        </p:nvGraphicFramePr>
        <p:xfrm>
          <a:off x="473635" y="2346512"/>
          <a:ext cx="11057218" cy="408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1640636"/>
            <a:ext cx="11127442" cy="60352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ПОМОЩНИК ФЕЛЬДШЕРА С ФАП-КЕЙСОМ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pPr/>
              <a:t>19</a:t>
            </a:fld>
            <a:endParaRPr lang="x-none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41294" y="810937"/>
            <a:ext cx="2998695" cy="78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КЕЙС 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0" name="Шеврон 9"/>
          <p:cNvSpPr/>
          <p:nvPr/>
        </p:nvSpPr>
        <p:spPr>
          <a:xfrm>
            <a:off x="450476" y="961471"/>
            <a:ext cx="490818" cy="423582"/>
          </a:xfrm>
          <a:prstGeom prst="chevron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9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371053" y="2614083"/>
            <a:ext cx="11371291" cy="49383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 defTabSz="1219170">
              <a:spcBef>
                <a:spcPct val="20000"/>
              </a:spcBef>
              <a:defRPr/>
            </a:pPr>
            <a:r>
              <a:rPr lang="ru-RU" sz="2400" b="1" dirty="0" smtClean="0"/>
              <a:t>УРОВНИ ОБРАБОТКИ ЗВОНКОВ ПАЦИЕНТОВ</a:t>
            </a:r>
          </a:p>
          <a:p>
            <a:pPr marL="457189" indent="-457189" algn="ctr" defTabSz="121917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9119C-6736-624F-9B12-D554DECE235E}"/>
              </a:ext>
            </a:extLst>
          </p:cNvPr>
          <p:cNvSpPr txBox="1"/>
          <p:nvPr/>
        </p:nvSpPr>
        <p:spPr>
          <a:xfrm>
            <a:off x="425513" y="5632426"/>
            <a:ext cx="11316832" cy="991931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 rtlCol="0" anchor="ctr">
            <a:noAutofit/>
          </a:bodyPr>
          <a:lstStyle/>
          <a:p>
            <a:pPr algn="ctr" defTabSz="1219170">
              <a:spcBef>
                <a:spcPct val="20000"/>
              </a:spcBef>
              <a:defRPr/>
            </a:pPr>
            <a:r>
              <a:rPr lang="ru-RU" sz="2000" dirty="0" smtClean="0"/>
              <a:t>Автоматическая </a:t>
            </a:r>
            <a:r>
              <a:rPr lang="ru-RU" sz="2000" dirty="0"/>
              <a:t>переадресация звонка пациента с уровня на уровень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без </a:t>
            </a:r>
            <a:r>
              <a:rPr lang="ru-RU" sz="2000" dirty="0"/>
              <a:t>необходимости перезвона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4A473E-8259-DE44-AA95-E3D057CA0BF0}"/>
              </a:ext>
            </a:extLst>
          </p:cNvPr>
          <p:cNvSpPr/>
          <p:nvPr/>
        </p:nvSpPr>
        <p:spPr>
          <a:xfrm>
            <a:off x="1692210" y="3199140"/>
            <a:ext cx="2231136" cy="224942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217569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 algn="ctr"/>
            <a:r>
              <a:rPr lang="ru-RU" sz="2400" b="1" dirty="0">
                <a:latin typeface="+mj-lt"/>
              </a:rPr>
              <a:t>1 уровень</a:t>
            </a:r>
          </a:p>
          <a:p>
            <a:pPr algn="ctr"/>
            <a:r>
              <a:rPr lang="ru-RU" dirty="0"/>
              <a:t>в</a:t>
            </a:r>
            <a:r>
              <a:rPr lang="ru-RU" sz="1800" dirty="0" smtClean="0"/>
              <a:t>иртуальный ассистент</a:t>
            </a:r>
            <a:endParaRPr lang="ru-RU" sz="1800" dirty="0"/>
          </a:p>
          <a:p>
            <a:pPr algn="ctr"/>
            <a:r>
              <a:rPr lang="ru-RU" sz="1800" dirty="0"/>
              <a:t>(73 линии)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550983-ED29-9B43-B57C-A57DEB4109F1}"/>
              </a:ext>
            </a:extLst>
          </p:cNvPr>
          <p:cNvSpPr/>
          <p:nvPr/>
        </p:nvSpPr>
        <p:spPr>
          <a:xfrm>
            <a:off x="5395530" y="3183120"/>
            <a:ext cx="2231136" cy="2249424"/>
          </a:xfrm>
          <a:prstGeom prst="rect">
            <a:avLst/>
          </a:prstGeom>
          <a:solidFill>
            <a:srgbClr val="025088"/>
          </a:solidFill>
          <a:ln>
            <a:noFill/>
          </a:ln>
          <a:effectLst>
            <a:outerShdw blurRad="217569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 algn="ctr"/>
            <a:r>
              <a:rPr lang="ru-RU" sz="2400" dirty="0" smtClean="0">
                <a:latin typeface="+mj-lt"/>
              </a:rPr>
              <a:t>2 </a:t>
            </a:r>
            <a:r>
              <a:rPr lang="ru-RU" sz="2400" dirty="0">
                <a:latin typeface="+mj-lt"/>
              </a:rPr>
              <a:t>уровень</a:t>
            </a:r>
          </a:p>
          <a:p>
            <a:pPr algn="ctr"/>
            <a:r>
              <a:rPr lang="ru-RU" sz="1800" dirty="0"/>
              <a:t>региональный </a:t>
            </a:r>
            <a:r>
              <a:rPr lang="ru-RU" sz="1800" dirty="0" smtClean="0"/>
              <a:t>оператор</a:t>
            </a:r>
          </a:p>
          <a:p>
            <a:pPr algn="ctr"/>
            <a:r>
              <a:rPr lang="ru-RU" dirty="0" smtClean="0"/>
              <a:t>(10 человек)</a:t>
            </a:r>
            <a:endParaRPr lang="ru-RU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7D8659-8E0A-4C4D-821D-9CF43D2F1297}"/>
              </a:ext>
            </a:extLst>
          </p:cNvPr>
          <p:cNvSpPr/>
          <p:nvPr/>
        </p:nvSpPr>
        <p:spPr>
          <a:xfrm>
            <a:off x="9098498" y="3175893"/>
            <a:ext cx="2231136" cy="2249424"/>
          </a:xfrm>
          <a:prstGeom prst="rect">
            <a:avLst/>
          </a:prstGeom>
          <a:solidFill>
            <a:srgbClr val="008D45"/>
          </a:solidFill>
          <a:ln>
            <a:noFill/>
          </a:ln>
          <a:effectLst>
            <a:outerShdw blurRad="217569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t"/>
          <a:lstStyle/>
          <a:p>
            <a:pPr algn="ctr"/>
            <a:r>
              <a:rPr lang="ru-RU" sz="2400" dirty="0">
                <a:latin typeface="+mj-lt"/>
              </a:rPr>
              <a:t>3 уровень</a:t>
            </a:r>
          </a:p>
          <a:p>
            <a:pPr algn="ctr"/>
            <a:r>
              <a:rPr lang="ru-RU" dirty="0"/>
              <a:t>к</a:t>
            </a:r>
            <a:r>
              <a:rPr lang="ru-RU" sz="1800" dirty="0" smtClean="0"/>
              <a:t>онтакт-центры </a:t>
            </a:r>
            <a:r>
              <a:rPr lang="ru-RU" sz="1800" dirty="0"/>
              <a:t>медицинских </a:t>
            </a:r>
            <a:r>
              <a:rPr lang="ru-RU" sz="1800" dirty="0" smtClean="0"/>
              <a:t>организаций</a:t>
            </a:r>
          </a:p>
          <a:p>
            <a:pPr algn="ctr"/>
            <a:r>
              <a:rPr lang="ru-RU" dirty="0" smtClean="0"/>
              <a:t>(206 человек)</a:t>
            </a:r>
            <a:endParaRPr lang="ru-RU" sz="1800" dirty="0" smtClean="0"/>
          </a:p>
          <a:p>
            <a:pPr algn="ctr"/>
            <a:endParaRPr lang="ru-RU" sz="1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3444" y="3267333"/>
            <a:ext cx="841248" cy="2103120"/>
            <a:chOff x="985090" y="2550666"/>
            <a:chExt cx="841248" cy="210312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269BBEF-FDB2-2D46-AA51-F67F1C63A7A1}"/>
                </a:ext>
              </a:extLst>
            </p:cNvPr>
            <p:cNvCxnSpPr/>
            <p:nvPr/>
          </p:nvCxnSpPr>
          <p:spPr>
            <a:xfrm>
              <a:off x="985090" y="2550666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29E13F8-2028-0B45-904B-3A7126630338}"/>
                </a:ext>
              </a:extLst>
            </p:cNvPr>
            <p:cNvCxnSpPr/>
            <p:nvPr/>
          </p:nvCxnSpPr>
          <p:spPr>
            <a:xfrm>
              <a:off x="985090" y="2806698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FA3C38E-5E69-5F48-A6DE-9E3AF3739E65}"/>
                </a:ext>
              </a:extLst>
            </p:cNvPr>
            <p:cNvCxnSpPr/>
            <p:nvPr/>
          </p:nvCxnSpPr>
          <p:spPr>
            <a:xfrm>
              <a:off x="985090" y="3062730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CC1947-7274-4B45-A1DF-CC373B18D69E}"/>
                </a:ext>
              </a:extLst>
            </p:cNvPr>
            <p:cNvCxnSpPr/>
            <p:nvPr/>
          </p:nvCxnSpPr>
          <p:spPr>
            <a:xfrm>
              <a:off x="985090" y="3337050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95F469B-02CF-5646-9CAE-6ADA2270994F}"/>
                </a:ext>
              </a:extLst>
            </p:cNvPr>
            <p:cNvCxnSpPr/>
            <p:nvPr/>
          </p:nvCxnSpPr>
          <p:spPr>
            <a:xfrm>
              <a:off x="985090" y="3593082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0505716-C79B-6847-88C4-7DFA668E39F5}"/>
                </a:ext>
              </a:extLst>
            </p:cNvPr>
            <p:cNvCxnSpPr/>
            <p:nvPr/>
          </p:nvCxnSpPr>
          <p:spPr>
            <a:xfrm>
              <a:off x="985090" y="3849114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34D6E71-2D40-D240-8B53-F0AE3B9DF264}"/>
                </a:ext>
              </a:extLst>
            </p:cNvPr>
            <p:cNvCxnSpPr/>
            <p:nvPr/>
          </p:nvCxnSpPr>
          <p:spPr>
            <a:xfrm>
              <a:off x="985090" y="4141722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E3E1925-7178-2D4C-8E20-8BC034743184}"/>
                </a:ext>
              </a:extLst>
            </p:cNvPr>
            <p:cNvCxnSpPr/>
            <p:nvPr/>
          </p:nvCxnSpPr>
          <p:spPr>
            <a:xfrm>
              <a:off x="985090" y="4397754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9ABDBF8-B917-AD42-85D6-F9463013D412}"/>
                </a:ext>
              </a:extLst>
            </p:cNvPr>
            <p:cNvCxnSpPr/>
            <p:nvPr/>
          </p:nvCxnSpPr>
          <p:spPr>
            <a:xfrm>
              <a:off x="985090" y="4653786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4186764" y="3770253"/>
            <a:ext cx="841248" cy="1060704"/>
            <a:chOff x="4313506" y="3062730"/>
            <a:chExt cx="841248" cy="106070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3863449-C510-C84C-A052-30D12205F412}"/>
                </a:ext>
              </a:extLst>
            </p:cNvPr>
            <p:cNvCxnSpPr/>
            <p:nvPr/>
          </p:nvCxnSpPr>
          <p:spPr>
            <a:xfrm>
              <a:off x="4313506" y="3062730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69D2B42-541D-A14E-8E89-35E1EF13D17F}"/>
                </a:ext>
              </a:extLst>
            </p:cNvPr>
            <p:cNvCxnSpPr/>
            <p:nvPr/>
          </p:nvCxnSpPr>
          <p:spPr>
            <a:xfrm>
              <a:off x="4313506" y="3318762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A0197E-5815-4648-9EE6-3F26AB5E8494}"/>
                </a:ext>
              </a:extLst>
            </p:cNvPr>
            <p:cNvCxnSpPr/>
            <p:nvPr/>
          </p:nvCxnSpPr>
          <p:spPr>
            <a:xfrm>
              <a:off x="4313506" y="3611370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E00512B-4C87-B34B-B445-3A235F4A0211}"/>
                </a:ext>
              </a:extLst>
            </p:cNvPr>
            <p:cNvCxnSpPr/>
            <p:nvPr/>
          </p:nvCxnSpPr>
          <p:spPr>
            <a:xfrm>
              <a:off x="4313506" y="3867402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663178F-7932-CA43-B19D-431BED7C6083}"/>
                </a:ext>
              </a:extLst>
            </p:cNvPr>
            <p:cNvCxnSpPr/>
            <p:nvPr/>
          </p:nvCxnSpPr>
          <p:spPr>
            <a:xfrm>
              <a:off x="4313506" y="4123434"/>
              <a:ext cx="841248" cy="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7890084" y="3957704"/>
            <a:ext cx="841248" cy="512064"/>
            <a:chOff x="7513906" y="3337050"/>
            <a:chExt cx="841248" cy="512064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D85BDD6-B8A5-264E-91DC-2B62F6C437CB}"/>
                </a:ext>
              </a:extLst>
            </p:cNvPr>
            <p:cNvCxnSpPr/>
            <p:nvPr/>
          </p:nvCxnSpPr>
          <p:spPr>
            <a:xfrm>
              <a:off x="7513906" y="3337050"/>
              <a:ext cx="8412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2C7586D-8016-C341-A38C-53D61F39B833}"/>
                </a:ext>
              </a:extLst>
            </p:cNvPr>
            <p:cNvCxnSpPr/>
            <p:nvPr/>
          </p:nvCxnSpPr>
          <p:spPr>
            <a:xfrm>
              <a:off x="7513906" y="3593082"/>
              <a:ext cx="8412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0C382DD-F82D-B144-B3BE-EAB68031412D}"/>
                </a:ext>
              </a:extLst>
            </p:cNvPr>
            <p:cNvCxnSpPr/>
            <p:nvPr/>
          </p:nvCxnSpPr>
          <p:spPr>
            <a:xfrm>
              <a:off x="7513906" y="3849114"/>
              <a:ext cx="84124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ая выноска 36"/>
          <p:cNvSpPr/>
          <p:nvPr/>
        </p:nvSpPr>
        <p:spPr>
          <a:xfrm>
            <a:off x="425513" y="1488368"/>
            <a:ext cx="11343789" cy="1125251"/>
          </a:xfrm>
          <a:prstGeom prst="wedgeRectCallout">
            <a:avLst>
              <a:gd name="adj1" fmla="val -20158"/>
              <a:gd name="adj2" fmla="val 50227"/>
            </a:avLst>
          </a:prstGeom>
          <a:solidFill>
            <a:srgbClr val="02508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ТРЁХУРОВНЕВЫЙ КОНТАКТ-ЦЕНТР 122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(СТАРТ - ДЕКАБРЬ 2022 Г.)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2</a:t>
            </a:fld>
            <a:endParaRPr lang="x-none"/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028722" y="743681"/>
            <a:ext cx="2998695" cy="7846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25088"/>
                </a:solidFill>
              </a:rPr>
              <a:t>КЕЙС</a:t>
            </a:r>
            <a:r>
              <a:rPr lang="en-US" dirty="0" smtClean="0">
                <a:solidFill>
                  <a:srgbClr val="025088"/>
                </a:solidFill>
              </a:rPr>
              <a:t> 1</a:t>
            </a:r>
            <a:endParaRPr lang="ru-RU" dirty="0">
              <a:solidFill>
                <a:srgbClr val="025088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483444" y="887262"/>
            <a:ext cx="490818" cy="423582"/>
          </a:xfrm>
          <a:prstGeom prst="chevron">
            <a:avLst/>
          </a:prstGeom>
          <a:solidFill>
            <a:srgbClr val="025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pPr/>
              <a:t>20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81201"/>
            <a:ext cx="12192000" cy="4876800"/>
          </a:xfrm>
          <a:prstGeom prst="rect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C211F8-F571-284A-BA76-4883E5F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903930"/>
            <a:ext cx="10515600" cy="937653"/>
          </a:xfrm>
        </p:spPr>
        <p:txBody>
          <a:bodyPr>
            <a:normAutofit/>
          </a:bodyPr>
          <a:lstStyle/>
          <a:p>
            <a:r>
              <a:rPr lang="ru-RU" sz="3600" b="1" dirty="0"/>
              <a:t>МАЛЫЕ НАСЕЛЕННЫЕ ПУНКТЫ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dirty="0" smtClean="0">
                <a:latin typeface="+mn-lt"/>
              </a:rPr>
              <a:t>ОРЕНБУРГСКОЙ </a:t>
            </a:r>
            <a:r>
              <a:rPr lang="ru-RU" sz="2400" dirty="0">
                <a:latin typeface="+mn-lt"/>
              </a:rPr>
              <a:t>ОБЛАСТИ</a:t>
            </a:r>
            <a:endParaRPr lang="x-none" sz="24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9F1DC-EA73-A947-9458-16C27E3DDD04}"/>
              </a:ext>
            </a:extLst>
          </p:cNvPr>
          <p:cNvSpPr txBox="1"/>
          <p:nvPr/>
        </p:nvSpPr>
        <p:spPr>
          <a:xfrm>
            <a:off x="6945821" y="2333248"/>
            <a:ext cx="3547937" cy="11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+mj-lt"/>
              </a:rPr>
              <a:t>1061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(62%)</a:t>
            </a:r>
            <a:endParaRPr lang="x-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489913-7ECA-0847-B093-497A06157117}"/>
              </a:ext>
            </a:extLst>
          </p:cNvPr>
          <p:cNvSpPr/>
          <p:nvPr/>
        </p:nvSpPr>
        <p:spPr>
          <a:xfrm>
            <a:off x="7076655" y="3274760"/>
            <a:ext cx="2939134" cy="73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Малые населенные пункты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AFAD-8623-8D48-9CAB-3F7B95A10133}"/>
              </a:ext>
            </a:extLst>
          </p:cNvPr>
          <p:cNvSpPr txBox="1"/>
          <p:nvPr/>
        </p:nvSpPr>
        <p:spPr>
          <a:xfrm>
            <a:off x="5323592" y="5439575"/>
            <a:ext cx="1979483" cy="73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286</a:t>
            </a:r>
            <a:endParaRPr lang="x-none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A2076F6-AE09-B64C-8917-F126ED5327BA}"/>
              </a:ext>
            </a:extLst>
          </p:cNvPr>
          <p:cNvSpPr/>
          <p:nvPr/>
        </p:nvSpPr>
        <p:spPr>
          <a:xfrm>
            <a:off x="5323592" y="6087504"/>
            <a:ext cx="2134506" cy="41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101-200 жителей</a:t>
            </a:r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CA84F5-6790-0E48-BADA-2AED85099795}"/>
              </a:ext>
            </a:extLst>
          </p:cNvPr>
          <p:cNvCxnSpPr>
            <a:cxnSpLocks/>
          </p:cNvCxnSpPr>
          <p:nvPr/>
        </p:nvCxnSpPr>
        <p:spPr>
          <a:xfrm>
            <a:off x="8389676" y="4007047"/>
            <a:ext cx="0" cy="11199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51D8FB-0689-4D4C-BB02-6D6FAE8E1B31}"/>
              </a:ext>
            </a:extLst>
          </p:cNvPr>
          <p:cNvCxnSpPr>
            <a:cxnSpLocks/>
          </p:cNvCxnSpPr>
          <p:nvPr/>
        </p:nvCxnSpPr>
        <p:spPr>
          <a:xfrm>
            <a:off x="2326004" y="5127012"/>
            <a:ext cx="78181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7A085A-9370-504D-8B76-76447DCE6260}"/>
              </a:ext>
            </a:extLst>
          </p:cNvPr>
          <p:cNvSpPr txBox="1"/>
          <p:nvPr/>
        </p:nvSpPr>
        <p:spPr>
          <a:xfrm>
            <a:off x="2339765" y="2333248"/>
            <a:ext cx="2566608" cy="1150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+mj-lt"/>
              </a:rPr>
              <a:t>1720</a:t>
            </a:r>
            <a:endParaRPr lang="x-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828BB-1C66-8940-9211-0D397579A918}"/>
              </a:ext>
            </a:extLst>
          </p:cNvPr>
          <p:cNvSpPr/>
          <p:nvPr/>
        </p:nvSpPr>
        <p:spPr>
          <a:xfrm>
            <a:off x="2339765" y="3353995"/>
            <a:ext cx="2573489" cy="73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Общее количество </a:t>
            </a:r>
          </a:p>
          <a:p>
            <a:r>
              <a:rPr lang="ru-RU" dirty="0">
                <a:solidFill>
                  <a:schemeClr val="bg1"/>
                </a:solidFill>
              </a:rPr>
              <a:t>Населенных пунктов</a:t>
            </a:r>
            <a:endParaRPr lang="x-none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0252CCFB-EEE6-384F-B269-A85CEC81CC38}"/>
              </a:ext>
            </a:extLst>
          </p:cNvPr>
          <p:cNvCxnSpPr>
            <a:cxnSpLocks/>
          </p:cNvCxnSpPr>
          <p:nvPr/>
        </p:nvCxnSpPr>
        <p:spPr>
          <a:xfrm>
            <a:off x="4801310" y="3190129"/>
            <a:ext cx="20304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EF72EF-1592-3348-8E3A-E2CBA8905280}"/>
              </a:ext>
            </a:extLst>
          </p:cNvPr>
          <p:cNvSpPr txBox="1"/>
          <p:nvPr/>
        </p:nvSpPr>
        <p:spPr>
          <a:xfrm>
            <a:off x="2326004" y="5439575"/>
            <a:ext cx="1979483" cy="73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577</a:t>
            </a:r>
            <a:endParaRPr lang="x-none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75CAD441-B7CE-3544-A66F-90725431E3AA}"/>
              </a:ext>
            </a:extLst>
          </p:cNvPr>
          <p:cNvSpPr/>
          <p:nvPr/>
        </p:nvSpPr>
        <p:spPr>
          <a:xfrm>
            <a:off x="2326004" y="6087504"/>
            <a:ext cx="1859707" cy="41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1-100 жителей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596927-347B-9F4F-81B9-72956909C92A}"/>
              </a:ext>
            </a:extLst>
          </p:cNvPr>
          <p:cNvSpPr txBox="1"/>
          <p:nvPr/>
        </p:nvSpPr>
        <p:spPr>
          <a:xfrm>
            <a:off x="8185010" y="5439575"/>
            <a:ext cx="1979483" cy="73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198</a:t>
            </a:r>
            <a:endParaRPr lang="x-none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BC1EE553-3753-7A42-A4DF-28019F03398E}"/>
              </a:ext>
            </a:extLst>
          </p:cNvPr>
          <p:cNvSpPr/>
          <p:nvPr/>
        </p:nvSpPr>
        <p:spPr>
          <a:xfrm>
            <a:off x="8185010" y="6087504"/>
            <a:ext cx="2134506" cy="41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201-300 жителей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4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pPr/>
              <a:t>21</a:t>
            </a:fld>
            <a:endParaRPr lang="x-non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"/>
          <a:stretch/>
        </p:blipFill>
        <p:spPr bwMode="auto">
          <a:xfrm>
            <a:off x="7170643" y="878148"/>
            <a:ext cx="4358637" cy="4460953"/>
          </a:xfrm>
          <a:prstGeom prst="rect">
            <a:avLst/>
          </a:prstGeom>
          <a:effectLst/>
        </p:spPr>
      </p:pic>
      <p:sp>
        <p:nvSpPr>
          <p:cNvPr id="6" name="Прямоугольник 5"/>
          <p:cNvSpPr/>
          <p:nvPr/>
        </p:nvSpPr>
        <p:spPr>
          <a:xfrm>
            <a:off x="7258049" y="5602097"/>
            <a:ext cx="4362451" cy="8950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2830" y="2134724"/>
            <a:ext cx="58069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Проведение </a:t>
            </a:r>
            <a:r>
              <a:rPr lang="ru-RU" sz="1600" dirty="0"/>
              <a:t>профилактического медицинского осмотра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диспансеризации определенных групп взрослого населения (приказ Минздрава России от 27 апреля </a:t>
            </a:r>
            <a:r>
              <a:rPr lang="ru-RU" sz="1600" dirty="0" smtClean="0"/>
              <a:t>2021</a:t>
            </a:r>
            <a:r>
              <a:rPr lang="ru-RU" sz="1600" dirty="0"/>
              <a:t> г. № 404н</a:t>
            </a:r>
            <a:r>
              <a:rPr lang="ru-RU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Оказание </a:t>
            </a:r>
            <a:r>
              <a:rPr lang="ru-RU" sz="1600" dirty="0"/>
              <a:t>первичной медико-санитарной помощи медицинской помощи (приказ Минздрава России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30 </a:t>
            </a:r>
            <a:r>
              <a:rPr lang="ru-RU" sz="1600" dirty="0"/>
              <a:t>ноября 2017 г. № 965н</a:t>
            </a:r>
            <a:r>
              <a:rPr lang="ru-RU" sz="1600" dirty="0" smtClean="0"/>
              <a:t>)</a:t>
            </a:r>
            <a:r>
              <a:rPr lang="ru-RU" sz="1600" dirty="0"/>
              <a:t> 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Оказание </a:t>
            </a:r>
            <a:r>
              <a:rPr lang="ru-RU" sz="1600" dirty="0"/>
              <a:t>скорой, в том числе скорой </a:t>
            </a:r>
            <a:r>
              <a:rPr lang="ru-RU" sz="1600" dirty="0" smtClean="0"/>
              <a:t>специализированной</a:t>
            </a:r>
            <a:r>
              <a:rPr lang="ru-RU" sz="1600" dirty="0"/>
              <a:t>, медицинской помощи (приказ Минздрава России </a:t>
            </a:r>
            <a:r>
              <a:rPr lang="ru-RU" sz="1600" dirty="0" smtClean="0"/>
              <a:t>от 30 </a:t>
            </a:r>
            <a:r>
              <a:rPr lang="ru-RU" sz="1600" dirty="0"/>
              <a:t>ноября 2017 г. № 965н</a:t>
            </a:r>
            <a:r>
              <a:rPr lang="ru-RU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Оказание </a:t>
            </a:r>
            <a:r>
              <a:rPr lang="ru-RU" sz="1600" dirty="0"/>
              <a:t>паллиативной медицинской помощи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приказ Минздрава России от 30 ноября 2017 г. № 965н</a:t>
            </a:r>
            <a:r>
              <a:rPr lang="ru-RU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/>
              <a:t>Т</a:t>
            </a:r>
            <a:r>
              <a:rPr lang="ru-RU" sz="1600" dirty="0" err="1" smtClean="0"/>
              <a:t>елеконсультации</a:t>
            </a:r>
            <a:r>
              <a:rPr lang="ru-RU" sz="1600" dirty="0" smtClean="0"/>
              <a:t> ФАП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Проведения </a:t>
            </a:r>
            <a:r>
              <a:rPr lang="ru-RU" sz="1600" dirty="0" err="1"/>
              <a:t>предсменных</a:t>
            </a:r>
            <a:r>
              <a:rPr lang="ru-RU" sz="1600" dirty="0"/>
              <a:t>, </a:t>
            </a:r>
            <a:r>
              <a:rPr lang="ru-RU" sz="1600" dirty="0" err="1"/>
              <a:t>предрейсовых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 err="1"/>
              <a:t>послесменных</a:t>
            </a:r>
            <a:r>
              <a:rPr lang="ru-RU" sz="1600" dirty="0"/>
              <a:t>, </a:t>
            </a:r>
            <a:r>
              <a:rPr lang="ru-RU" sz="1600" dirty="0" err="1"/>
              <a:t>послерейсовых</a:t>
            </a:r>
            <a:r>
              <a:rPr lang="ru-RU" sz="1600" dirty="0"/>
              <a:t> медицинских осмотров (приказ Минздрава России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 </a:t>
            </a:r>
            <a:r>
              <a:rPr lang="ru-RU" sz="1600" dirty="0"/>
              <a:t>15 декабря 2014 г. № 835н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8" name="Рисунок 7" descr="Мобильный комплекс ICLMed (телемедицинский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6560" r="19065" b="13885"/>
          <a:stretch/>
        </p:blipFill>
        <p:spPr bwMode="auto">
          <a:xfrm>
            <a:off x="5904551" y="3054774"/>
            <a:ext cx="3181565" cy="28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258049" y="5573764"/>
            <a:ext cx="4362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9A49"/>
                </a:solidFill>
                <a:latin typeface="+mj-lt"/>
              </a:rPr>
              <a:t>ТЕЛЕМЕДИЦИНСКИЙ КОМПЛЕКС </a:t>
            </a:r>
            <a:r>
              <a:rPr lang="ru-RU" dirty="0" smtClean="0">
                <a:solidFill>
                  <a:srgbClr val="009A49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009A49"/>
                </a:solidFill>
                <a:latin typeface="+mj-lt"/>
              </a:rPr>
            </a:br>
            <a:r>
              <a:rPr lang="ru-RU" dirty="0" smtClean="0">
                <a:solidFill>
                  <a:srgbClr val="009A49"/>
                </a:solidFill>
              </a:rPr>
              <a:t>«ФАП-КЕЙС С/Н 1905TM0104»</a:t>
            </a:r>
            <a:endParaRPr lang="ru-RU" dirty="0">
              <a:solidFill>
                <a:srgbClr val="009A4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408" y="876914"/>
            <a:ext cx="60706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</a:rPr>
              <a:t>ЗАДАЧИ</a:t>
            </a:r>
            <a:r>
              <a:rPr lang="ru-RU" sz="3200" b="1" dirty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КОМПЛЕКСА </a:t>
            </a:r>
            <a:r>
              <a:rPr lang="ru-RU" altLang="ru-RU" sz="3200" dirty="0" smtClean="0">
                <a:latin typeface="+mj-lt"/>
              </a:rPr>
              <a:t>«</a:t>
            </a:r>
            <a:r>
              <a:rPr lang="ru-RU" altLang="ru-RU" sz="3200" dirty="0">
                <a:latin typeface="+mj-lt"/>
              </a:rPr>
              <a:t>ФАП-КЕЙС</a:t>
            </a:r>
            <a:r>
              <a:rPr lang="ru-RU" altLang="ru-RU" sz="3200" dirty="0" smtClean="0">
                <a:latin typeface="+mj-lt"/>
              </a:rPr>
              <a:t>»</a:t>
            </a:r>
            <a:endParaRPr lang="ru-RU" sz="3200" b="1" dirty="0"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9935" y="2233889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6446" y="3207132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6446" y="3939988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6446" y="4672855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9571" y="5170394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99571" y="5398993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4388" y="2233889"/>
            <a:ext cx="0" cy="3259386"/>
          </a:xfrm>
          <a:prstGeom prst="line">
            <a:avLst/>
          </a:prstGeom>
          <a:ln w="12700">
            <a:solidFill>
              <a:srgbClr val="0086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07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798881"/>
            <a:ext cx="12192000" cy="2064932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pPr/>
              <a:t>22</a:t>
            </a:fld>
            <a:endParaRPr lang="x-none" dirty="0"/>
          </a:p>
        </p:txBody>
      </p:sp>
      <p:pic>
        <p:nvPicPr>
          <p:cNvPr id="5" name="Рисунок 4" descr="Мобильный комплекс ICLMed (телемедицинский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6560" r="19065" b="13885"/>
          <a:stretch/>
        </p:blipFill>
        <p:spPr bwMode="auto">
          <a:xfrm>
            <a:off x="922989" y="2045104"/>
            <a:ext cx="4250022" cy="385930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82761" y="971058"/>
            <a:ext cx="8399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8643"/>
                </a:solidFill>
                <a:latin typeface="+mj-lt"/>
              </a:rPr>
              <a:t>СОДЕРЖАНИЕ</a:t>
            </a:r>
            <a:r>
              <a:rPr lang="ru-RU" sz="3200" b="1" dirty="0" smtClean="0">
                <a:latin typeface="+mj-lt"/>
              </a:rPr>
              <a:t> </a:t>
            </a:r>
            <a:r>
              <a:rPr lang="ru-RU" sz="3200" b="1" dirty="0">
                <a:latin typeface="+mj-lt"/>
              </a:rPr>
              <a:t>«ФАП-КЕЙСА»</a:t>
            </a:r>
            <a:endParaRPr lang="x-none" sz="3200" b="1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>
            <a:endCxn id="22" idx="4"/>
          </p:cNvCxnSpPr>
          <p:nvPr/>
        </p:nvCxnSpPr>
        <p:spPr>
          <a:xfrm flipH="1">
            <a:off x="6176323" y="1861436"/>
            <a:ext cx="4494" cy="4103518"/>
          </a:xfrm>
          <a:prstGeom prst="line">
            <a:avLst/>
          </a:prstGeom>
          <a:ln w="12700">
            <a:solidFill>
              <a:srgbClr val="0086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485356" y="1718296"/>
            <a:ext cx="4502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Тонометр</a:t>
            </a:r>
            <a:endParaRPr lang="x-none" sz="2000" dirty="0"/>
          </a:p>
          <a:p>
            <a:pPr>
              <a:spcBef>
                <a:spcPts val="0"/>
              </a:spcBef>
            </a:pPr>
            <a:r>
              <a:rPr lang="ru-RU" sz="2000" dirty="0" err="1" smtClean="0"/>
              <a:t>Глюкометр</a:t>
            </a:r>
            <a:r>
              <a:rPr lang="ru-RU" sz="2000" dirty="0" smtClean="0"/>
              <a:t> 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/>
              <a:t>Тест-полоски для </a:t>
            </a:r>
            <a:r>
              <a:rPr lang="ru-RU" sz="2000" dirty="0" smtClean="0"/>
              <a:t>определения </a:t>
            </a:r>
            <a:br>
              <a:rPr lang="ru-RU" sz="2000" dirty="0" smtClean="0"/>
            </a:br>
            <a:r>
              <a:rPr lang="ru-RU" sz="2000" dirty="0" smtClean="0"/>
              <a:t>уровня холестерина</a:t>
            </a:r>
            <a:endParaRPr lang="x-none" sz="2000" dirty="0"/>
          </a:p>
          <a:p>
            <a:pPr>
              <a:spcBef>
                <a:spcPts val="0"/>
              </a:spcBef>
            </a:pPr>
            <a:r>
              <a:rPr lang="ru-RU" sz="2000" dirty="0"/>
              <a:t>Спирометр</a:t>
            </a:r>
            <a:endParaRPr lang="x-none" sz="2000" dirty="0"/>
          </a:p>
          <a:p>
            <a:pPr>
              <a:spcBef>
                <a:spcPts val="0"/>
              </a:spcBef>
            </a:pPr>
            <a:r>
              <a:rPr lang="ru-RU" sz="2000" dirty="0"/>
              <a:t>ЭКГ ATECEASY ECG</a:t>
            </a:r>
            <a:endParaRPr lang="x-none" sz="2000" dirty="0"/>
          </a:p>
          <a:p>
            <a:pPr>
              <a:spcBef>
                <a:spcPts val="0"/>
              </a:spcBef>
            </a:pPr>
            <a:r>
              <a:rPr lang="ru-RU" sz="2000" dirty="0"/>
              <a:t>Ноутбук </a:t>
            </a:r>
            <a:r>
              <a:rPr lang="ru-RU" sz="2000" dirty="0" err="1"/>
              <a:t>RAYbook</a:t>
            </a:r>
            <a:r>
              <a:rPr lang="ru-RU" sz="2000" dirty="0"/>
              <a:t> BI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Тонометр для измерения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внутриглазного давления</a:t>
            </a:r>
            <a:endParaRPr lang="x-none" sz="2000" dirty="0"/>
          </a:p>
          <a:p>
            <a:pPr>
              <a:spcBef>
                <a:spcPts val="0"/>
              </a:spcBef>
            </a:pPr>
            <a:r>
              <a:rPr lang="ru-RU" sz="2000" dirty="0"/>
              <a:t>ПО для проведения анкетирования</a:t>
            </a:r>
            <a:endParaRPr lang="x-none" sz="2000" dirty="0"/>
          </a:p>
          <a:p>
            <a:pPr>
              <a:spcBef>
                <a:spcPts val="0"/>
              </a:spcBef>
            </a:pPr>
            <a:r>
              <a:rPr lang="ru-RU" sz="2000" dirty="0"/>
              <a:t>USB </a:t>
            </a:r>
            <a:r>
              <a:rPr lang="ru-RU" sz="2000" dirty="0" err="1"/>
              <a:t>hub</a:t>
            </a:r>
            <a:r>
              <a:rPr lang="ru-RU" sz="2000" dirty="0"/>
              <a:t> </a:t>
            </a:r>
            <a:r>
              <a:rPr lang="ru-RU" sz="2000" dirty="0" err="1"/>
              <a:t>Ginzzu</a:t>
            </a:r>
            <a:r>
              <a:rPr lang="ru-RU" sz="2000" dirty="0"/>
              <a:t> 7 портов </a:t>
            </a:r>
            <a:endParaRPr lang="x-none" sz="2000" dirty="0"/>
          </a:p>
          <a:p>
            <a:pPr>
              <a:spcBef>
                <a:spcPts val="0"/>
              </a:spcBef>
            </a:pPr>
            <a:r>
              <a:rPr lang="ru-RU" sz="2000" dirty="0"/>
              <a:t>Регистрационное удостоверение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составной части ФАП </a:t>
            </a:r>
            <a:r>
              <a:rPr lang="ru-RU" sz="2000" dirty="0" smtClean="0"/>
              <a:t>кейса</a:t>
            </a:r>
            <a:endParaRPr lang="ru-RU" sz="2000" dirty="0"/>
          </a:p>
          <a:p>
            <a:pPr lvl="0"/>
            <a:r>
              <a:rPr lang="ru-RU" sz="2000" dirty="0"/>
              <a:t>Передача данных в </a:t>
            </a:r>
            <a:r>
              <a:rPr lang="ru-RU" sz="2000" dirty="0" smtClean="0"/>
              <a:t>РМИС</a:t>
            </a:r>
            <a:endParaRPr lang="x-none" sz="2000" dirty="0"/>
          </a:p>
        </p:txBody>
      </p:sp>
      <p:sp>
        <p:nvSpPr>
          <p:cNvPr id="10" name="Овал 9"/>
          <p:cNvSpPr/>
          <p:nvPr/>
        </p:nvSpPr>
        <p:spPr>
          <a:xfrm>
            <a:off x="6106364" y="1861436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02875" y="3061559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02875" y="3381904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02875" y="3984015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96000" y="4591689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096000" y="4882163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02875" y="2147160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102875" y="2470294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102875" y="3677537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96000" y="5205297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96000" y="5810313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8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688105"/>
            <a:ext cx="12192000" cy="117570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pPr/>
              <a:t>23</a:t>
            </a:fld>
            <a:endParaRPr lang="x-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594" y="935464"/>
            <a:ext cx="10704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643"/>
                </a:solidFill>
                <a:latin typeface="+mj-lt"/>
              </a:rPr>
              <a:t>АПРОБАЦИЯ </a:t>
            </a:r>
            <a:r>
              <a:rPr lang="ru-RU" sz="3600" b="1" dirty="0" smtClean="0">
                <a:latin typeface="+mj-lt"/>
              </a:rPr>
              <a:t>«ФАП-КЕЙСА</a:t>
            </a:r>
            <a:endParaRPr lang="x-none" sz="3600" b="1" dirty="0">
              <a:latin typeface="+mj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4041C7F-38EC-A748-A654-A397E002E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8" r="723"/>
          <a:stretch/>
        </p:blipFill>
        <p:spPr>
          <a:xfrm>
            <a:off x="6615953" y="2039395"/>
            <a:ext cx="4765208" cy="339397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906" y="1922681"/>
            <a:ext cx="435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кол-во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взрослого прикрепленного населения, из них: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A085A-9370-504D-8B76-76447DCE6260}"/>
              </a:ext>
            </a:extLst>
          </p:cNvPr>
          <p:cNvSpPr txBox="1"/>
          <p:nvPr/>
        </p:nvSpPr>
        <p:spPr>
          <a:xfrm>
            <a:off x="374595" y="1783145"/>
            <a:ext cx="1768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+mj-lt"/>
              </a:rPr>
              <a:t>819</a:t>
            </a:r>
            <a:endParaRPr lang="x-none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623" y="3116521"/>
            <a:ext cx="15784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>
              <a:lnSpc>
                <a:spcPts val="2600"/>
              </a:lnSpc>
            </a:pPr>
            <a:r>
              <a:rPr lang="ru-RU" b="1" dirty="0" smtClean="0">
                <a:solidFill>
                  <a:srgbClr val="00864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</a:p>
          <a:p>
            <a:pPr lvl="2" algn="r">
              <a:lnSpc>
                <a:spcPts val="2600"/>
              </a:lnSpc>
            </a:pPr>
            <a:r>
              <a:rPr lang="ru-RU" b="1" u="sng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435</a:t>
            </a:r>
            <a:endParaRPr lang="ru-RU" dirty="0">
              <a:solidFill>
                <a:srgbClr val="C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r">
              <a:lnSpc>
                <a:spcPts val="2600"/>
              </a:lnSpc>
            </a:pPr>
            <a:r>
              <a:rPr lang="ru-RU" b="1" i="1" dirty="0" smtClean="0">
                <a:solidFill>
                  <a:srgbClr val="0086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108 </a:t>
            </a:r>
          </a:p>
          <a:p>
            <a:pPr lvl="2" algn="r">
              <a:lnSpc>
                <a:spcPts val="2600"/>
              </a:lnSpc>
            </a:pPr>
            <a:r>
              <a:rPr lang="ru-RU" b="1" i="1" dirty="0" smtClean="0">
                <a:solidFill>
                  <a:srgbClr val="0086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endParaRPr lang="ru-RU" b="1" i="1" dirty="0">
              <a:solidFill>
                <a:srgbClr val="00864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r">
              <a:lnSpc>
                <a:spcPts val="2600"/>
              </a:lnSpc>
            </a:pPr>
            <a:r>
              <a:rPr lang="ru-RU" b="1" i="1" dirty="0" smtClean="0">
                <a:solidFill>
                  <a:srgbClr val="0086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32  </a:t>
            </a:r>
          </a:p>
          <a:p>
            <a:pPr lvl="2" algn="r">
              <a:lnSpc>
                <a:spcPts val="2600"/>
              </a:lnSpc>
            </a:pPr>
            <a:r>
              <a:rPr lang="ru-RU" b="1" i="1" dirty="0" smtClean="0">
                <a:solidFill>
                  <a:srgbClr val="00864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b="1" i="1" dirty="0">
              <a:solidFill>
                <a:srgbClr val="00864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906" y="3109797"/>
            <a:ext cx="4473047" cy="239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осмотрено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дому</a:t>
            </a:r>
          </a:p>
          <a:p>
            <a:pPr marL="0" lvl="2">
              <a:lnSpc>
                <a:spcPts val="2600"/>
              </a:lnSpc>
            </a:pPr>
            <a:r>
              <a:rPr lang="ru-RU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патологий,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0" lvl="2">
              <a:lnSpc>
                <a:spcPts val="2600"/>
              </a:lnSpc>
            </a:pPr>
            <a:r>
              <a:rPr lang="ru-R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повышенный уровень </a:t>
            </a:r>
            <a:r>
              <a:rPr lang="ru-RU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глюкозы</a:t>
            </a:r>
          </a:p>
          <a:p>
            <a:pPr marL="0" lvl="2">
              <a:lnSpc>
                <a:spcPts val="2600"/>
              </a:lnSpc>
            </a:pPr>
            <a:r>
              <a:rPr lang="ru-R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повышенный уровень холестерина</a:t>
            </a:r>
            <a:endParaRPr lang="ru-RU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>
              <a:lnSpc>
                <a:spcPts val="2600"/>
              </a:lnSpc>
            </a:pPr>
            <a:r>
              <a:rPr lang="ru-R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ЭКГ-нарушения </a:t>
            </a:r>
            <a:r>
              <a:rPr lang="ru-RU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ритма</a:t>
            </a:r>
          </a:p>
          <a:p>
            <a:pPr marL="0" lvl="2">
              <a:lnSpc>
                <a:spcPts val="2600"/>
              </a:lnSpc>
            </a:pPr>
            <a:r>
              <a:rPr lang="ru-RU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онконастороженность</a:t>
            </a:r>
            <a:r>
              <a:rPr lang="ru-R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анкетирования</a:t>
            </a:r>
            <a:endParaRPr lang="ru-RU" i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97541" y="2940008"/>
            <a:ext cx="56544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75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125135"/>
            <a:ext cx="12192000" cy="73867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pPr/>
              <a:t>24</a:t>
            </a:fld>
            <a:endParaRPr lang="x-none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7429" y="3683669"/>
            <a:ext cx="6224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Обеспечение мобильности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автономности </a:t>
            </a:r>
            <a:r>
              <a:rPr lang="ru-RU" dirty="0" smtClean="0"/>
              <a:t>обследования</a:t>
            </a:r>
            <a:endParaRPr lang="x-none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Повышение доступности и качества медпомощи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жителей удаленных малонаселенных пунктов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Вовлечение маломобильных групп населения</a:t>
            </a:r>
            <a:endParaRPr lang="x-none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Сокращение времени </a:t>
            </a:r>
            <a:r>
              <a:rPr lang="ru-RU" dirty="0" smtClean="0"/>
              <a:t>обследования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Проведение 1 этапа диспансеризации в течение </a:t>
            </a:r>
            <a:br>
              <a:rPr lang="ru-RU" dirty="0" smtClean="0"/>
            </a:br>
            <a:r>
              <a:rPr lang="ru-RU" dirty="0" smtClean="0"/>
              <a:t>1-го дня</a:t>
            </a:r>
            <a:endParaRPr lang="x-non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73B2F39-8B6A-8F4F-AA77-252D6A9EDFD6}"/>
              </a:ext>
            </a:extLst>
          </p:cNvPr>
          <p:cNvSpPr txBox="1">
            <a:spLocks/>
          </p:cNvSpPr>
          <p:nvPr/>
        </p:nvSpPr>
        <p:spPr>
          <a:xfrm>
            <a:off x="437470" y="3020608"/>
            <a:ext cx="6923545" cy="524021"/>
          </a:xfrm>
          <a:prstGeom prst="rect">
            <a:avLst/>
          </a:prstGeom>
          <a:solidFill>
            <a:srgbClr val="00864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bg1"/>
                </a:solidFill>
              </a:rPr>
              <a:t>ЭФФЕКТ ОТ </a:t>
            </a:r>
            <a:r>
              <a:rPr lang="ru-RU" sz="2000" dirty="0" smtClean="0">
                <a:solidFill>
                  <a:schemeClr val="bg1"/>
                </a:solidFill>
              </a:rPr>
              <a:t>ПРИМЕНЕНИЯ «ФАП-КЕЙСА</a:t>
            </a:r>
            <a:r>
              <a:rPr lang="ru-RU" sz="2000" dirty="0">
                <a:solidFill>
                  <a:schemeClr val="bg1"/>
                </a:solidFill>
              </a:rPr>
              <a:t>»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377716" y="862449"/>
            <a:ext cx="7266937" cy="18334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1" tIns="45700" rIns="91401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3200" dirty="0">
                <a:solidFill>
                  <a:schemeClr val="tx1"/>
                </a:solidFill>
              </a:rPr>
              <a:t>ПРОГРАММА И МЕТОДИКА ИСПЫТАНИЙ </a:t>
            </a:r>
            <a:br>
              <a:rPr lang="ru-RU" altLang="ru-RU" sz="3200" dirty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+mn-lt"/>
              </a:rPr>
              <a:t>ТЕЛЕМЕДИЦИНСКОГО КОМПЛЕКСА </a:t>
            </a:r>
            <a:br>
              <a:rPr lang="ru-RU" alt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+mn-lt"/>
              </a:rPr>
              <a:t>«ФАП-КЕЙС»</a:t>
            </a:r>
            <a:endParaRPr lang="ru-RU" altLang="ru-R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A7C80A88-8A75-AB43-8087-ABB0A1247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8" r="22739"/>
          <a:stretch/>
        </p:blipFill>
        <p:spPr>
          <a:xfrm>
            <a:off x="7991778" y="3337073"/>
            <a:ext cx="3210612" cy="3243909"/>
          </a:xfrm>
          <a:prstGeom prst="rect">
            <a:avLst/>
          </a:prstGeom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r="22668"/>
          <a:stretch/>
        </p:blipFill>
        <p:spPr>
          <a:xfrm>
            <a:off x="7994276" y="230188"/>
            <a:ext cx="3208114" cy="2956231"/>
          </a:xfrm>
          <a:prstGeom prst="rect">
            <a:avLst/>
          </a:prstGeom>
          <a:effectLst/>
        </p:spPr>
      </p:pic>
      <p:cxnSp>
        <p:nvCxnSpPr>
          <p:cNvPr id="19" name="Прямая соединительная линия 18"/>
          <p:cNvCxnSpPr>
            <a:stCxn id="20" idx="0"/>
            <a:endCxn id="24" idx="4"/>
          </p:cNvCxnSpPr>
          <p:nvPr/>
        </p:nvCxnSpPr>
        <p:spPr>
          <a:xfrm>
            <a:off x="906851" y="3807894"/>
            <a:ext cx="0" cy="1775012"/>
          </a:xfrm>
          <a:prstGeom prst="line">
            <a:avLst/>
          </a:prstGeom>
          <a:ln w="12700">
            <a:solidFill>
              <a:srgbClr val="0086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26528" y="3807894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6528" y="4345776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26528" y="4883659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26528" y="5179494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26528" y="5428265"/>
            <a:ext cx="160645" cy="154641"/>
          </a:xfrm>
          <a:prstGeom prst="ellipse">
            <a:avLst/>
          </a:prstGeom>
          <a:solidFill>
            <a:srgbClr val="008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30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pPr/>
              <a:t>25</a:t>
            </a:fld>
            <a:endParaRPr lang="x-none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342568" y="1621500"/>
            <a:ext cx="11417232" cy="675409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Распределение среднего времени на выполнение трудовых операций </a:t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009A49"/>
                </a:solidFill>
              </a:rPr>
              <a:t>при использовании</a:t>
            </a:r>
            <a:r>
              <a:rPr lang="ru-RU" sz="1800" b="1" dirty="0" smtClean="0"/>
              <a:t>/</a:t>
            </a:r>
            <a:r>
              <a:rPr lang="ru-RU" sz="1800" b="1" dirty="0" smtClean="0">
                <a:solidFill>
                  <a:srgbClr val="C00000"/>
                </a:solidFill>
              </a:rPr>
              <a:t>без использования</a:t>
            </a:r>
            <a:r>
              <a:rPr lang="ru-RU" sz="1800" b="1" dirty="0" smtClean="0">
                <a:solidFill>
                  <a:srgbClr val="0000FF"/>
                </a:solidFill>
              </a:rPr>
              <a:t> </a:t>
            </a:r>
            <a:r>
              <a:rPr lang="ru-RU" sz="1800" dirty="0" smtClean="0"/>
              <a:t>ФАП-кейса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568" y="794517"/>
            <a:ext cx="11525582" cy="7415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8643"/>
                </a:solidFill>
                <a:latin typeface="+mj-lt"/>
              </a:rPr>
              <a:t>РЕЗУЛЬТАТЫ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ПРИМЕНЕНИЯ ТЕЛЕМЕДИЦИНСКОГО КОМПЛЕКСА «ФАП-КЕЙС»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342566" y="2578673"/>
          <a:ext cx="11525583" cy="414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трелка влево 7"/>
          <p:cNvSpPr/>
          <p:nvPr/>
        </p:nvSpPr>
        <p:spPr>
          <a:xfrm rot="11701123">
            <a:off x="848142" y="2539127"/>
            <a:ext cx="1292298" cy="253740"/>
          </a:xfrm>
          <a:prstGeom prst="leftArrow">
            <a:avLst>
              <a:gd name="adj1" fmla="val 45556"/>
              <a:gd name="adj2" fmla="val 1955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1701123">
            <a:off x="5250274" y="2608428"/>
            <a:ext cx="1292298" cy="253740"/>
          </a:xfrm>
          <a:prstGeom prst="leftArrow">
            <a:avLst>
              <a:gd name="adj1" fmla="val 45556"/>
              <a:gd name="adj2" fmla="val 1955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1701123">
            <a:off x="9357134" y="2608429"/>
            <a:ext cx="1292298" cy="253740"/>
          </a:xfrm>
          <a:prstGeom prst="leftArrow">
            <a:avLst>
              <a:gd name="adj1" fmla="val 45556"/>
              <a:gd name="adj2" fmla="val 1955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1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pPr/>
              <a:t>26</a:t>
            </a:fld>
            <a:endParaRPr lang="x-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76607"/>
            <a:ext cx="5314950" cy="2547596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428750" y="2340554"/>
            <a:ext cx="3695700" cy="2393922"/>
          </a:xfrm>
          <a:prstGeom prst="rect">
            <a:avLst/>
          </a:prstGeom>
          <a:noFill/>
          <a:ln w="127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smtClean="0"/>
              <a:t>РАСПРЕДЕЛЕНИЕ </a:t>
            </a:r>
            <a:br>
              <a:rPr lang="ru-RU" sz="2000" smtClean="0"/>
            </a:br>
            <a:r>
              <a:rPr lang="ru-RU" sz="2000" smtClean="0"/>
              <a:t>СРЕДНЕГО ВРЕМЕНИ </a:t>
            </a:r>
            <a:br>
              <a:rPr lang="ru-RU" sz="2000" smtClean="0"/>
            </a:br>
            <a:r>
              <a:rPr lang="ru-RU" sz="2000" smtClean="0"/>
              <a:t>НА ВЫПОЛНЕНИЕ </a:t>
            </a:r>
            <a:br>
              <a:rPr lang="ru-RU" sz="2000" smtClean="0"/>
            </a:br>
            <a:r>
              <a:rPr lang="ru-RU" sz="2000" smtClean="0"/>
              <a:t>ТРУДОВЫХ ОПЕРАЦИЙ</a:t>
            </a:r>
            <a:br>
              <a:rPr lang="ru-RU" sz="2000" smtClean="0"/>
            </a:br>
            <a:r>
              <a:rPr lang="ru-RU" sz="2000" b="1" smtClean="0">
                <a:solidFill>
                  <a:srgbClr val="009A49"/>
                </a:solidFill>
              </a:rPr>
              <a:t>ПРИ ИСПОЛЬЗОВАНИИ</a:t>
            </a:r>
            <a:r>
              <a:rPr lang="ru-RU" sz="2000" b="1" smtClean="0"/>
              <a:t>/</a:t>
            </a:r>
            <a:br>
              <a:rPr lang="ru-RU" sz="2000" b="1" smtClean="0"/>
            </a:br>
            <a:r>
              <a:rPr lang="ru-RU" sz="2000" b="1" smtClean="0">
                <a:solidFill>
                  <a:srgbClr val="C00000"/>
                </a:solidFill>
              </a:rPr>
              <a:t>БЕЗ</a:t>
            </a:r>
            <a:r>
              <a:rPr lang="ru-RU" sz="2000" b="1" smtClean="0">
                <a:solidFill>
                  <a:srgbClr val="002060"/>
                </a:solidFill>
              </a:rPr>
              <a:t> </a:t>
            </a:r>
            <a:r>
              <a:rPr lang="ru-RU" sz="2000" b="1" smtClean="0">
                <a:solidFill>
                  <a:srgbClr val="C00000"/>
                </a:solidFill>
              </a:rPr>
              <a:t>ИСПОЛЬЗОВАНИЯ</a:t>
            </a:r>
            <a:r>
              <a:rPr lang="ru-RU" sz="2000" b="1" smtClean="0">
                <a:solidFill>
                  <a:srgbClr val="0000FF"/>
                </a:solidFill>
              </a:rPr>
              <a:t> </a:t>
            </a:r>
            <a:r>
              <a:rPr lang="ru-RU" sz="2000" smtClean="0">
                <a:solidFill>
                  <a:srgbClr val="0000FF"/>
                </a:solidFill>
              </a:rPr>
              <a:t/>
            </a:r>
            <a:br>
              <a:rPr lang="ru-RU" sz="2000" smtClean="0">
                <a:solidFill>
                  <a:srgbClr val="0000FF"/>
                </a:solidFill>
              </a:rPr>
            </a:br>
            <a:r>
              <a:rPr lang="ru-RU" sz="2000" smtClean="0"/>
              <a:t>КЕЙСА «ФАП»</a:t>
            </a:r>
            <a:endParaRPr lang="ru-RU" sz="2000" dirty="0"/>
          </a:p>
        </p:txBody>
      </p:sp>
      <p:sp>
        <p:nvSpPr>
          <p:cNvPr id="7" name="TextBox 1"/>
          <p:cNvSpPr txBox="1"/>
          <p:nvPr/>
        </p:nvSpPr>
        <p:spPr>
          <a:xfrm>
            <a:off x="371476" y="5209756"/>
            <a:ext cx="5133974" cy="11633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Среднее время, затраченное на проведение трудовых операций (даже с учетом внесения результатов в ИС в </a:t>
            </a:r>
            <a:r>
              <a:rPr lang="ru-RU" sz="1800" b="1" dirty="0" smtClean="0">
                <a:solidFill>
                  <a:srgbClr val="C00000"/>
                </a:solidFill>
              </a:rPr>
              <a:t>3,5 РАЗА МЕНЬШЕ </a:t>
            </a: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b="1" dirty="0" smtClean="0">
                <a:solidFill>
                  <a:srgbClr val="009A49"/>
                </a:solidFill>
              </a:rPr>
              <a:t>ПРИ ИСПОЛЬЗОВАНИИ КЕЙСА</a:t>
            </a:r>
            <a:r>
              <a:rPr lang="ru-RU" sz="1800" dirty="0" smtClean="0">
                <a:solidFill>
                  <a:srgbClr val="0000FF"/>
                </a:solidFill>
              </a:rPr>
              <a:t> </a:t>
            </a:r>
            <a:r>
              <a:rPr lang="ru-RU" sz="1800" dirty="0" smtClean="0"/>
              <a:t>«ФАП»</a:t>
            </a:r>
            <a:endParaRPr lang="ru-RU" sz="18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5600700" y="2667000"/>
          <a:ext cx="5990568" cy="370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1476" y="863434"/>
            <a:ext cx="11610974" cy="11323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8643"/>
                </a:solidFill>
                <a:latin typeface="+mj-lt"/>
              </a:rPr>
              <a:t>РЕЗУЛЬТАТЫ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ПРИМЕНЕНИЯ</a:t>
            </a:r>
            <a:r>
              <a:rPr lang="ru-RU" sz="2400" b="1" dirty="0" smtClean="0">
                <a:solidFill>
                  <a:srgbClr val="008643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ТЕЛЕМЕДИЦИНСКОГО КОМПЛЕКСА «ФАП-КЕЙС» </a:t>
            </a:r>
            <a:r>
              <a:rPr lang="ru-RU" sz="2400" dirty="0" smtClean="0">
                <a:solidFill>
                  <a:schemeClr val="tx1"/>
                </a:solidFill>
              </a:rPr>
              <a:t>В РАМКАХ РЕАЛИЗАЦИИ ПИЛОТНОГО ПРОЕКТА ОРЕНБУРГСКОЙ ОБЛАСТИ «ПОМОЩНИК ФЕЛЬДШЕРА»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962650" y="2263935"/>
            <a:ext cx="5124450" cy="3650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ЗАТРАЧЕННОЕ ВРЕМЯ (В СРЕДНЕМ, МИН.)</a:t>
            </a:r>
            <a:endParaRPr lang="ru-RU" sz="16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95400" y="2477051"/>
            <a:ext cx="0" cy="2124075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39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3C3F876E-794C-DE41-93F3-1C0290111E7B}"/>
              </a:ext>
            </a:extLst>
          </p:cNvPr>
          <p:cNvSpPr/>
          <p:nvPr/>
        </p:nvSpPr>
        <p:spPr>
          <a:xfrm flipV="1">
            <a:off x="0" y="5379693"/>
            <a:ext cx="12192000" cy="1478306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F876E-794C-DE41-93F3-1C0290111E7B}"/>
              </a:ext>
            </a:extLst>
          </p:cNvPr>
          <p:cNvSpPr/>
          <p:nvPr/>
        </p:nvSpPr>
        <p:spPr>
          <a:xfrm>
            <a:off x="0" y="2561959"/>
            <a:ext cx="12192000" cy="2851046"/>
          </a:xfrm>
          <a:prstGeom prst="rect">
            <a:avLst/>
          </a:prstGeom>
          <a:gradFill>
            <a:gsLst>
              <a:gs pos="0">
                <a:srgbClr val="00B050"/>
              </a:gs>
              <a:gs pos="75000">
                <a:srgbClr val="009C4E">
                  <a:lumMod val="86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7BD59-D877-694E-ADB6-6FB374A46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7197"/>
            <a:ext cx="9144000" cy="208374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7200" dirty="0" smtClean="0">
                <a:solidFill>
                  <a:schemeClr val="bg1"/>
                </a:solidFill>
              </a:rPr>
              <a:t>БЛАГОДАРЮ </a:t>
            </a:r>
            <a:br>
              <a:rPr lang="ru-RU" sz="7200" dirty="0" smtClean="0">
                <a:solidFill>
                  <a:schemeClr val="bg1"/>
                </a:solidFill>
              </a:rPr>
            </a:br>
            <a:r>
              <a:rPr lang="ru-RU" sz="7200" dirty="0" smtClean="0">
                <a:solidFill>
                  <a:schemeClr val="bg1"/>
                </a:solidFill>
              </a:rPr>
              <a:t>ЗА ВНИМАНИЕ!</a:t>
            </a:r>
            <a:endParaRPr lang="x-none" sz="7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A47A6-22BC-0249-B5E5-9A0F39AE8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04751"/>
            <a:ext cx="9144000" cy="64824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МИНИСТЕРСТВО ЗДРАВООХРАНЕНИЯ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/>
              <a:t>ОРЕНБУРГСКОЙ ОБЛАСТИ</a:t>
            </a:r>
            <a:endParaRPr lang="x-none" sz="1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F09150-B891-564A-9A5D-52663B8D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98" y="403291"/>
            <a:ext cx="941804" cy="10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2769577"/>
            <a:ext cx="121920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51939"/>
            <a:ext cx="12192000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7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3</a:t>
            </a:fld>
            <a:endParaRPr lang="x-none"/>
          </a:p>
        </p:txBody>
      </p:sp>
      <p:sp>
        <p:nvSpPr>
          <p:cNvPr id="41" name="Google Shape;72;g12052176ebe_0_170"/>
          <p:cNvSpPr/>
          <p:nvPr/>
        </p:nvSpPr>
        <p:spPr bwMode="auto">
          <a:xfrm>
            <a:off x="2419620" y="2368050"/>
            <a:ext cx="4180804" cy="2496587"/>
          </a:xfrm>
          <a:prstGeom prst="roundRect">
            <a:avLst>
              <a:gd name="adj" fmla="val 11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2;g12052176ebe_0_170"/>
          <p:cNvSpPr/>
          <p:nvPr/>
        </p:nvSpPr>
        <p:spPr bwMode="auto">
          <a:xfrm>
            <a:off x="7074946" y="2368050"/>
            <a:ext cx="4180804" cy="2496587"/>
          </a:xfrm>
          <a:prstGeom prst="roundRect">
            <a:avLst>
              <a:gd name="adj" fmla="val 11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115;g155890c5787_0_0"/>
          <p:cNvCxnSpPr/>
          <p:nvPr/>
        </p:nvCxnSpPr>
        <p:spPr>
          <a:xfrm>
            <a:off x="664340" y="5130583"/>
            <a:ext cx="10591410" cy="0"/>
          </a:xfrm>
          <a:prstGeom prst="straightConnector1">
            <a:avLst/>
          </a:prstGeom>
          <a:ln>
            <a:solidFill>
              <a:srgbClr val="025088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Google Shape;120;g155890c5787_0_0"/>
          <p:cNvSpPr/>
          <p:nvPr/>
        </p:nvSpPr>
        <p:spPr>
          <a:xfrm>
            <a:off x="556340" y="5076583"/>
            <a:ext cx="108000" cy="108000"/>
          </a:xfrm>
          <a:prstGeom prst="ellipse">
            <a:avLst/>
          </a:prstGeom>
          <a:solidFill>
            <a:srgbClr val="025088"/>
          </a:solidFill>
          <a:ln w="9525" cap="flat" cmpd="sng">
            <a:solidFill>
              <a:srgbClr val="0250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23;g155890c5787_0_0"/>
          <p:cNvSpPr/>
          <p:nvPr/>
        </p:nvSpPr>
        <p:spPr>
          <a:xfrm>
            <a:off x="9201154" y="5063112"/>
            <a:ext cx="108000" cy="108000"/>
          </a:xfrm>
          <a:prstGeom prst="ellipse">
            <a:avLst/>
          </a:prstGeom>
          <a:solidFill>
            <a:srgbClr val="025088"/>
          </a:solidFill>
          <a:ln w="9525" cap="flat" cmpd="sng">
            <a:solidFill>
              <a:srgbClr val="0250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23;g155890c5787_0_0"/>
          <p:cNvSpPr/>
          <p:nvPr/>
        </p:nvSpPr>
        <p:spPr>
          <a:xfrm>
            <a:off x="4456022" y="5076583"/>
            <a:ext cx="108000" cy="108000"/>
          </a:xfrm>
          <a:prstGeom prst="ellipse">
            <a:avLst/>
          </a:prstGeom>
          <a:solidFill>
            <a:srgbClr val="025088"/>
          </a:solidFill>
          <a:ln w="9525" cap="flat" cmpd="sng">
            <a:solidFill>
              <a:srgbClr val="0250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Прямоугольник 46"/>
          <p:cNvSpPr/>
          <p:nvPr/>
        </p:nvSpPr>
        <p:spPr>
          <a:xfrm>
            <a:off x="435995" y="5332968"/>
            <a:ext cx="1410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0</a:t>
            </a:r>
            <a:r>
              <a:rPr lang="en-US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1</a:t>
            </a:r>
            <a:r>
              <a:rPr lang="ru-RU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.</a:t>
            </a:r>
            <a:r>
              <a:rPr lang="en-US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12.</a:t>
            </a:r>
            <a:r>
              <a:rPr lang="ru-RU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2022</a:t>
            </a:r>
            <a:endParaRPr lang="ru-RU" sz="1400" b="1" dirty="0">
              <a:solidFill>
                <a:schemeClr val="dk1"/>
              </a:solidFill>
              <a:latin typeface="Golos Text" pitchFamily="34" charset="-52"/>
              <a:ea typeface="Golos Text VF DemiBold" pitchFamily="2" charset="0"/>
              <a:cs typeface="Golos Text" pitchFamily="34" charset="-52"/>
              <a:sym typeface="Roboto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61837" y="5334532"/>
            <a:ext cx="1419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01</a:t>
            </a:r>
            <a:r>
              <a:rPr lang="ru-RU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.</a:t>
            </a:r>
            <a:r>
              <a:rPr lang="en-US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01.</a:t>
            </a:r>
            <a:r>
              <a:rPr lang="ru-RU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202</a:t>
            </a:r>
            <a:r>
              <a:rPr lang="en-US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3</a:t>
            </a:r>
            <a:endParaRPr lang="ru-RU" sz="1400" b="1" dirty="0">
              <a:solidFill>
                <a:schemeClr val="dk1"/>
              </a:solidFill>
              <a:latin typeface="Golos Text" pitchFamily="34" charset="-52"/>
              <a:ea typeface="Golos Text VF DemiBold" pitchFamily="2" charset="0"/>
              <a:cs typeface="Golos Text" pitchFamily="34" charset="-52"/>
              <a:sym typeface="Roboto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71911" y="5289759"/>
            <a:ext cx="121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I </a:t>
            </a:r>
            <a:r>
              <a:rPr lang="ru-RU" sz="1400" b="1" dirty="0" smtClean="0">
                <a:solidFill>
                  <a:schemeClr val="dk1"/>
                </a:solidFill>
                <a:latin typeface="Golos Text" pitchFamily="34" charset="-52"/>
                <a:ea typeface="Golos Text VF DemiBold" pitchFamily="2" charset="0"/>
                <a:cs typeface="Golos Text" pitchFamily="34" charset="-52"/>
                <a:sym typeface="Roboto"/>
              </a:rPr>
              <a:t>кв. 2023</a:t>
            </a:r>
            <a:endParaRPr lang="ru-RU" sz="1400" b="1" dirty="0">
              <a:solidFill>
                <a:schemeClr val="dk1"/>
              </a:solidFill>
              <a:latin typeface="Golos Text" pitchFamily="34" charset="-52"/>
              <a:ea typeface="Golos Text VF DemiBold" pitchFamily="2" charset="0"/>
              <a:cs typeface="Golos Text" pitchFamily="34" charset="-52"/>
              <a:sym typeface="Roboto"/>
            </a:endParaRPr>
          </a:p>
        </p:txBody>
      </p:sp>
      <p:sp>
        <p:nvSpPr>
          <p:cNvPr id="50" name="Google Shape;137;p3"/>
          <p:cNvSpPr/>
          <p:nvPr/>
        </p:nvSpPr>
        <p:spPr>
          <a:xfrm>
            <a:off x="376482" y="3696947"/>
            <a:ext cx="1568616" cy="106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/>
              <a:t>Ответы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часто </a:t>
            </a:r>
            <a:endParaRPr lang="ru-RU" sz="1600" b="1" dirty="0" smtClean="0"/>
          </a:p>
          <a:p>
            <a:r>
              <a:rPr lang="ru-RU" sz="1600" b="1" dirty="0" smtClean="0"/>
              <a:t>задаваемые </a:t>
            </a:r>
            <a:r>
              <a:rPr lang="ru-RU" sz="1600" b="1" dirty="0"/>
              <a:t>вопросы</a:t>
            </a:r>
          </a:p>
          <a:p>
            <a:pPr lvl="0">
              <a:spcBef>
                <a:spcPts val="120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Google Shape;137;p3"/>
          <p:cNvSpPr/>
          <p:nvPr/>
        </p:nvSpPr>
        <p:spPr>
          <a:xfrm>
            <a:off x="3099212" y="3695953"/>
            <a:ext cx="1297364" cy="813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/>
              <a:t>Запись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на </a:t>
            </a:r>
            <a:r>
              <a:rPr lang="ru-RU" sz="1600" b="1" dirty="0"/>
              <a:t>прием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 </a:t>
            </a:r>
            <a:r>
              <a:rPr lang="ru-RU" sz="1600" b="1" dirty="0"/>
              <a:t>врачу</a:t>
            </a:r>
          </a:p>
          <a:p>
            <a:pPr lvl="0">
              <a:spcBef>
                <a:spcPts val="120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Google Shape;137;p3"/>
          <p:cNvSpPr/>
          <p:nvPr/>
        </p:nvSpPr>
        <p:spPr>
          <a:xfrm>
            <a:off x="4999152" y="3724011"/>
            <a:ext cx="1021501" cy="81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 smtClean="0"/>
              <a:t>Вызов </a:t>
            </a:r>
            <a:br>
              <a:rPr lang="ru-RU" sz="1600" b="1" dirty="0" smtClean="0"/>
            </a:br>
            <a:r>
              <a:rPr lang="ru-RU" sz="1600" b="1" dirty="0" smtClean="0"/>
              <a:t>врача </a:t>
            </a:r>
          </a:p>
          <a:p>
            <a:r>
              <a:rPr lang="ru-RU" sz="1600" b="1" dirty="0" smtClean="0"/>
              <a:t>на дом</a:t>
            </a:r>
            <a:endParaRPr lang="ru-RU" sz="1600" b="1" dirty="0"/>
          </a:p>
          <a:p>
            <a:pPr lvl="0">
              <a:spcBef>
                <a:spcPts val="120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Google Shape;137;p3"/>
          <p:cNvSpPr/>
          <p:nvPr/>
        </p:nvSpPr>
        <p:spPr>
          <a:xfrm>
            <a:off x="9309154" y="3724011"/>
            <a:ext cx="1946596" cy="81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 err="1"/>
              <a:t>Обзвон</a:t>
            </a:r>
            <a:r>
              <a:rPr lang="ru-RU" sz="1600" b="1" dirty="0"/>
              <a:t> в части подтверждения записи на </a:t>
            </a:r>
            <a:r>
              <a:rPr lang="ru-RU" sz="1600" b="1" dirty="0" smtClean="0"/>
              <a:t>прием</a:t>
            </a:r>
            <a:endParaRPr lang="ru-RU" sz="1600" b="1" dirty="0"/>
          </a:p>
        </p:txBody>
      </p:sp>
      <p:sp>
        <p:nvSpPr>
          <p:cNvPr id="54" name="Google Shape;137;p3"/>
          <p:cNvSpPr/>
          <p:nvPr/>
        </p:nvSpPr>
        <p:spPr>
          <a:xfrm>
            <a:off x="7504530" y="3711189"/>
            <a:ext cx="1540553" cy="82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600" b="1" dirty="0"/>
              <a:t>Мониторинг состояния здоровья</a:t>
            </a:r>
          </a:p>
        </p:txBody>
      </p:sp>
      <p:sp>
        <p:nvSpPr>
          <p:cNvPr id="55" name="Полилиния 54"/>
          <p:cNvSpPr/>
          <p:nvPr/>
        </p:nvSpPr>
        <p:spPr>
          <a:xfrm>
            <a:off x="7640295" y="2776018"/>
            <a:ext cx="996696" cy="716577"/>
          </a:xfrm>
          <a:custGeom>
            <a:avLst/>
            <a:gdLst>
              <a:gd name="connsiteX0" fmla="*/ 0 w 996696"/>
              <a:gd name="connsiteY0" fmla="*/ 630936 h 716577"/>
              <a:gd name="connsiteX1" fmla="*/ 27432 w 996696"/>
              <a:gd name="connsiteY1" fmla="*/ 512064 h 716577"/>
              <a:gd name="connsiteX2" fmla="*/ 54864 w 996696"/>
              <a:gd name="connsiteY2" fmla="*/ 411480 h 716577"/>
              <a:gd name="connsiteX3" fmla="*/ 73152 w 996696"/>
              <a:gd name="connsiteY3" fmla="*/ 329184 h 716577"/>
              <a:gd name="connsiteX4" fmla="*/ 82296 w 996696"/>
              <a:gd name="connsiteY4" fmla="*/ 292608 h 716577"/>
              <a:gd name="connsiteX5" fmla="*/ 109728 w 996696"/>
              <a:gd name="connsiteY5" fmla="*/ 256032 h 716577"/>
              <a:gd name="connsiteX6" fmla="*/ 128016 w 996696"/>
              <a:gd name="connsiteY6" fmla="*/ 265176 h 716577"/>
              <a:gd name="connsiteX7" fmla="*/ 146304 w 996696"/>
              <a:gd name="connsiteY7" fmla="*/ 301752 h 716577"/>
              <a:gd name="connsiteX8" fmla="*/ 155448 w 996696"/>
              <a:gd name="connsiteY8" fmla="*/ 393192 h 716577"/>
              <a:gd name="connsiteX9" fmla="*/ 173736 w 996696"/>
              <a:gd name="connsiteY9" fmla="*/ 457200 h 716577"/>
              <a:gd name="connsiteX10" fmla="*/ 192024 w 996696"/>
              <a:gd name="connsiteY10" fmla="*/ 630936 h 716577"/>
              <a:gd name="connsiteX11" fmla="*/ 201168 w 996696"/>
              <a:gd name="connsiteY11" fmla="*/ 658368 h 716577"/>
              <a:gd name="connsiteX12" fmla="*/ 210312 w 996696"/>
              <a:gd name="connsiteY12" fmla="*/ 694944 h 716577"/>
              <a:gd name="connsiteX13" fmla="*/ 237744 w 996696"/>
              <a:gd name="connsiteY13" fmla="*/ 676656 h 716577"/>
              <a:gd name="connsiteX14" fmla="*/ 246888 w 996696"/>
              <a:gd name="connsiteY14" fmla="*/ 649224 h 716577"/>
              <a:gd name="connsiteX15" fmla="*/ 265176 w 996696"/>
              <a:gd name="connsiteY15" fmla="*/ 576072 h 716577"/>
              <a:gd name="connsiteX16" fmla="*/ 329184 w 996696"/>
              <a:gd name="connsiteY16" fmla="*/ 484632 h 716577"/>
              <a:gd name="connsiteX17" fmla="*/ 356616 w 996696"/>
              <a:gd name="connsiteY17" fmla="*/ 429768 h 716577"/>
              <a:gd name="connsiteX18" fmla="*/ 365760 w 996696"/>
              <a:gd name="connsiteY18" fmla="*/ 457200 h 716577"/>
              <a:gd name="connsiteX19" fmla="*/ 374904 w 996696"/>
              <a:gd name="connsiteY19" fmla="*/ 713232 h 716577"/>
              <a:gd name="connsiteX20" fmla="*/ 402336 w 996696"/>
              <a:gd name="connsiteY20" fmla="*/ 704088 h 716577"/>
              <a:gd name="connsiteX21" fmla="*/ 429768 w 996696"/>
              <a:gd name="connsiteY21" fmla="*/ 676656 h 716577"/>
              <a:gd name="connsiteX22" fmla="*/ 466344 w 996696"/>
              <a:gd name="connsiteY22" fmla="*/ 685800 h 716577"/>
              <a:gd name="connsiteX23" fmla="*/ 484632 w 996696"/>
              <a:gd name="connsiteY23" fmla="*/ 658368 h 716577"/>
              <a:gd name="connsiteX24" fmla="*/ 512064 w 996696"/>
              <a:gd name="connsiteY24" fmla="*/ 640080 h 716577"/>
              <a:gd name="connsiteX25" fmla="*/ 557784 w 996696"/>
              <a:gd name="connsiteY25" fmla="*/ 649224 h 716577"/>
              <a:gd name="connsiteX26" fmla="*/ 603504 w 996696"/>
              <a:gd name="connsiteY26" fmla="*/ 530352 h 716577"/>
              <a:gd name="connsiteX27" fmla="*/ 640080 w 996696"/>
              <a:gd name="connsiteY27" fmla="*/ 475488 h 716577"/>
              <a:gd name="connsiteX28" fmla="*/ 685800 w 996696"/>
              <a:gd name="connsiteY28" fmla="*/ 329184 h 716577"/>
              <a:gd name="connsiteX29" fmla="*/ 704088 w 996696"/>
              <a:gd name="connsiteY29" fmla="*/ 292608 h 716577"/>
              <a:gd name="connsiteX30" fmla="*/ 740664 w 996696"/>
              <a:gd name="connsiteY30" fmla="*/ 182880 h 716577"/>
              <a:gd name="connsiteX31" fmla="*/ 777240 w 996696"/>
              <a:gd name="connsiteY31" fmla="*/ 100584 h 716577"/>
              <a:gd name="connsiteX32" fmla="*/ 786384 w 996696"/>
              <a:gd name="connsiteY32" fmla="*/ 45720 h 716577"/>
              <a:gd name="connsiteX33" fmla="*/ 795528 w 996696"/>
              <a:gd name="connsiteY33" fmla="*/ 0 h 716577"/>
              <a:gd name="connsiteX34" fmla="*/ 804672 w 996696"/>
              <a:gd name="connsiteY34" fmla="*/ 45720 h 716577"/>
              <a:gd name="connsiteX35" fmla="*/ 813816 w 996696"/>
              <a:gd name="connsiteY35" fmla="*/ 649224 h 716577"/>
              <a:gd name="connsiteX36" fmla="*/ 822960 w 996696"/>
              <a:gd name="connsiteY36" fmla="*/ 621792 h 716577"/>
              <a:gd name="connsiteX37" fmla="*/ 832104 w 996696"/>
              <a:gd name="connsiteY37" fmla="*/ 585216 h 716577"/>
              <a:gd name="connsiteX38" fmla="*/ 859536 w 996696"/>
              <a:gd name="connsiteY38" fmla="*/ 594360 h 716577"/>
              <a:gd name="connsiteX39" fmla="*/ 868680 w 996696"/>
              <a:gd name="connsiteY39" fmla="*/ 630936 h 716577"/>
              <a:gd name="connsiteX40" fmla="*/ 877824 w 996696"/>
              <a:gd name="connsiteY40" fmla="*/ 658368 h 716577"/>
              <a:gd name="connsiteX41" fmla="*/ 905256 w 996696"/>
              <a:gd name="connsiteY41" fmla="*/ 649224 h 716577"/>
              <a:gd name="connsiteX42" fmla="*/ 923544 w 996696"/>
              <a:gd name="connsiteY42" fmla="*/ 621792 h 716577"/>
              <a:gd name="connsiteX43" fmla="*/ 950976 w 996696"/>
              <a:gd name="connsiteY43" fmla="*/ 594360 h 716577"/>
              <a:gd name="connsiteX44" fmla="*/ 987552 w 996696"/>
              <a:gd name="connsiteY44" fmla="*/ 521208 h 716577"/>
              <a:gd name="connsiteX45" fmla="*/ 996696 w 996696"/>
              <a:gd name="connsiteY45" fmla="*/ 521208 h 71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96696" h="716577">
                <a:moveTo>
                  <a:pt x="0" y="630936"/>
                </a:moveTo>
                <a:cubicBezTo>
                  <a:pt x="25904" y="449611"/>
                  <a:pt x="-10223" y="675237"/>
                  <a:pt x="27432" y="512064"/>
                </a:cubicBezTo>
                <a:cubicBezTo>
                  <a:pt x="51157" y="409255"/>
                  <a:pt x="18935" y="483339"/>
                  <a:pt x="54864" y="411480"/>
                </a:cubicBezTo>
                <a:cubicBezTo>
                  <a:pt x="71366" y="312469"/>
                  <a:pt x="55144" y="392213"/>
                  <a:pt x="73152" y="329184"/>
                </a:cubicBezTo>
                <a:cubicBezTo>
                  <a:pt x="76604" y="317100"/>
                  <a:pt x="76676" y="303848"/>
                  <a:pt x="82296" y="292608"/>
                </a:cubicBezTo>
                <a:cubicBezTo>
                  <a:pt x="89112" y="278977"/>
                  <a:pt x="100584" y="268224"/>
                  <a:pt x="109728" y="256032"/>
                </a:cubicBezTo>
                <a:cubicBezTo>
                  <a:pt x="124918" y="210462"/>
                  <a:pt x="113833" y="227354"/>
                  <a:pt x="128016" y="265176"/>
                </a:cubicBezTo>
                <a:cubicBezTo>
                  <a:pt x="132802" y="277939"/>
                  <a:pt x="140208" y="289560"/>
                  <a:pt x="146304" y="301752"/>
                </a:cubicBezTo>
                <a:cubicBezTo>
                  <a:pt x="149352" y="332232"/>
                  <a:pt x="150125" y="363026"/>
                  <a:pt x="155448" y="393192"/>
                </a:cubicBezTo>
                <a:cubicBezTo>
                  <a:pt x="159304" y="415044"/>
                  <a:pt x="170088" y="435312"/>
                  <a:pt x="173736" y="457200"/>
                </a:cubicBezTo>
                <a:cubicBezTo>
                  <a:pt x="207552" y="660094"/>
                  <a:pt x="162320" y="467562"/>
                  <a:pt x="192024" y="630936"/>
                </a:cubicBezTo>
                <a:cubicBezTo>
                  <a:pt x="193748" y="640419"/>
                  <a:pt x="198520" y="649100"/>
                  <a:pt x="201168" y="658368"/>
                </a:cubicBezTo>
                <a:cubicBezTo>
                  <a:pt x="204620" y="670452"/>
                  <a:pt x="207264" y="682752"/>
                  <a:pt x="210312" y="694944"/>
                </a:cubicBezTo>
                <a:cubicBezTo>
                  <a:pt x="219456" y="688848"/>
                  <a:pt x="230879" y="685238"/>
                  <a:pt x="237744" y="676656"/>
                </a:cubicBezTo>
                <a:cubicBezTo>
                  <a:pt x="243765" y="669130"/>
                  <a:pt x="244352" y="658523"/>
                  <a:pt x="246888" y="649224"/>
                </a:cubicBezTo>
                <a:cubicBezTo>
                  <a:pt x="253501" y="624975"/>
                  <a:pt x="251234" y="596985"/>
                  <a:pt x="265176" y="576072"/>
                </a:cubicBezTo>
                <a:cubicBezTo>
                  <a:pt x="310206" y="508528"/>
                  <a:pt x="288564" y="538792"/>
                  <a:pt x="329184" y="484632"/>
                </a:cubicBezTo>
                <a:cubicBezTo>
                  <a:pt x="331439" y="477868"/>
                  <a:pt x="344799" y="429768"/>
                  <a:pt x="356616" y="429768"/>
                </a:cubicBezTo>
                <a:cubicBezTo>
                  <a:pt x="366255" y="429768"/>
                  <a:pt x="362712" y="448056"/>
                  <a:pt x="365760" y="457200"/>
                </a:cubicBezTo>
                <a:cubicBezTo>
                  <a:pt x="368808" y="542544"/>
                  <a:pt x="362389" y="628756"/>
                  <a:pt x="374904" y="713232"/>
                </a:cubicBezTo>
                <a:cubicBezTo>
                  <a:pt x="376317" y="722767"/>
                  <a:pt x="394316" y="709435"/>
                  <a:pt x="402336" y="704088"/>
                </a:cubicBezTo>
                <a:cubicBezTo>
                  <a:pt x="413096" y="696915"/>
                  <a:pt x="420624" y="685800"/>
                  <a:pt x="429768" y="676656"/>
                </a:cubicBezTo>
                <a:cubicBezTo>
                  <a:pt x="441960" y="679704"/>
                  <a:pt x="454422" y="689774"/>
                  <a:pt x="466344" y="685800"/>
                </a:cubicBezTo>
                <a:cubicBezTo>
                  <a:pt x="476770" y="682325"/>
                  <a:pt x="476861" y="666139"/>
                  <a:pt x="484632" y="658368"/>
                </a:cubicBezTo>
                <a:cubicBezTo>
                  <a:pt x="492403" y="650597"/>
                  <a:pt x="502920" y="646176"/>
                  <a:pt x="512064" y="640080"/>
                </a:cubicBezTo>
                <a:cubicBezTo>
                  <a:pt x="517529" y="656474"/>
                  <a:pt x="523886" y="705720"/>
                  <a:pt x="557784" y="649224"/>
                </a:cubicBezTo>
                <a:cubicBezTo>
                  <a:pt x="579626" y="612820"/>
                  <a:pt x="588264" y="569976"/>
                  <a:pt x="603504" y="530352"/>
                </a:cubicBezTo>
                <a:cubicBezTo>
                  <a:pt x="611394" y="509838"/>
                  <a:pt x="627888" y="493776"/>
                  <a:pt x="640080" y="475488"/>
                </a:cubicBezTo>
                <a:cubicBezTo>
                  <a:pt x="644971" y="459185"/>
                  <a:pt x="674460" y="357535"/>
                  <a:pt x="685800" y="329184"/>
                </a:cubicBezTo>
                <a:cubicBezTo>
                  <a:pt x="690862" y="316528"/>
                  <a:pt x="699302" y="305371"/>
                  <a:pt x="704088" y="292608"/>
                </a:cubicBezTo>
                <a:cubicBezTo>
                  <a:pt x="717625" y="256508"/>
                  <a:pt x="719278" y="214959"/>
                  <a:pt x="740664" y="182880"/>
                </a:cubicBezTo>
                <a:cubicBezTo>
                  <a:pt x="764682" y="146853"/>
                  <a:pt x="764182" y="152816"/>
                  <a:pt x="777240" y="100584"/>
                </a:cubicBezTo>
                <a:cubicBezTo>
                  <a:pt x="781737" y="82597"/>
                  <a:pt x="783067" y="63961"/>
                  <a:pt x="786384" y="45720"/>
                </a:cubicBezTo>
                <a:cubicBezTo>
                  <a:pt x="789164" y="30429"/>
                  <a:pt x="792480" y="15240"/>
                  <a:pt x="795528" y="0"/>
                </a:cubicBezTo>
                <a:cubicBezTo>
                  <a:pt x="798576" y="15240"/>
                  <a:pt x="804234" y="30184"/>
                  <a:pt x="804672" y="45720"/>
                </a:cubicBezTo>
                <a:cubicBezTo>
                  <a:pt x="810337" y="246831"/>
                  <a:pt x="807432" y="448134"/>
                  <a:pt x="813816" y="649224"/>
                </a:cubicBezTo>
                <a:cubicBezTo>
                  <a:pt x="814122" y="658858"/>
                  <a:pt x="820312" y="631060"/>
                  <a:pt x="822960" y="621792"/>
                </a:cubicBezTo>
                <a:cubicBezTo>
                  <a:pt x="826412" y="609708"/>
                  <a:pt x="829056" y="597408"/>
                  <a:pt x="832104" y="585216"/>
                </a:cubicBezTo>
                <a:cubicBezTo>
                  <a:pt x="841248" y="588264"/>
                  <a:pt x="853515" y="586834"/>
                  <a:pt x="859536" y="594360"/>
                </a:cubicBezTo>
                <a:cubicBezTo>
                  <a:pt x="867387" y="604173"/>
                  <a:pt x="865228" y="618852"/>
                  <a:pt x="868680" y="630936"/>
                </a:cubicBezTo>
                <a:cubicBezTo>
                  <a:pt x="871328" y="640204"/>
                  <a:pt x="874776" y="649224"/>
                  <a:pt x="877824" y="658368"/>
                </a:cubicBezTo>
                <a:cubicBezTo>
                  <a:pt x="886968" y="655320"/>
                  <a:pt x="897730" y="655245"/>
                  <a:pt x="905256" y="649224"/>
                </a:cubicBezTo>
                <a:cubicBezTo>
                  <a:pt x="913838" y="642359"/>
                  <a:pt x="916509" y="630235"/>
                  <a:pt x="923544" y="621792"/>
                </a:cubicBezTo>
                <a:cubicBezTo>
                  <a:pt x="931823" y="611858"/>
                  <a:pt x="941832" y="603504"/>
                  <a:pt x="950976" y="594360"/>
                </a:cubicBezTo>
                <a:cubicBezTo>
                  <a:pt x="959708" y="572531"/>
                  <a:pt x="969290" y="539470"/>
                  <a:pt x="987552" y="521208"/>
                </a:cubicBezTo>
                <a:cubicBezTo>
                  <a:pt x="989707" y="519053"/>
                  <a:pt x="993648" y="521208"/>
                  <a:pt x="996696" y="521208"/>
                </a:cubicBezTo>
              </a:path>
            </a:pathLst>
          </a:custGeom>
          <a:noFill/>
          <a:ln w="28575">
            <a:solidFill>
              <a:srgbClr val="025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215" y="2765536"/>
            <a:ext cx="727059" cy="727059"/>
          </a:xfrm>
          <a:prstGeom prst="rect">
            <a:avLst/>
          </a:prstGeom>
          <a:effectLst/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84" y="2740665"/>
            <a:ext cx="850999" cy="850999"/>
          </a:xfrm>
          <a:prstGeom prst="rect">
            <a:avLst/>
          </a:prstGeom>
          <a:effectLst/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21" y="2809627"/>
            <a:ext cx="735037" cy="692329"/>
          </a:xfrm>
          <a:prstGeom prst="rect">
            <a:avLst/>
          </a:prstGeom>
          <a:effectLst/>
        </p:spPr>
      </p:pic>
      <p:sp>
        <p:nvSpPr>
          <p:cNvPr id="60" name="Прямоугольник 59"/>
          <p:cNvSpPr/>
          <p:nvPr/>
        </p:nvSpPr>
        <p:spPr>
          <a:xfrm>
            <a:off x="0" y="6039318"/>
            <a:ext cx="12192000" cy="818682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338977" y="893823"/>
            <a:ext cx="11499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25088"/>
                </a:solidFill>
                <a:latin typeface="+mj-lt"/>
              </a:rPr>
              <a:t>СЕРВИСЫ</a:t>
            </a:r>
            <a:r>
              <a:rPr lang="ru-RU" sz="3200" dirty="0" smtClean="0">
                <a:solidFill>
                  <a:srgbClr val="008D45"/>
                </a:solidFill>
                <a:latin typeface="+mj-lt"/>
              </a:rPr>
              <a:t> </a:t>
            </a:r>
          </a:p>
          <a:p>
            <a:r>
              <a:rPr lang="ru-RU" sz="3200" dirty="0" smtClean="0">
                <a:latin typeface="+mj-lt"/>
              </a:rPr>
              <a:t>ВИРТУАЛЬНОГО</a:t>
            </a:r>
            <a:r>
              <a:rPr lang="en-US" sz="3200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АССИСТЕНТА</a:t>
            </a:r>
            <a:endParaRPr lang="ru-RU" sz="3200" dirty="0">
              <a:latin typeface="+mj-lt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10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5" y="2860856"/>
            <a:ext cx="684850" cy="631739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5765533"/>
            <a:ext cx="12192000" cy="109246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4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8692758" y="2795787"/>
            <a:ext cx="271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Голосовой ассистент «Татьяна» Службы «122»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52387" y="2795787"/>
            <a:ext cx="2656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Телеграм</a:t>
            </a:r>
            <a:r>
              <a:rPr lang="ru-RU" sz="1600" dirty="0" smtClean="0"/>
              <a:t>-бот «Татьяна»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8994" y="2841953"/>
            <a:ext cx="4340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Виджет</a:t>
            </a:r>
            <a:r>
              <a:rPr lang="ru-RU" sz="1600" dirty="0" smtClean="0"/>
              <a:t> на сайте Минздрава Оренбургской области и сайтах медицинских организаций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841" y="3134341"/>
            <a:ext cx="2322721" cy="369332"/>
          </a:xfrm>
          <a:prstGeom prst="rect">
            <a:avLst/>
          </a:prstGeom>
          <a:noFill/>
          <a:ln w="12700">
            <a:solidFill>
              <a:srgbClr val="0250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25088"/>
                </a:solidFill>
                <a:latin typeface="+mj-lt"/>
              </a:rPr>
              <a:t>t.me/</a:t>
            </a:r>
            <a:r>
              <a:rPr lang="en-US" dirty="0" err="1" smtClean="0">
                <a:solidFill>
                  <a:srgbClr val="025088"/>
                </a:solidFill>
                <a:latin typeface="+mj-lt"/>
              </a:rPr>
              <a:t>orenmz_bot</a:t>
            </a:r>
            <a:endParaRPr lang="ru-RU" dirty="0">
              <a:solidFill>
                <a:srgbClr val="025088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6911" t="8155" r="2713"/>
          <a:stretch/>
        </p:blipFill>
        <p:spPr>
          <a:xfrm>
            <a:off x="4010561" y="3569386"/>
            <a:ext cx="3566226" cy="2248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66002" t="44882" r="10075" b="3470"/>
          <a:stretch/>
        </p:blipFill>
        <p:spPr>
          <a:xfrm>
            <a:off x="5793397" y="3845863"/>
            <a:ext cx="1943583" cy="2516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56" y="2092262"/>
            <a:ext cx="642325" cy="6285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61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90" y="2074390"/>
            <a:ext cx="682667" cy="6826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8" r="24744"/>
          <a:stretch/>
        </p:blipFill>
        <p:spPr>
          <a:xfrm>
            <a:off x="672132" y="3632866"/>
            <a:ext cx="2119575" cy="2655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29" y="3503673"/>
            <a:ext cx="3049468" cy="2859178"/>
          </a:xfrm>
          <a:prstGeom prst="rect">
            <a:avLst/>
          </a:prstGeom>
        </p:spPr>
      </p:pic>
      <p:cxnSp>
        <p:nvCxnSpPr>
          <p:cNvPr id="4096" name="Прямая соединительная линия 4095"/>
          <p:cNvCxnSpPr/>
          <p:nvPr/>
        </p:nvCxnSpPr>
        <p:spPr>
          <a:xfrm>
            <a:off x="3349592" y="2092262"/>
            <a:ext cx="0" cy="427058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277727" y="2092262"/>
            <a:ext cx="0" cy="427058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10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71" y="2122136"/>
            <a:ext cx="684850" cy="631739"/>
          </a:xfrm>
          <a:prstGeom prst="rect">
            <a:avLst/>
          </a:prstGeom>
          <a:effectLst/>
        </p:spPr>
      </p:pic>
      <p:sp>
        <p:nvSpPr>
          <p:cNvPr id="30" name="TextBox 29"/>
          <p:cNvSpPr txBox="1"/>
          <p:nvPr/>
        </p:nvSpPr>
        <p:spPr>
          <a:xfrm>
            <a:off x="354881" y="843795"/>
            <a:ext cx="11455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25088"/>
                </a:solidFill>
                <a:latin typeface="+mj-lt"/>
                <a:cs typeface="Golos Text DemiBold" pitchFamily="34" charset="-52"/>
              </a:rPr>
              <a:t>ОМНИКАНАЛЬНОСТЬ</a:t>
            </a:r>
          </a:p>
          <a:p>
            <a:r>
              <a:rPr lang="ru-RU" sz="3200" dirty="0" smtClean="0">
                <a:latin typeface="+mj-lt"/>
              </a:rPr>
              <a:t>ВИРТУАЛЬНОГО</a:t>
            </a:r>
            <a:r>
              <a:rPr lang="en-US" sz="3200" dirty="0" smtClean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АССИСТЕНТА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5169529"/>
            <a:ext cx="12192000" cy="1688471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5</a:t>
            </a:fld>
            <a:endParaRPr lang="x-none"/>
          </a:p>
        </p:txBody>
      </p:sp>
      <p:grpSp>
        <p:nvGrpSpPr>
          <p:cNvPr id="2" name="Группа 1"/>
          <p:cNvGrpSpPr/>
          <p:nvPr/>
        </p:nvGrpSpPr>
        <p:grpSpPr>
          <a:xfrm>
            <a:off x="7818406" y="531613"/>
            <a:ext cx="3396919" cy="5458101"/>
            <a:chOff x="8148990" y="715223"/>
            <a:chExt cx="3183516" cy="5115210"/>
          </a:xfrm>
          <a:effectLst/>
        </p:grpSpPr>
        <p:pic>
          <p:nvPicPr>
            <p:cNvPr id="15" name="Google Shape;65;p14">
              <a:extLst>
                <a:ext uri="{FF2B5EF4-FFF2-40B4-BE49-F238E27FC236}">
                  <a16:creationId xmlns:a16="http://schemas.microsoft.com/office/drawing/2014/main" id="{94CCF375-AF5E-6747-A8CC-38DBC2580C91}"/>
                </a:ext>
              </a:extLst>
            </p:cNvPr>
            <p:cNvPicPr/>
            <p:nvPr/>
          </p:nvPicPr>
          <p:blipFill>
            <a:blip r:embed="rId2" cstate="print"/>
            <a:stretch/>
          </p:blipFill>
          <p:spPr>
            <a:xfrm>
              <a:off x="8617590" y="926321"/>
              <a:ext cx="2246317" cy="4738164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2B2AFE11-05E0-AC4E-8484-39BCFA047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470" b="9191"/>
            <a:stretch/>
          </p:blipFill>
          <p:spPr>
            <a:xfrm>
              <a:off x="8148990" y="715223"/>
              <a:ext cx="3183516" cy="5115210"/>
            </a:xfrm>
            <a:prstGeom prst="rect">
              <a:avLst/>
            </a:prstGeom>
          </p:spPr>
        </p:pic>
      </p:grpSp>
      <p:sp>
        <p:nvSpPr>
          <p:cNvPr id="17" name="CustomShape 3"/>
          <p:cNvSpPr/>
          <p:nvPr/>
        </p:nvSpPr>
        <p:spPr>
          <a:xfrm>
            <a:off x="7736710" y="5961132"/>
            <a:ext cx="3560310" cy="5994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21920" bIns="12192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F3B56"/>
                </a:solidFill>
                <a:latin typeface="Arial"/>
                <a:ea typeface="Arial"/>
              </a:rPr>
              <a:t>СТАРТ – ЯНВАРЬ 2023</a:t>
            </a:r>
            <a:endParaRPr lang="ru-RU" sz="2400" b="1" spc="-1" dirty="0">
              <a:solidFill>
                <a:srgbClr val="0F3B56"/>
              </a:solidFill>
              <a:latin typeface="Arial"/>
            </a:endParaRPr>
          </a:p>
        </p:txBody>
      </p:sp>
      <p:pic>
        <p:nvPicPr>
          <p:cNvPr id="12" name="Google Shape;55;p13"/>
          <p:cNvPicPr/>
          <p:nvPr/>
        </p:nvPicPr>
        <p:blipFill>
          <a:blip r:embed="rId4" cstate="print"/>
          <a:stretch/>
        </p:blipFill>
        <p:spPr>
          <a:xfrm>
            <a:off x="1655460" y="1746376"/>
            <a:ext cx="4444509" cy="4444509"/>
          </a:xfrm>
          <a:prstGeom prst="rect">
            <a:avLst/>
          </a:prstGeom>
          <a:ln w="0">
            <a:noFill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95446" y="906010"/>
            <a:ext cx="2998695" cy="7846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F3B56"/>
                </a:solidFill>
              </a:rPr>
              <a:t>КЕЙС</a:t>
            </a:r>
            <a:r>
              <a:rPr lang="en-US" dirty="0" smtClean="0">
                <a:solidFill>
                  <a:srgbClr val="0F3B56"/>
                </a:solidFill>
              </a:rPr>
              <a:t> 2</a:t>
            </a:r>
            <a:endParaRPr lang="ru-RU" dirty="0">
              <a:solidFill>
                <a:srgbClr val="0F3B56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422932" y="1037796"/>
            <a:ext cx="490818" cy="423582"/>
          </a:xfrm>
          <a:prstGeom prst="chevron">
            <a:avLst/>
          </a:prstGeom>
          <a:solidFill>
            <a:srgbClr val="0F3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F3B56"/>
              </a:solidFill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322535" y="1634843"/>
            <a:ext cx="7110360" cy="1293231"/>
          </a:xfrm>
          <a:prstGeom prst="rect">
            <a:avLst/>
          </a:prstGeom>
          <a:noFill/>
          <a:ln w="0">
            <a:noFill/>
          </a:ln>
        </p:spPr>
        <p:txBody>
          <a:bodyPr tIns="121920" bIns="121920" anchor="b">
            <a:noAutofit/>
          </a:bodyPr>
          <a:lstStyle/>
          <a:p>
            <a:pPr>
              <a:tabLst>
                <a:tab pos="0" algn="l"/>
              </a:tabLst>
            </a:pPr>
            <a:r>
              <a:rPr lang="ru" sz="3200" spc="-1" dirty="0" smtClean="0">
                <a:solidFill>
                  <a:srgbClr val="0F3B56"/>
                </a:solidFill>
                <a:latin typeface="+mj-lt"/>
                <a:ea typeface="Arial"/>
              </a:rPr>
              <a:t>МОБИЛЬНОЕ</a:t>
            </a:r>
            <a:r>
              <a:rPr lang="en-US" sz="3200" spc="-1" dirty="0" smtClean="0">
                <a:solidFill>
                  <a:srgbClr val="0F3B56"/>
                </a:solidFill>
                <a:latin typeface="+mj-lt"/>
                <a:ea typeface="Arial"/>
              </a:rPr>
              <a:t> </a:t>
            </a:r>
            <a:r>
              <a:rPr lang="ru" sz="3200" spc="-1" dirty="0">
                <a:solidFill>
                  <a:srgbClr val="0F3B56"/>
                </a:solidFill>
                <a:latin typeface="+mj-lt"/>
                <a:ea typeface="Arial"/>
              </a:rPr>
              <a:t>ПРИЛОЖЕНИЕ</a:t>
            </a:r>
            <a:endParaRPr lang="en-US" sz="3200" spc="-1" dirty="0">
              <a:solidFill>
                <a:srgbClr val="0F3B56"/>
              </a:solidFill>
              <a:latin typeface="+mj-lt"/>
              <a:ea typeface="Arial"/>
            </a:endParaRPr>
          </a:p>
          <a:p>
            <a:pPr>
              <a:tabLst>
                <a:tab pos="0" algn="l"/>
              </a:tabLst>
            </a:pPr>
            <a:r>
              <a:rPr lang="ru" sz="3200" spc="-1" dirty="0">
                <a:solidFill>
                  <a:srgbClr val="0F3B56"/>
                </a:solidFill>
                <a:latin typeface="+mj-lt"/>
              </a:rPr>
              <a:t>«ЛИЧНЫЙ КАБИНЕТ ГЕРОЯ»</a:t>
            </a:r>
            <a:endParaRPr lang="ru-RU" sz="3200" spc="-1" dirty="0">
              <a:solidFill>
                <a:srgbClr val="0F3B56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5169529"/>
            <a:ext cx="12192000" cy="168504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100205" y="993605"/>
            <a:ext cx="1493002" cy="1449076"/>
          </a:xfrm>
          <a:prstGeom prst="rect">
            <a:avLst/>
          </a:prstGeom>
          <a:ln w="0"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9BDF71C-08FB-3C46-B8CE-56C272A6BA4B}"/>
              </a:ext>
            </a:extLst>
          </p:cNvPr>
          <p:cNvGrpSpPr/>
          <p:nvPr/>
        </p:nvGrpSpPr>
        <p:grpSpPr>
          <a:xfrm>
            <a:off x="6411383" y="787130"/>
            <a:ext cx="5442075" cy="5047213"/>
            <a:chOff x="6333632" y="1123584"/>
            <a:chExt cx="5611089" cy="5085072"/>
          </a:xfrm>
          <a:effectLst/>
        </p:grpSpPr>
        <p:pic>
          <p:nvPicPr>
            <p:cNvPr id="84" name="Google Shape;63;p14"/>
            <p:cNvPicPr/>
            <p:nvPr/>
          </p:nvPicPr>
          <p:blipFill>
            <a:blip r:embed="rId3" cstate="print"/>
            <a:stretch/>
          </p:blipFill>
          <p:spPr>
            <a:xfrm>
              <a:off x="9469646" y="1293504"/>
              <a:ext cx="2297955" cy="484723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Google Shape;64;p14"/>
            <p:cNvPicPr/>
            <p:nvPr/>
          </p:nvPicPr>
          <p:blipFill>
            <a:blip r:embed="rId4" cstate="print"/>
            <a:stretch/>
          </p:blipFill>
          <p:spPr>
            <a:xfrm>
              <a:off x="9276128" y="1123584"/>
              <a:ext cx="2668593" cy="5085072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Google Shape;65;p14"/>
            <p:cNvPicPr/>
            <p:nvPr/>
          </p:nvPicPr>
          <p:blipFill>
            <a:blip r:embed="rId5" cstate="print"/>
            <a:stretch/>
          </p:blipFill>
          <p:spPr>
            <a:xfrm>
              <a:off x="6543036" y="1344864"/>
              <a:ext cx="2241269" cy="4727515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Google Shape;66;p14"/>
            <p:cNvPicPr/>
            <p:nvPr/>
          </p:nvPicPr>
          <p:blipFill>
            <a:blip r:embed="rId4" cstate="print"/>
            <a:stretch/>
          </p:blipFill>
          <p:spPr>
            <a:xfrm>
              <a:off x="6333632" y="1123584"/>
              <a:ext cx="2668593" cy="5085072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8" name="TextShape 1"/>
          <p:cNvSpPr txBox="1"/>
          <p:nvPr/>
        </p:nvSpPr>
        <p:spPr>
          <a:xfrm>
            <a:off x="1796303" y="993605"/>
            <a:ext cx="4325379" cy="1626622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ГЕРОЯ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2400" spc="-1" dirty="0">
                <a:solidFill>
                  <a:srgbClr val="043055"/>
                </a:solidFill>
                <a:ea typeface="Arial"/>
              </a:rPr>
              <a:t>ЗАДАЧИ ПРИЛОЖЕНИЯ</a:t>
            </a:r>
            <a:endParaRPr lang="ru-RU" sz="32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14538" y="2774132"/>
            <a:ext cx="5522006" cy="3236542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 marL="342900" indent="-342900">
              <a:lnSpc>
                <a:spcPct val="95000"/>
              </a:lnSpc>
              <a:spcAft>
                <a:spcPts val="1599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" sz="2000" spc="-1" dirty="0">
                <a:solidFill>
                  <a:srgbClr val="043055"/>
                </a:solidFill>
                <a:latin typeface="Arial"/>
                <a:ea typeface="Arial"/>
              </a:rPr>
              <a:t>Удобная коммуникация</a:t>
            </a:r>
            <a:r>
              <a:rPr lang="en-US" sz="2000" spc="-1" dirty="0">
                <a:solidFill>
                  <a:srgbClr val="043055"/>
                </a:solidFill>
                <a:latin typeface="Arial"/>
                <a:ea typeface="Arial"/>
              </a:rPr>
              <a:t> </a:t>
            </a:r>
            <a:r>
              <a:rPr lang="ru" sz="2000" spc="-1" dirty="0">
                <a:solidFill>
                  <a:srgbClr val="043055"/>
                </a:solidFill>
                <a:latin typeface="Arial"/>
                <a:ea typeface="Arial"/>
              </a:rPr>
              <a:t>с родителями пациента</a:t>
            </a:r>
            <a:endParaRPr lang="en-US" sz="2000" spc="-1" dirty="0">
              <a:solidFill>
                <a:srgbClr val="043055"/>
              </a:solidFill>
              <a:latin typeface="Arial"/>
              <a:ea typeface="Arial"/>
            </a:endParaRPr>
          </a:p>
          <a:p>
            <a:pPr marL="342900" indent="-342900">
              <a:lnSpc>
                <a:spcPct val="95000"/>
              </a:lnSpc>
              <a:spcAft>
                <a:spcPts val="1599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" sz="2000" spc="-1" dirty="0">
                <a:solidFill>
                  <a:srgbClr val="043055"/>
                </a:solidFill>
                <a:latin typeface="Arial"/>
                <a:ea typeface="Arial"/>
              </a:rPr>
              <a:t>Доступный цифровой аналог амбулаторной карты</a:t>
            </a:r>
            <a:endParaRPr lang="ru-RU" sz="2000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95000"/>
              </a:lnSpc>
              <a:spcAft>
                <a:spcPts val="1599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Снижение числа визитов пациентов </a:t>
            </a: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/>
            </a:r>
            <a:b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</a:br>
            <a:r>
              <a:rPr lang="ru-RU" sz="2000" spc="-1" dirty="0" smtClean="0">
                <a:solidFill>
                  <a:srgbClr val="043055"/>
                </a:solidFill>
                <a:latin typeface="Arial"/>
                <a:ea typeface="Arial"/>
              </a:rPr>
              <a:t>в 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поликлинику</a:t>
            </a:r>
            <a:endParaRPr lang="ru-RU" sz="2000" spc="-1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lnSpc>
                <a:spcPct val="95000"/>
              </a:lnSpc>
              <a:spcAft>
                <a:spcPts val="1599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" sz="2000" spc="-1" dirty="0">
                <a:solidFill>
                  <a:srgbClr val="043055"/>
                </a:solidFill>
                <a:latin typeface="Arial"/>
                <a:ea typeface="Arial"/>
              </a:rPr>
              <a:t>Повышение медицинской грамотности</a:t>
            </a:r>
            <a:r>
              <a:rPr lang="en-US" sz="2000" spc="-1" dirty="0">
                <a:solidFill>
                  <a:srgbClr val="043055"/>
                </a:solidFill>
                <a:latin typeface="Arial"/>
                <a:ea typeface="Arial"/>
              </a:rPr>
              <a:t> </a:t>
            </a:r>
            <a:r>
              <a:rPr lang="ru-RU" sz="2000" spc="-1" dirty="0">
                <a:solidFill>
                  <a:srgbClr val="043055"/>
                </a:solidFill>
                <a:latin typeface="Arial"/>
                <a:ea typeface="Arial"/>
              </a:rPr>
              <a:t>«Героя» и «его семьи»</a:t>
            </a:r>
            <a:endParaRPr lang="ru-RU" sz="20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Shape 6"/>
          <p:cNvSpPr txBox="1"/>
          <p:nvPr/>
        </p:nvSpPr>
        <p:spPr>
          <a:xfrm>
            <a:off x="6506308" y="5986560"/>
            <a:ext cx="5317114" cy="557665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21920" bIns="121920">
            <a:noAutofit/>
          </a:bodyPr>
          <a:lstStyle/>
          <a:p>
            <a:pPr algn="ctr">
              <a:lnSpc>
                <a:spcPct val="95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ru" sz="2000" b="1" spc="-1" dirty="0">
                <a:solidFill>
                  <a:srgbClr val="0F3B56"/>
                </a:solidFill>
                <a:latin typeface="Arial"/>
                <a:ea typeface="Arial"/>
              </a:rPr>
              <a:t>Гибрид онлайн–офлайн поликлиники</a:t>
            </a:r>
            <a:endParaRPr lang="ru-RU" sz="2000" spc="-1" dirty="0">
              <a:solidFill>
                <a:srgbClr val="0F3B56"/>
              </a:solidFill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15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4590107"/>
            <a:ext cx="12192000" cy="2264469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Shape 2"/>
          <p:cNvSpPr txBox="1"/>
          <p:nvPr/>
        </p:nvSpPr>
        <p:spPr>
          <a:xfrm>
            <a:off x="663167" y="2486173"/>
            <a:ext cx="4799230" cy="3895222"/>
          </a:xfrm>
          <a:prstGeom prst="rect">
            <a:avLst/>
          </a:prstGeom>
          <a:noFill/>
          <a:ln w="0">
            <a:noFill/>
          </a:ln>
        </p:spPr>
        <p:txBody>
          <a:bodyPr tIns="121920" bIns="121920" anchor="ctr">
            <a:noAutofit/>
          </a:bodyPr>
          <a:lstStyle/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z="2000" b="1" spc="-1" dirty="0" smtClean="0">
                <a:solidFill>
                  <a:srgbClr val="043055"/>
                </a:solidFill>
                <a:latin typeface="Arial"/>
                <a:ea typeface="Arial"/>
              </a:rPr>
              <a:t>Онлайн запись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pc="-1" dirty="0" smtClean="0">
                <a:solidFill>
                  <a:srgbClr val="043055"/>
                </a:solidFill>
                <a:latin typeface="Arial"/>
                <a:ea typeface="Arial"/>
              </a:rPr>
              <a:t>на амбулаторный прием, в том числе с использованием сервиса телемедицины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endParaRPr lang="ru" spc="-1" dirty="0">
              <a:solidFill>
                <a:srgbClr val="043055"/>
              </a:solidFill>
              <a:latin typeface="Arial"/>
              <a:ea typeface="Arial"/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z="2000" b="1" spc="-1" dirty="0">
                <a:solidFill>
                  <a:srgbClr val="043055"/>
                </a:solidFill>
                <a:ea typeface="Arial"/>
              </a:rPr>
              <a:t>Календарь пациента </a:t>
            </a:r>
            <a:endParaRPr lang="ru" b="1" spc="-1" dirty="0">
              <a:solidFill>
                <a:srgbClr val="043055"/>
              </a:solidFill>
              <a:ea typeface="Arial"/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pc="-1" dirty="0">
                <a:solidFill>
                  <a:srgbClr val="043055"/>
                </a:solidFill>
                <a:ea typeface="Arial"/>
              </a:rPr>
              <a:t>просмотр ближайших записей, с указанием времени, места и принимающего </a:t>
            </a:r>
            <a:r>
              <a:rPr lang="ru" spc="-1" dirty="0" smtClean="0">
                <a:solidFill>
                  <a:srgbClr val="043055"/>
                </a:solidFill>
                <a:ea typeface="Arial"/>
              </a:rPr>
              <a:t>врача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endParaRPr lang="ru" spc="-1" dirty="0">
              <a:solidFill>
                <a:srgbClr val="043055"/>
              </a:solidFill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z="2000" b="1" spc="-1" dirty="0">
                <a:solidFill>
                  <a:srgbClr val="043055"/>
                </a:solidFill>
                <a:ea typeface="Arial"/>
              </a:rPr>
              <a:t>Медицинская документация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pc="-1" dirty="0">
                <a:solidFill>
                  <a:srgbClr val="043055"/>
                </a:solidFill>
                <a:ea typeface="Arial"/>
              </a:rPr>
              <a:t>в том числе результаты анализов и клинических </a:t>
            </a:r>
            <a:r>
              <a:rPr lang="ru" spc="-1" dirty="0" smtClean="0">
                <a:solidFill>
                  <a:srgbClr val="043055"/>
                </a:solidFill>
                <a:ea typeface="Arial"/>
              </a:rPr>
              <a:t>исследований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endParaRPr lang="ru" spc="-1" dirty="0">
              <a:solidFill>
                <a:srgbClr val="043055"/>
              </a:solidFill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z="2000" b="1" spc="-1" dirty="0">
                <a:solidFill>
                  <a:srgbClr val="043055"/>
                </a:solidFill>
                <a:ea typeface="Arial"/>
              </a:rPr>
              <a:t>Заказ справок</a:t>
            </a:r>
            <a:endParaRPr lang="ru" b="1" spc="-1" dirty="0">
              <a:solidFill>
                <a:srgbClr val="043055"/>
              </a:solidFill>
              <a:ea typeface="Arial"/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pc="-1" dirty="0">
                <a:solidFill>
                  <a:srgbClr val="043055"/>
                </a:solidFill>
                <a:ea typeface="Arial"/>
              </a:rPr>
              <a:t>в том числе без посещения </a:t>
            </a:r>
            <a:r>
              <a:rPr lang="ru" spc="-1" dirty="0" smtClean="0">
                <a:solidFill>
                  <a:srgbClr val="043055"/>
                </a:solidFill>
                <a:ea typeface="Arial"/>
              </a:rPr>
              <a:t>врача</a:t>
            </a:r>
            <a:endParaRPr lang="ru-RU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7"/>
          <p:cNvSpPr txBox="1"/>
          <p:nvPr/>
        </p:nvSpPr>
        <p:spPr>
          <a:xfrm>
            <a:off x="5831818" y="2486173"/>
            <a:ext cx="3277715" cy="3947776"/>
          </a:xfrm>
          <a:prstGeom prst="rect">
            <a:avLst/>
          </a:prstGeom>
          <a:noFill/>
          <a:ln w="0">
            <a:noFill/>
          </a:ln>
        </p:spPr>
        <p:txBody>
          <a:bodyPr tIns="121920" bIns="121920" anchor="ctr">
            <a:noAutofit/>
          </a:bodyPr>
          <a:lstStyle/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z="2000" b="1" spc="-1" dirty="0">
                <a:solidFill>
                  <a:srgbClr val="043055"/>
                </a:solidFill>
                <a:latin typeface="Arial"/>
                <a:ea typeface="Arial"/>
              </a:rPr>
              <a:t>Телемедицинские консультации</a:t>
            </a:r>
            <a:endParaRPr lang="en-US" sz="2000" b="1" spc="-1" dirty="0">
              <a:solidFill>
                <a:srgbClr val="043055"/>
              </a:solidFill>
              <a:latin typeface="Arial"/>
              <a:ea typeface="Arial"/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-RU" spc="-1" dirty="0">
                <a:solidFill>
                  <a:srgbClr val="043055"/>
                </a:solidFill>
                <a:latin typeface="Arial"/>
              </a:rPr>
              <a:t>согласно </a:t>
            </a:r>
            <a:r>
              <a:rPr lang="ru-RU" spc="-1" dirty="0" smtClean="0">
                <a:solidFill>
                  <a:srgbClr val="043055"/>
                </a:solidFill>
                <a:latin typeface="Arial"/>
              </a:rPr>
              <a:t>регламенту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endParaRPr lang="ru-RU" spc="-1" dirty="0">
              <a:solidFill>
                <a:srgbClr val="043055"/>
              </a:solidFill>
              <a:latin typeface="Arial"/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z="2000" b="1" spc="-1" dirty="0">
                <a:solidFill>
                  <a:srgbClr val="043055"/>
                </a:solidFill>
                <a:ea typeface="Arial"/>
              </a:rPr>
              <a:t>Студия здоровья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" spc="-1" dirty="0">
                <a:solidFill>
                  <a:srgbClr val="043055"/>
                </a:solidFill>
              </a:rPr>
              <a:t>профилактический текстовый и </a:t>
            </a:r>
            <a:r>
              <a:rPr lang="ru" spc="-1" dirty="0" smtClean="0">
                <a:solidFill>
                  <a:srgbClr val="043055"/>
                </a:solidFill>
              </a:rPr>
              <a:t>видеоконтент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endParaRPr lang="ru" spc="-1" dirty="0">
              <a:solidFill>
                <a:srgbClr val="043055"/>
              </a:solidFill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en-US" sz="2000" b="1" spc="-1" dirty="0">
                <a:solidFill>
                  <a:srgbClr val="043055"/>
                </a:solidFill>
                <a:ea typeface="Arial"/>
              </a:rPr>
              <a:t>Push-</a:t>
            </a:r>
            <a:r>
              <a:rPr lang="ru-RU" sz="2000" b="1" spc="-1" dirty="0">
                <a:solidFill>
                  <a:srgbClr val="043055"/>
                </a:solidFill>
                <a:ea typeface="Arial"/>
              </a:rPr>
              <a:t>уведомления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-RU" spc="-1" dirty="0">
                <a:solidFill>
                  <a:srgbClr val="043055"/>
                </a:solidFill>
              </a:rPr>
              <a:t>веерные и индивидуальные</a:t>
            </a:r>
            <a:endParaRPr lang="ru-RU" spc="-1" dirty="0"/>
          </a:p>
          <a:p>
            <a:pPr>
              <a:lnSpc>
                <a:spcPct val="95000"/>
              </a:lnSpc>
              <a:tabLst>
                <a:tab pos="0" algn="l"/>
              </a:tabLst>
            </a:pPr>
            <a:endParaRPr lang="ru-RU" spc="-1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-RU" sz="2000" b="1" spc="-1" dirty="0">
                <a:solidFill>
                  <a:srgbClr val="043055"/>
                </a:solidFill>
                <a:ea typeface="Arial"/>
              </a:rPr>
              <a:t>Обратная связь </a:t>
            </a:r>
          </a:p>
          <a:p>
            <a:pPr>
              <a:lnSpc>
                <a:spcPct val="95000"/>
              </a:lnSpc>
              <a:tabLst>
                <a:tab pos="0" algn="l"/>
              </a:tabLst>
            </a:pPr>
            <a:r>
              <a:rPr lang="ru-RU" spc="-1" dirty="0">
                <a:solidFill>
                  <a:srgbClr val="043055"/>
                </a:solidFill>
                <a:ea typeface="Arial"/>
              </a:rPr>
              <a:t>с «Героем» и его </a:t>
            </a:r>
            <a:r>
              <a:rPr lang="ru-RU" spc="-1" dirty="0" smtClean="0">
                <a:solidFill>
                  <a:srgbClr val="043055"/>
                </a:solidFill>
                <a:ea typeface="Arial"/>
              </a:rPr>
              <a:t>родителями</a:t>
            </a:r>
            <a:endParaRPr lang="ru-RU" spc="-1" dirty="0">
              <a:solidFill>
                <a:srgbClr val="043055"/>
              </a:solidFill>
              <a:latin typeface="Arial"/>
            </a:endParaRPr>
          </a:p>
        </p:txBody>
      </p:sp>
      <p:sp>
        <p:nvSpPr>
          <p:cNvPr id="15" name="TextShape 1">
            <a:extLst>
              <a:ext uri="{FF2B5EF4-FFF2-40B4-BE49-F238E27FC236}">
                <a16:creationId xmlns:a16="http://schemas.microsoft.com/office/drawing/2014/main" id="{696087EA-C605-CA47-AFFB-395AB6D41FD0}"/>
              </a:ext>
            </a:extLst>
          </p:cNvPr>
          <p:cNvSpPr txBox="1"/>
          <p:nvPr/>
        </p:nvSpPr>
        <p:spPr>
          <a:xfrm>
            <a:off x="1965592" y="948270"/>
            <a:ext cx="6445077" cy="1000268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ГЕРОЯ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2400" spc="-1" dirty="0" smtClean="0">
                <a:solidFill>
                  <a:srgbClr val="043055"/>
                </a:solidFill>
                <a:ea typeface="Arial"/>
              </a:rPr>
              <a:t>СЕРВИСЫ </a:t>
            </a:r>
            <a:r>
              <a:rPr lang="ru-RU" sz="2400" spc="-1" dirty="0">
                <a:solidFill>
                  <a:srgbClr val="043055"/>
                </a:solidFill>
                <a:ea typeface="Arial"/>
              </a:rPr>
              <a:t>ПРИЛОЖЕНИЯ</a:t>
            </a:r>
            <a:endParaRPr lang="ru-RU" sz="3200" spc="-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047285" y="872373"/>
            <a:ext cx="2970640" cy="5756997"/>
            <a:chOff x="9355425" y="872374"/>
            <a:chExt cx="2662500" cy="5159832"/>
          </a:xfrm>
          <a:effectLst/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0281E27-241E-F647-878D-3837DDFB46A8}"/>
                </a:ext>
              </a:extLst>
            </p:cNvPr>
            <p:cNvSpPr/>
            <p:nvPr/>
          </p:nvSpPr>
          <p:spPr>
            <a:xfrm>
              <a:off x="9519716" y="1025830"/>
              <a:ext cx="2394088" cy="4792730"/>
            </a:xfrm>
            <a:prstGeom prst="roundRect">
              <a:avLst>
                <a:gd name="adj" fmla="val 16135"/>
              </a:avLst>
            </a:prstGeom>
            <a:solidFill>
              <a:srgbClr val="FB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6" name="Google Shape;55;p13">
              <a:extLst>
                <a:ext uri="{FF2B5EF4-FFF2-40B4-BE49-F238E27FC236}">
                  <a16:creationId xmlns:a16="http://schemas.microsoft.com/office/drawing/2014/main" id="{C1206437-FCFD-F343-8C43-12A07E5709C7}"/>
                </a:ext>
              </a:extLst>
            </p:cNvPr>
            <p:cNvPicPr/>
            <p:nvPr/>
          </p:nvPicPr>
          <p:blipFill>
            <a:blip r:embed="rId2" cstate="print"/>
            <a:stretch/>
          </p:blipFill>
          <p:spPr>
            <a:xfrm>
              <a:off x="9546200" y="2200727"/>
              <a:ext cx="2280952" cy="2280952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Google Shape;88;p15">
              <a:extLst>
                <a:ext uri="{FF2B5EF4-FFF2-40B4-BE49-F238E27FC236}">
                  <a16:creationId xmlns:a16="http://schemas.microsoft.com/office/drawing/2014/main" id="{9AC3CA14-DB5E-664B-8126-985D35D4FDB5}"/>
                </a:ext>
              </a:extLst>
            </p:cNvPr>
            <p:cNvPicPr/>
            <p:nvPr/>
          </p:nvPicPr>
          <p:blipFill>
            <a:blip r:embed="rId3" cstate="print"/>
            <a:srcRect t="1042" b="-1038"/>
            <a:stretch/>
          </p:blipFill>
          <p:spPr>
            <a:xfrm>
              <a:off x="9355425" y="872374"/>
              <a:ext cx="2662500" cy="5159832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7</a:t>
            </a:fld>
            <a:endParaRPr lang="x-none"/>
          </a:p>
        </p:txBody>
      </p:sp>
      <p:pic>
        <p:nvPicPr>
          <p:cNvPr id="17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289285" y="804682"/>
            <a:ext cx="1493002" cy="1449076"/>
          </a:xfrm>
          <a:prstGeom prst="rect">
            <a:avLst/>
          </a:prstGeom>
          <a:ln w="0">
            <a:noFill/>
          </a:ln>
        </p:spPr>
      </p:pic>
      <p:sp>
        <p:nvSpPr>
          <p:cNvPr id="20" name="Овал 19"/>
          <p:cNvSpPr/>
          <p:nvPr/>
        </p:nvSpPr>
        <p:spPr>
          <a:xfrm>
            <a:off x="462396" y="2629029"/>
            <a:ext cx="169200" cy="168849"/>
          </a:xfrm>
          <a:prstGeom prst="ellipse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2396" y="3688285"/>
            <a:ext cx="169200" cy="168849"/>
          </a:xfrm>
          <a:prstGeom prst="ellipse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62396" y="4756594"/>
            <a:ext cx="169200" cy="168849"/>
          </a:xfrm>
          <a:prstGeom prst="ellipse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2396" y="5824903"/>
            <a:ext cx="169200" cy="168849"/>
          </a:xfrm>
          <a:prstGeom prst="ellipse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16298" y="5619842"/>
            <a:ext cx="169200" cy="168849"/>
          </a:xfrm>
          <a:prstGeom prst="ellipse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16298" y="4795976"/>
            <a:ext cx="169200" cy="168849"/>
          </a:xfrm>
          <a:prstGeom prst="ellipse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616298" y="3727667"/>
            <a:ext cx="169200" cy="168849"/>
          </a:xfrm>
          <a:prstGeom prst="ellipse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616298" y="2632198"/>
            <a:ext cx="169200" cy="168849"/>
          </a:xfrm>
          <a:prstGeom prst="ellipse">
            <a:avLst/>
          </a:prstGeom>
          <a:solidFill>
            <a:srgbClr val="009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69529"/>
            <a:ext cx="12192000" cy="168504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Shape 1">
            <a:extLst>
              <a:ext uri="{FF2B5EF4-FFF2-40B4-BE49-F238E27FC236}">
                <a16:creationId xmlns:a16="http://schemas.microsoft.com/office/drawing/2014/main" id="{B010F2EC-8EC7-ED41-9A22-3A3C8B290DD8}"/>
              </a:ext>
            </a:extLst>
          </p:cNvPr>
          <p:cNvSpPr txBox="1"/>
          <p:nvPr/>
        </p:nvSpPr>
        <p:spPr>
          <a:xfrm>
            <a:off x="1984393" y="1099471"/>
            <a:ext cx="6527548" cy="1035968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ГЕРОЯ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2400" spc="-1" dirty="0">
                <a:solidFill>
                  <a:srgbClr val="043055"/>
                </a:solidFill>
              </a:rPr>
              <a:t>УСТАНОВКА </a:t>
            </a:r>
            <a:r>
              <a:rPr lang="ru-RU" sz="2400" spc="-1" dirty="0">
                <a:solidFill>
                  <a:srgbClr val="043055"/>
                </a:solidFill>
                <a:ea typeface="Arial"/>
              </a:rPr>
              <a:t>ПРИЛОЖЕНИЯ</a:t>
            </a:r>
            <a:endParaRPr lang="ru-RU" sz="32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1D524E26-BD8D-4E42-AA0A-A610EB266256}"/>
              </a:ext>
            </a:extLst>
          </p:cNvPr>
          <p:cNvSpPr txBox="1"/>
          <p:nvPr/>
        </p:nvSpPr>
        <p:spPr>
          <a:xfrm>
            <a:off x="417868" y="2668748"/>
            <a:ext cx="7866845" cy="2205209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 marL="457200" indent="-457200" algn="just">
              <a:lnSpc>
                <a:spcPct val="95000"/>
              </a:lnSpc>
              <a:spcAft>
                <a:spcPts val="1599"/>
              </a:spcAft>
              <a:buAutoNum type="arabicPeriod"/>
              <a:tabLst>
                <a:tab pos="0" algn="l"/>
              </a:tabLst>
            </a:pPr>
            <a:r>
              <a:rPr lang="ru-RU" sz="1867" b="1" spc="-1" dirty="0" smtClean="0">
                <a:solidFill>
                  <a:srgbClr val="043055"/>
                </a:solidFill>
                <a:latin typeface="Arial"/>
                <a:ea typeface="Arial"/>
              </a:rPr>
              <a:t>Регистрация</a:t>
            </a:r>
            <a:r>
              <a:rPr lang="ru-RU" sz="1867" spc="-1" dirty="0" smtClean="0">
                <a:solidFill>
                  <a:srgbClr val="043055"/>
                </a:solidFill>
                <a:latin typeface="Arial"/>
                <a:ea typeface="Arial"/>
              </a:rPr>
              <a:t> </a:t>
            </a:r>
            <a:r>
              <a:rPr lang="ru-RU" sz="1867" spc="-1" dirty="0">
                <a:solidFill>
                  <a:srgbClr val="043055"/>
                </a:solidFill>
                <a:latin typeface="Arial"/>
                <a:ea typeface="Arial"/>
              </a:rPr>
              <a:t>на сайте </a:t>
            </a:r>
            <a:r>
              <a:rPr lang="ru-RU" sz="1867" spc="-1" dirty="0" err="1" smtClean="0">
                <a:solidFill>
                  <a:srgbClr val="043055"/>
                </a:solidFill>
                <a:latin typeface="Arial"/>
                <a:ea typeface="Arial"/>
              </a:rPr>
              <a:t>Госуслуг</a:t>
            </a:r>
            <a:endParaRPr lang="ru-RU" sz="1867" spc="-1" dirty="0" smtClean="0">
              <a:solidFill>
                <a:srgbClr val="043055"/>
              </a:solidFill>
              <a:latin typeface="Arial"/>
              <a:ea typeface="Arial"/>
            </a:endParaRPr>
          </a:p>
          <a:p>
            <a:pPr marL="457200" indent="-457200" algn="just">
              <a:lnSpc>
                <a:spcPct val="95000"/>
              </a:lnSpc>
              <a:spcAft>
                <a:spcPts val="1599"/>
              </a:spcAft>
              <a:buFontTx/>
              <a:buAutoNum type="arabicPeriod"/>
              <a:tabLst>
                <a:tab pos="0" algn="l"/>
              </a:tabLst>
            </a:pPr>
            <a:r>
              <a:rPr lang="ru-RU" sz="1867" b="1" spc="-1" dirty="0" smtClean="0">
                <a:solidFill>
                  <a:srgbClr val="043055"/>
                </a:solidFill>
                <a:ea typeface="Arial"/>
              </a:rPr>
              <a:t>Однократный </a:t>
            </a:r>
            <a:r>
              <a:rPr lang="ru-RU" sz="1867" b="1" spc="-1" dirty="0">
                <a:solidFill>
                  <a:srgbClr val="043055"/>
                </a:solidFill>
                <a:ea typeface="Arial"/>
              </a:rPr>
              <a:t>визит </a:t>
            </a:r>
            <a:r>
              <a:rPr lang="ru-RU" sz="1867" spc="-1" dirty="0">
                <a:solidFill>
                  <a:srgbClr val="043055"/>
                </a:solidFill>
                <a:ea typeface="Arial"/>
              </a:rPr>
              <a:t>в поликлинику для актуализации сведений в электронной карте ребенка (либо посредством обратной связи</a:t>
            </a:r>
            <a:r>
              <a:rPr lang="ru-RU" sz="1867" spc="-1" dirty="0" smtClean="0">
                <a:solidFill>
                  <a:srgbClr val="043055"/>
                </a:solidFill>
                <a:ea typeface="Arial"/>
              </a:rPr>
              <a:t>)</a:t>
            </a:r>
          </a:p>
          <a:p>
            <a:pPr marL="457200" indent="-457200" algn="just">
              <a:lnSpc>
                <a:spcPct val="95000"/>
              </a:lnSpc>
              <a:spcAft>
                <a:spcPts val="1599"/>
              </a:spcAft>
              <a:buFontTx/>
              <a:buAutoNum type="arabicPeriod"/>
              <a:tabLst>
                <a:tab pos="0" algn="l"/>
              </a:tabLst>
            </a:pPr>
            <a:r>
              <a:rPr lang="ru-RU" sz="1867" b="1" spc="-1" dirty="0" smtClean="0">
                <a:solidFill>
                  <a:srgbClr val="043055"/>
                </a:solidFill>
                <a:ea typeface="Arial"/>
              </a:rPr>
              <a:t>Наличие </a:t>
            </a:r>
            <a:r>
              <a:rPr lang="ru-RU" sz="1867" b="1" spc="-1" dirty="0">
                <a:solidFill>
                  <a:srgbClr val="043055"/>
                </a:solidFill>
                <a:ea typeface="Arial"/>
              </a:rPr>
              <a:t>смартфона </a:t>
            </a:r>
            <a:r>
              <a:rPr lang="ru-RU" sz="1867" spc="-1" dirty="0">
                <a:solidFill>
                  <a:srgbClr val="043055"/>
                </a:solidFill>
                <a:ea typeface="Arial"/>
              </a:rPr>
              <a:t>или планшета с доступом в </a:t>
            </a:r>
            <a:r>
              <a:rPr lang="ru-RU" sz="1867" spc="-1" dirty="0" smtClean="0">
                <a:solidFill>
                  <a:srgbClr val="043055"/>
                </a:solidFill>
                <a:ea typeface="Arial"/>
              </a:rPr>
              <a:t>интернет</a:t>
            </a:r>
          </a:p>
          <a:p>
            <a:pPr marL="457200" indent="-457200" algn="just">
              <a:lnSpc>
                <a:spcPct val="95000"/>
              </a:lnSpc>
              <a:spcAft>
                <a:spcPts val="1599"/>
              </a:spcAft>
              <a:buFontTx/>
              <a:buAutoNum type="arabicPeriod"/>
              <a:tabLst>
                <a:tab pos="0" algn="l"/>
              </a:tabLst>
            </a:pPr>
            <a:r>
              <a:rPr lang="ru-RU" sz="1867" b="1" spc="-1" dirty="0" smtClean="0">
                <a:solidFill>
                  <a:srgbClr val="043055"/>
                </a:solidFill>
                <a:ea typeface="Arial"/>
              </a:rPr>
              <a:t>Установка </a:t>
            </a:r>
            <a:r>
              <a:rPr lang="ru-RU" sz="1867" b="1" spc="-1" dirty="0">
                <a:solidFill>
                  <a:srgbClr val="043055"/>
                </a:solidFill>
                <a:ea typeface="Arial"/>
              </a:rPr>
              <a:t>приложения </a:t>
            </a:r>
            <a:r>
              <a:rPr lang="ru-RU" sz="1867" spc="-1" dirty="0">
                <a:solidFill>
                  <a:srgbClr val="043055"/>
                </a:solidFill>
                <a:ea typeface="Arial"/>
              </a:rPr>
              <a:t>из </a:t>
            </a:r>
            <a:r>
              <a:rPr lang="en-US" sz="1867" spc="-1" dirty="0">
                <a:solidFill>
                  <a:srgbClr val="043055"/>
                </a:solidFill>
                <a:ea typeface="Arial"/>
              </a:rPr>
              <a:t>App Store </a:t>
            </a:r>
            <a:r>
              <a:rPr lang="ru-RU" sz="1867" spc="-1" dirty="0">
                <a:solidFill>
                  <a:srgbClr val="043055"/>
                </a:solidFill>
                <a:ea typeface="Arial"/>
              </a:rPr>
              <a:t>или </a:t>
            </a:r>
            <a:r>
              <a:rPr lang="en-US" sz="1867" spc="-1" dirty="0">
                <a:solidFill>
                  <a:srgbClr val="043055"/>
                </a:solidFill>
                <a:ea typeface="Arial"/>
              </a:rPr>
              <a:t>Google </a:t>
            </a:r>
            <a:r>
              <a:rPr lang="en-US" sz="1867" spc="-1" dirty="0" smtClean="0">
                <a:solidFill>
                  <a:srgbClr val="043055"/>
                </a:solidFill>
                <a:ea typeface="Arial"/>
              </a:rPr>
              <a:t>Play</a:t>
            </a:r>
            <a:endParaRPr lang="ru-RU" sz="1867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5000"/>
              </a:lnSpc>
              <a:spcAft>
                <a:spcPts val="1599"/>
              </a:spcAft>
              <a:buFontTx/>
              <a:buAutoNum type="arabicPeriod"/>
              <a:tabLst>
                <a:tab pos="0" algn="l"/>
              </a:tabLst>
            </a:pPr>
            <a:endParaRPr lang="ru-RU" sz="1867" spc="-1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95000"/>
              </a:lnSpc>
              <a:spcAft>
                <a:spcPts val="1599"/>
              </a:spcAft>
              <a:buAutoNum type="arabicPeriod"/>
              <a:tabLst>
                <a:tab pos="0" algn="l"/>
              </a:tabLst>
            </a:pPr>
            <a:endParaRPr lang="ru-RU" sz="1867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Picture 2" descr="App Store - Apple">
            <a:extLst>
              <a:ext uri="{FF2B5EF4-FFF2-40B4-BE49-F238E27FC236}">
                <a16:creationId xmlns:a16="http://schemas.microsoft.com/office/drawing/2014/main" id="{27708CD4-E2D2-7048-A519-73ABC4FD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80" y="5540139"/>
            <a:ext cx="814742" cy="8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53778" y="5558827"/>
            <a:ext cx="648348" cy="1017557"/>
            <a:chOff x="2961604" y="5310554"/>
            <a:chExt cx="859672" cy="1349222"/>
          </a:xfrm>
        </p:grpSpPr>
        <p:pic>
          <p:nvPicPr>
            <p:cNvPr id="5126" name="Picture 6" descr="Google Play Logo, symbol, meaning, history, PNG, brand">
              <a:extLst>
                <a:ext uri="{FF2B5EF4-FFF2-40B4-BE49-F238E27FC236}">
                  <a16:creationId xmlns:a16="http://schemas.microsoft.com/office/drawing/2014/main" id="{BE6B732D-B502-F848-9763-D3CDE98C0B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67" r="77115" b="18308"/>
            <a:stretch/>
          </p:blipFill>
          <p:spPr bwMode="auto">
            <a:xfrm>
              <a:off x="2961604" y="5310554"/>
              <a:ext cx="859672" cy="1160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Google Play Logo, symbol, meaning, history, PNG, brand">
              <a:extLst>
                <a:ext uri="{FF2B5EF4-FFF2-40B4-BE49-F238E27FC236}">
                  <a16:creationId xmlns:a16="http://schemas.microsoft.com/office/drawing/2014/main" id="{AD4D52E0-DD74-224A-A30B-96650985FC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5"/>
            <a:stretch/>
          </p:blipFill>
          <p:spPr bwMode="auto">
            <a:xfrm>
              <a:off x="2961604" y="6036067"/>
              <a:ext cx="830226" cy="62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0" name="Picture 10" descr="Логотип Госуслуги, личный кабинет ПНГ на Прозрачном Фоне • Скачать PNG  Логотип Госуслуги, личный кабинет">
            <a:extLst>
              <a:ext uri="{FF2B5EF4-FFF2-40B4-BE49-F238E27FC236}">
                <a16:creationId xmlns:a16="http://schemas.microsoft.com/office/drawing/2014/main" id="{56C2031E-0AED-7A4B-96D5-E531CB28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8" y="5544687"/>
            <a:ext cx="842632" cy="8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8</a:t>
            </a:fld>
            <a:endParaRPr lang="x-none"/>
          </a:p>
        </p:txBody>
      </p:sp>
      <p:grpSp>
        <p:nvGrpSpPr>
          <p:cNvPr id="2" name="Группа 1"/>
          <p:cNvGrpSpPr/>
          <p:nvPr/>
        </p:nvGrpSpPr>
        <p:grpSpPr>
          <a:xfrm>
            <a:off x="8511941" y="941293"/>
            <a:ext cx="3386982" cy="5484010"/>
            <a:chOff x="8946351" y="1394234"/>
            <a:chExt cx="3108882" cy="5033726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6D79B136-83F7-CA49-A338-FAF415C96518}"/>
                </a:ext>
              </a:extLst>
            </p:cNvPr>
            <p:cNvSpPr/>
            <p:nvPr/>
          </p:nvSpPr>
          <p:spPr>
            <a:xfrm>
              <a:off x="9363491" y="1617454"/>
              <a:ext cx="2219043" cy="4620383"/>
            </a:xfrm>
            <a:prstGeom prst="roundRect">
              <a:avLst>
                <a:gd name="adj" fmla="val 6150"/>
              </a:avLst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" name="Рисунок 2"/>
            <p:cNvPicPr/>
            <p:nvPr/>
          </p:nvPicPr>
          <p:blipFill>
            <a:blip r:embed="rId5" cstate="print"/>
            <a:stretch/>
          </p:blipFill>
          <p:spPr>
            <a:xfrm>
              <a:off x="9449674" y="2054335"/>
              <a:ext cx="2102236" cy="238583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BDB8462-6296-B545-B322-3A8A13736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457" b="9586"/>
            <a:stretch/>
          </p:blipFill>
          <p:spPr>
            <a:xfrm>
              <a:off x="8946351" y="1394234"/>
              <a:ext cx="3108882" cy="5033726"/>
            </a:xfrm>
            <a:prstGeom prst="rect">
              <a:avLst/>
            </a:prstGeom>
          </p:spPr>
        </p:pic>
      </p:grpSp>
      <p:pic>
        <p:nvPicPr>
          <p:cNvPr id="17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353702" y="869895"/>
            <a:ext cx="1493002" cy="144907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D2EE"/>
            </a:gs>
            <a:gs pos="100000">
              <a:schemeClr val="bg1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169529"/>
            <a:ext cx="12192000" cy="1685047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148B6-5C93-5A49-969C-D7E0C7FD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25" y="2464300"/>
            <a:ext cx="5003065" cy="3628177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0F3367C2-0978-9844-90B3-CBED3BE45A26}"/>
              </a:ext>
            </a:extLst>
          </p:cNvPr>
          <p:cNvSpPr txBox="1"/>
          <p:nvPr/>
        </p:nvSpPr>
        <p:spPr>
          <a:xfrm>
            <a:off x="1939100" y="995737"/>
            <a:ext cx="6571157" cy="1294560"/>
          </a:xfrm>
          <a:prstGeom prst="rect">
            <a:avLst/>
          </a:prstGeom>
          <a:noFill/>
          <a:ln w="0">
            <a:noFill/>
          </a:ln>
        </p:spPr>
        <p:txBody>
          <a:bodyPr tIns="121920" bIns="121920">
            <a:noAutofit/>
          </a:bodyPr>
          <a:lstStyle/>
          <a:p>
            <a:pPr>
              <a:tabLst>
                <a:tab pos="0" algn="l"/>
              </a:tabLst>
            </a:pPr>
            <a:r>
              <a:rPr lang="ru-RU" sz="3200" b="1" spc="-1" dirty="0">
                <a:solidFill>
                  <a:srgbClr val="043055"/>
                </a:solidFill>
                <a:latin typeface="+mj-lt"/>
                <a:ea typeface="Arial"/>
              </a:rPr>
              <a:t>ЛИЧНЫЙ КАБИНЕТ ГЕРОЯ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r>
              <a:rPr lang="ru-RU" sz="2400" spc="-1" dirty="0">
                <a:solidFill>
                  <a:srgbClr val="043055"/>
                </a:solidFill>
              </a:rPr>
              <a:t>ГЛАВНЫЙ ЭКРАН</a:t>
            </a:r>
            <a:endParaRPr lang="ru-RU" sz="32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0F9D-3C67-D944-B2D6-48241AE65698}" type="slidenum">
              <a:rPr lang="x-none" smtClean="0"/>
              <a:t>9</a:t>
            </a:fld>
            <a:endParaRPr lang="x-none"/>
          </a:p>
        </p:txBody>
      </p:sp>
      <p:pic>
        <p:nvPicPr>
          <p:cNvPr id="11" name="Google Shape;55;p13">
            <a:extLst>
              <a:ext uri="{FF2B5EF4-FFF2-40B4-BE49-F238E27FC236}">
                <a16:creationId xmlns:a16="http://schemas.microsoft.com/office/drawing/2014/main" id="{B3640826-645A-B546-B0A1-2A7F5E327FA1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353702" y="869895"/>
            <a:ext cx="1493002" cy="1449076"/>
          </a:xfrm>
          <a:prstGeom prst="rect">
            <a:avLst/>
          </a:prstGeom>
          <a:ln w="0">
            <a:noFill/>
          </a:ln>
        </p:spPr>
      </p:pic>
      <p:grpSp>
        <p:nvGrpSpPr>
          <p:cNvPr id="12" name="Группа 11"/>
          <p:cNvGrpSpPr/>
          <p:nvPr/>
        </p:nvGrpSpPr>
        <p:grpSpPr>
          <a:xfrm>
            <a:off x="8365863" y="643005"/>
            <a:ext cx="2922178" cy="5663080"/>
            <a:chOff x="6958413" y="412750"/>
            <a:chExt cx="3288480" cy="6372960"/>
          </a:xfrm>
          <a:effectLst/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270122" y="2490965"/>
              <a:ext cx="2701515" cy="4025745"/>
            </a:xfrm>
            <a:prstGeom prst="round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1"/>
            <p:cNvPicPr/>
            <p:nvPr/>
          </p:nvPicPr>
          <p:blipFill>
            <a:blip r:embed="rId4" cstate="print"/>
            <a:stretch/>
          </p:blipFill>
          <p:spPr>
            <a:xfrm>
              <a:off x="7251895" y="572513"/>
              <a:ext cx="2701515" cy="4420925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Google Shape;88;p15"/>
            <p:cNvPicPr/>
            <p:nvPr/>
          </p:nvPicPr>
          <p:blipFill>
            <a:blip r:embed="rId5" cstate="print"/>
            <a:srcRect t="1042" b="-1038"/>
            <a:stretch/>
          </p:blipFill>
          <p:spPr>
            <a:xfrm>
              <a:off x="6958413" y="412750"/>
              <a:ext cx="3288480" cy="637296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295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2561</TotalTime>
  <Words>878</Words>
  <Application>Microsoft Office PowerPoint</Application>
  <PresentationFormat>Широкоэкранный</PresentationFormat>
  <Paragraphs>282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Golos Text</vt:lpstr>
      <vt:lpstr>Golos Text DemiBold</vt:lpstr>
      <vt:lpstr>Golos Text VF DemiBold</vt:lpstr>
      <vt:lpstr>Roboto</vt:lpstr>
      <vt:lpstr>Times New Roman</vt:lpstr>
      <vt:lpstr>Office Theme</vt:lpstr>
      <vt:lpstr>НОВЫЕ ИНФОРМАЦИОННЫЕ ТЕХНОЛОГИИ ДЛЯ ПОВЫШЕНИЯ УДОВЛЕТВОРЕННОСТИ ЖИТЕЛЕЙ ОРЕНБУРГСКОЙ ОБЛАСТИ МЕДИЦИНСКИМИ УСЛУГАМИ</vt:lpstr>
      <vt:lpstr>КЕЙС 1</vt:lpstr>
      <vt:lpstr>Презентация PowerPoint</vt:lpstr>
      <vt:lpstr>Презентация PowerPoint</vt:lpstr>
      <vt:lpstr>КЕЙС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МЕНЯЕМ ЧАСЫ – НА МИНУТЫ</vt:lpstr>
      <vt:lpstr>ПОМОЩНИК ФЕЛЬДШЕРА С ФАП-КЕЙСОМ</vt:lpstr>
      <vt:lpstr>МАЛЫЕ НАСЕЛЕННЫЕ ПУНКТЫ ОРЕНБУРГСКОЙ ОБЛАСТИ</vt:lpstr>
      <vt:lpstr>Презентация PowerPoint</vt:lpstr>
      <vt:lpstr>Презентация PowerPoint</vt:lpstr>
      <vt:lpstr>Презентация PowerPoint</vt:lpstr>
      <vt:lpstr>ПРОГРАММА И МЕТОДИКА ИСПЫТАНИЙ  ТЕЛЕМЕДИЦИНСКОГО КОМПЛЕКСА  «ФАП-КЕЙС»</vt:lpstr>
      <vt:lpstr>Презентация PowerPoint</vt:lpstr>
      <vt:lpstr>Презентация PowerPoint</vt:lpstr>
      <vt:lpstr>БЛАГОДАРЮ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Sergei Sevryukov</dc:creator>
  <cp:lastModifiedBy>CODSZ</cp:lastModifiedBy>
  <cp:revision>512</cp:revision>
  <dcterms:created xsi:type="dcterms:W3CDTF">2022-11-25T16:42:39Z</dcterms:created>
  <dcterms:modified xsi:type="dcterms:W3CDTF">2022-12-02T04:42:25Z</dcterms:modified>
</cp:coreProperties>
</file>