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6"/>
  </p:notesMasterIdLst>
  <p:sldIdLst>
    <p:sldId id="4758" r:id="rId5"/>
    <p:sldId id="4885" r:id="rId6"/>
    <p:sldId id="4752" r:id="rId7"/>
    <p:sldId id="4747" r:id="rId8"/>
    <p:sldId id="4751" r:id="rId9"/>
    <p:sldId id="4879" r:id="rId10"/>
    <p:sldId id="4884" r:id="rId11"/>
    <p:sldId id="4883" r:id="rId12"/>
    <p:sldId id="4889" r:id="rId13"/>
    <p:sldId id="468" r:id="rId14"/>
    <p:sldId id="4715" r:id="rId15"/>
  </p:sldIdLst>
  <p:sldSz cx="12192000" cy="6858000"/>
  <p:notesSz cx="6797675" cy="9926638"/>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Corbel" panose="020B05030202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Roboto Light" panose="02000000000000000000" pitchFamily="2" charset="0"/>
      <p:regular r:id="rId30"/>
      <p:italic r:id="rId3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4527239-2333-47A9-AB24-14DEA7D00234}">
          <p14:sldIdLst>
            <p14:sldId id="4758"/>
            <p14:sldId id="4885"/>
            <p14:sldId id="4752"/>
            <p14:sldId id="4747"/>
            <p14:sldId id="4751"/>
            <p14:sldId id="4879"/>
            <p14:sldId id="4884"/>
            <p14:sldId id="4883"/>
            <p14:sldId id="4889"/>
            <p14:sldId id="468"/>
            <p14:sldId id="4715"/>
          </p14:sldIdLst>
        </p14:section>
      </p14:sectionLst>
    </p:ext>
    <p:ext uri="{EFAFB233-063F-42B5-8137-9DF3F51BA10A}">
      <p15:sldGuideLst xmlns:p15="http://schemas.microsoft.com/office/powerpoint/2012/main">
        <p15:guide id="3" orient="horz" pos="3770" userDrawn="1">
          <p15:clr>
            <a:srgbClr val="A4A3A4"/>
          </p15:clr>
        </p15:guide>
        <p15:guide id="4" orient="horz" pos="799" userDrawn="1">
          <p15:clr>
            <a:srgbClr val="A4A3A4"/>
          </p15:clr>
        </p15:guide>
        <p15:guide id="5" pos="438" userDrawn="1">
          <p15:clr>
            <a:srgbClr val="A4A3A4"/>
          </p15:clr>
        </p15:guide>
        <p15:guide id="6" pos="211" userDrawn="1">
          <p15:clr>
            <a:srgbClr val="A4A3A4"/>
          </p15:clr>
        </p15:guide>
        <p15:guide id="7" pos="7469" userDrawn="1">
          <p15:clr>
            <a:srgbClr val="A4A3A4"/>
          </p15:clr>
        </p15:guide>
        <p15:guide id="8" pos="7219" userDrawn="1">
          <p15:clr>
            <a:srgbClr val="A4A3A4"/>
          </p15:clr>
        </p15:guide>
        <p15:guide id="9" pos="665" userDrawn="1">
          <p15:clr>
            <a:srgbClr val="A4A3A4"/>
          </p15:clr>
        </p15:guide>
        <p15:guide id="10" orient="horz" pos="10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220" y="60"/>
      </p:cViewPr>
      <p:guideLst>
        <p:guide orient="horz" pos="3770"/>
        <p:guide orient="horz" pos="799"/>
        <p:guide pos="438"/>
        <p:guide pos="211"/>
        <p:guide pos="7469"/>
        <p:guide pos="7219"/>
        <p:guide pos="665"/>
        <p:guide orient="horz" pos="10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509840-3E30-405D-B8DB-0CD174C8DC04}" type="datetimeFigureOut">
              <a:rPr lang="ru-RU" smtClean="0"/>
              <a:t>01.12.2022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8A2304-329E-482E-A7D7-14F10DED993B}" type="slidenum">
              <a:rPr lang="ru-RU" smtClean="0"/>
              <a:t>‹#›</a:t>
            </a:fld>
            <a:endParaRPr lang="ru-RU"/>
          </a:p>
        </p:txBody>
      </p:sp>
    </p:spTree>
    <p:extLst>
      <p:ext uri="{BB962C8B-B14F-4D97-AF65-F5344CB8AC3E}">
        <p14:creationId xmlns:p14="http://schemas.microsoft.com/office/powerpoint/2010/main" val="340315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28A2304-329E-482E-A7D7-14F10DED993B}" type="slidenum">
              <a:rPr lang="ru-RU" smtClean="0"/>
              <a:t>3</a:t>
            </a:fld>
            <a:endParaRPr lang="ru-RU"/>
          </a:p>
        </p:txBody>
      </p:sp>
    </p:spTree>
    <p:extLst>
      <p:ext uri="{BB962C8B-B14F-4D97-AF65-F5344CB8AC3E}">
        <p14:creationId xmlns:p14="http://schemas.microsoft.com/office/powerpoint/2010/main" val="347718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28A2304-329E-482E-A7D7-14F10DED993B}" type="slidenum">
              <a:rPr lang="ru-RU" smtClean="0"/>
              <a:t>4</a:t>
            </a:fld>
            <a:endParaRPr lang="ru-RU"/>
          </a:p>
        </p:txBody>
      </p:sp>
    </p:spTree>
    <p:extLst>
      <p:ext uri="{BB962C8B-B14F-4D97-AF65-F5344CB8AC3E}">
        <p14:creationId xmlns:p14="http://schemas.microsoft.com/office/powerpoint/2010/main" val="264474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28A2304-329E-482E-A7D7-14F10DED993B}" type="slidenum">
              <a:rPr lang="ru-RU" smtClean="0"/>
              <a:t>5</a:t>
            </a:fld>
            <a:endParaRPr lang="ru-RU"/>
          </a:p>
        </p:txBody>
      </p:sp>
    </p:spTree>
    <p:extLst>
      <p:ext uri="{BB962C8B-B14F-4D97-AF65-F5344CB8AC3E}">
        <p14:creationId xmlns:p14="http://schemas.microsoft.com/office/powerpoint/2010/main" val="230891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937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spTree>
      <p:nvGrpSpPr>
        <p:cNvPr id="1" name=""/>
        <p:cNvGrpSpPr/>
        <p:nvPr/>
      </p:nvGrpSpPr>
      <p:grpSpPr>
        <a:xfrm>
          <a:off x="0" y="0"/>
          <a:ext cx="0" cy="0"/>
          <a:chOff x="0" y="0"/>
          <a:chExt cx="0" cy="0"/>
        </a:xfrm>
      </p:grpSpPr>
      <p:sp>
        <p:nvSpPr>
          <p:cNvPr id="7" name="Google Shape;2408;p14"/>
          <p:cNvSpPr/>
          <p:nvPr userDrawn="1"/>
        </p:nvSpPr>
        <p:spPr>
          <a:xfrm>
            <a:off x="-1" y="-5024"/>
            <a:ext cx="6449961" cy="6878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5"/>
                </a:lnTo>
                <a:lnTo>
                  <a:pt x="15202" y="21565"/>
                </a:lnTo>
                <a:lnTo>
                  <a:pt x="0" y="21600"/>
                </a:lnTo>
                <a:lnTo>
                  <a:pt x="0" y="0"/>
                </a:lnTo>
                <a:close/>
              </a:path>
            </a:pathLst>
          </a:custGeom>
          <a:gradFill>
            <a:gsLst>
              <a:gs pos="0">
                <a:srgbClr val="004053"/>
              </a:gs>
              <a:gs pos="100000">
                <a:srgbClr val="2E8890"/>
              </a:gs>
            </a:gsLst>
            <a:lin ang="0" scaled="1"/>
          </a:gradFill>
          <a:ln w="50800">
            <a:noFill/>
            <a:miter lim="400000"/>
          </a:ln>
        </p:spPr>
        <p:txBody>
          <a:bodyPr tIns="45720" bIns="45720" anchor="ctr"/>
          <a:lstStyle/>
          <a:p>
            <a:pPr>
              <a:defRPr sz="1800" b="0">
                <a:solidFill>
                  <a:srgbClr val="404040"/>
                </a:solidFill>
                <a:latin typeface="Corbel"/>
                <a:ea typeface="Corbel"/>
                <a:cs typeface="Corbel"/>
                <a:sym typeface="Corbel"/>
              </a:defRPr>
            </a:pPr>
            <a:endParaRPr sz="900"/>
          </a:p>
        </p:txBody>
      </p:sp>
      <p:pic>
        <p:nvPicPr>
          <p:cNvPr id="8" name="Рисунок 7">
            <a:extLst>
              <a:ext uri="{FF2B5EF4-FFF2-40B4-BE49-F238E27FC236}">
                <a16:creationId xmlns:a16="http://schemas.microsoft.com/office/drawing/2014/main" id="{431EC09F-B8D0-4049-9868-BB21B356FB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591" y="907254"/>
            <a:ext cx="3864856" cy="869395"/>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00606" y="261381"/>
            <a:ext cx="8917353" cy="7132141"/>
          </a:xfrm>
          <a:prstGeom prst="rect">
            <a:avLst/>
          </a:prstGeom>
        </p:spPr>
      </p:pic>
      <p:sp>
        <p:nvSpPr>
          <p:cNvPr id="2" name="Заголовок 1"/>
          <p:cNvSpPr>
            <a:spLocks noGrp="1"/>
          </p:cNvSpPr>
          <p:nvPr>
            <p:ph type="ctrTitle" hasCustomPrompt="1"/>
          </p:nvPr>
        </p:nvSpPr>
        <p:spPr>
          <a:xfrm>
            <a:off x="324741" y="1999715"/>
            <a:ext cx="4007978" cy="3590201"/>
          </a:xfrm>
        </p:spPr>
        <p:txBody>
          <a:bodyPr anchor="ctr">
            <a:normAutofit/>
          </a:bodyPr>
          <a:lstStyle>
            <a:lvl1pPr algn="l">
              <a:defRPr sz="4000" b="0">
                <a:solidFill>
                  <a:schemeClr val="bg2"/>
                </a:solidFill>
              </a:defRPr>
            </a:lvl1pPr>
          </a:lstStyle>
          <a:p>
            <a:r>
              <a:rPr lang="ru-RU"/>
              <a:t>ОБРАЗЕЦ ЗАГОЛОВКА</a:t>
            </a:r>
          </a:p>
        </p:txBody>
      </p:sp>
      <p:pic>
        <p:nvPicPr>
          <p:cNvPr id="4" name="Рисунок 3">
            <a:extLst>
              <a:ext uri="{FF2B5EF4-FFF2-40B4-BE49-F238E27FC236}">
                <a16:creationId xmlns:a16="http://schemas.microsoft.com/office/drawing/2014/main" id="{B7D78531-B1EB-4A17-882D-545C65E4B764}"/>
              </a:ext>
            </a:extLst>
          </p:cNvPr>
          <p:cNvPicPr>
            <a:picLocks noChangeAspect="1"/>
          </p:cNvPicPr>
          <p:nvPr userDrawn="1"/>
        </p:nvPicPr>
        <p:blipFill>
          <a:blip r:embed="rId5"/>
          <a:stretch>
            <a:fillRect/>
          </a:stretch>
        </p:blipFill>
        <p:spPr>
          <a:xfrm>
            <a:off x="11317857" y="6030190"/>
            <a:ext cx="576621" cy="560751"/>
          </a:xfrm>
          <a:prstGeom prst="rect">
            <a:avLst/>
          </a:prstGeom>
        </p:spPr>
      </p:pic>
    </p:spTree>
    <p:extLst>
      <p:ext uri="{BB962C8B-B14F-4D97-AF65-F5344CB8AC3E}">
        <p14:creationId xmlns:p14="http://schemas.microsoft.com/office/powerpoint/2010/main" val="22789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
    <p:spTree>
      <p:nvGrpSpPr>
        <p:cNvPr id="1" name=""/>
        <p:cNvGrpSpPr/>
        <p:nvPr/>
      </p:nvGrpSpPr>
      <p:grpSpPr>
        <a:xfrm>
          <a:off x="0" y="0"/>
          <a:ext cx="0" cy="0"/>
          <a:chOff x="0" y="0"/>
          <a:chExt cx="0" cy="0"/>
        </a:xfrm>
      </p:grpSpPr>
      <p:sp>
        <p:nvSpPr>
          <p:cNvPr id="7" name="Google Shape;2408;p14"/>
          <p:cNvSpPr/>
          <p:nvPr userDrawn="1"/>
        </p:nvSpPr>
        <p:spPr>
          <a:xfrm>
            <a:off x="-1" y="-5024"/>
            <a:ext cx="6449961" cy="6878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5"/>
                </a:lnTo>
                <a:lnTo>
                  <a:pt x="15202" y="21565"/>
                </a:lnTo>
                <a:lnTo>
                  <a:pt x="0" y="21600"/>
                </a:lnTo>
                <a:lnTo>
                  <a:pt x="0" y="0"/>
                </a:lnTo>
                <a:close/>
              </a:path>
            </a:pathLst>
          </a:custGeom>
          <a:gradFill>
            <a:gsLst>
              <a:gs pos="0">
                <a:srgbClr val="004053"/>
              </a:gs>
              <a:gs pos="100000">
                <a:srgbClr val="2E8890"/>
              </a:gs>
            </a:gsLst>
            <a:lin ang="0" scaled="1"/>
          </a:gradFill>
          <a:ln w="50800">
            <a:noFill/>
            <a:miter lim="400000"/>
          </a:ln>
        </p:spPr>
        <p:txBody>
          <a:bodyPr tIns="45720" bIns="45720" anchor="ctr"/>
          <a:lstStyle/>
          <a:p>
            <a:pPr>
              <a:defRPr sz="1800" b="0">
                <a:solidFill>
                  <a:srgbClr val="404040"/>
                </a:solidFill>
                <a:latin typeface="Corbel"/>
                <a:ea typeface="Corbel"/>
                <a:cs typeface="Corbel"/>
                <a:sym typeface="Corbel"/>
              </a:defRPr>
            </a:pPr>
            <a:endParaRPr sz="900"/>
          </a:p>
        </p:txBody>
      </p:sp>
      <p:pic>
        <p:nvPicPr>
          <p:cNvPr id="8" name="Рисунок 7">
            <a:extLst>
              <a:ext uri="{FF2B5EF4-FFF2-40B4-BE49-F238E27FC236}">
                <a16:creationId xmlns:a16="http://schemas.microsoft.com/office/drawing/2014/main" id="{431EC09F-B8D0-4049-9868-BB21B356FB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591" y="907254"/>
            <a:ext cx="3864856" cy="869395"/>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00606" y="261381"/>
            <a:ext cx="8917353" cy="7132141"/>
          </a:xfrm>
          <a:prstGeom prst="rect">
            <a:avLst/>
          </a:prstGeom>
        </p:spPr>
      </p:pic>
      <p:sp>
        <p:nvSpPr>
          <p:cNvPr id="2" name="Заголовок 1"/>
          <p:cNvSpPr>
            <a:spLocks noGrp="1"/>
          </p:cNvSpPr>
          <p:nvPr>
            <p:ph type="ctrTitle" hasCustomPrompt="1"/>
          </p:nvPr>
        </p:nvSpPr>
        <p:spPr>
          <a:xfrm>
            <a:off x="324741" y="1999715"/>
            <a:ext cx="4007978" cy="3590201"/>
          </a:xfrm>
        </p:spPr>
        <p:txBody>
          <a:bodyPr anchor="ctr">
            <a:normAutofit/>
          </a:bodyPr>
          <a:lstStyle>
            <a:lvl1pPr algn="l">
              <a:defRPr sz="4000" b="0">
                <a:solidFill>
                  <a:schemeClr val="bg2"/>
                </a:solidFill>
              </a:defRPr>
            </a:lvl1pPr>
          </a:lstStyle>
          <a:p>
            <a:r>
              <a:rPr lang="ru-RU"/>
              <a:t>ОБРАЗЕЦ ЗАГОЛОВКА</a:t>
            </a:r>
          </a:p>
        </p:txBody>
      </p:sp>
      <p:pic>
        <p:nvPicPr>
          <p:cNvPr id="4" name="Рисунок 3">
            <a:extLst>
              <a:ext uri="{FF2B5EF4-FFF2-40B4-BE49-F238E27FC236}">
                <a16:creationId xmlns:a16="http://schemas.microsoft.com/office/drawing/2014/main" id="{B7D78531-B1EB-4A17-882D-545C65E4B764}"/>
              </a:ext>
            </a:extLst>
          </p:cNvPr>
          <p:cNvPicPr>
            <a:picLocks noChangeAspect="1"/>
          </p:cNvPicPr>
          <p:nvPr userDrawn="1"/>
        </p:nvPicPr>
        <p:blipFill>
          <a:blip r:embed="rId5"/>
          <a:stretch>
            <a:fillRect/>
          </a:stretch>
        </p:blipFill>
        <p:spPr>
          <a:xfrm>
            <a:off x="11317857" y="6030190"/>
            <a:ext cx="576621" cy="560751"/>
          </a:xfrm>
          <a:prstGeom prst="rect">
            <a:avLst/>
          </a:prstGeom>
        </p:spPr>
      </p:pic>
    </p:spTree>
    <p:extLst>
      <p:ext uri="{BB962C8B-B14F-4D97-AF65-F5344CB8AC3E}">
        <p14:creationId xmlns:p14="http://schemas.microsoft.com/office/powerpoint/2010/main" val="22789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дел3">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15DA9E0-0C1B-4BFB-AF90-A0D059A8F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511" y="547561"/>
            <a:ext cx="2904336" cy="585551"/>
          </a:xfrm>
          <a:prstGeom prst="rect">
            <a:avLst/>
          </a:prstGeom>
        </p:spPr>
      </p:pic>
      <p:sp>
        <p:nvSpPr>
          <p:cNvPr id="2" name="Заголовок 1"/>
          <p:cNvSpPr>
            <a:spLocks noGrp="1"/>
          </p:cNvSpPr>
          <p:nvPr>
            <p:ph type="ctrTitle" hasCustomPrompt="1"/>
          </p:nvPr>
        </p:nvSpPr>
        <p:spPr>
          <a:xfrm>
            <a:off x="4658264" y="1268084"/>
            <a:ext cx="6469812" cy="4313208"/>
          </a:xfrm>
        </p:spPr>
        <p:txBody>
          <a:bodyPr anchor="ctr">
            <a:normAutofit/>
          </a:bodyPr>
          <a:lstStyle>
            <a:lvl1pPr algn="l">
              <a:defRPr sz="4000" b="0">
                <a:solidFill>
                  <a:schemeClr val="accent1"/>
                </a:solidFill>
              </a:defRPr>
            </a:lvl1pPr>
          </a:lstStyle>
          <a:p>
            <a:r>
              <a:rPr lang="ru-RU"/>
              <a:t>ОБРАЗЕЦ ЗАГОЛОВКА</a:t>
            </a:r>
          </a:p>
        </p:txBody>
      </p:sp>
      <p:pic>
        <p:nvPicPr>
          <p:cNvPr id="5" name="Рисунок 4">
            <a:extLst>
              <a:ext uri="{FF2B5EF4-FFF2-40B4-BE49-F238E27FC236}">
                <a16:creationId xmlns:a16="http://schemas.microsoft.com/office/drawing/2014/main" id="{A05C949D-7F1C-43C4-A7AC-01D3B464CF5C}"/>
              </a:ext>
            </a:extLst>
          </p:cNvPr>
          <p:cNvPicPr>
            <a:picLocks noChangeAspect="1"/>
          </p:cNvPicPr>
          <p:nvPr userDrawn="1"/>
        </p:nvPicPr>
        <p:blipFill>
          <a:blip r:embed="rId3"/>
          <a:stretch>
            <a:fillRect/>
          </a:stretch>
        </p:blipFill>
        <p:spPr>
          <a:xfrm>
            <a:off x="11317857" y="6030190"/>
            <a:ext cx="576621" cy="560751"/>
          </a:xfrm>
          <a:prstGeom prst="rect">
            <a:avLst/>
          </a:prstGeom>
        </p:spPr>
      </p:pic>
    </p:spTree>
    <p:extLst>
      <p:ext uri="{BB962C8B-B14F-4D97-AF65-F5344CB8AC3E}">
        <p14:creationId xmlns:p14="http://schemas.microsoft.com/office/powerpoint/2010/main" val="111413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Слайд">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4897F36-B0FA-4D5A-8079-67A2C36F4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85" y="6279225"/>
            <a:ext cx="1936457" cy="390414"/>
          </a:xfrm>
          <a:prstGeom prst="rect">
            <a:avLst/>
          </a:prstGeom>
        </p:spPr>
      </p:pic>
      <p:sp>
        <p:nvSpPr>
          <p:cNvPr id="2" name="Заголовок 1"/>
          <p:cNvSpPr>
            <a:spLocks noGrp="1"/>
          </p:cNvSpPr>
          <p:nvPr>
            <p:ph type="title" hasCustomPrompt="1"/>
          </p:nvPr>
        </p:nvSpPr>
        <p:spPr/>
        <p:txBody>
          <a:bodyPr/>
          <a:lstStyle>
            <a:lvl1pPr algn="r">
              <a:defRPr b="0">
                <a:solidFill>
                  <a:schemeClr val="accent1"/>
                </a:solidFill>
              </a:defRPr>
            </a:lvl1pPr>
          </a:lstStyle>
          <a:p>
            <a:r>
              <a:rPr lang="ru-RU"/>
              <a:t>ОБРАЗЕЦ ЗАГОЛОВКА</a:t>
            </a:r>
          </a:p>
        </p:txBody>
      </p:sp>
      <p:sp>
        <p:nvSpPr>
          <p:cNvPr id="8" name="Номер слайда 5"/>
          <p:cNvSpPr>
            <a:spLocks noGrp="1"/>
          </p:cNvSpPr>
          <p:nvPr>
            <p:ph type="sldNum" sz="quarter" idx="4"/>
          </p:nvPr>
        </p:nvSpPr>
        <p:spPr>
          <a:xfrm>
            <a:off x="11481758" y="6331804"/>
            <a:ext cx="363598" cy="337835"/>
          </a:xfrm>
          <a:prstGeom prst="rect">
            <a:avLst/>
          </a:prstGeom>
          <a:solidFill>
            <a:schemeClr val="accent1"/>
          </a:solidFill>
        </p:spPr>
        <p:txBody>
          <a:bodyPr vert="horz" lIns="91440" tIns="45720" rIns="91440" bIns="45720" rtlCol="0" anchor="ctr"/>
          <a:lstStyle>
            <a:lvl1pPr algn="ctr">
              <a:defRPr sz="1200" b="1">
                <a:solidFill>
                  <a:schemeClr val="bg1"/>
                </a:solidFill>
              </a:defRPr>
            </a:lvl1pPr>
          </a:lstStyle>
          <a:p>
            <a:fld id="{00D99146-E8E9-48C8-9726-BF4BD8A83BAE}" type="slidenum">
              <a:rPr lang="ru-RU" smtClean="0"/>
              <a:pPr/>
              <a:t>‹#›</a:t>
            </a:fld>
            <a:endParaRPr lang="ru-RU"/>
          </a:p>
        </p:txBody>
      </p:sp>
    </p:spTree>
    <p:extLst>
      <p:ext uri="{BB962C8B-B14F-4D97-AF65-F5344CB8AC3E}">
        <p14:creationId xmlns:p14="http://schemas.microsoft.com/office/powerpoint/2010/main" val="226962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усто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08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104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285" y="1"/>
            <a:ext cx="11519731" cy="1264777"/>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33285" y="1709159"/>
            <a:ext cx="11519731" cy="44678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33062786"/>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8" r:id="rId3"/>
    <p:sldLayoutId id="2147483654" r:id="rId4"/>
    <p:sldLayoutId id="2147483657" r:id="rId5"/>
    <p:sldLayoutId id="2147483660" r:id="rId6"/>
  </p:sldLayoutIdLst>
  <p:hf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13A7A367-6322-47C2-AA9B-137A36F05ACF}"/>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rot="10800000">
            <a:off x="-1" y="0"/>
            <a:ext cx="12192000" cy="6858000"/>
          </a:xfrm>
          <a:prstGeom prst="rect">
            <a:avLst/>
          </a:prstGeom>
        </p:spPr>
      </p:pic>
      <p:pic>
        <p:nvPicPr>
          <p:cNvPr id="7" name="Рисунок 6">
            <a:extLst>
              <a:ext uri="{FF2B5EF4-FFF2-40B4-BE49-F238E27FC236}">
                <a16:creationId xmlns:a16="http://schemas.microsoft.com/office/drawing/2014/main" id="{8A20B63D-2317-46B4-B4CC-9A5E7C65A66D}"/>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381852"/>
            <a:ext cx="12192000" cy="6858000"/>
          </a:xfrm>
          <a:prstGeom prst="rect">
            <a:avLst/>
          </a:prstGeom>
        </p:spPr>
      </p:pic>
      <p:sp>
        <p:nvSpPr>
          <p:cNvPr id="2" name="Заголовок 1">
            <a:extLst>
              <a:ext uri="{FF2B5EF4-FFF2-40B4-BE49-F238E27FC236}">
                <a16:creationId xmlns:a16="http://schemas.microsoft.com/office/drawing/2014/main" id="{47DA9E08-1C69-433F-8BE3-3318BAE77195}"/>
              </a:ext>
            </a:extLst>
          </p:cNvPr>
          <p:cNvSpPr>
            <a:spLocks noGrp="1"/>
          </p:cNvSpPr>
          <p:nvPr>
            <p:ph type="ctrTitle" idx="4294967295"/>
          </p:nvPr>
        </p:nvSpPr>
        <p:spPr>
          <a:xfrm>
            <a:off x="2457663" y="2401196"/>
            <a:ext cx="7184572" cy="1862165"/>
          </a:xfrm>
        </p:spPr>
        <p:txBody>
          <a:bodyPr>
            <a:noAutofit/>
          </a:bodyPr>
          <a:lstStyle/>
          <a:p>
            <a:pPr algn="ctr">
              <a:lnSpc>
                <a:spcPct val="100000"/>
              </a:lnSpc>
            </a:pPr>
            <a:r>
              <a:rPr lang="ru-RU" sz="2800" b="0" dirty="0">
                <a:solidFill>
                  <a:schemeClr val="accent1"/>
                </a:solidFill>
                <a:latin typeface="+mn-lt"/>
                <a:ea typeface="Roboto" panose="02000000000000000000" pitchFamily="2" charset="0"/>
              </a:rPr>
              <a:t>Что стоит за цифрами– оптимальный выбор IT-решения?</a:t>
            </a:r>
            <a:br>
              <a:rPr lang="ru-RU" sz="2800" b="0" dirty="0">
                <a:solidFill>
                  <a:schemeClr val="accent1"/>
                </a:solidFill>
                <a:latin typeface="+mn-lt"/>
                <a:ea typeface="Roboto" panose="02000000000000000000" pitchFamily="2" charset="0"/>
              </a:rPr>
            </a:br>
            <a:endParaRPr lang="ru-RU" sz="1400" b="0" dirty="0">
              <a:solidFill>
                <a:schemeClr val="accent1"/>
              </a:solidFill>
              <a:latin typeface="+mn-lt"/>
            </a:endParaRPr>
          </a:p>
        </p:txBody>
      </p:sp>
      <p:pic>
        <p:nvPicPr>
          <p:cNvPr id="8" name="Рисунок 7">
            <a:extLst>
              <a:ext uri="{FF2B5EF4-FFF2-40B4-BE49-F238E27FC236}">
                <a16:creationId xmlns:a16="http://schemas.microsoft.com/office/drawing/2014/main" id="{3199331F-4EBC-F2DF-3B40-3D590AE78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357" y="931289"/>
            <a:ext cx="4119283" cy="830501"/>
          </a:xfrm>
          <a:prstGeom prst="rect">
            <a:avLst/>
          </a:prstGeom>
        </p:spPr>
      </p:pic>
      <p:sp>
        <p:nvSpPr>
          <p:cNvPr id="4" name="TextBox 3">
            <a:extLst>
              <a:ext uri="{FF2B5EF4-FFF2-40B4-BE49-F238E27FC236}">
                <a16:creationId xmlns:a16="http://schemas.microsoft.com/office/drawing/2014/main" id="{4FFF518E-A5AC-730C-E971-931C1F95EFED}"/>
              </a:ext>
            </a:extLst>
          </p:cNvPr>
          <p:cNvSpPr txBox="1"/>
          <p:nvPr/>
        </p:nvSpPr>
        <p:spPr>
          <a:xfrm>
            <a:off x="3700008" y="4645212"/>
            <a:ext cx="4699883" cy="923330"/>
          </a:xfrm>
          <a:prstGeom prst="rect">
            <a:avLst/>
          </a:prstGeom>
          <a:noFill/>
        </p:spPr>
        <p:txBody>
          <a:bodyPr wrap="square">
            <a:spAutoFit/>
          </a:bodyPr>
          <a:lstStyle/>
          <a:p>
            <a:pPr algn="ctr"/>
            <a:r>
              <a:rPr lang="ru-RU" sz="1800" dirty="0">
                <a:solidFill>
                  <a:schemeClr val="accent1"/>
                </a:solidFill>
                <a:latin typeface="Roboto" panose="02000000000000000000" pitchFamily="2" charset="0"/>
                <a:ea typeface="Roboto" panose="02000000000000000000" pitchFamily="2" charset="0"/>
              </a:rPr>
              <a:t>Рябушева Елена Владимировна</a:t>
            </a:r>
            <a:br>
              <a:rPr lang="ru-RU" sz="1800" dirty="0">
                <a:solidFill>
                  <a:schemeClr val="accent1"/>
                </a:solidFill>
                <a:latin typeface="Roboto" panose="02000000000000000000" pitchFamily="2" charset="0"/>
                <a:ea typeface="Roboto" panose="02000000000000000000" pitchFamily="2" charset="0"/>
              </a:rPr>
            </a:br>
            <a:r>
              <a:rPr lang="ru-RU" sz="1800" dirty="0">
                <a:solidFill>
                  <a:schemeClr val="accent1"/>
                </a:solidFill>
                <a:latin typeface="Roboto" panose="02000000000000000000" pitchFamily="2" charset="0"/>
                <a:ea typeface="Roboto" panose="02000000000000000000" pitchFamily="2" charset="0"/>
              </a:rPr>
              <a:t>Директор по развитию бизнеса </a:t>
            </a:r>
            <a:r>
              <a:rPr lang="ru-RU" sz="1800" dirty="0" err="1">
                <a:solidFill>
                  <a:schemeClr val="accent1"/>
                </a:solidFill>
                <a:latin typeface="Roboto" panose="02000000000000000000" pitchFamily="2" charset="0"/>
                <a:ea typeface="Roboto" panose="02000000000000000000" pitchFamily="2" charset="0"/>
              </a:rPr>
              <a:t>Цифромед</a:t>
            </a:r>
            <a:r>
              <a:rPr lang="ru-RU" sz="1800" dirty="0">
                <a:solidFill>
                  <a:schemeClr val="accent1"/>
                </a:solidFill>
                <a:latin typeface="Roboto" panose="02000000000000000000" pitchFamily="2" charset="0"/>
                <a:ea typeface="Roboto" panose="02000000000000000000" pitchFamily="2" charset="0"/>
              </a:rPr>
              <a:t> </a:t>
            </a:r>
            <a:endParaRPr lang="ru-RU" dirty="0"/>
          </a:p>
        </p:txBody>
      </p:sp>
      <p:sp>
        <p:nvSpPr>
          <p:cNvPr id="6" name="TextBox 5">
            <a:extLst>
              <a:ext uri="{FF2B5EF4-FFF2-40B4-BE49-F238E27FC236}">
                <a16:creationId xmlns:a16="http://schemas.microsoft.com/office/drawing/2014/main" id="{AFAE0B28-43C5-6543-D86A-9F8FC7D17599}"/>
              </a:ext>
            </a:extLst>
          </p:cNvPr>
          <p:cNvSpPr txBox="1"/>
          <p:nvPr/>
        </p:nvSpPr>
        <p:spPr>
          <a:xfrm>
            <a:off x="5400491" y="5742045"/>
            <a:ext cx="4241744" cy="369332"/>
          </a:xfrm>
          <a:prstGeom prst="rect">
            <a:avLst/>
          </a:prstGeom>
          <a:noFill/>
        </p:spPr>
        <p:txBody>
          <a:bodyPr wrap="square">
            <a:spAutoFit/>
          </a:bodyPr>
          <a:lstStyle/>
          <a:p>
            <a:r>
              <a:rPr lang="ru-RU" sz="1800" b="0" dirty="0">
                <a:solidFill>
                  <a:schemeClr val="accent1"/>
                </a:solidFill>
                <a:latin typeface="+mn-lt"/>
                <a:ea typeface="Roboto" panose="02000000000000000000" pitchFamily="2" charset="0"/>
              </a:rPr>
              <a:t>Москва, 2022</a:t>
            </a:r>
            <a:endParaRPr lang="ru-RU" dirty="0"/>
          </a:p>
        </p:txBody>
      </p:sp>
    </p:spTree>
    <p:extLst>
      <p:ext uri="{BB962C8B-B14F-4D97-AF65-F5344CB8AC3E}">
        <p14:creationId xmlns:p14="http://schemas.microsoft.com/office/powerpoint/2010/main" val="197590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32"/>
          <p:cNvSpPr/>
          <p:nvPr/>
        </p:nvSpPr>
        <p:spPr>
          <a:xfrm>
            <a:off x="886652" y="2853622"/>
            <a:ext cx="10070738" cy="3276053"/>
          </a:xfrm>
          <a:prstGeom prst="rect">
            <a:avLst/>
          </a:prstGeom>
          <a:noFill/>
          <a:ln/>
        </p:spPr>
        <p:txBody>
          <a:bodyPr wrap="square" lIns="0" tIns="0" rIns="0" bIns="0" rtlCol="0" anchor="t"/>
          <a:lstStyle/>
          <a:p>
            <a:pPr algn="just" defTabSz="485181">
              <a:buClrTx/>
            </a:pPr>
            <a:endParaRPr lang="en-US" dirty="0">
              <a:solidFill>
                <a:srgbClr val="484848"/>
              </a:solidFill>
              <a:latin typeface="Times New Roman" panose="02020603050405020304" pitchFamily="18" charset="0"/>
              <a:ea typeface="Lato Medium" pitchFamily="34" charset="-122"/>
              <a:cs typeface="Times New Roman" panose="02020603050405020304" pitchFamily="18" charset="0"/>
            </a:endParaRPr>
          </a:p>
        </p:txBody>
      </p:sp>
      <p:pic>
        <p:nvPicPr>
          <p:cNvPr id="6" name="Google Shape;36;p6">
            <a:extLst>
              <a:ext uri="{FF2B5EF4-FFF2-40B4-BE49-F238E27FC236}">
                <a16:creationId xmlns:a16="http://schemas.microsoft.com/office/drawing/2014/main" id="{04A0D30B-41EC-43AB-7FAD-BDB3B3279F1E}"/>
              </a:ext>
            </a:extLst>
          </p:cNvPr>
          <p:cNvPicPr preferRelativeResize="0"/>
          <p:nvPr/>
        </p:nvPicPr>
        <p:blipFill rotWithShape="1">
          <a:blip r:embed="rId3">
            <a:alphaModFix/>
          </a:blip>
          <a:srcRect/>
          <a:stretch/>
        </p:blipFill>
        <p:spPr>
          <a:xfrm>
            <a:off x="668024" y="237068"/>
            <a:ext cx="2522251" cy="537812"/>
          </a:xfrm>
          <a:prstGeom prst="rect">
            <a:avLst/>
          </a:prstGeom>
          <a:noFill/>
          <a:ln>
            <a:noFill/>
          </a:ln>
        </p:spPr>
      </p:pic>
      <p:sp>
        <p:nvSpPr>
          <p:cNvPr id="15" name="TextBox 14">
            <a:extLst>
              <a:ext uri="{FF2B5EF4-FFF2-40B4-BE49-F238E27FC236}">
                <a16:creationId xmlns:a16="http://schemas.microsoft.com/office/drawing/2014/main" id="{5AAB262F-AFD1-0B17-EF92-D0F347D7F21E}"/>
              </a:ext>
            </a:extLst>
          </p:cNvPr>
          <p:cNvSpPr txBox="1"/>
          <p:nvPr/>
        </p:nvSpPr>
        <p:spPr>
          <a:xfrm>
            <a:off x="582298" y="2251765"/>
            <a:ext cx="11114401" cy="2308324"/>
          </a:xfrm>
          <a:prstGeom prst="rect">
            <a:avLst/>
          </a:prstGeom>
          <a:noFill/>
        </p:spPr>
        <p:txBody>
          <a:bodyPr wrap="square">
            <a:spAutoFit/>
          </a:bodyPr>
          <a:lstStyle/>
          <a:p>
            <a:pPr marL="285750" indent="-285750">
              <a:buFontTx/>
              <a:buChar char="-"/>
            </a:pPr>
            <a:endParaRPr lang="ru-RU" b="1" dirty="0">
              <a:solidFill>
                <a:schemeClr val="tx1">
                  <a:lumMod val="50000"/>
                  <a:lumOff val="50000"/>
                </a:schemeClr>
              </a:solidFill>
              <a:latin typeface="Times New Roman" panose="02020603050405020304" pitchFamily="18" charset="0"/>
              <a:cs typeface="Times New Roman" panose="02020603050405020304" pitchFamily="18" charset="0"/>
            </a:endParaRPr>
          </a:p>
          <a:p>
            <a:pPr marL="285750" indent="-285750">
              <a:buFontTx/>
              <a:buChar char="-"/>
            </a:pPr>
            <a:endParaRPr lang="ru-RU" b="1" dirty="0">
              <a:solidFill>
                <a:schemeClr val="tx1">
                  <a:lumMod val="50000"/>
                  <a:lumOff val="50000"/>
                </a:schemeClr>
              </a:solidFill>
              <a:latin typeface="Times New Roman" panose="02020603050405020304" pitchFamily="18" charset="0"/>
              <a:cs typeface="Times New Roman" panose="02020603050405020304" pitchFamily="18" charset="0"/>
            </a:endParaRPr>
          </a:p>
          <a:p>
            <a:pPr marL="285750" indent="-285750">
              <a:buFontTx/>
              <a:buChar char="-"/>
            </a:pPr>
            <a:r>
              <a:rPr lang="ru-RU" b="1" dirty="0">
                <a:solidFill>
                  <a:schemeClr val="tx1">
                    <a:lumMod val="50000"/>
                    <a:lumOff val="50000"/>
                  </a:schemeClr>
                </a:solidFill>
                <a:latin typeface="Times New Roman" panose="02020603050405020304" pitchFamily="18" charset="0"/>
                <a:cs typeface="Times New Roman" panose="02020603050405020304" pitchFamily="18" charset="0"/>
              </a:rPr>
              <a:t>ЕПГУ</a:t>
            </a:r>
          </a:p>
          <a:p>
            <a:pPr marL="285750" indent="-285750">
              <a:buFontTx/>
              <a:buChar char="-"/>
            </a:pPr>
            <a:r>
              <a:rPr lang="ru-RU" b="1" dirty="0">
                <a:solidFill>
                  <a:schemeClr val="tx1">
                    <a:lumMod val="50000"/>
                    <a:lumOff val="50000"/>
                  </a:schemeClr>
                </a:solidFill>
                <a:latin typeface="Times New Roman" panose="02020603050405020304" pitchFamily="18" charset="0"/>
                <a:cs typeface="Times New Roman" panose="02020603050405020304" pitchFamily="18" charset="0"/>
              </a:rPr>
              <a:t>РПГУ</a:t>
            </a:r>
          </a:p>
          <a:p>
            <a:pPr marL="285750" indent="-285750">
              <a:buFontTx/>
              <a:buChar char="-"/>
            </a:pPr>
            <a:r>
              <a:rPr lang="ru-RU" b="1" dirty="0">
                <a:solidFill>
                  <a:schemeClr val="tx1">
                    <a:lumMod val="50000"/>
                    <a:lumOff val="50000"/>
                  </a:schemeClr>
                </a:solidFill>
                <a:latin typeface="Times New Roman" panose="02020603050405020304" pitchFamily="18" charset="0"/>
                <a:cs typeface="Times New Roman" panose="02020603050405020304" pitchFamily="18" charset="0"/>
              </a:rPr>
              <a:t>Инфомат</a:t>
            </a:r>
          </a:p>
          <a:p>
            <a:pPr marL="285750" indent="-285750">
              <a:buFontTx/>
              <a:buChar char="-"/>
            </a:pPr>
            <a:r>
              <a:rPr lang="ru-RU" b="1" dirty="0">
                <a:solidFill>
                  <a:schemeClr val="tx1">
                    <a:lumMod val="50000"/>
                    <a:lumOff val="50000"/>
                  </a:schemeClr>
                </a:solidFill>
                <a:latin typeface="Times New Roman" panose="02020603050405020304" pitchFamily="18" charset="0"/>
                <a:cs typeface="Times New Roman" panose="02020603050405020304" pitchFamily="18" charset="0"/>
              </a:rPr>
              <a:t>Колл-центр</a:t>
            </a:r>
          </a:p>
          <a:p>
            <a:pPr marL="285750" indent="-285750">
              <a:buFontTx/>
              <a:buChar char="-"/>
            </a:pPr>
            <a:r>
              <a:rPr lang="ru-RU" b="1" dirty="0">
                <a:solidFill>
                  <a:schemeClr val="tx1">
                    <a:lumMod val="50000"/>
                    <a:lumOff val="50000"/>
                  </a:schemeClr>
                </a:solidFill>
                <a:latin typeface="Times New Roman" panose="02020603050405020304" pitchFamily="18" charset="0"/>
                <a:cs typeface="Times New Roman" panose="02020603050405020304" pitchFamily="18" charset="0"/>
              </a:rPr>
              <a:t>Врач-врач</a:t>
            </a:r>
          </a:p>
          <a:p>
            <a:pPr marL="285750" indent="-285750">
              <a:buFontTx/>
              <a:buChar char="-"/>
            </a:pPr>
            <a:r>
              <a:rPr lang="ru-RU" b="1" dirty="0">
                <a:solidFill>
                  <a:schemeClr val="tx1">
                    <a:lumMod val="50000"/>
                    <a:lumOff val="50000"/>
                  </a:schemeClr>
                </a:solidFill>
                <a:latin typeface="Times New Roman" panose="02020603050405020304" pitchFamily="18" charset="0"/>
                <a:cs typeface="Times New Roman" panose="02020603050405020304" pitchFamily="18" charset="0"/>
              </a:rPr>
              <a:t>Другие</a:t>
            </a:r>
          </a:p>
        </p:txBody>
      </p:sp>
      <p:sp>
        <p:nvSpPr>
          <p:cNvPr id="16" name="TextBox 15">
            <a:extLst>
              <a:ext uri="{FF2B5EF4-FFF2-40B4-BE49-F238E27FC236}">
                <a16:creationId xmlns:a16="http://schemas.microsoft.com/office/drawing/2014/main" id="{6520A24A-EBFE-C5C3-FDEA-EF00E4013B9E}"/>
              </a:ext>
            </a:extLst>
          </p:cNvPr>
          <p:cNvSpPr txBox="1"/>
          <p:nvPr/>
        </p:nvSpPr>
        <p:spPr>
          <a:xfrm>
            <a:off x="49221" y="4669609"/>
            <a:ext cx="11745600" cy="1721240"/>
          </a:xfrm>
          <a:prstGeom prst="rect">
            <a:avLst/>
          </a:prstGeom>
          <a:noFill/>
        </p:spPr>
        <p:txBody>
          <a:bodyPr wrap="square">
            <a:spAutoFit/>
          </a:bodyPr>
          <a:lstStyle/>
          <a:p>
            <a:pPr marL="540385" algn="just">
              <a:lnSpc>
                <a:spcPct val="107000"/>
              </a:lnSpc>
              <a:spcAft>
                <a:spcPts val="800"/>
              </a:spcAft>
            </a:pPr>
            <a:r>
              <a:rPr lang="ru-RU" sz="1600" dirty="0">
                <a:solidFill>
                  <a:schemeClr val="tx1">
                    <a:lumMod val="50000"/>
                    <a:lumOff val="50000"/>
                  </a:schemeClr>
                </a:solidFill>
                <a:latin typeface="Times New Roman" panose="02020603050405020304" pitchFamily="18" charset="0"/>
                <a:cs typeface="Times New Roman" panose="02020603050405020304" pitchFamily="18" charset="0"/>
              </a:rPr>
              <a:t>общее количество посещений, рассчитывается на основе квартальных данных по количеству посещений за 2019 год из мониторинга формирования, экономического обоснования территориальных программ государственных гарантий бесплатного оказания гражданам медицинской помощи (утвержденного приказом Минздрава России от 26 июня 2015 г. № 370н), скорректированных на среднее количество посещений за 2018-2020 годы по данным годовой формы федерального статистического наблюдения № 62 «Сведения о ресурсном обеспечении и об оказании медицинской помощи населению» (утвержденной приказом Росстата от 26.11.2019 г. № 701).</a:t>
            </a:r>
            <a:endParaRPr lang="ru-RU" dirty="0">
              <a:solidFill>
                <a:schemeClr val="tx1">
                  <a:lumMod val="50000"/>
                  <a:lumOff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23844CA-E6E4-2CE4-5246-235672C061B0}"/>
                  </a:ext>
                </a:extLst>
              </p:cNvPr>
              <p:cNvSpPr txBox="1"/>
              <p:nvPr/>
            </p:nvSpPr>
            <p:spPr>
              <a:xfrm>
                <a:off x="3190274" y="3085069"/>
                <a:ext cx="9819669" cy="11063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rPr>
                        <m:t>𝐷</m:t>
                      </m:r>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eqArr>
                            <m:eqArrPr>
                              <m:ctrlPr>
                                <a:rPr lang="ru-RU" b="1" i="1">
                                  <a:solidFill>
                                    <a:srgbClr val="836967"/>
                                  </a:solidFill>
                                  <a:latin typeface="Cambria Math" panose="02040503050406030204" pitchFamily="18" charset="0"/>
                                </a:rPr>
                              </m:ctrlPr>
                            </m:eqArrPr>
                            <m:e>
                              <m:r>
                                <a:rPr lang="ru-RU" b="1" i="1">
                                  <a:solidFill>
                                    <a:srgbClr val="836967"/>
                                  </a:solidFill>
                                  <a:latin typeface="Cambria Math" panose="02040503050406030204" pitchFamily="18" charset="0"/>
                                </a:rPr>
                                <m:t>количество записей на прием к врачу в подсистеме </m:t>
                              </m:r>
                            </m:e>
                            <m:e>
                              <m:r>
                                <a:rPr lang="ru-RU" b="1" i="1">
                                  <a:solidFill>
                                    <a:srgbClr val="836967"/>
                                  </a:solidFill>
                                  <a:latin typeface="Cambria Math" panose="02040503050406030204" pitchFamily="18" charset="0"/>
                                </a:rPr>
                                <m:t>"Федеральная электронная регистратура" ЕГИСЗ</m:t>
                              </m:r>
                            </m:e>
                            <m:e>
                              <m:r>
                                <a:rPr lang="ru-RU" b="1" i="1">
                                  <a:solidFill>
                                    <a:srgbClr val="836967"/>
                                  </a:solidFill>
                                  <a:latin typeface="Cambria Math" panose="02040503050406030204" pitchFamily="18" charset="0"/>
                                </a:rPr>
                                <m:t> по всем источникам записи (за исключением регистратуры):</m:t>
                              </m:r>
                            </m:e>
                          </m:eqArr>
                        </m:num>
                        <m:den>
                          <m:r>
                            <a:rPr lang="ru-RU" i="1">
                              <a:latin typeface="Cambria Math" panose="02040503050406030204" pitchFamily="18" charset="0"/>
                            </a:rPr>
                            <m:t>общее количество посещений</m:t>
                          </m:r>
                        </m:den>
                      </m:f>
                    </m:oMath>
                  </m:oMathPara>
                </a14:m>
                <a:endParaRPr lang="ru-RU" dirty="0"/>
              </a:p>
            </p:txBody>
          </p:sp>
        </mc:Choice>
        <mc:Fallback xmlns="">
          <p:sp>
            <p:nvSpPr>
              <p:cNvPr id="29" name="TextBox 28">
                <a:extLst>
                  <a:ext uri="{FF2B5EF4-FFF2-40B4-BE49-F238E27FC236}">
                    <a16:creationId xmlns:a16="http://schemas.microsoft.com/office/drawing/2014/main" id="{923844CA-E6E4-2CE4-5246-235672C061B0}"/>
                  </a:ext>
                </a:extLst>
              </p:cNvPr>
              <p:cNvSpPr txBox="1">
                <a:spLocks noRot="1" noChangeAspect="1" noMove="1" noResize="1" noEditPoints="1" noAdjustHandles="1" noChangeArrowheads="1" noChangeShapeType="1" noTextEdit="1"/>
              </p:cNvSpPr>
              <p:nvPr/>
            </p:nvSpPr>
            <p:spPr>
              <a:xfrm>
                <a:off x="3190274" y="3085069"/>
                <a:ext cx="9819669" cy="1106329"/>
              </a:xfrm>
              <a:prstGeom prst="rect">
                <a:avLst/>
              </a:prstGeom>
              <a:blipFill>
                <a:blip r:embed="rId4"/>
                <a:stretch>
                  <a:fillRect/>
                </a:stretch>
              </a:blipFill>
            </p:spPr>
            <p:txBody>
              <a:bodyPr/>
              <a:lstStyle/>
              <a:p>
                <a:r>
                  <a:rPr lang="ru-RU">
                    <a:noFill/>
                  </a:rPr>
                  <a:t> </a:t>
                </a:r>
              </a:p>
            </p:txBody>
          </p:sp>
        </mc:Fallback>
      </mc:AlternateContent>
      <p:sp>
        <p:nvSpPr>
          <p:cNvPr id="2" name="Google Shape;35;p6">
            <a:extLst>
              <a:ext uri="{FF2B5EF4-FFF2-40B4-BE49-F238E27FC236}">
                <a16:creationId xmlns:a16="http://schemas.microsoft.com/office/drawing/2014/main" id="{333FE9AC-7CE3-C9AA-4EFE-3333F94A6960}"/>
              </a:ext>
            </a:extLst>
          </p:cNvPr>
          <p:cNvSpPr txBox="1"/>
          <p:nvPr/>
        </p:nvSpPr>
        <p:spPr>
          <a:xfrm>
            <a:off x="-101598" y="754044"/>
            <a:ext cx="12141198" cy="25447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None/>
            </a:pPr>
            <a:r>
              <a:rPr lang="ru-RU" sz="2900" b="1" dirty="0">
                <a:solidFill>
                  <a:schemeClr val="tx1">
                    <a:lumMod val="50000"/>
                    <a:lumOff val="50000"/>
                  </a:schemeClr>
                </a:solidFill>
                <a:latin typeface="Times New Roman" panose="02020603050405020304" pitchFamily="18" charset="0"/>
                <a:ea typeface="Roboto Light"/>
                <a:cs typeface="Times New Roman" panose="02020603050405020304" pitchFamily="18" charset="0"/>
                <a:sym typeface="Roboto Light"/>
              </a:rPr>
              <a:t>Показатель</a:t>
            </a:r>
            <a:r>
              <a:rPr lang="ru-RU" sz="2900" b="1" dirty="0">
                <a:solidFill>
                  <a:srgbClr val="2B8892"/>
                </a:solidFill>
                <a:latin typeface="Times New Roman" panose="02020603050405020304" pitchFamily="18" charset="0"/>
                <a:ea typeface="Roboto Light"/>
                <a:cs typeface="Times New Roman" panose="02020603050405020304" pitchFamily="18" charset="0"/>
                <a:sym typeface="Roboto Light"/>
              </a:rPr>
              <a:t> </a:t>
            </a:r>
          </a:p>
          <a:p>
            <a:pPr marL="0" lvl="0" indent="0" algn="ctr" rtl="0">
              <a:lnSpc>
                <a:spcPct val="90000"/>
              </a:lnSpc>
              <a:spcBef>
                <a:spcPts val="1000"/>
              </a:spcBef>
              <a:spcAft>
                <a:spcPts val="0"/>
              </a:spcAft>
              <a:buNone/>
            </a:pPr>
            <a:r>
              <a:rPr lang="ru-RU" sz="2900" b="1" dirty="0">
                <a:solidFill>
                  <a:srgbClr val="2B8892"/>
                </a:solidFill>
                <a:latin typeface="Times New Roman" panose="02020603050405020304" pitchFamily="18" charset="0"/>
                <a:ea typeface="Roboto Light"/>
                <a:cs typeface="Times New Roman" panose="02020603050405020304" pitchFamily="18" charset="0"/>
                <a:sym typeface="Roboto Light"/>
              </a:rPr>
              <a:t>«</a:t>
            </a:r>
            <a:r>
              <a:rPr lang="ru-RU" sz="2900" b="1" dirty="0">
                <a:solidFill>
                  <a:srgbClr val="2B8892"/>
                </a:solidFill>
                <a:latin typeface="Times New Roman" panose="02020603050405020304" pitchFamily="18" charset="0"/>
                <a:ea typeface="Roboto Light"/>
                <a:cs typeface="Times New Roman" panose="02020603050405020304" pitchFamily="18" charset="0"/>
              </a:rPr>
              <a:t>Доля записей на прием к врачу, совершенных гражданами дистанционно, в том числе с использованием ЕПГУ</a:t>
            </a:r>
            <a:r>
              <a:rPr lang="ru-RU" sz="2900" b="1" dirty="0">
                <a:solidFill>
                  <a:srgbClr val="2B8892"/>
                </a:solidFill>
                <a:latin typeface="Times New Roman" panose="02020603050405020304" pitchFamily="18" charset="0"/>
                <a:ea typeface="Roboto Light"/>
                <a:cs typeface="Times New Roman" panose="02020603050405020304" pitchFamily="18" charset="0"/>
                <a:sym typeface="Roboto Light"/>
              </a:rPr>
              <a:t>»</a:t>
            </a:r>
            <a:endParaRPr lang="ru-RU" sz="2900" dirty="0">
              <a:solidFill>
                <a:srgbClr val="2B8892"/>
              </a:solidFill>
              <a:latin typeface="Times New Roman" panose="02020603050405020304" pitchFamily="18" charset="0"/>
              <a:ea typeface="Roboto Light"/>
              <a:cs typeface="Times New Roman" panose="02020603050405020304" pitchFamily="18" charset="0"/>
              <a:sym typeface="Roboto Light"/>
            </a:endParaRPr>
          </a:p>
        </p:txBody>
      </p:sp>
      <p:sp>
        <p:nvSpPr>
          <p:cNvPr id="3" name="Облачко с текстом: прямоугольное со скругленными углами 2">
            <a:extLst>
              <a:ext uri="{FF2B5EF4-FFF2-40B4-BE49-F238E27FC236}">
                <a16:creationId xmlns:a16="http://schemas.microsoft.com/office/drawing/2014/main" id="{307C88FB-D569-1561-0527-8F70EC3FB601}"/>
              </a:ext>
            </a:extLst>
          </p:cNvPr>
          <p:cNvSpPr/>
          <p:nvPr/>
        </p:nvSpPr>
        <p:spPr>
          <a:xfrm>
            <a:off x="8035644" y="237068"/>
            <a:ext cx="3661055" cy="1646006"/>
          </a:xfrm>
          <a:prstGeom prst="wedgeRoundRectCallout">
            <a:avLst>
              <a:gd name="adj1" fmla="val -66833"/>
              <a:gd name="adj2" fmla="val -3499"/>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spcBef>
                <a:spcPts val="600"/>
              </a:spcBef>
              <a:buClr>
                <a:schemeClr val="accent2"/>
              </a:buClr>
              <a:buFont typeface="Arial" panose="020B0604020202020204" pitchFamily="34" charset="0"/>
              <a:buChar char="•"/>
              <a:defRPr/>
            </a:pPr>
            <a:r>
              <a:rPr lang="ru-RU" sz="1800" dirty="0">
                <a:solidFill>
                  <a:schemeClr val="tx1"/>
                </a:solidFill>
              </a:rPr>
              <a:t>Низкая информированность  КАК это сделать?</a:t>
            </a:r>
          </a:p>
          <a:p>
            <a:pPr marL="216000" indent="-216000">
              <a:spcBef>
                <a:spcPts val="600"/>
              </a:spcBef>
              <a:buClr>
                <a:schemeClr val="accent2"/>
              </a:buClr>
              <a:buFont typeface="Arial" panose="020B0604020202020204" pitchFamily="34" charset="0"/>
              <a:buChar char="•"/>
              <a:defRPr/>
            </a:pPr>
            <a:r>
              <a:rPr lang="ru-RU" sz="1800" dirty="0">
                <a:solidFill>
                  <a:schemeClr val="tx1"/>
                </a:solidFill>
              </a:rPr>
              <a:t>Низкая доступность интернета</a:t>
            </a:r>
          </a:p>
          <a:p>
            <a:pPr marL="216000" indent="-216000">
              <a:spcBef>
                <a:spcPts val="600"/>
              </a:spcBef>
              <a:buClr>
                <a:schemeClr val="accent2"/>
              </a:buClr>
              <a:buFont typeface="Arial" panose="020B0604020202020204" pitchFamily="34" charset="0"/>
              <a:buChar char="•"/>
              <a:defRPr/>
            </a:pPr>
            <a:r>
              <a:rPr lang="ru-RU" sz="1800" dirty="0">
                <a:solidFill>
                  <a:schemeClr val="tx1"/>
                </a:solidFill>
              </a:rPr>
              <a:t>Локализация (Удаленность)</a:t>
            </a:r>
          </a:p>
        </p:txBody>
      </p:sp>
      <p:sp>
        <p:nvSpPr>
          <p:cNvPr id="4" name="Прямоугольник: скругленные углы 3">
            <a:extLst>
              <a:ext uri="{FF2B5EF4-FFF2-40B4-BE49-F238E27FC236}">
                <a16:creationId xmlns:a16="http://schemas.microsoft.com/office/drawing/2014/main" id="{7B5AFCFE-14BB-9370-378A-809869E2B557}"/>
              </a:ext>
            </a:extLst>
          </p:cNvPr>
          <p:cNvSpPr/>
          <p:nvPr/>
        </p:nvSpPr>
        <p:spPr>
          <a:xfrm>
            <a:off x="6139498" y="988590"/>
            <a:ext cx="1631970" cy="43924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latin typeface="Roboto" panose="02000000000000000000" pitchFamily="2" charset="0"/>
                <a:ea typeface="Roboto" panose="02000000000000000000" pitchFamily="2" charset="0"/>
              </a:rPr>
              <a:t>Причины</a:t>
            </a:r>
            <a:endParaRPr lang="ru-RU" dirty="0"/>
          </a:p>
        </p:txBody>
      </p:sp>
    </p:spTree>
    <p:extLst>
      <p:ext uri="{BB962C8B-B14F-4D97-AF65-F5344CB8AC3E}">
        <p14:creationId xmlns:p14="http://schemas.microsoft.com/office/powerpoint/2010/main" val="218818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3E143372-C10C-426D-9C36-4AC50F306FD1}"/>
              </a:ext>
            </a:extLst>
          </p:cNvPr>
          <p:cNvSpPr>
            <a:spLocks noGrp="1"/>
          </p:cNvSpPr>
          <p:nvPr>
            <p:ph type="sldNum" sz="quarter" idx="4"/>
          </p:nvPr>
        </p:nvSpPr>
        <p:spPr/>
        <p:txBody>
          <a:bodyPr/>
          <a:lstStyle/>
          <a:p>
            <a:fld id="{00D99146-E8E9-48C8-9726-BF4BD8A83BAE}" type="slidenum">
              <a:rPr lang="ru-RU" smtClean="0"/>
              <a:pPr/>
              <a:t>11</a:t>
            </a:fld>
            <a:endParaRPr lang="ru-RU"/>
          </a:p>
        </p:txBody>
      </p:sp>
      <p:sp>
        <p:nvSpPr>
          <p:cNvPr id="7" name="Заголовок 6">
            <a:extLst>
              <a:ext uri="{FF2B5EF4-FFF2-40B4-BE49-F238E27FC236}">
                <a16:creationId xmlns:a16="http://schemas.microsoft.com/office/drawing/2014/main" id="{0A9753D8-632F-43F2-9813-60F60A2C06B4}"/>
              </a:ext>
            </a:extLst>
          </p:cNvPr>
          <p:cNvSpPr>
            <a:spLocks noGrp="1"/>
          </p:cNvSpPr>
          <p:nvPr>
            <p:ph type="title"/>
          </p:nvPr>
        </p:nvSpPr>
        <p:spPr>
          <a:xfrm>
            <a:off x="695325" y="2"/>
            <a:ext cx="11351170" cy="823864"/>
          </a:xfrm>
        </p:spPr>
        <p:txBody>
          <a:bodyPr>
            <a:normAutofit/>
          </a:bodyPr>
          <a:lstStyle/>
          <a:p>
            <a:r>
              <a:rPr lang="ru-RU" sz="2400" dirty="0">
                <a:latin typeface="Times New Roman" panose="02020603050405020304" pitchFamily="18" charset="0"/>
                <a:cs typeface="Times New Roman" panose="02020603050405020304" pitchFamily="18" charset="0"/>
              </a:rPr>
              <a:t>ПОКАЗАТЕЛИ ОЦЕНКИ «</a:t>
            </a:r>
            <a:r>
              <a:rPr lang="ru-RU" sz="2400" b="1" dirty="0">
                <a:solidFill>
                  <a:schemeClr val="tx1"/>
                </a:solidFill>
                <a:latin typeface="Times New Roman" panose="02020603050405020304" pitchFamily="18" charset="0"/>
                <a:cs typeface="Times New Roman" panose="02020603050405020304" pitchFamily="18" charset="0"/>
              </a:rPr>
              <a:t>ЦИФРОВОЙ ЗРЕЛОСТИ</a:t>
            </a:r>
            <a:r>
              <a:rPr lang="ru-RU" sz="2400" dirty="0">
                <a:solidFill>
                  <a:schemeClr val="tx1"/>
                </a:solidFill>
                <a:latin typeface="Times New Roman" panose="02020603050405020304" pitchFamily="18" charset="0"/>
                <a:cs typeface="Times New Roman" panose="02020603050405020304" pitchFamily="18" charset="0"/>
              </a:rPr>
              <a:t>» и </a:t>
            </a:r>
            <a:r>
              <a:rPr lang="ru-RU" sz="2400" b="1" dirty="0">
                <a:solidFill>
                  <a:schemeClr val="tx1"/>
                </a:solidFill>
                <a:latin typeface="Times New Roman" panose="02020603050405020304" pitchFamily="18" charset="0"/>
                <a:cs typeface="Times New Roman" panose="02020603050405020304" pitchFamily="18" charset="0"/>
              </a:rPr>
              <a:t>ФЕДЕРАЛЬНОГО ПРОЕКТА</a:t>
            </a:r>
            <a:r>
              <a:rPr lang="ru-RU" sz="2400" dirty="0">
                <a:solidFill>
                  <a:schemeClr val="tx1"/>
                </a:solidFill>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84582E41-0B3F-4DEB-BE91-D0F02D92A360}"/>
              </a:ext>
            </a:extLst>
          </p:cNvPr>
          <p:cNvSpPr txBox="1"/>
          <p:nvPr/>
        </p:nvSpPr>
        <p:spPr>
          <a:xfrm rot="16200000">
            <a:off x="6042635" y="5138838"/>
            <a:ext cx="803425" cy="307777"/>
          </a:xfrm>
          <a:prstGeom prst="rect">
            <a:avLst/>
          </a:prstGeom>
          <a:noFill/>
        </p:spPr>
        <p:txBody>
          <a:bodyPr wrap="square" rtlCol="0">
            <a:spAutoFit/>
          </a:bodyPr>
          <a:lstStyle/>
          <a:p>
            <a:r>
              <a:rPr lang="ru-RU" sz="1400">
                <a:solidFill>
                  <a:schemeClr val="bg1"/>
                </a:solidFill>
              </a:rPr>
              <a:t>РТМИС</a:t>
            </a:r>
          </a:p>
        </p:txBody>
      </p:sp>
      <p:sp>
        <p:nvSpPr>
          <p:cNvPr id="20" name="TextBox 19">
            <a:extLst>
              <a:ext uri="{FF2B5EF4-FFF2-40B4-BE49-F238E27FC236}">
                <a16:creationId xmlns:a16="http://schemas.microsoft.com/office/drawing/2014/main" id="{7DF9AEE5-078D-4375-BA00-17C9807433DD}"/>
              </a:ext>
            </a:extLst>
          </p:cNvPr>
          <p:cNvSpPr txBox="1"/>
          <p:nvPr/>
        </p:nvSpPr>
        <p:spPr>
          <a:xfrm rot="16200000">
            <a:off x="2189469" y="3901365"/>
            <a:ext cx="803425" cy="307777"/>
          </a:xfrm>
          <a:prstGeom prst="rect">
            <a:avLst/>
          </a:prstGeom>
          <a:noFill/>
        </p:spPr>
        <p:txBody>
          <a:bodyPr wrap="none" rtlCol="0">
            <a:spAutoFit/>
          </a:bodyPr>
          <a:lstStyle/>
          <a:p>
            <a:r>
              <a:rPr lang="ru-RU" sz="1400">
                <a:solidFill>
                  <a:schemeClr val="bg1"/>
                </a:solidFill>
              </a:rPr>
              <a:t>РТМИС</a:t>
            </a:r>
          </a:p>
        </p:txBody>
      </p:sp>
      <p:sp>
        <p:nvSpPr>
          <p:cNvPr id="21" name="TextBox 20">
            <a:extLst>
              <a:ext uri="{FF2B5EF4-FFF2-40B4-BE49-F238E27FC236}">
                <a16:creationId xmlns:a16="http://schemas.microsoft.com/office/drawing/2014/main" id="{1E3D321E-6E83-4DDC-B8F5-F9B33325F839}"/>
              </a:ext>
            </a:extLst>
          </p:cNvPr>
          <p:cNvSpPr txBox="1"/>
          <p:nvPr/>
        </p:nvSpPr>
        <p:spPr>
          <a:xfrm rot="16200000">
            <a:off x="9878759" y="4595348"/>
            <a:ext cx="803425" cy="307777"/>
          </a:xfrm>
          <a:prstGeom prst="rect">
            <a:avLst/>
          </a:prstGeom>
          <a:noFill/>
        </p:spPr>
        <p:txBody>
          <a:bodyPr wrap="none" rtlCol="0">
            <a:spAutoFit/>
          </a:bodyPr>
          <a:lstStyle/>
          <a:p>
            <a:r>
              <a:rPr lang="ru-RU" sz="1400">
                <a:solidFill>
                  <a:schemeClr val="bg1"/>
                </a:solidFill>
              </a:rPr>
              <a:t>РТМИС</a:t>
            </a:r>
          </a:p>
        </p:txBody>
      </p:sp>
      <p:graphicFrame>
        <p:nvGraphicFramePr>
          <p:cNvPr id="8" name="Таблица 7">
            <a:extLst>
              <a:ext uri="{FF2B5EF4-FFF2-40B4-BE49-F238E27FC236}">
                <a16:creationId xmlns:a16="http://schemas.microsoft.com/office/drawing/2014/main" id="{F16EF2BC-1E0D-4D0F-BB28-5B47CA953EE7}"/>
              </a:ext>
            </a:extLst>
          </p:cNvPr>
          <p:cNvGraphicFramePr>
            <a:graphicFrameLocks noGrp="1"/>
          </p:cNvGraphicFramePr>
          <p:nvPr>
            <p:extLst>
              <p:ext uri="{D42A27DB-BD31-4B8C-83A1-F6EECF244321}">
                <p14:modId xmlns:p14="http://schemas.microsoft.com/office/powerpoint/2010/main" val="4245798663"/>
              </p:ext>
            </p:extLst>
          </p:nvPr>
        </p:nvGraphicFramePr>
        <p:xfrm>
          <a:off x="339964" y="973195"/>
          <a:ext cx="11512072" cy="1689732"/>
        </p:xfrm>
        <a:graphic>
          <a:graphicData uri="http://schemas.openxmlformats.org/drawingml/2006/table">
            <a:tbl>
              <a:tblPr firstRow="1" firstCol="1" bandRow="1"/>
              <a:tblGrid>
                <a:gridCol w="794472">
                  <a:extLst>
                    <a:ext uri="{9D8B030D-6E8A-4147-A177-3AD203B41FA5}">
                      <a16:colId xmlns:a16="http://schemas.microsoft.com/office/drawing/2014/main" val="2466825306"/>
                    </a:ext>
                  </a:extLst>
                </a:gridCol>
                <a:gridCol w="10717600">
                  <a:extLst>
                    <a:ext uri="{9D8B030D-6E8A-4147-A177-3AD203B41FA5}">
                      <a16:colId xmlns:a16="http://schemas.microsoft.com/office/drawing/2014/main" val="1857103382"/>
                    </a:ext>
                  </a:extLst>
                </a:gridCol>
              </a:tblGrid>
              <a:tr h="529025">
                <a:tc>
                  <a:txBody>
                    <a:bodyPr/>
                    <a:lstStyle/>
                    <a:p>
                      <a:pPr algn="ctr" fontAlgn="ctr">
                        <a:lnSpc>
                          <a:spcPct val="100000"/>
                        </a:lnSpc>
                        <a:spcBef>
                          <a:spcPts val="600"/>
                        </a:spcBef>
                        <a:spcAft>
                          <a:spcPts val="0"/>
                        </a:spcAft>
                      </a:pPr>
                      <a:r>
                        <a:rPr lang="ru-RU" sz="1400" b="1" kern="1200">
                          <a:solidFill>
                            <a:schemeClr val="bg1"/>
                          </a:solidFill>
                          <a:latin typeface="+mn-lt"/>
                          <a:ea typeface="+mn-ea"/>
                          <a:cs typeface="+mn-cs"/>
                        </a:rPr>
                        <a:t>2 ЦЗ</a:t>
                      </a:r>
                    </a:p>
                  </a:txBody>
                  <a:tcPr marL="52959" marR="52959" marT="73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ctr">
                        <a:lnSpc>
                          <a:spcPct val="100000"/>
                        </a:lnSpc>
                        <a:spcBef>
                          <a:spcPts val="600"/>
                        </a:spcBef>
                        <a:spcAft>
                          <a:spcPts val="0"/>
                        </a:spcAft>
                      </a:pPr>
                      <a:r>
                        <a:rPr lang="ru-RU" sz="1800" b="1" i="0" kern="1200" dirty="0">
                          <a:solidFill>
                            <a:schemeClr val="tx1"/>
                          </a:solidFill>
                          <a:latin typeface="Times New Roman" panose="02020603050405020304" pitchFamily="18" charset="0"/>
                          <a:ea typeface="+mn-ea"/>
                          <a:cs typeface="Times New Roman" panose="02020603050405020304" pitchFamily="18" charset="0"/>
                        </a:rPr>
                        <a:t>Доля граждан</a:t>
                      </a:r>
                      <a:r>
                        <a:rPr lang="ru-RU" sz="1800" i="0" kern="1200" dirty="0">
                          <a:solidFill>
                            <a:schemeClr val="tx1"/>
                          </a:solidFill>
                          <a:latin typeface="Times New Roman" panose="02020603050405020304" pitchFamily="18" charset="0"/>
                          <a:ea typeface="+mn-ea"/>
                          <a:cs typeface="Times New Roman" panose="02020603050405020304" pitchFamily="18" charset="0"/>
                        </a:rPr>
                        <a:t>, у которых сформированы интегрированные </a:t>
                      </a:r>
                      <a:r>
                        <a:rPr lang="ru-RU" sz="1800" b="1" i="0" kern="1200" dirty="0">
                          <a:solidFill>
                            <a:schemeClr val="tx1"/>
                          </a:solidFill>
                          <a:latin typeface="Times New Roman" panose="02020603050405020304" pitchFamily="18" charset="0"/>
                          <a:ea typeface="+mn-ea"/>
                          <a:cs typeface="Times New Roman" panose="02020603050405020304" pitchFamily="18" charset="0"/>
                        </a:rPr>
                        <a:t>электронные медицинские карты</a:t>
                      </a:r>
                      <a:r>
                        <a:rPr lang="ru-RU" sz="1800" i="0" kern="1200" dirty="0">
                          <a:solidFill>
                            <a:schemeClr val="tx1"/>
                          </a:solidFill>
                          <a:latin typeface="Times New Roman" panose="02020603050405020304" pitchFamily="18" charset="0"/>
                          <a:ea typeface="+mn-ea"/>
                          <a:cs typeface="Times New Roman" panose="02020603050405020304" pitchFamily="18" charset="0"/>
                        </a:rPr>
                        <a:t>, доступные на ЕПГУ</a:t>
                      </a:r>
                    </a:p>
                  </a:txBody>
                  <a:tcPr marL="180000" marR="52959" marT="73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4845631"/>
                  </a:ext>
                </a:extLst>
              </a:tr>
              <a:tr h="303422">
                <a:tc>
                  <a:txBody>
                    <a:bodyPr/>
                    <a:lstStyle/>
                    <a:p>
                      <a:pPr algn="ctr" fontAlgn="ctr">
                        <a:lnSpc>
                          <a:spcPct val="100000"/>
                        </a:lnSpc>
                        <a:spcBef>
                          <a:spcPts val="600"/>
                        </a:spcBef>
                        <a:spcAft>
                          <a:spcPts val="0"/>
                        </a:spcAft>
                      </a:pPr>
                      <a:r>
                        <a:rPr lang="ru-RU" sz="1400" b="1" kern="1200">
                          <a:solidFill>
                            <a:schemeClr val="bg1"/>
                          </a:solidFill>
                          <a:latin typeface="+mn-lt"/>
                          <a:ea typeface="+mn-ea"/>
                          <a:cs typeface="+mn-cs"/>
                        </a:rPr>
                        <a:t>=</a:t>
                      </a:r>
                    </a:p>
                  </a:txBody>
                  <a:tcPr marL="52959" marR="52959" marT="73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endParaRPr lang="ru-RU" sz="1800" i="0" kern="1200" dirty="0">
                        <a:solidFill>
                          <a:schemeClr val="tx1"/>
                        </a:solidFill>
                        <a:latin typeface="Times New Roman" panose="02020603050405020304" pitchFamily="18" charset="0"/>
                        <a:ea typeface="+mn-ea"/>
                        <a:cs typeface="Times New Roman" panose="02020603050405020304" pitchFamily="18" charset="0"/>
                      </a:endParaRPr>
                    </a:p>
                  </a:txBody>
                  <a:tcPr marL="180000" marR="52959" marT="73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0657251"/>
                  </a:ext>
                </a:extLst>
              </a:tr>
              <a:tr h="597960">
                <a:tc>
                  <a:txBody>
                    <a:bodyPr/>
                    <a:lstStyle/>
                    <a:p>
                      <a:pPr algn="ctr" fontAlgn="ctr">
                        <a:lnSpc>
                          <a:spcPct val="100000"/>
                        </a:lnSpc>
                        <a:spcBef>
                          <a:spcPts val="600"/>
                        </a:spcBef>
                        <a:spcAft>
                          <a:spcPts val="0"/>
                        </a:spcAft>
                      </a:pPr>
                      <a:r>
                        <a:rPr lang="ru-RU" sz="1400" b="1" kern="1200">
                          <a:solidFill>
                            <a:schemeClr val="bg1"/>
                          </a:solidFill>
                          <a:latin typeface="+mn-lt"/>
                          <a:ea typeface="+mn-ea"/>
                          <a:cs typeface="+mn-cs"/>
                        </a:rPr>
                        <a:t>4 ЕЦК</a:t>
                      </a:r>
                    </a:p>
                  </a:txBody>
                  <a:tcPr marL="52959" marR="52959" marT="73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r>
                        <a:rPr lang="ru-RU" sz="1800" b="1" kern="1200" dirty="0">
                          <a:solidFill>
                            <a:schemeClr val="tx1"/>
                          </a:solidFill>
                          <a:latin typeface="Times New Roman" panose="02020603050405020304" pitchFamily="18" charset="0"/>
                          <a:ea typeface="+mn-ea"/>
                          <a:cs typeface="Times New Roman" panose="02020603050405020304" pitchFamily="18" charset="0"/>
                        </a:rPr>
                        <a:t>Доля</a:t>
                      </a:r>
                      <a:r>
                        <a:rPr lang="ru-RU" sz="1800" kern="1200" dirty="0">
                          <a:solidFill>
                            <a:schemeClr val="tx1"/>
                          </a:solidFill>
                          <a:latin typeface="Times New Roman" panose="02020603050405020304" pitchFamily="18" charset="0"/>
                          <a:ea typeface="+mn-ea"/>
                          <a:cs typeface="Times New Roman" panose="02020603050405020304" pitchFamily="18" charset="0"/>
                        </a:rPr>
                        <a:t> </a:t>
                      </a:r>
                      <a:r>
                        <a:rPr lang="ru-RU" sz="1800" b="1" kern="1200" dirty="0">
                          <a:solidFill>
                            <a:schemeClr val="tx1"/>
                          </a:solidFill>
                          <a:latin typeface="Times New Roman" panose="02020603050405020304" pitchFamily="18" charset="0"/>
                          <a:ea typeface="+mn-ea"/>
                          <a:cs typeface="Times New Roman" panose="02020603050405020304" pitchFamily="18" charset="0"/>
                        </a:rPr>
                        <a:t>граждан</a:t>
                      </a:r>
                      <a:r>
                        <a:rPr lang="ru-RU" sz="1800" kern="1200" dirty="0">
                          <a:solidFill>
                            <a:schemeClr val="tx1"/>
                          </a:solidFill>
                          <a:latin typeface="Times New Roman" panose="02020603050405020304" pitchFamily="18" charset="0"/>
                          <a:ea typeface="+mn-ea"/>
                          <a:cs typeface="Times New Roman" panose="02020603050405020304" pitchFamily="18" charset="0"/>
                        </a:rPr>
                        <a:t>, являющихся пользователями ЕПГУ, которым доступны </a:t>
                      </a:r>
                      <a:r>
                        <a:rPr lang="ru-RU" sz="1800" b="1" kern="1200" dirty="0">
                          <a:solidFill>
                            <a:schemeClr val="tx1"/>
                          </a:solidFill>
                          <a:latin typeface="Times New Roman" panose="02020603050405020304" pitchFamily="18" charset="0"/>
                          <a:ea typeface="+mn-ea"/>
                          <a:cs typeface="Times New Roman" panose="02020603050405020304" pitchFamily="18" charset="0"/>
                        </a:rPr>
                        <a:t>электронные медицинские документы </a:t>
                      </a:r>
                      <a:br>
                        <a:rPr lang="ru-RU" sz="1800" b="1" kern="1200" dirty="0">
                          <a:solidFill>
                            <a:schemeClr val="tx1"/>
                          </a:solidFill>
                          <a:latin typeface="Times New Roman" panose="02020603050405020304" pitchFamily="18" charset="0"/>
                          <a:ea typeface="+mn-ea"/>
                          <a:cs typeface="Times New Roman" panose="02020603050405020304" pitchFamily="18" charset="0"/>
                        </a:rPr>
                      </a:br>
                      <a:r>
                        <a:rPr lang="ru-RU" sz="1800" kern="1200" dirty="0">
                          <a:solidFill>
                            <a:schemeClr val="tx1"/>
                          </a:solidFill>
                          <a:latin typeface="Times New Roman" panose="02020603050405020304" pitchFamily="18" charset="0"/>
                          <a:ea typeface="+mn-ea"/>
                          <a:cs typeface="Times New Roman" panose="02020603050405020304" pitchFamily="18" charset="0"/>
                        </a:rPr>
                        <a:t>в Личном кабинете пациента «Мое здоровье» по факту оказания медицинской помощи </a:t>
                      </a:r>
                      <a:endParaRPr lang="ru-RU" sz="1800" b="1" i="1" kern="1200" dirty="0">
                        <a:solidFill>
                          <a:schemeClr val="tx1"/>
                        </a:solidFill>
                        <a:latin typeface="Times New Roman" panose="02020603050405020304" pitchFamily="18" charset="0"/>
                        <a:ea typeface="+mn-ea"/>
                        <a:cs typeface="Times New Roman" panose="02020603050405020304" pitchFamily="18" charset="0"/>
                      </a:endParaRPr>
                    </a:p>
                  </a:txBody>
                  <a:tcPr marL="180000" marR="52959" marT="73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949614"/>
                  </a:ext>
                </a:extLst>
              </a:tr>
            </a:tbl>
          </a:graphicData>
        </a:graphic>
      </p:graphicFrame>
      <p:graphicFrame>
        <p:nvGraphicFramePr>
          <p:cNvPr id="6" name="Таблица 8">
            <a:extLst>
              <a:ext uri="{FF2B5EF4-FFF2-40B4-BE49-F238E27FC236}">
                <a16:creationId xmlns:a16="http://schemas.microsoft.com/office/drawing/2014/main" id="{A8CBE35B-5A81-AF0A-0E83-43FEF6141E70}"/>
              </a:ext>
            </a:extLst>
          </p:cNvPr>
          <p:cNvGraphicFramePr>
            <a:graphicFrameLocks noGrp="1"/>
          </p:cNvGraphicFramePr>
          <p:nvPr>
            <p:extLst>
              <p:ext uri="{D42A27DB-BD31-4B8C-83A1-F6EECF244321}">
                <p14:modId xmlns:p14="http://schemas.microsoft.com/office/powerpoint/2010/main" val="1009188625"/>
              </p:ext>
            </p:extLst>
          </p:nvPr>
        </p:nvGraphicFramePr>
        <p:xfrm>
          <a:off x="339965" y="2627923"/>
          <a:ext cx="6042425" cy="3680108"/>
        </p:xfrm>
        <a:graphic>
          <a:graphicData uri="http://schemas.openxmlformats.org/drawingml/2006/table">
            <a:tbl>
              <a:tblPr firstRow="1" bandRow="1">
                <a:tableStyleId>{5C22544A-7EE6-4342-B048-85BDC9FD1C3A}</a:tableStyleId>
              </a:tblPr>
              <a:tblGrid>
                <a:gridCol w="1426709">
                  <a:extLst>
                    <a:ext uri="{9D8B030D-6E8A-4147-A177-3AD203B41FA5}">
                      <a16:colId xmlns:a16="http://schemas.microsoft.com/office/drawing/2014/main" val="2028237408"/>
                    </a:ext>
                  </a:extLst>
                </a:gridCol>
                <a:gridCol w="4615716">
                  <a:extLst>
                    <a:ext uri="{9D8B030D-6E8A-4147-A177-3AD203B41FA5}">
                      <a16:colId xmlns:a16="http://schemas.microsoft.com/office/drawing/2014/main" val="2777320328"/>
                    </a:ext>
                  </a:extLst>
                </a:gridCol>
              </a:tblGrid>
              <a:tr h="78403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solidFill>
                            <a:schemeClr val="tx1"/>
                          </a:solidFill>
                        </a:rPr>
                        <a:t>Параметры расчета 2 ЦЗ и 4 ЕЦК:</a:t>
                      </a:r>
                    </a:p>
                    <a:p>
                      <a:endParaRPr lang="ru-RU" dirty="0">
                        <a:solidFill>
                          <a:schemeClr val="tx1"/>
                        </a:solidFill>
                      </a:endParaRPr>
                    </a:p>
                  </a:txBody>
                  <a:tcPr/>
                </a:tc>
                <a:tc hMerge="1">
                  <a:txBody>
                    <a:bodyPr/>
                    <a:lstStyle/>
                    <a:p>
                      <a:endParaRPr lang="ru-RU"/>
                    </a:p>
                  </a:txBody>
                  <a:tcPr/>
                </a:tc>
                <a:extLst>
                  <a:ext uri="{0D108BD9-81ED-4DB2-BD59-A6C34878D82A}">
                    <a16:rowId xmlns:a16="http://schemas.microsoft.com/office/drawing/2014/main" val="2371640450"/>
                  </a:ext>
                </a:extLst>
              </a:tr>
              <a:tr h="1128238">
                <a:tc>
                  <a:txBody>
                    <a:bodyPr/>
                    <a:lstStyle/>
                    <a:p>
                      <a:pPr marL="285750" indent="-285750">
                        <a:buFont typeface="Wingdings"/>
                        <a:buChar char="Ø"/>
                      </a:pPr>
                      <a:r>
                        <a:rPr lang="ru-RU" sz="2000" b="1" i="0" u="none" strike="noStrike" noProof="0" dirty="0" err="1">
                          <a:solidFill>
                            <a:schemeClr val="tx1"/>
                          </a:solidFill>
                          <a:latin typeface="Roboto Light"/>
                        </a:rPr>
                        <a:t>С</a:t>
                      </a:r>
                      <a:r>
                        <a:rPr lang="ru-RU" sz="1400" b="1" i="0" u="none" strike="noStrike" noProof="0" dirty="0" err="1">
                          <a:solidFill>
                            <a:schemeClr val="tx1"/>
                          </a:solidFill>
                          <a:latin typeface="Roboto Light"/>
                        </a:rPr>
                        <a:t>есиа</a:t>
                      </a:r>
                      <a:endParaRPr lang="ru-RU" sz="1400" b="1" i="0" u="none" strike="noStrike" noProof="0" dirty="0">
                        <a:solidFill>
                          <a:schemeClr val="tx1"/>
                        </a:solidFill>
                        <a:latin typeface="Roboto Light"/>
                      </a:endParaRPr>
                    </a:p>
                    <a:p>
                      <a:pPr marL="0" lvl="0" indent="0">
                        <a:buNone/>
                      </a:pPr>
                      <a:endParaRPr lang="ru-RU"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ru-RU" sz="1800" b="0" dirty="0">
                          <a:solidFill>
                            <a:schemeClr val="tx1"/>
                          </a:solidFill>
                          <a:latin typeface="Calibri" panose="020F0502020204030204" pitchFamily="34" charset="0"/>
                          <a:cs typeface="Calibri" panose="020F0502020204030204" pitchFamily="34" charset="0"/>
                        </a:rPr>
                        <a:t>Количество подтвержденных </a:t>
                      </a:r>
                      <a:r>
                        <a:rPr lang="ru-RU" sz="1800" b="1" dirty="0">
                          <a:solidFill>
                            <a:schemeClr val="accent2"/>
                          </a:solidFill>
                          <a:latin typeface="Calibri" panose="020F0502020204030204" pitchFamily="34" charset="0"/>
                          <a:cs typeface="Calibri" panose="020F0502020204030204" pitchFamily="34" charset="0"/>
                        </a:rPr>
                        <a:t>учетных записей</a:t>
                      </a:r>
                      <a:r>
                        <a:rPr lang="ru-RU" sz="1800" b="0" dirty="0">
                          <a:solidFill>
                            <a:schemeClr val="tx1"/>
                          </a:solidFill>
                          <a:latin typeface="Calibri" panose="020F0502020204030204" pitchFamily="34" charset="0"/>
                          <a:cs typeface="Calibri" panose="020F0502020204030204" pitchFamily="34" charset="0"/>
                        </a:rPr>
                        <a:t> граждан в </a:t>
                      </a:r>
                      <a:r>
                        <a:rPr lang="ru-RU" sz="1800" b="1" dirty="0">
                          <a:solidFill>
                            <a:schemeClr val="accent2"/>
                          </a:solidFill>
                          <a:latin typeface="Calibri" panose="020F0502020204030204" pitchFamily="34" charset="0"/>
                          <a:cs typeface="Calibri" panose="020F0502020204030204" pitchFamily="34" charset="0"/>
                        </a:rPr>
                        <a:t>ЕСИА</a:t>
                      </a:r>
                      <a:r>
                        <a:rPr lang="ru-RU" sz="1800" b="0" dirty="0">
                          <a:solidFill>
                            <a:schemeClr val="tx1"/>
                          </a:solidFill>
                          <a:latin typeface="Calibri" panose="020F0502020204030204" pitchFamily="34" charset="0"/>
                          <a:cs typeface="Calibri" panose="020F0502020204030204" pitchFamily="34" charset="0"/>
                        </a:rPr>
                        <a:t>  по данным </a:t>
                      </a:r>
                      <a:r>
                        <a:rPr lang="ru-RU" sz="1800" b="0" dirty="0" err="1">
                          <a:solidFill>
                            <a:schemeClr val="tx1"/>
                          </a:solidFill>
                          <a:latin typeface="Calibri" panose="020F0502020204030204" pitchFamily="34" charset="0"/>
                          <a:cs typeface="Calibri" panose="020F0502020204030204" pitchFamily="34" charset="0"/>
                        </a:rPr>
                        <a:t>Минцифры</a:t>
                      </a:r>
                      <a:r>
                        <a:rPr lang="ru-RU" sz="1800" b="0" dirty="0">
                          <a:solidFill>
                            <a:schemeClr val="tx1"/>
                          </a:solidFill>
                          <a:latin typeface="Calibri" panose="020F0502020204030204" pitchFamily="34" charset="0"/>
                          <a:cs typeface="Calibri" panose="020F0502020204030204" pitchFamily="34" charset="0"/>
                        </a:rPr>
                        <a:t> России</a:t>
                      </a:r>
                      <a:endParaRPr lang="ru-RU" sz="1800" b="1"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46831803"/>
                  </a:ext>
                </a:extLst>
              </a:tr>
              <a:tr h="1682798">
                <a:tc>
                  <a:txBody>
                    <a:bodyPr/>
                    <a:lstStyle/>
                    <a:p>
                      <a:pPr marL="285750" indent="-285750">
                        <a:buFont typeface="Wingdings"/>
                        <a:buChar char="Ø"/>
                      </a:pPr>
                      <a:r>
                        <a:rPr lang="ru-RU" sz="2000" b="1" i="0" u="none" strike="noStrike" noProof="0" dirty="0" err="1">
                          <a:solidFill>
                            <a:schemeClr val="tx1"/>
                          </a:solidFill>
                          <a:latin typeface="Roboto Light"/>
                        </a:rPr>
                        <a:t>С</a:t>
                      </a:r>
                      <a:r>
                        <a:rPr lang="ru-RU" sz="1400" b="1" i="0" u="none" strike="noStrike" noProof="0" dirty="0" err="1">
                          <a:solidFill>
                            <a:schemeClr val="tx1"/>
                          </a:solidFill>
                          <a:latin typeface="Roboto Light"/>
                        </a:rPr>
                        <a:t>рэмд</a:t>
                      </a:r>
                      <a:endParaRPr lang="ru-RU" sz="1400" b="1" i="0" u="none" strike="noStrike" noProof="0" dirty="0">
                        <a:solidFill>
                          <a:schemeClr val="tx1"/>
                        </a:solidFill>
                        <a:latin typeface="Roboto Ligh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ru-RU" sz="1800" b="1" dirty="0">
                          <a:solidFill>
                            <a:schemeClr val="accent2"/>
                          </a:solidFill>
                          <a:latin typeface="Calibri" panose="020F0502020204030204" pitchFamily="34" charset="0"/>
                          <a:cs typeface="Calibri" panose="020F0502020204030204" pitchFamily="34" charset="0"/>
                        </a:rPr>
                        <a:t>Количество граждан</a:t>
                      </a:r>
                      <a:r>
                        <a:rPr lang="ru-RU" sz="1800" dirty="0">
                          <a:latin typeface="Calibri" panose="020F0502020204030204" pitchFamily="34" charset="0"/>
                          <a:cs typeface="Calibri" panose="020F0502020204030204" pitchFamily="34" charset="0"/>
                        </a:rPr>
                        <a:t>, по которым в результате обращений за медицинской помощью в рамках ОМС зарегистрированы </a:t>
                      </a:r>
                      <a:r>
                        <a:rPr lang="ru-RU" sz="1800" b="1" dirty="0">
                          <a:solidFill>
                            <a:schemeClr val="accent2"/>
                          </a:solidFill>
                          <a:latin typeface="Calibri" panose="020F0502020204030204" pitchFamily="34" charset="0"/>
                          <a:cs typeface="Calibri" panose="020F0502020204030204" pitchFamily="34" charset="0"/>
                        </a:rPr>
                        <a:t>ЭМД</a:t>
                      </a:r>
                      <a:r>
                        <a:rPr lang="ru-RU" sz="1800" dirty="0">
                          <a:latin typeface="Calibri" panose="020F0502020204030204" pitchFamily="34" charset="0"/>
                          <a:cs typeface="Calibri" panose="020F0502020204030204" pitchFamily="34" charset="0"/>
                        </a:rPr>
                        <a:t> в подсистеме «Федеральный </a:t>
                      </a:r>
                      <a:r>
                        <a:rPr lang="ru-RU" sz="1800" b="1" dirty="0">
                          <a:solidFill>
                            <a:schemeClr val="accent2"/>
                          </a:solidFill>
                          <a:latin typeface="Calibri" panose="020F0502020204030204" pitchFamily="34" charset="0"/>
                          <a:cs typeface="Calibri" panose="020F0502020204030204" pitchFamily="34" charset="0"/>
                        </a:rPr>
                        <a:t>РЭМД</a:t>
                      </a:r>
                      <a:r>
                        <a:rPr lang="ru-RU" sz="1800" dirty="0">
                          <a:latin typeface="Calibri" panose="020F0502020204030204" pitchFamily="34" charset="0"/>
                          <a:cs typeface="Calibri" panose="020F0502020204030204" pitchFamily="34" charset="0"/>
                        </a:rPr>
                        <a:t>» ЕГИСЗ, за </a:t>
                      </a:r>
                      <a:r>
                        <a:rPr lang="ru-RU" sz="2000" dirty="0">
                          <a:latin typeface="Calibri" panose="020F0502020204030204" pitchFamily="34" charset="0"/>
                          <a:cs typeface="Calibri" panose="020F0502020204030204" pitchFamily="34" charset="0"/>
                        </a:rPr>
                        <a:t>период </a:t>
                      </a:r>
                      <a:endParaRPr lang="ru-RU" sz="2000" b="1" dirty="0">
                        <a:latin typeface="Calibri" panose="020F0502020204030204" pitchFamily="34" charset="0"/>
                        <a:cs typeface="Calibri" panose="020F0502020204030204" pitchFamily="34" charset="0"/>
                      </a:endParaRPr>
                    </a:p>
                    <a:p>
                      <a:endParaRPr lang="ru-RU" dirty="0"/>
                    </a:p>
                  </a:txBody>
                  <a:tcPr/>
                </a:tc>
                <a:extLst>
                  <a:ext uri="{0D108BD9-81ED-4DB2-BD59-A6C34878D82A}">
                    <a16:rowId xmlns:a16="http://schemas.microsoft.com/office/drawing/2014/main" val="27931249"/>
                  </a:ext>
                </a:extLst>
              </a:tr>
            </a:tbl>
          </a:graphicData>
        </a:graphic>
      </p:graphicFrame>
      <p:sp>
        <p:nvSpPr>
          <p:cNvPr id="15" name="TextBox 14">
            <a:extLst>
              <a:ext uri="{FF2B5EF4-FFF2-40B4-BE49-F238E27FC236}">
                <a16:creationId xmlns:a16="http://schemas.microsoft.com/office/drawing/2014/main" id="{7C821DDA-C7B9-1D92-86C7-49453686DE98}"/>
              </a:ext>
            </a:extLst>
          </p:cNvPr>
          <p:cNvSpPr txBox="1"/>
          <p:nvPr/>
        </p:nvSpPr>
        <p:spPr>
          <a:xfrm>
            <a:off x="5705230" y="2842846"/>
            <a:ext cx="66430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ru-RU" sz="1000" b="1">
              <a:solidFill>
                <a:srgbClr val="000000"/>
              </a:solidFill>
              <a:ea typeface="Roboto Light"/>
              <a:cs typeface="Roboto Light"/>
            </a:endParaRPr>
          </a:p>
        </p:txBody>
      </p:sp>
      <p:sp>
        <p:nvSpPr>
          <p:cNvPr id="9" name="TextBox 8">
            <a:extLst>
              <a:ext uri="{FF2B5EF4-FFF2-40B4-BE49-F238E27FC236}">
                <a16:creationId xmlns:a16="http://schemas.microsoft.com/office/drawing/2014/main" id="{16FFEBF6-5063-A7D9-585A-D7EB06B7B840}"/>
              </a:ext>
            </a:extLst>
          </p:cNvPr>
          <p:cNvSpPr txBox="1"/>
          <p:nvPr/>
        </p:nvSpPr>
        <p:spPr>
          <a:xfrm>
            <a:off x="7916743" y="5150764"/>
            <a:ext cx="2803766" cy="1015663"/>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ea typeface="Roboto Light"/>
                <a:cs typeface="Roboto Light"/>
              </a:rPr>
              <a:t>                </a:t>
            </a:r>
            <a:r>
              <a:rPr lang="ru-RU" dirty="0">
                <a:solidFill>
                  <a:schemeClr val="bg1"/>
                </a:solidFill>
                <a:ea typeface="Roboto Light"/>
                <a:cs typeface="Roboto Light"/>
              </a:rPr>
              <a:t> </a:t>
            </a:r>
            <a:r>
              <a:rPr lang="ru-RU" sz="2000" b="1" dirty="0" err="1">
                <a:solidFill>
                  <a:schemeClr val="bg1"/>
                </a:solidFill>
                <a:ea typeface="Roboto Light"/>
                <a:cs typeface="Roboto Light"/>
              </a:rPr>
              <a:t>С</a:t>
            </a:r>
            <a:r>
              <a:rPr lang="ru-RU" sz="1400" b="1" dirty="0" err="1">
                <a:solidFill>
                  <a:schemeClr val="bg1"/>
                </a:solidFill>
                <a:ea typeface="Roboto Light"/>
                <a:cs typeface="Roboto Light"/>
              </a:rPr>
              <a:t>рэмд</a:t>
            </a:r>
            <a:endParaRPr lang="ru-RU" sz="1400" b="1" dirty="0">
              <a:solidFill>
                <a:schemeClr val="bg1"/>
              </a:solidFill>
              <a:ea typeface="Roboto Light"/>
              <a:cs typeface="Roboto Light"/>
            </a:endParaRPr>
          </a:p>
          <a:p>
            <a:r>
              <a:rPr lang="ru-RU" sz="2000" b="1" dirty="0" err="1">
                <a:solidFill>
                  <a:schemeClr val="bg1"/>
                </a:solidFill>
                <a:ea typeface="Roboto Light"/>
                <a:cs typeface="Roboto Light"/>
              </a:rPr>
              <a:t>D</a:t>
            </a:r>
            <a:r>
              <a:rPr lang="ru-RU" sz="1400" b="1" dirty="0" err="1">
                <a:solidFill>
                  <a:schemeClr val="bg1"/>
                </a:solidFill>
                <a:ea typeface="Roboto Light"/>
                <a:cs typeface="Roboto Light"/>
              </a:rPr>
              <a:t>эмдгр</a:t>
            </a:r>
            <a:r>
              <a:rPr lang="ru-RU" sz="1400" dirty="0">
                <a:ea typeface="Roboto Light"/>
                <a:cs typeface="Roboto Light"/>
              </a:rPr>
              <a:t> </a:t>
            </a:r>
            <a:r>
              <a:rPr lang="ru-RU" b="1" dirty="0">
                <a:solidFill>
                  <a:schemeClr val="bg1"/>
                </a:solidFill>
                <a:ea typeface="Roboto Light"/>
                <a:cs typeface="Roboto Light"/>
              </a:rPr>
              <a:t>=</a:t>
            </a:r>
            <a:r>
              <a:rPr lang="ru-RU" dirty="0">
                <a:ea typeface="Roboto Light"/>
                <a:cs typeface="Roboto Light"/>
              </a:rPr>
              <a:t>                  </a:t>
            </a:r>
            <a:r>
              <a:rPr lang="ru-RU" b="1" dirty="0">
                <a:solidFill>
                  <a:schemeClr val="bg1"/>
                </a:solidFill>
                <a:ea typeface="+mn-lt"/>
                <a:cs typeface="+mn-lt"/>
              </a:rPr>
              <a:t>х</a:t>
            </a:r>
            <a:r>
              <a:rPr lang="ru-RU" b="1" dirty="0">
                <a:ea typeface="+mn-lt"/>
                <a:cs typeface="+mn-lt"/>
              </a:rPr>
              <a:t> </a:t>
            </a:r>
            <a:r>
              <a:rPr lang="ru-RU" b="1" dirty="0">
                <a:solidFill>
                  <a:schemeClr val="bg1"/>
                </a:solidFill>
                <a:ea typeface="+mn-lt"/>
                <a:cs typeface="+mn-lt"/>
              </a:rPr>
              <a:t>100%</a:t>
            </a:r>
          </a:p>
          <a:p>
            <a:r>
              <a:rPr lang="ru-RU" dirty="0">
                <a:ea typeface="Roboto Light"/>
                <a:cs typeface="Roboto Light"/>
              </a:rPr>
              <a:t>              </a:t>
            </a:r>
            <a:r>
              <a:rPr lang="ru-RU" dirty="0">
                <a:solidFill>
                  <a:schemeClr val="bg1"/>
                </a:solidFill>
                <a:ea typeface="Roboto Light"/>
                <a:cs typeface="Roboto Light"/>
              </a:rPr>
              <a:t>   </a:t>
            </a:r>
            <a:r>
              <a:rPr lang="ru-RU" sz="2000" b="1" dirty="0" err="1">
                <a:solidFill>
                  <a:schemeClr val="bg1"/>
                </a:solidFill>
                <a:ea typeface="Roboto Light"/>
                <a:cs typeface="Roboto Light"/>
              </a:rPr>
              <a:t>С</a:t>
            </a:r>
            <a:r>
              <a:rPr lang="ru-RU" sz="1400" b="1" dirty="0" err="1">
                <a:solidFill>
                  <a:schemeClr val="bg1"/>
                </a:solidFill>
                <a:ea typeface="Roboto Light"/>
                <a:cs typeface="Roboto Light"/>
              </a:rPr>
              <a:t>есиа</a:t>
            </a:r>
            <a:r>
              <a:rPr lang="ru-RU" sz="1400" b="1" dirty="0">
                <a:solidFill>
                  <a:schemeClr val="bg1"/>
                </a:solidFill>
                <a:ea typeface="Roboto Light"/>
                <a:cs typeface="Roboto Light"/>
              </a:rPr>
              <a:t>  </a:t>
            </a:r>
            <a:r>
              <a:rPr lang="ru-RU" b="1" dirty="0">
                <a:solidFill>
                  <a:schemeClr val="bg1"/>
                </a:solidFill>
                <a:ea typeface="Roboto Light"/>
                <a:cs typeface="Roboto Light"/>
              </a:rPr>
              <a:t>    </a:t>
            </a:r>
          </a:p>
        </p:txBody>
      </p:sp>
      <p:sp>
        <p:nvSpPr>
          <p:cNvPr id="5" name="TextBox 4">
            <a:extLst>
              <a:ext uri="{FF2B5EF4-FFF2-40B4-BE49-F238E27FC236}">
                <a16:creationId xmlns:a16="http://schemas.microsoft.com/office/drawing/2014/main" id="{B279B024-25E6-2BA4-8505-305F881DAC7A}"/>
              </a:ext>
            </a:extLst>
          </p:cNvPr>
          <p:cNvSpPr txBox="1"/>
          <p:nvPr/>
        </p:nvSpPr>
        <p:spPr>
          <a:xfrm>
            <a:off x="-19050" y="-107462"/>
            <a:ext cx="38100" cy="224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p>
        </p:txBody>
      </p:sp>
      <p:cxnSp>
        <p:nvCxnSpPr>
          <p:cNvPr id="10" name="Прямая со стрелкой 9">
            <a:extLst>
              <a:ext uri="{FF2B5EF4-FFF2-40B4-BE49-F238E27FC236}">
                <a16:creationId xmlns:a16="http://schemas.microsoft.com/office/drawing/2014/main" id="{F28562FD-5DFB-EDFA-79A4-82897B3681DB}"/>
              </a:ext>
            </a:extLst>
          </p:cNvPr>
          <p:cNvCxnSpPr/>
          <p:nvPr/>
        </p:nvCxnSpPr>
        <p:spPr>
          <a:xfrm>
            <a:off x="1606959" y="4329054"/>
            <a:ext cx="859691" cy="1"/>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Облачко с текстом: прямоугольное со скругленными углами 1">
            <a:extLst>
              <a:ext uri="{FF2B5EF4-FFF2-40B4-BE49-F238E27FC236}">
                <a16:creationId xmlns:a16="http://schemas.microsoft.com/office/drawing/2014/main" id="{4B50E1EA-009B-7593-C1BA-FE7B3F8B8F35}"/>
              </a:ext>
            </a:extLst>
          </p:cNvPr>
          <p:cNvSpPr/>
          <p:nvPr/>
        </p:nvSpPr>
        <p:spPr>
          <a:xfrm>
            <a:off x="7325402" y="2867204"/>
            <a:ext cx="4156356" cy="1819532"/>
          </a:xfrm>
          <a:prstGeom prst="wedgeRoundRectCallout">
            <a:avLst>
              <a:gd name="adj1" fmla="val -66833"/>
              <a:gd name="adj2" fmla="val -3499"/>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spcBef>
                <a:spcPts val="600"/>
              </a:spcBef>
              <a:buClr>
                <a:schemeClr val="accent2"/>
              </a:buClr>
              <a:buFont typeface="Arial" panose="020B0604020202020204" pitchFamily="34" charset="0"/>
              <a:buChar char="•"/>
              <a:defRPr/>
            </a:pPr>
            <a:r>
              <a:rPr lang="ru-RU" sz="1800" dirty="0">
                <a:solidFill>
                  <a:schemeClr val="tx1"/>
                </a:solidFill>
              </a:rPr>
              <a:t>крупные областные ЛПУ </a:t>
            </a:r>
            <a:br>
              <a:rPr lang="ru-RU" sz="1800" dirty="0">
                <a:solidFill>
                  <a:schemeClr val="tx1"/>
                </a:solidFill>
              </a:rPr>
            </a:br>
            <a:r>
              <a:rPr lang="ru-RU" sz="1800" dirty="0">
                <a:solidFill>
                  <a:schemeClr val="tx1"/>
                </a:solidFill>
              </a:rPr>
              <a:t>в столице региона </a:t>
            </a:r>
          </a:p>
          <a:p>
            <a:pPr marL="216000" indent="-216000">
              <a:spcBef>
                <a:spcPts val="600"/>
              </a:spcBef>
              <a:buClr>
                <a:schemeClr val="accent2"/>
              </a:buClr>
              <a:buFont typeface="Arial" panose="020B0604020202020204" pitchFamily="34" charset="0"/>
              <a:buChar char="•"/>
              <a:defRPr/>
            </a:pPr>
            <a:r>
              <a:rPr lang="ru-RU" sz="1800" dirty="0">
                <a:solidFill>
                  <a:schemeClr val="tx1"/>
                </a:solidFill>
              </a:rPr>
              <a:t>Однородность пациентов</a:t>
            </a:r>
          </a:p>
          <a:p>
            <a:pPr marL="216000" indent="-216000">
              <a:spcBef>
                <a:spcPts val="600"/>
              </a:spcBef>
              <a:buClr>
                <a:schemeClr val="accent2"/>
              </a:buClr>
              <a:buFont typeface="Arial" panose="020B0604020202020204" pitchFamily="34" charset="0"/>
              <a:buChar char="•"/>
              <a:defRPr/>
            </a:pPr>
            <a:r>
              <a:rPr lang="ru-RU" sz="1800" dirty="0">
                <a:solidFill>
                  <a:schemeClr val="tx1"/>
                </a:solidFill>
              </a:rPr>
              <a:t>ЭЦП</a:t>
            </a:r>
          </a:p>
        </p:txBody>
      </p:sp>
      <p:sp>
        <p:nvSpPr>
          <p:cNvPr id="4" name="Прямоугольник: скругленные углы 3">
            <a:extLst>
              <a:ext uri="{FF2B5EF4-FFF2-40B4-BE49-F238E27FC236}">
                <a16:creationId xmlns:a16="http://schemas.microsoft.com/office/drawing/2014/main" id="{3298BF95-E19D-53CE-75BF-D28806DD74C2}"/>
              </a:ext>
            </a:extLst>
          </p:cNvPr>
          <p:cNvSpPr/>
          <p:nvPr/>
        </p:nvSpPr>
        <p:spPr>
          <a:xfrm>
            <a:off x="9904524" y="2669609"/>
            <a:ext cx="1631970" cy="43924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latin typeface="Roboto" panose="02000000000000000000" pitchFamily="2" charset="0"/>
                <a:ea typeface="Roboto" panose="02000000000000000000" pitchFamily="2" charset="0"/>
              </a:rPr>
              <a:t>Причины</a:t>
            </a:r>
            <a:endParaRPr lang="ru-RU" dirty="0"/>
          </a:p>
        </p:txBody>
      </p:sp>
    </p:spTree>
    <p:extLst>
      <p:ext uri="{BB962C8B-B14F-4D97-AF65-F5344CB8AC3E}">
        <p14:creationId xmlns:p14="http://schemas.microsoft.com/office/powerpoint/2010/main" val="150420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945076-7F3B-2DC9-7255-A53F32338DF6}"/>
              </a:ext>
            </a:extLst>
          </p:cNvPr>
          <p:cNvSpPr>
            <a:spLocks noGrp="1"/>
          </p:cNvSpPr>
          <p:nvPr>
            <p:ph type="title"/>
          </p:nvPr>
        </p:nvSpPr>
        <p:spPr>
          <a:xfrm>
            <a:off x="868101" y="1"/>
            <a:ext cx="10246743" cy="1264777"/>
          </a:xfrm>
        </p:spPr>
        <p:txBody>
          <a:bodyPr>
            <a:normAutofit/>
          </a:bodyPr>
          <a:lstStyle/>
          <a:p>
            <a:r>
              <a:rPr lang="ru-RU" sz="2800" dirty="0">
                <a:latin typeface="+mn-lt"/>
                <a:ea typeface="Roboto" panose="02000000000000000000" pitchFamily="2" charset="0"/>
              </a:rPr>
              <a:t>НАЦИОНАЛЬНЫЙ</a:t>
            </a:r>
            <a:r>
              <a:rPr lang="en-US" sz="2800" dirty="0">
                <a:latin typeface="+mn-lt"/>
                <a:ea typeface="Roboto" panose="02000000000000000000" pitchFamily="2" charset="0"/>
              </a:rPr>
              <a:t> </a:t>
            </a:r>
            <a:r>
              <a:rPr lang="ru-RU" sz="2800" dirty="0">
                <a:latin typeface="+mn-lt"/>
                <a:ea typeface="Roboto" panose="02000000000000000000" pitchFamily="2" charset="0"/>
              </a:rPr>
              <a:t>ПРОЕК</a:t>
            </a:r>
            <a:r>
              <a:rPr lang="en-US" sz="2800" dirty="0">
                <a:latin typeface="+mn-lt"/>
                <a:ea typeface="Roboto" panose="02000000000000000000" pitchFamily="2" charset="0"/>
              </a:rPr>
              <a:t>T </a:t>
            </a:r>
            <a:r>
              <a:rPr lang="ru-RU" sz="2800" dirty="0">
                <a:latin typeface="+mn-lt"/>
                <a:ea typeface="Roboto" panose="02000000000000000000" pitchFamily="2" charset="0"/>
              </a:rPr>
              <a:t>«ЗДРАВООХРАНЕНИЕ»</a:t>
            </a:r>
            <a:endParaRPr lang="ru-RU" sz="2800" dirty="0">
              <a:latin typeface="+mn-lt"/>
            </a:endParaRPr>
          </a:p>
        </p:txBody>
      </p:sp>
      <p:sp>
        <p:nvSpPr>
          <p:cNvPr id="3" name="Номер слайда 2">
            <a:extLst>
              <a:ext uri="{FF2B5EF4-FFF2-40B4-BE49-F238E27FC236}">
                <a16:creationId xmlns:a16="http://schemas.microsoft.com/office/drawing/2014/main" id="{16B4B73C-53F3-9CC5-7503-AA7CFA7F1AD7}"/>
              </a:ext>
            </a:extLst>
          </p:cNvPr>
          <p:cNvSpPr>
            <a:spLocks noGrp="1"/>
          </p:cNvSpPr>
          <p:nvPr>
            <p:ph type="sldNum" sz="quarter" idx="4"/>
          </p:nvPr>
        </p:nvSpPr>
        <p:spPr/>
        <p:txBody>
          <a:bodyPr/>
          <a:lstStyle/>
          <a:p>
            <a:fld id="{00D99146-E8E9-48C8-9726-BF4BD8A83BAE}" type="slidenum">
              <a:rPr lang="ru-RU" smtClean="0"/>
              <a:pPr/>
              <a:t>2</a:t>
            </a:fld>
            <a:endParaRPr lang="ru-RU"/>
          </a:p>
        </p:txBody>
      </p:sp>
      <p:sp>
        <p:nvSpPr>
          <p:cNvPr id="4" name="TextBox 3">
            <a:extLst>
              <a:ext uri="{FF2B5EF4-FFF2-40B4-BE49-F238E27FC236}">
                <a16:creationId xmlns:a16="http://schemas.microsoft.com/office/drawing/2014/main" id="{69E1F237-8540-760B-3330-94C9E7F24035}"/>
              </a:ext>
            </a:extLst>
          </p:cNvPr>
          <p:cNvSpPr txBox="1"/>
          <p:nvPr/>
        </p:nvSpPr>
        <p:spPr>
          <a:xfrm>
            <a:off x="439269" y="1217204"/>
            <a:ext cx="11338761" cy="353943"/>
          </a:xfrm>
          <a:prstGeom prst="rect">
            <a:avLst/>
          </a:prstGeom>
          <a:noFill/>
        </p:spPr>
        <p:txBody>
          <a:bodyPr wrap="square" rtlCol="0">
            <a:spAutoFit/>
          </a:bodyPr>
          <a:lstStyle/>
          <a:p>
            <a:pPr algn="ctr"/>
            <a:r>
              <a:rPr lang="ru-RU" sz="1700" b="1" i="0" dirty="0">
                <a:effectLst/>
                <a:latin typeface="Roboto" panose="02000000000000000000" pitchFamily="2" charset="0"/>
                <a:ea typeface="Roboto" panose="02000000000000000000" pitchFamily="2" charset="0"/>
              </a:rPr>
              <a:t>Ключевые цели национального проекта </a:t>
            </a:r>
            <a:r>
              <a:rPr lang="ru-RU" sz="1700" b="0" i="0" dirty="0">
                <a:effectLst/>
              </a:rPr>
              <a:t>– повышение продолжительности жизни</a:t>
            </a:r>
            <a:endParaRPr lang="ru-RU" sz="1700" b="1" dirty="0">
              <a:latin typeface="Roboto" panose="02000000000000000000" pitchFamily="2" charset="0"/>
              <a:ea typeface="Roboto" panose="02000000000000000000" pitchFamily="2" charset="0"/>
            </a:endParaRPr>
          </a:p>
        </p:txBody>
      </p:sp>
      <p:sp>
        <p:nvSpPr>
          <p:cNvPr id="5" name="Прямоугольник: скругленные углы 4">
            <a:extLst>
              <a:ext uri="{FF2B5EF4-FFF2-40B4-BE49-F238E27FC236}">
                <a16:creationId xmlns:a16="http://schemas.microsoft.com/office/drawing/2014/main" id="{5A2CD461-4DA4-9E0C-FD49-A3EC5013721E}"/>
              </a:ext>
            </a:extLst>
          </p:cNvPr>
          <p:cNvSpPr/>
          <p:nvPr/>
        </p:nvSpPr>
        <p:spPr>
          <a:xfrm>
            <a:off x="731838" y="1744195"/>
            <a:ext cx="5238656" cy="75600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0" strike="noStrike" dirty="0">
                <a:solidFill>
                  <a:schemeClr val="tx1"/>
                </a:solidFill>
                <a:effectLst/>
              </a:rPr>
              <a:t>Развитие системы оказания первичной </a:t>
            </a:r>
            <a:br>
              <a:rPr lang="ru-RU" sz="1200" i="0" strike="noStrike" dirty="0">
                <a:solidFill>
                  <a:schemeClr val="tx1"/>
                </a:solidFill>
                <a:effectLst/>
              </a:rPr>
            </a:br>
            <a:r>
              <a:rPr lang="ru-RU" sz="1200" i="0" strike="noStrike" dirty="0">
                <a:solidFill>
                  <a:schemeClr val="tx1"/>
                </a:solidFill>
                <a:effectLst/>
              </a:rPr>
              <a:t>медико-санитарной помощи</a:t>
            </a:r>
            <a:endParaRPr lang="ru-RU" sz="1200" i="0" dirty="0">
              <a:solidFill>
                <a:schemeClr val="tx1"/>
              </a:solidFill>
              <a:effectLst/>
            </a:endParaRPr>
          </a:p>
        </p:txBody>
      </p:sp>
      <p:sp>
        <p:nvSpPr>
          <p:cNvPr id="7" name="Прямоугольник: скругленные углы 6">
            <a:extLst>
              <a:ext uri="{FF2B5EF4-FFF2-40B4-BE49-F238E27FC236}">
                <a16:creationId xmlns:a16="http://schemas.microsoft.com/office/drawing/2014/main" id="{C1F01021-A89B-EC22-1539-8EA678137E5C}"/>
              </a:ext>
            </a:extLst>
          </p:cNvPr>
          <p:cNvSpPr/>
          <p:nvPr/>
        </p:nvSpPr>
        <p:spPr>
          <a:xfrm>
            <a:off x="731838" y="2628824"/>
            <a:ext cx="5238656" cy="75600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0" strike="noStrike" dirty="0">
                <a:solidFill>
                  <a:schemeClr val="tx1"/>
                </a:solidFill>
                <a:effectLst/>
              </a:rPr>
              <a:t>Борьба с онкологическими заболеваниями</a:t>
            </a:r>
            <a:endParaRPr lang="ru-RU" sz="1200" i="0" dirty="0">
              <a:solidFill>
                <a:schemeClr val="tx1"/>
              </a:solidFill>
              <a:effectLst/>
            </a:endParaRPr>
          </a:p>
        </p:txBody>
      </p:sp>
      <p:sp>
        <p:nvSpPr>
          <p:cNvPr id="8" name="Прямоугольник: скругленные углы 7">
            <a:extLst>
              <a:ext uri="{FF2B5EF4-FFF2-40B4-BE49-F238E27FC236}">
                <a16:creationId xmlns:a16="http://schemas.microsoft.com/office/drawing/2014/main" id="{BAFF8B31-F03C-BB25-AEC8-8069A13B3760}"/>
              </a:ext>
            </a:extLst>
          </p:cNvPr>
          <p:cNvSpPr/>
          <p:nvPr/>
        </p:nvSpPr>
        <p:spPr>
          <a:xfrm>
            <a:off x="731838" y="3513453"/>
            <a:ext cx="5238656" cy="75600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0" strike="noStrike" dirty="0">
                <a:solidFill>
                  <a:schemeClr val="tx1"/>
                </a:solidFill>
                <a:effectLst/>
              </a:rPr>
              <a:t>Борьба с сердечно-сосудистыми заболеваниями</a:t>
            </a:r>
            <a:endParaRPr lang="ru-RU" sz="1200" i="0" dirty="0">
              <a:solidFill>
                <a:schemeClr val="tx1"/>
              </a:solidFill>
              <a:effectLst/>
            </a:endParaRPr>
          </a:p>
        </p:txBody>
      </p:sp>
      <p:sp>
        <p:nvSpPr>
          <p:cNvPr id="9" name="Прямоугольник: скругленные углы 8">
            <a:extLst>
              <a:ext uri="{FF2B5EF4-FFF2-40B4-BE49-F238E27FC236}">
                <a16:creationId xmlns:a16="http://schemas.microsoft.com/office/drawing/2014/main" id="{65F2DFEB-6C4B-22F4-1A88-846872AAB645}"/>
              </a:ext>
            </a:extLst>
          </p:cNvPr>
          <p:cNvSpPr/>
          <p:nvPr/>
        </p:nvSpPr>
        <p:spPr>
          <a:xfrm>
            <a:off x="731838" y="4398082"/>
            <a:ext cx="5238656" cy="75600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0" strike="noStrike" dirty="0">
                <a:solidFill>
                  <a:schemeClr val="tx1"/>
                </a:solidFill>
                <a:effectLst/>
              </a:rPr>
              <a:t>Развитие экспорта медицинских услуг</a:t>
            </a:r>
            <a:endParaRPr lang="ru-RU" sz="1200" i="0" dirty="0">
              <a:solidFill>
                <a:schemeClr val="tx1"/>
              </a:solidFill>
              <a:effectLst/>
            </a:endParaRPr>
          </a:p>
        </p:txBody>
      </p:sp>
      <p:sp>
        <p:nvSpPr>
          <p:cNvPr id="10" name="Прямоугольник: скругленные углы 9">
            <a:extLst>
              <a:ext uri="{FF2B5EF4-FFF2-40B4-BE49-F238E27FC236}">
                <a16:creationId xmlns:a16="http://schemas.microsoft.com/office/drawing/2014/main" id="{486D3D85-DBBE-3DE6-A291-50E048A15614}"/>
              </a:ext>
            </a:extLst>
          </p:cNvPr>
          <p:cNvSpPr/>
          <p:nvPr/>
        </p:nvSpPr>
        <p:spPr>
          <a:xfrm>
            <a:off x="6221506" y="1744195"/>
            <a:ext cx="5238656" cy="75600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0" strike="noStrike" dirty="0">
                <a:solidFill>
                  <a:schemeClr val="tx1"/>
                </a:solidFill>
                <a:effectLst/>
              </a:rPr>
              <a:t>Развитие детского здравоохранения, </a:t>
            </a:r>
            <a:br>
              <a:rPr lang="ru-RU" sz="1200" i="0" strike="noStrike" dirty="0">
                <a:solidFill>
                  <a:schemeClr val="tx1"/>
                </a:solidFill>
                <a:effectLst/>
              </a:rPr>
            </a:br>
            <a:r>
              <a:rPr lang="ru-RU" sz="1200" i="0" strike="noStrike" dirty="0">
                <a:solidFill>
                  <a:schemeClr val="tx1"/>
                </a:solidFill>
                <a:effectLst/>
              </a:rPr>
              <a:t>включая создание современной инфраструктуры </a:t>
            </a:r>
            <a:br>
              <a:rPr lang="ru-RU" sz="1200" i="0" strike="noStrike" dirty="0">
                <a:solidFill>
                  <a:schemeClr val="tx1"/>
                </a:solidFill>
                <a:effectLst/>
              </a:rPr>
            </a:br>
            <a:r>
              <a:rPr lang="ru-RU" sz="1200" i="0" strike="noStrike" dirty="0">
                <a:solidFill>
                  <a:schemeClr val="tx1"/>
                </a:solidFill>
                <a:effectLst/>
              </a:rPr>
              <a:t>оказания медицинской помощи детям</a:t>
            </a:r>
            <a:endParaRPr lang="ru-RU" sz="1200" i="0" dirty="0">
              <a:solidFill>
                <a:schemeClr val="tx1"/>
              </a:solidFill>
              <a:effectLst/>
            </a:endParaRPr>
          </a:p>
        </p:txBody>
      </p:sp>
      <p:sp>
        <p:nvSpPr>
          <p:cNvPr id="11" name="Прямоугольник: скругленные углы 10">
            <a:extLst>
              <a:ext uri="{FF2B5EF4-FFF2-40B4-BE49-F238E27FC236}">
                <a16:creationId xmlns:a16="http://schemas.microsoft.com/office/drawing/2014/main" id="{4358D818-7AD5-BDAA-0B15-F10BA39D44B4}"/>
              </a:ext>
            </a:extLst>
          </p:cNvPr>
          <p:cNvSpPr/>
          <p:nvPr/>
        </p:nvSpPr>
        <p:spPr>
          <a:xfrm>
            <a:off x="6221506" y="2628824"/>
            <a:ext cx="5238656" cy="75600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0" strike="noStrike" dirty="0">
                <a:solidFill>
                  <a:schemeClr val="tx1"/>
                </a:solidFill>
                <a:effectLst/>
              </a:rPr>
              <a:t>Развитие сети национальных медицинских </a:t>
            </a:r>
            <a:br>
              <a:rPr lang="ru-RU" sz="1200" i="0" strike="noStrike" dirty="0">
                <a:solidFill>
                  <a:schemeClr val="tx1"/>
                </a:solidFill>
                <a:effectLst/>
              </a:rPr>
            </a:br>
            <a:r>
              <a:rPr lang="ru-RU" sz="1200" i="0" strike="noStrike" dirty="0">
                <a:solidFill>
                  <a:schemeClr val="tx1"/>
                </a:solidFill>
                <a:effectLst/>
              </a:rPr>
              <a:t>исследовательских центров и внедрение </a:t>
            </a:r>
            <a:br>
              <a:rPr lang="ru-RU" sz="1200" i="0" strike="noStrike" dirty="0">
                <a:solidFill>
                  <a:schemeClr val="tx1"/>
                </a:solidFill>
                <a:effectLst/>
              </a:rPr>
            </a:br>
            <a:r>
              <a:rPr lang="ru-RU" sz="1200" i="0" strike="noStrike" dirty="0">
                <a:solidFill>
                  <a:schemeClr val="tx1"/>
                </a:solidFill>
                <a:effectLst/>
              </a:rPr>
              <a:t>инновационных медицинских технологий</a:t>
            </a:r>
            <a:endParaRPr lang="ru-RU" sz="1200" i="0" dirty="0">
              <a:solidFill>
                <a:schemeClr val="tx1"/>
              </a:solidFill>
              <a:effectLst/>
            </a:endParaRPr>
          </a:p>
        </p:txBody>
      </p:sp>
      <p:sp>
        <p:nvSpPr>
          <p:cNvPr id="12" name="Прямоугольник: скругленные углы 11">
            <a:extLst>
              <a:ext uri="{FF2B5EF4-FFF2-40B4-BE49-F238E27FC236}">
                <a16:creationId xmlns:a16="http://schemas.microsoft.com/office/drawing/2014/main" id="{8F280960-1205-814F-1522-E4A37F037B4A}"/>
              </a:ext>
            </a:extLst>
          </p:cNvPr>
          <p:cNvSpPr/>
          <p:nvPr/>
        </p:nvSpPr>
        <p:spPr>
          <a:xfrm>
            <a:off x="6221506" y="3513453"/>
            <a:ext cx="5238656" cy="75600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0" strike="noStrike" dirty="0">
                <a:solidFill>
                  <a:schemeClr val="tx1"/>
                </a:solidFill>
                <a:effectLst/>
              </a:rPr>
              <a:t>Обеспечение медицинских организаций системы </a:t>
            </a:r>
            <a:br>
              <a:rPr lang="ru-RU" sz="1200" i="0" strike="noStrike" dirty="0">
                <a:solidFill>
                  <a:schemeClr val="tx1"/>
                </a:solidFill>
                <a:effectLst/>
              </a:rPr>
            </a:br>
            <a:r>
              <a:rPr lang="ru-RU" sz="1200" i="0" strike="noStrike" dirty="0">
                <a:solidFill>
                  <a:schemeClr val="tx1"/>
                </a:solidFill>
                <a:effectLst/>
              </a:rPr>
              <a:t>здравоохранения квалифицированными кадрами</a:t>
            </a:r>
            <a:endParaRPr lang="ru-RU" sz="1200" i="0" dirty="0">
              <a:solidFill>
                <a:schemeClr val="tx1"/>
              </a:solidFill>
              <a:effectLst/>
            </a:endParaRPr>
          </a:p>
        </p:txBody>
      </p:sp>
      <p:sp>
        <p:nvSpPr>
          <p:cNvPr id="13" name="Прямоугольник: скругленные углы 12">
            <a:extLst>
              <a:ext uri="{FF2B5EF4-FFF2-40B4-BE49-F238E27FC236}">
                <a16:creationId xmlns:a16="http://schemas.microsoft.com/office/drawing/2014/main" id="{9D32EB90-7882-D5C5-AC5E-A19C475965A6}"/>
              </a:ext>
            </a:extLst>
          </p:cNvPr>
          <p:cNvSpPr/>
          <p:nvPr/>
        </p:nvSpPr>
        <p:spPr>
          <a:xfrm>
            <a:off x="6221506" y="4398082"/>
            <a:ext cx="5238656" cy="756000"/>
          </a:xfrm>
          <a:prstGeom prst="roundRect">
            <a:avLst>
              <a:gd name="adj" fmla="val 50000"/>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0" strike="noStrike" dirty="0">
                <a:solidFill>
                  <a:schemeClr val="bg1"/>
                </a:solidFill>
                <a:effectLst/>
              </a:rPr>
              <a:t>Создание единого цифрового контура в здравоохранении </a:t>
            </a:r>
            <a:br>
              <a:rPr lang="ru-RU" sz="1200" i="0" strike="noStrike" dirty="0">
                <a:solidFill>
                  <a:schemeClr val="bg1"/>
                </a:solidFill>
                <a:effectLst/>
              </a:rPr>
            </a:br>
            <a:r>
              <a:rPr lang="ru-RU" sz="1200" i="0" strike="noStrike" dirty="0">
                <a:solidFill>
                  <a:schemeClr val="bg1"/>
                </a:solidFill>
                <a:effectLst/>
              </a:rPr>
              <a:t>на основе единой государственной информационной </a:t>
            </a:r>
            <a:br>
              <a:rPr lang="ru-RU" sz="1200" i="0" strike="noStrike" dirty="0">
                <a:solidFill>
                  <a:schemeClr val="bg1"/>
                </a:solidFill>
                <a:effectLst/>
              </a:rPr>
            </a:br>
            <a:r>
              <a:rPr lang="ru-RU" sz="1200" i="0" strike="noStrike" dirty="0">
                <a:solidFill>
                  <a:schemeClr val="bg1"/>
                </a:solidFill>
                <a:effectLst/>
              </a:rPr>
              <a:t>системы в сфере здравоохранения (ЕГИСЗ)</a:t>
            </a:r>
            <a:endParaRPr lang="ru-RU" sz="1200" i="0" dirty="0">
              <a:solidFill>
                <a:schemeClr val="bg1"/>
              </a:solidFill>
              <a:effectLst/>
            </a:endParaRPr>
          </a:p>
        </p:txBody>
      </p:sp>
      <p:sp>
        <p:nvSpPr>
          <p:cNvPr id="14" name="TextBox 13">
            <a:extLst>
              <a:ext uri="{FF2B5EF4-FFF2-40B4-BE49-F238E27FC236}">
                <a16:creationId xmlns:a16="http://schemas.microsoft.com/office/drawing/2014/main" id="{26775201-0D7E-4490-C8A2-AFBED5670986}"/>
              </a:ext>
            </a:extLst>
          </p:cNvPr>
          <p:cNvSpPr txBox="1"/>
          <p:nvPr/>
        </p:nvSpPr>
        <p:spPr>
          <a:xfrm>
            <a:off x="784130" y="5578211"/>
            <a:ext cx="7740993" cy="946413"/>
          </a:xfrm>
          <a:prstGeom prst="rect">
            <a:avLst/>
          </a:prstGeom>
          <a:noFill/>
        </p:spPr>
        <p:txBody>
          <a:bodyPr wrap="square" rtlCol="0">
            <a:spAutoFit/>
          </a:bodyPr>
          <a:lstStyle/>
          <a:p>
            <a:pPr marL="180000" indent="-180000">
              <a:spcBef>
                <a:spcPts val="300"/>
              </a:spcBef>
              <a:buClr>
                <a:schemeClr val="accent1"/>
              </a:buClr>
              <a:buFont typeface="Arial" panose="020B0604020202020204" pitchFamily="34" charset="0"/>
              <a:buChar char="•"/>
            </a:pPr>
            <a:r>
              <a:rPr lang="ru-RU" sz="1200" dirty="0"/>
              <a:t>Снижение смертности населения трудоспособного возраста (на 100 тыс. населения)</a:t>
            </a:r>
            <a:endParaRPr lang="ru-RU" sz="1200" b="1" dirty="0">
              <a:solidFill>
                <a:schemeClr val="accent1"/>
              </a:solidFill>
              <a:latin typeface="Roboto" panose="02000000000000000000" pitchFamily="2" charset="0"/>
              <a:ea typeface="Roboto" panose="02000000000000000000" pitchFamily="2" charset="0"/>
            </a:endParaRPr>
          </a:p>
          <a:p>
            <a:pPr marL="180000" indent="-180000">
              <a:spcBef>
                <a:spcPts val="300"/>
              </a:spcBef>
              <a:buClr>
                <a:schemeClr val="accent1"/>
              </a:buClr>
              <a:buFont typeface="Arial" panose="020B0604020202020204" pitchFamily="34" charset="0"/>
              <a:buChar char="•"/>
            </a:pPr>
            <a:r>
              <a:rPr lang="ru-RU" sz="1200" dirty="0"/>
              <a:t>Снижение смертности от болезней системы кровообращения (на 100 тыс. населения) </a:t>
            </a:r>
          </a:p>
          <a:p>
            <a:pPr marL="180000" indent="-180000">
              <a:spcBef>
                <a:spcPts val="300"/>
              </a:spcBef>
              <a:buClr>
                <a:schemeClr val="accent1"/>
              </a:buClr>
              <a:buFont typeface="Arial" panose="020B0604020202020204" pitchFamily="34" charset="0"/>
              <a:buChar char="•"/>
            </a:pPr>
            <a:r>
              <a:rPr lang="ru-RU" sz="1200" dirty="0"/>
              <a:t>Снижение смертности от новообразований, в том числе от злокачественных (на 100 тыс. населения)</a:t>
            </a:r>
          </a:p>
          <a:p>
            <a:pPr marL="180000" indent="-180000">
              <a:spcBef>
                <a:spcPts val="300"/>
              </a:spcBef>
              <a:buClr>
                <a:schemeClr val="accent1"/>
              </a:buClr>
              <a:buFont typeface="Arial" panose="020B0604020202020204" pitchFamily="34" charset="0"/>
              <a:buChar char="•"/>
            </a:pPr>
            <a:r>
              <a:rPr lang="ru-RU" sz="1200" dirty="0"/>
              <a:t>Снижение младенческой смертности (на 1 тыс. родившихся детей)</a:t>
            </a:r>
          </a:p>
        </p:txBody>
      </p:sp>
      <p:sp>
        <p:nvSpPr>
          <p:cNvPr id="15" name="TextBox 14">
            <a:extLst>
              <a:ext uri="{FF2B5EF4-FFF2-40B4-BE49-F238E27FC236}">
                <a16:creationId xmlns:a16="http://schemas.microsoft.com/office/drawing/2014/main" id="{13CD1D20-6AEF-0C44-A182-42061EA9CFE0}"/>
              </a:ext>
            </a:extLst>
          </p:cNvPr>
          <p:cNvSpPr txBox="1"/>
          <p:nvPr/>
        </p:nvSpPr>
        <p:spPr>
          <a:xfrm>
            <a:off x="8329613" y="5578212"/>
            <a:ext cx="574196" cy="946413"/>
          </a:xfrm>
          <a:prstGeom prst="rect">
            <a:avLst/>
          </a:prstGeom>
          <a:noFill/>
        </p:spPr>
        <p:txBody>
          <a:bodyPr wrap="none" rtlCol="0">
            <a:spAutoFit/>
          </a:bodyPr>
          <a:lstStyle/>
          <a:p>
            <a:pPr algn="ctr">
              <a:spcBef>
                <a:spcPts val="300"/>
              </a:spcBef>
              <a:buClr>
                <a:schemeClr val="accent1"/>
              </a:buClr>
            </a:pPr>
            <a:r>
              <a:rPr lang="ru-RU" sz="1200" b="1" dirty="0">
                <a:solidFill>
                  <a:schemeClr val="accent2"/>
                </a:solidFill>
                <a:latin typeface="Roboto" panose="02000000000000000000" pitchFamily="2" charset="0"/>
                <a:ea typeface="Roboto" panose="02000000000000000000" pitchFamily="2" charset="0"/>
              </a:rPr>
              <a:t>473,4</a:t>
            </a:r>
            <a:endParaRPr lang="ru-RU" sz="1200" b="1" dirty="0">
              <a:solidFill>
                <a:schemeClr val="accent1"/>
              </a:solidFill>
              <a:latin typeface="Roboto" panose="02000000000000000000" pitchFamily="2" charset="0"/>
              <a:ea typeface="Roboto" panose="02000000000000000000" pitchFamily="2" charset="0"/>
            </a:endParaRPr>
          </a:p>
          <a:p>
            <a:pPr algn="ctr">
              <a:spcBef>
                <a:spcPts val="300"/>
              </a:spcBef>
              <a:buClr>
                <a:schemeClr val="accent1"/>
              </a:buClr>
            </a:pPr>
            <a:r>
              <a:rPr lang="ru-RU" sz="1200" b="1" dirty="0">
                <a:solidFill>
                  <a:schemeClr val="accent2"/>
                </a:solidFill>
                <a:latin typeface="Roboto" panose="02000000000000000000" pitchFamily="2" charset="0"/>
                <a:ea typeface="Roboto" panose="02000000000000000000" pitchFamily="2" charset="0"/>
              </a:rPr>
              <a:t>587,6</a:t>
            </a:r>
            <a:endParaRPr lang="ru-RU" sz="1200" dirty="0">
              <a:latin typeface="Roboto" panose="02000000000000000000" pitchFamily="2" charset="0"/>
              <a:ea typeface="Roboto" panose="02000000000000000000" pitchFamily="2" charset="0"/>
            </a:endParaRPr>
          </a:p>
          <a:p>
            <a:pPr algn="ctr">
              <a:spcBef>
                <a:spcPts val="300"/>
              </a:spcBef>
              <a:buClr>
                <a:schemeClr val="accent1"/>
              </a:buClr>
            </a:pPr>
            <a:r>
              <a:rPr lang="ru-RU" sz="1200" b="1" dirty="0">
                <a:solidFill>
                  <a:schemeClr val="accent2"/>
                </a:solidFill>
                <a:latin typeface="Roboto" panose="02000000000000000000" pitchFamily="2" charset="0"/>
                <a:ea typeface="Roboto" panose="02000000000000000000" pitchFamily="2" charset="0"/>
              </a:rPr>
              <a:t>200,6</a:t>
            </a:r>
            <a:endParaRPr lang="ru-RU" sz="1200" dirty="0">
              <a:latin typeface="Roboto" panose="02000000000000000000" pitchFamily="2" charset="0"/>
              <a:ea typeface="Roboto" panose="02000000000000000000" pitchFamily="2" charset="0"/>
            </a:endParaRPr>
          </a:p>
          <a:p>
            <a:pPr algn="ctr">
              <a:spcBef>
                <a:spcPts val="300"/>
              </a:spcBef>
              <a:buClr>
                <a:schemeClr val="accent1"/>
              </a:buClr>
            </a:pPr>
            <a:r>
              <a:rPr lang="ru-RU" sz="1200" b="1" dirty="0">
                <a:solidFill>
                  <a:schemeClr val="accent2"/>
                </a:solidFill>
                <a:latin typeface="Roboto" panose="02000000000000000000" pitchFamily="2" charset="0"/>
                <a:ea typeface="Roboto" panose="02000000000000000000" pitchFamily="2" charset="0"/>
              </a:rPr>
              <a:t>5,6</a:t>
            </a:r>
            <a:endParaRPr lang="ru-RU" sz="1200" dirty="0">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89CF9BDF-C7C4-3A18-102E-402FE6599116}"/>
              </a:ext>
            </a:extLst>
          </p:cNvPr>
          <p:cNvSpPr txBox="1"/>
          <p:nvPr/>
        </p:nvSpPr>
        <p:spPr>
          <a:xfrm>
            <a:off x="9160122" y="5578212"/>
            <a:ext cx="449161" cy="946413"/>
          </a:xfrm>
          <a:prstGeom prst="rect">
            <a:avLst/>
          </a:prstGeom>
          <a:noFill/>
        </p:spPr>
        <p:txBody>
          <a:bodyPr wrap="none" rtlCol="0">
            <a:spAutoFit/>
          </a:bodyPr>
          <a:lstStyle/>
          <a:p>
            <a:pPr algn="ctr">
              <a:spcBef>
                <a:spcPts val="300"/>
              </a:spcBef>
              <a:buClr>
                <a:schemeClr val="accent1"/>
              </a:buClr>
            </a:pPr>
            <a:r>
              <a:rPr lang="ru-RU" sz="1200" b="1" dirty="0">
                <a:solidFill>
                  <a:schemeClr val="accent1"/>
                </a:solidFill>
                <a:latin typeface="Roboto" panose="02000000000000000000" pitchFamily="2" charset="0"/>
                <a:ea typeface="Roboto" panose="02000000000000000000" pitchFamily="2" charset="0"/>
              </a:rPr>
              <a:t>350</a:t>
            </a:r>
          </a:p>
          <a:p>
            <a:pPr algn="ctr">
              <a:spcBef>
                <a:spcPts val="300"/>
              </a:spcBef>
              <a:buClr>
                <a:schemeClr val="accent1"/>
              </a:buClr>
            </a:pPr>
            <a:r>
              <a:rPr lang="ru-RU" sz="1200" b="1" dirty="0">
                <a:solidFill>
                  <a:schemeClr val="accent1"/>
                </a:solidFill>
                <a:latin typeface="Roboto" panose="02000000000000000000" pitchFamily="2" charset="0"/>
                <a:ea typeface="Roboto" panose="02000000000000000000" pitchFamily="2" charset="0"/>
              </a:rPr>
              <a:t>450</a:t>
            </a:r>
            <a:endParaRPr lang="ru-RU" sz="1200" dirty="0"/>
          </a:p>
          <a:p>
            <a:pPr algn="ctr">
              <a:spcBef>
                <a:spcPts val="300"/>
              </a:spcBef>
              <a:buClr>
                <a:schemeClr val="accent1"/>
              </a:buClr>
            </a:pPr>
            <a:r>
              <a:rPr lang="ru-RU" sz="1200" b="1" dirty="0">
                <a:solidFill>
                  <a:schemeClr val="accent1"/>
                </a:solidFill>
                <a:latin typeface="Roboto" panose="02000000000000000000" pitchFamily="2" charset="0"/>
                <a:ea typeface="Roboto" panose="02000000000000000000" pitchFamily="2" charset="0"/>
              </a:rPr>
              <a:t>185</a:t>
            </a:r>
            <a:endParaRPr lang="ru-RU" sz="1200" dirty="0"/>
          </a:p>
          <a:p>
            <a:pPr algn="ctr">
              <a:spcBef>
                <a:spcPts val="300"/>
              </a:spcBef>
              <a:buClr>
                <a:schemeClr val="accent1"/>
              </a:buClr>
            </a:pPr>
            <a:r>
              <a:rPr lang="ru-RU" sz="1200" b="1" dirty="0">
                <a:solidFill>
                  <a:schemeClr val="accent1"/>
                </a:solidFill>
                <a:latin typeface="Roboto" panose="02000000000000000000" pitchFamily="2" charset="0"/>
                <a:ea typeface="Roboto" panose="02000000000000000000" pitchFamily="2" charset="0"/>
              </a:rPr>
              <a:t>4,5</a:t>
            </a:r>
            <a:endParaRPr lang="ru-RU" sz="1200" dirty="0"/>
          </a:p>
        </p:txBody>
      </p:sp>
      <p:sp>
        <p:nvSpPr>
          <p:cNvPr id="17" name="TextBox 16">
            <a:extLst>
              <a:ext uri="{FF2B5EF4-FFF2-40B4-BE49-F238E27FC236}">
                <a16:creationId xmlns:a16="http://schemas.microsoft.com/office/drawing/2014/main" id="{D2DD2355-836E-B0B9-8B63-6DA5782CB8E9}"/>
              </a:ext>
            </a:extLst>
          </p:cNvPr>
          <p:cNvSpPr txBox="1"/>
          <p:nvPr/>
        </p:nvSpPr>
        <p:spPr>
          <a:xfrm>
            <a:off x="9774246" y="5580374"/>
            <a:ext cx="692817" cy="946413"/>
          </a:xfrm>
          <a:prstGeom prst="rect">
            <a:avLst/>
          </a:prstGeom>
          <a:noFill/>
        </p:spPr>
        <p:txBody>
          <a:bodyPr wrap="none" rtlCol="0">
            <a:spAutoFit/>
          </a:bodyPr>
          <a:lstStyle/>
          <a:p>
            <a:pPr algn="r">
              <a:spcBef>
                <a:spcPts val="300"/>
              </a:spcBef>
              <a:buClr>
                <a:schemeClr val="accent1"/>
              </a:buClr>
            </a:pPr>
            <a:r>
              <a:rPr lang="ru-RU" sz="1200" dirty="0">
                <a:solidFill>
                  <a:schemeClr val="accent1"/>
                </a:solidFill>
                <a:ea typeface="Roboto" panose="02000000000000000000" pitchFamily="2" charset="0"/>
              </a:rPr>
              <a:t>- 26% </a:t>
            </a:r>
          </a:p>
          <a:p>
            <a:pPr algn="r">
              <a:spcBef>
                <a:spcPts val="300"/>
              </a:spcBef>
              <a:buClr>
                <a:schemeClr val="accent1"/>
              </a:buClr>
            </a:pPr>
            <a:r>
              <a:rPr lang="ru-RU" sz="1200" dirty="0">
                <a:solidFill>
                  <a:schemeClr val="accent1"/>
                </a:solidFill>
                <a:ea typeface="Roboto" panose="02000000000000000000" pitchFamily="2" charset="0"/>
              </a:rPr>
              <a:t>- 23,4% </a:t>
            </a:r>
            <a:endParaRPr lang="ru-RU" sz="1200" dirty="0"/>
          </a:p>
          <a:p>
            <a:pPr algn="r">
              <a:spcBef>
                <a:spcPts val="300"/>
              </a:spcBef>
              <a:buClr>
                <a:schemeClr val="accent1"/>
              </a:buClr>
            </a:pPr>
            <a:r>
              <a:rPr lang="ru-RU" sz="1200" dirty="0">
                <a:solidFill>
                  <a:schemeClr val="accent1"/>
                </a:solidFill>
                <a:ea typeface="Roboto" panose="02000000000000000000" pitchFamily="2" charset="0"/>
              </a:rPr>
              <a:t>- 7,8%</a:t>
            </a:r>
            <a:r>
              <a:rPr lang="ru-RU" sz="1200" dirty="0"/>
              <a:t> </a:t>
            </a:r>
          </a:p>
          <a:p>
            <a:pPr algn="r">
              <a:spcBef>
                <a:spcPts val="300"/>
              </a:spcBef>
              <a:buClr>
                <a:schemeClr val="accent1"/>
              </a:buClr>
            </a:pPr>
            <a:r>
              <a:rPr lang="ru-RU" sz="1200" dirty="0">
                <a:solidFill>
                  <a:schemeClr val="accent1"/>
                </a:solidFill>
                <a:ea typeface="Roboto" panose="02000000000000000000" pitchFamily="2" charset="0"/>
              </a:rPr>
              <a:t>- 19,6%</a:t>
            </a:r>
            <a:r>
              <a:rPr lang="ru-RU" sz="1200" dirty="0"/>
              <a:t> </a:t>
            </a:r>
          </a:p>
        </p:txBody>
      </p:sp>
      <p:sp>
        <p:nvSpPr>
          <p:cNvPr id="18" name="TextBox 17">
            <a:extLst>
              <a:ext uri="{FF2B5EF4-FFF2-40B4-BE49-F238E27FC236}">
                <a16:creationId xmlns:a16="http://schemas.microsoft.com/office/drawing/2014/main" id="{4022312A-B056-FA4B-DFB4-118C48548E83}"/>
              </a:ext>
            </a:extLst>
          </p:cNvPr>
          <p:cNvSpPr txBox="1"/>
          <p:nvPr/>
        </p:nvSpPr>
        <p:spPr>
          <a:xfrm>
            <a:off x="8313267" y="5312340"/>
            <a:ext cx="646331" cy="276999"/>
          </a:xfrm>
          <a:prstGeom prst="rect">
            <a:avLst/>
          </a:prstGeom>
          <a:noFill/>
        </p:spPr>
        <p:txBody>
          <a:bodyPr wrap="none" rtlCol="0">
            <a:spAutoFit/>
          </a:bodyPr>
          <a:lstStyle/>
          <a:p>
            <a:pPr>
              <a:spcBef>
                <a:spcPts val="300"/>
              </a:spcBef>
              <a:buClr>
                <a:schemeClr val="accent1"/>
              </a:buClr>
            </a:pPr>
            <a:r>
              <a:rPr lang="ru-RU" sz="1200" b="1" dirty="0">
                <a:latin typeface="Roboto" panose="02000000000000000000" pitchFamily="2" charset="0"/>
                <a:ea typeface="Roboto" panose="02000000000000000000" pitchFamily="2" charset="0"/>
              </a:rPr>
              <a:t>2017г.</a:t>
            </a:r>
            <a:endParaRPr lang="ru-RU" sz="1200" dirty="0">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B2036AFB-16A2-95C7-C535-0C7646229E59}"/>
              </a:ext>
            </a:extLst>
          </p:cNvPr>
          <p:cNvSpPr txBox="1"/>
          <p:nvPr/>
        </p:nvSpPr>
        <p:spPr>
          <a:xfrm>
            <a:off x="9077574" y="5312340"/>
            <a:ext cx="646331" cy="276999"/>
          </a:xfrm>
          <a:prstGeom prst="rect">
            <a:avLst/>
          </a:prstGeom>
          <a:noFill/>
        </p:spPr>
        <p:txBody>
          <a:bodyPr wrap="none" rtlCol="0">
            <a:spAutoFit/>
          </a:bodyPr>
          <a:lstStyle/>
          <a:p>
            <a:pPr>
              <a:spcBef>
                <a:spcPts val="300"/>
              </a:spcBef>
              <a:buClr>
                <a:schemeClr val="accent1"/>
              </a:buClr>
            </a:pPr>
            <a:r>
              <a:rPr lang="ru-RU" sz="1200" b="1" dirty="0">
                <a:latin typeface="Roboto" panose="02000000000000000000" pitchFamily="2" charset="0"/>
                <a:ea typeface="Roboto" panose="02000000000000000000" pitchFamily="2" charset="0"/>
              </a:rPr>
              <a:t>2024г.</a:t>
            </a:r>
            <a:endParaRPr lang="ru-RU" sz="1200" dirty="0">
              <a:latin typeface="Roboto" panose="02000000000000000000" pitchFamily="2" charset="0"/>
              <a:ea typeface="Roboto" panose="02000000000000000000" pitchFamily="2" charset="0"/>
            </a:endParaRPr>
          </a:p>
        </p:txBody>
      </p:sp>
      <p:sp>
        <p:nvSpPr>
          <p:cNvPr id="20" name="TextBox 19">
            <a:extLst>
              <a:ext uri="{FF2B5EF4-FFF2-40B4-BE49-F238E27FC236}">
                <a16:creationId xmlns:a16="http://schemas.microsoft.com/office/drawing/2014/main" id="{53F1D290-142F-0F50-FD9A-F812E6DA2F6C}"/>
              </a:ext>
            </a:extLst>
          </p:cNvPr>
          <p:cNvSpPr txBox="1"/>
          <p:nvPr/>
        </p:nvSpPr>
        <p:spPr>
          <a:xfrm>
            <a:off x="9991104" y="5312340"/>
            <a:ext cx="296876" cy="276999"/>
          </a:xfrm>
          <a:prstGeom prst="rect">
            <a:avLst/>
          </a:prstGeom>
          <a:noFill/>
        </p:spPr>
        <p:txBody>
          <a:bodyPr wrap="none" rtlCol="0">
            <a:spAutoFit/>
          </a:bodyPr>
          <a:lstStyle/>
          <a:p>
            <a:pPr>
              <a:spcBef>
                <a:spcPts val="300"/>
              </a:spcBef>
              <a:buClr>
                <a:schemeClr val="accent1"/>
              </a:buClr>
            </a:pPr>
            <a:r>
              <a:rPr lang="ru-RU" sz="1200" b="1" dirty="0">
                <a:latin typeface="Roboto" panose="02000000000000000000" pitchFamily="2" charset="0"/>
                <a:ea typeface="Roboto" panose="02000000000000000000" pitchFamily="2" charset="0"/>
              </a:rPr>
              <a:t>∆</a:t>
            </a:r>
            <a:endParaRPr lang="ru-RU" sz="1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77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EF17A63D-47C1-4424-AE92-15305CC73E0D}"/>
              </a:ext>
            </a:extLst>
          </p:cNvPr>
          <p:cNvSpPr>
            <a:spLocks noGrp="1"/>
          </p:cNvSpPr>
          <p:nvPr>
            <p:ph type="title"/>
          </p:nvPr>
        </p:nvSpPr>
        <p:spPr>
          <a:xfrm>
            <a:off x="770467" y="0"/>
            <a:ext cx="11073200" cy="795867"/>
          </a:xfrm>
        </p:spPr>
        <p:txBody>
          <a:bodyPr>
            <a:noAutofit/>
          </a:bodyPr>
          <a:lstStyle/>
          <a:p>
            <a:pPr lvl="1" algn="r">
              <a:spcBef>
                <a:spcPct val="0"/>
              </a:spcBef>
            </a:pPr>
            <a:r>
              <a:rPr lang="ru-RU" sz="2800" dirty="0">
                <a:solidFill>
                  <a:schemeClr val="accent1"/>
                </a:solidFill>
                <a:latin typeface="+mn-lt"/>
                <a:ea typeface="Roboto Thin" panose="02000000000000000000" pitchFamily="2" charset="0"/>
                <a:cs typeface="+mj-cs"/>
              </a:rPr>
              <a:t>ПОКАЗАТЕЛИ «ЦИФРОВОГО КОНТУРА»</a:t>
            </a:r>
          </a:p>
        </p:txBody>
      </p:sp>
      <p:sp>
        <p:nvSpPr>
          <p:cNvPr id="3" name="Номер слайда 2">
            <a:extLst>
              <a:ext uri="{FF2B5EF4-FFF2-40B4-BE49-F238E27FC236}">
                <a16:creationId xmlns:a16="http://schemas.microsoft.com/office/drawing/2014/main" id="{3E143372-C10C-426D-9C36-4AC50F306FD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D99146-E8E9-48C8-9726-BF4BD8A83BAE}" type="slidenum">
              <a:rPr kumimoji="0" lang="ru-RU" sz="1200" b="1" i="0" u="none" strike="noStrike" kern="1200" cap="none" spc="0" normalizeH="0" baseline="0" noProof="0" smtClean="0">
                <a:ln>
                  <a:noFill/>
                </a:ln>
                <a:solidFill>
                  <a:prstClr val="white"/>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ru-RU" sz="1200" b="1"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21310BC2-97BD-1B4A-8114-A057DF089F9D}"/>
              </a:ext>
            </a:extLst>
          </p:cNvPr>
          <p:cNvSpPr txBox="1"/>
          <p:nvPr/>
        </p:nvSpPr>
        <p:spPr>
          <a:xfrm>
            <a:off x="599420" y="795867"/>
            <a:ext cx="11073200" cy="662241"/>
          </a:xfrm>
          <a:prstGeom prst="rect">
            <a:avLst/>
          </a:prstGeom>
          <a:gradFill>
            <a:gsLst>
              <a:gs pos="0">
                <a:srgbClr val="004053"/>
              </a:gs>
              <a:gs pos="100000">
                <a:srgbClr val="2E8890"/>
              </a:gs>
            </a:gsLst>
            <a:lin ang="0" scaled="0"/>
          </a:gradFill>
        </p:spPr>
        <p:txBody>
          <a:bodyPr wrap="square" lIns="180000" rIns="180000" anchor="ctr">
            <a:noAutofit/>
          </a:bodyPr>
          <a:lstStyle/>
          <a:p>
            <a:pPr algn="ctr" fontAlgn="ctr">
              <a:lnSpc>
                <a:spcPct val="100000"/>
              </a:lnSpc>
              <a:spcBef>
                <a:spcPts val="0"/>
              </a:spcBef>
              <a:spcAft>
                <a:spcPts val="0"/>
              </a:spcAft>
            </a:pPr>
            <a:r>
              <a:rPr lang="ru-RU" sz="2000" dirty="0">
                <a:solidFill>
                  <a:schemeClr val="bg1"/>
                </a:solidFill>
                <a:latin typeface="+mj-lt"/>
              </a:rPr>
              <a:t>Состав показателей  проектов цифровизации здравоохранения  </a:t>
            </a:r>
            <a:endParaRPr lang="ru-RU" sz="2000" kern="1200" dirty="0">
              <a:solidFill>
                <a:schemeClr val="bg1"/>
              </a:solidFill>
              <a:latin typeface="+mj-lt"/>
              <a:ea typeface="+mn-ea"/>
              <a:cs typeface="+mn-cs"/>
            </a:endParaRPr>
          </a:p>
        </p:txBody>
      </p:sp>
      <p:sp>
        <p:nvSpPr>
          <p:cNvPr id="7" name="TextBox 6">
            <a:extLst>
              <a:ext uri="{FF2B5EF4-FFF2-40B4-BE49-F238E27FC236}">
                <a16:creationId xmlns:a16="http://schemas.microsoft.com/office/drawing/2014/main" id="{B0F180D0-BA1C-CE42-8CD2-192A7E8B8041}"/>
              </a:ext>
            </a:extLst>
          </p:cNvPr>
          <p:cNvSpPr txBox="1"/>
          <p:nvPr/>
        </p:nvSpPr>
        <p:spPr>
          <a:xfrm>
            <a:off x="6731301" y="1616884"/>
            <a:ext cx="4387850" cy="923330"/>
          </a:xfrm>
          <a:prstGeom prst="rect">
            <a:avLst/>
          </a:prstGeom>
          <a:noFill/>
        </p:spPr>
        <p:txBody>
          <a:bodyPr wrap="square">
            <a:spAutoFit/>
          </a:bodyPr>
          <a:lstStyle/>
          <a:p>
            <a:pPr algn="ctr"/>
            <a:r>
              <a:rPr lang="ru-RU" sz="1800" b="1" dirty="0">
                <a:effectLst/>
                <a:latin typeface="Calibri" panose="020F0502020204030204" pitchFamily="34" charset="0"/>
                <a:ea typeface="Times New Roman" panose="02020603050405020304" pitchFamily="18" charset="0"/>
                <a:cs typeface="Times New Roman" panose="02020603050405020304" pitchFamily="18" charset="0"/>
              </a:rPr>
              <a:t>Цифровая зрелость в рамках </a:t>
            </a:r>
            <a:r>
              <a:rPr lang="ru-RU" b="1" dirty="0">
                <a:latin typeface="Calibri" panose="020F0502020204030204" pitchFamily="34" charset="0"/>
                <a:ea typeface="Times New Roman" panose="02020603050405020304" pitchFamily="18" charset="0"/>
                <a:cs typeface="Times New Roman" panose="02020603050405020304" pitchFamily="18" charset="0"/>
              </a:rPr>
              <a:t>д</a:t>
            </a:r>
            <a:r>
              <a:rPr lang="ru-RU" sz="1800" b="1" dirty="0">
                <a:effectLst/>
                <a:latin typeface="Calibri" panose="020F0502020204030204" pitchFamily="34" charset="0"/>
                <a:ea typeface="Times New Roman" panose="02020603050405020304" pitchFamily="18" charset="0"/>
                <a:cs typeface="Times New Roman" panose="02020603050405020304" pitchFamily="18" charset="0"/>
              </a:rPr>
              <a:t>остижения национальной цели развития </a:t>
            </a:r>
            <a:br>
              <a:rPr lang="ru-RU" sz="1800" b="1" dirty="0">
                <a:effectLst/>
                <a:latin typeface="Calibri" panose="020F0502020204030204" pitchFamily="34" charset="0"/>
                <a:ea typeface="Times New Roman" panose="02020603050405020304" pitchFamily="18" charset="0"/>
                <a:cs typeface="Times New Roman" panose="02020603050405020304" pitchFamily="18" charset="0"/>
              </a:rPr>
            </a:br>
            <a:r>
              <a:rPr lang="ru-RU" sz="1800" b="1" dirty="0">
                <a:effectLst/>
                <a:latin typeface="Calibri" panose="020F0502020204030204" pitchFamily="34" charset="0"/>
                <a:ea typeface="Times New Roman" panose="02020603050405020304" pitchFamily="18" charset="0"/>
                <a:cs typeface="Times New Roman" panose="02020603050405020304" pitchFamily="18" charset="0"/>
              </a:rPr>
              <a:t>«Цифровой трансформации»  </a:t>
            </a:r>
            <a:endParaRPr lang="ru-RU" b="1" dirty="0"/>
          </a:p>
        </p:txBody>
      </p:sp>
      <p:sp>
        <p:nvSpPr>
          <p:cNvPr id="8" name="TextBox 7">
            <a:extLst>
              <a:ext uri="{FF2B5EF4-FFF2-40B4-BE49-F238E27FC236}">
                <a16:creationId xmlns:a16="http://schemas.microsoft.com/office/drawing/2014/main" id="{9378808C-4C0E-3C29-2E56-67FCF5EB7680}"/>
              </a:ext>
            </a:extLst>
          </p:cNvPr>
          <p:cNvSpPr txBox="1"/>
          <p:nvPr/>
        </p:nvSpPr>
        <p:spPr>
          <a:xfrm>
            <a:off x="1116643" y="1616884"/>
            <a:ext cx="3594100" cy="1200329"/>
          </a:xfrm>
          <a:prstGeom prst="rect">
            <a:avLst/>
          </a:prstGeom>
          <a:noFill/>
        </p:spPr>
        <p:txBody>
          <a:bodyPr wrap="square">
            <a:spAutoFit/>
          </a:bodyPr>
          <a:lstStyle/>
          <a:p>
            <a:pPr algn="ctr"/>
            <a:r>
              <a:rPr lang="ru-RU" b="1" dirty="0">
                <a:latin typeface="Calibri" panose="020F0502020204030204" pitchFamily="34" charset="0"/>
                <a:ea typeface="Times New Roman" panose="02020603050405020304" pitchFamily="18" charset="0"/>
                <a:cs typeface="Times New Roman" panose="02020603050405020304" pitchFamily="18" charset="0"/>
              </a:rPr>
              <a:t>Ф</a:t>
            </a:r>
            <a:r>
              <a:rPr lang="ru-RU" sz="1800" b="1" dirty="0">
                <a:effectLst/>
                <a:latin typeface="Calibri" panose="020F0502020204030204" pitchFamily="34" charset="0"/>
                <a:ea typeface="Times New Roman" panose="02020603050405020304" pitchFamily="18" charset="0"/>
                <a:cs typeface="Times New Roman" panose="02020603050405020304" pitchFamily="18" charset="0"/>
              </a:rPr>
              <a:t>едеральный проект "Создание единого цифрового контура» в здравоохранении на основе ЕГИСЗ</a:t>
            </a:r>
            <a:endParaRPr lang="ru-RU" b="1" dirty="0"/>
          </a:p>
        </p:txBody>
      </p:sp>
      <p:sp>
        <p:nvSpPr>
          <p:cNvPr id="9" name="TextBox 8">
            <a:extLst>
              <a:ext uri="{FF2B5EF4-FFF2-40B4-BE49-F238E27FC236}">
                <a16:creationId xmlns:a16="http://schemas.microsoft.com/office/drawing/2014/main" id="{617E6973-C045-90EC-243E-093E6B621604}"/>
              </a:ext>
            </a:extLst>
          </p:cNvPr>
          <p:cNvSpPr txBox="1"/>
          <p:nvPr/>
        </p:nvSpPr>
        <p:spPr>
          <a:xfrm>
            <a:off x="7481259" y="2855682"/>
            <a:ext cx="3191529" cy="523220"/>
          </a:xfrm>
          <a:prstGeom prst="rect">
            <a:avLst/>
          </a:prstGeom>
          <a:noFill/>
        </p:spPr>
        <p:txBody>
          <a:bodyPr wrap="square">
            <a:spAutoFit/>
          </a:bodyPr>
          <a:lstStyle/>
          <a:p>
            <a:r>
              <a:rPr lang="ru-RU" sz="2800" dirty="0">
                <a:solidFill>
                  <a:schemeClr val="accent6">
                    <a:lumMod val="50000"/>
                  </a:schemeClr>
                </a:solidFill>
                <a:effectLst/>
                <a:latin typeface="Times New Roman" panose="02020603050405020304" pitchFamily="18" charset="0"/>
                <a:ea typeface="Times New Roman" panose="02020603050405020304" pitchFamily="18" charset="0"/>
              </a:rPr>
              <a:t>36 показателей</a:t>
            </a:r>
            <a:endParaRPr lang="ru-RU" sz="2800" dirty="0">
              <a:solidFill>
                <a:schemeClr val="accent6">
                  <a:lumMod val="50000"/>
                </a:schemeClr>
              </a:solidFill>
            </a:endParaRPr>
          </a:p>
        </p:txBody>
      </p:sp>
      <p:sp>
        <p:nvSpPr>
          <p:cNvPr id="10" name="TextBox 9">
            <a:extLst>
              <a:ext uri="{FF2B5EF4-FFF2-40B4-BE49-F238E27FC236}">
                <a16:creationId xmlns:a16="http://schemas.microsoft.com/office/drawing/2014/main" id="{DA7C9816-00CC-05F0-2E63-010E82C592CA}"/>
              </a:ext>
            </a:extLst>
          </p:cNvPr>
          <p:cNvSpPr txBox="1"/>
          <p:nvPr/>
        </p:nvSpPr>
        <p:spPr>
          <a:xfrm>
            <a:off x="6423073" y="3479099"/>
            <a:ext cx="4480580" cy="954107"/>
          </a:xfrm>
          <a:prstGeom prst="rect">
            <a:avLst/>
          </a:prstGeom>
          <a:noFill/>
        </p:spPr>
        <p:txBody>
          <a:bodyPr wrap="square">
            <a:spAutoFit/>
          </a:bodyPr>
          <a:lstStyle/>
          <a:p>
            <a:pPr algn="ctr"/>
            <a:r>
              <a:rPr lang="ru-RU" sz="2800" dirty="0">
                <a:solidFill>
                  <a:schemeClr val="accent6">
                    <a:lumMod val="50000"/>
                  </a:schemeClr>
                </a:solidFill>
                <a:latin typeface="Times New Roman" panose="02020603050405020304" pitchFamily="18" charset="0"/>
              </a:rPr>
              <a:t>9 показателей Здравоохранения </a:t>
            </a:r>
          </a:p>
        </p:txBody>
      </p:sp>
      <p:sp>
        <p:nvSpPr>
          <p:cNvPr id="11" name="TextBox 10">
            <a:extLst>
              <a:ext uri="{FF2B5EF4-FFF2-40B4-BE49-F238E27FC236}">
                <a16:creationId xmlns:a16="http://schemas.microsoft.com/office/drawing/2014/main" id="{D91EB91D-A944-01DB-BE30-AE0676BF9932}"/>
              </a:ext>
            </a:extLst>
          </p:cNvPr>
          <p:cNvSpPr txBox="1"/>
          <p:nvPr/>
        </p:nvSpPr>
        <p:spPr>
          <a:xfrm>
            <a:off x="6575071" y="4995249"/>
            <a:ext cx="4480580" cy="954107"/>
          </a:xfrm>
          <a:prstGeom prst="rect">
            <a:avLst/>
          </a:prstGeom>
          <a:noFill/>
        </p:spPr>
        <p:txBody>
          <a:bodyPr wrap="square">
            <a:spAutoFit/>
          </a:bodyPr>
          <a:lstStyle/>
          <a:p>
            <a:pPr algn="ctr"/>
            <a:r>
              <a:rPr lang="ru-RU" sz="2800" b="1" dirty="0">
                <a:solidFill>
                  <a:srgbClr val="FF0000"/>
                </a:solidFill>
                <a:latin typeface="Times New Roman" panose="02020603050405020304" pitchFamily="18" charset="0"/>
              </a:rPr>
              <a:t>4 действующих показателя  в 2022 году</a:t>
            </a:r>
          </a:p>
        </p:txBody>
      </p:sp>
      <p:sp>
        <p:nvSpPr>
          <p:cNvPr id="12" name="TextBox 11">
            <a:extLst>
              <a:ext uri="{FF2B5EF4-FFF2-40B4-BE49-F238E27FC236}">
                <a16:creationId xmlns:a16="http://schemas.microsoft.com/office/drawing/2014/main" id="{429FB20B-BD64-0AFF-75CE-791960B93E52}"/>
              </a:ext>
            </a:extLst>
          </p:cNvPr>
          <p:cNvSpPr txBox="1"/>
          <p:nvPr/>
        </p:nvSpPr>
        <p:spPr>
          <a:xfrm>
            <a:off x="964243" y="2855682"/>
            <a:ext cx="4280858" cy="523220"/>
          </a:xfrm>
          <a:prstGeom prst="rect">
            <a:avLst/>
          </a:prstGeom>
          <a:noFill/>
        </p:spPr>
        <p:txBody>
          <a:bodyPr wrap="square">
            <a:spAutoFit/>
          </a:bodyPr>
          <a:lstStyle/>
          <a:p>
            <a:r>
              <a:rPr lang="ru-RU" sz="2800" b="1" dirty="0">
                <a:solidFill>
                  <a:srgbClr val="FF0000"/>
                </a:solidFill>
                <a:latin typeface="Times New Roman" panose="02020603050405020304" pitchFamily="18" charset="0"/>
                <a:ea typeface="Times New Roman" panose="02020603050405020304" pitchFamily="18" charset="0"/>
              </a:rPr>
              <a:t>6</a:t>
            </a:r>
            <a:r>
              <a:rPr lang="ru-RU" sz="2800" b="1" dirty="0">
                <a:solidFill>
                  <a:srgbClr val="FF0000"/>
                </a:solidFill>
                <a:effectLst/>
                <a:latin typeface="Times New Roman" panose="02020603050405020304" pitchFamily="18" charset="0"/>
                <a:ea typeface="Times New Roman" panose="02020603050405020304" pitchFamily="18" charset="0"/>
              </a:rPr>
              <a:t> основных показателей</a:t>
            </a:r>
            <a:endParaRPr lang="ru-RU" sz="2800" b="1" dirty="0">
              <a:solidFill>
                <a:srgbClr val="FF0000"/>
              </a:solidFill>
            </a:endParaRPr>
          </a:p>
        </p:txBody>
      </p:sp>
      <p:sp>
        <p:nvSpPr>
          <p:cNvPr id="13" name="TextBox 12">
            <a:extLst>
              <a:ext uri="{FF2B5EF4-FFF2-40B4-BE49-F238E27FC236}">
                <a16:creationId xmlns:a16="http://schemas.microsoft.com/office/drawing/2014/main" id="{B7CDEB87-77F4-0A5F-1B4A-53BD5B3D6C56}"/>
              </a:ext>
            </a:extLst>
          </p:cNvPr>
          <p:cNvSpPr txBox="1"/>
          <p:nvPr/>
        </p:nvSpPr>
        <p:spPr>
          <a:xfrm>
            <a:off x="764521" y="5649808"/>
            <a:ext cx="4480580" cy="523220"/>
          </a:xfrm>
          <a:prstGeom prst="rect">
            <a:avLst/>
          </a:prstGeom>
          <a:noFill/>
        </p:spPr>
        <p:txBody>
          <a:bodyPr wrap="square">
            <a:spAutoFit/>
          </a:bodyPr>
          <a:lstStyle/>
          <a:p>
            <a:pPr algn="ctr"/>
            <a:r>
              <a:rPr lang="ru-RU" sz="2800" b="1" dirty="0">
                <a:solidFill>
                  <a:srgbClr val="FF0000"/>
                </a:solidFill>
                <a:latin typeface="Times New Roman" panose="02020603050405020304" pitchFamily="18" charset="0"/>
              </a:rPr>
              <a:t>Более 40 дополнительных</a:t>
            </a:r>
          </a:p>
        </p:txBody>
      </p:sp>
      <p:sp>
        <p:nvSpPr>
          <p:cNvPr id="14" name="TextBox 13">
            <a:extLst>
              <a:ext uri="{FF2B5EF4-FFF2-40B4-BE49-F238E27FC236}">
                <a16:creationId xmlns:a16="http://schemas.microsoft.com/office/drawing/2014/main" id="{4F4C3D9F-D784-CE54-E438-997CEE1D0D4A}"/>
              </a:ext>
            </a:extLst>
          </p:cNvPr>
          <p:cNvSpPr txBox="1"/>
          <p:nvPr/>
        </p:nvSpPr>
        <p:spPr>
          <a:xfrm>
            <a:off x="673403" y="3504071"/>
            <a:ext cx="4480580" cy="523220"/>
          </a:xfrm>
          <a:prstGeom prst="rect">
            <a:avLst/>
          </a:prstGeom>
          <a:noFill/>
        </p:spPr>
        <p:txBody>
          <a:bodyPr wrap="square">
            <a:spAutoFit/>
          </a:bodyPr>
          <a:lstStyle/>
          <a:p>
            <a:pPr algn="ctr"/>
            <a:r>
              <a:rPr lang="en-US" sz="2800" dirty="0">
                <a:solidFill>
                  <a:schemeClr val="accent6">
                    <a:lumMod val="50000"/>
                  </a:schemeClr>
                </a:solidFill>
                <a:latin typeface="Times New Roman" panose="02020603050405020304" pitchFamily="18" charset="0"/>
              </a:rPr>
              <a:t>17 </a:t>
            </a:r>
            <a:r>
              <a:rPr lang="ru-RU" sz="2800" dirty="0">
                <a:solidFill>
                  <a:schemeClr val="accent6">
                    <a:lumMod val="50000"/>
                  </a:schemeClr>
                </a:solidFill>
                <a:latin typeface="Times New Roman" panose="02020603050405020304" pitchFamily="18" charset="0"/>
              </a:rPr>
              <a:t>Результатов до 2024 года</a:t>
            </a:r>
          </a:p>
        </p:txBody>
      </p:sp>
      <p:sp>
        <p:nvSpPr>
          <p:cNvPr id="16" name="TextBox 15">
            <a:extLst>
              <a:ext uri="{FF2B5EF4-FFF2-40B4-BE49-F238E27FC236}">
                <a16:creationId xmlns:a16="http://schemas.microsoft.com/office/drawing/2014/main" id="{36A6F33E-C5A4-101F-F417-AD6592C840BF}"/>
              </a:ext>
            </a:extLst>
          </p:cNvPr>
          <p:cNvSpPr txBox="1"/>
          <p:nvPr/>
        </p:nvSpPr>
        <p:spPr>
          <a:xfrm>
            <a:off x="673403" y="4214787"/>
            <a:ext cx="4480580" cy="1384995"/>
          </a:xfrm>
          <a:prstGeom prst="rect">
            <a:avLst/>
          </a:prstGeom>
          <a:noFill/>
        </p:spPr>
        <p:txBody>
          <a:bodyPr wrap="square">
            <a:spAutoFit/>
          </a:bodyPr>
          <a:lstStyle/>
          <a:p>
            <a:pPr algn="ctr"/>
            <a:r>
              <a:rPr lang="ru-RU" sz="2800" dirty="0">
                <a:solidFill>
                  <a:schemeClr val="accent6">
                    <a:lumMod val="50000"/>
                  </a:schemeClr>
                </a:solidFill>
                <a:latin typeface="Times New Roman" panose="02020603050405020304" pitchFamily="18" charset="0"/>
              </a:rPr>
              <a:t>624</a:t>
            </a:r>
            <a:r>
              <a:rPr lang="en-US" sz="2800" dirty="0">
                <a:solidFill>
                  <a:schemeClr val="accent6">
                    <a:lumMod val="50000"/>
                  </a:schemeClr>
                </a:solidFill>
                <a:latin typeface="Times New Roman" panose="02020603050405020304" pitchFamily="18" charset="0"/>
              </a:rPr>
              <a:t> </a:t>
            </a:r>
            <a:r>
              <a:rPr lang="ru-RU" sz="2800" dirty="0">
                <a:solidFill>
                  <a:schemeClr val="accent6">
                    <a:lumMod val="50000"/>
                  </a:schemeClr>
                </a:solidFill>
                <a:latin typeface="Times New Roman" panose="02020603050405020304" pitchFamily="18" charset="0"/>
              </a:rPr>
              <a:t>Результатов</a:t>
            </a:r>
            <a:r>
              <a:rPr lang="en-US" sz="2800" dirty="0">
                <a:solidFill>
                  <a:schemeClr val="accent6">
                    <a:lumMod val="50000"/>
                  </a:schemeClr>
                </a:solidFill>
                <a:latin typeface="Times New Roman" panose="02020603050405020304" pitchFamily="18" charset="0"/>
              </a:rPr>
              <a:t>, </a:t>
            </a:r>
            <a:r>
              <a:rPr lang="ru-RU" sz="2800" dirty="0">
                <a:solidFill>
                  <a:schemeClr val="accent6">
                    <a:lumMod val="50000"/>
                  </a:schemeClr>
                </a:solidFill>
                <a:latin typeface="Times New Roman" panose="02020603050405020304" pitchFamily="18" charset="0"/>
              </a:rPr>
              <a:t>контрольных точек </a:t>
            </a:r>
          </a:p>
          <a:p>
            <a:pPr algn="ctr"/>
            <a:r>
              <a:rPr lang="ru-RU" sz="2800" dirty="0">
                <a:solidFill>
                  <a:schemeClr val="accent6">
                    <a:lumMod val="50000"/>
                  </a:schemeClr>
                </a:solidFill>
                <a:latin typeface="Times New Roman" panose="02020603050405020304" pitchFamily="18" charset="0"/>
              </a:rPr>
              <a:t>до 2024 года</a:t>
            </a:r>
          </a:p>
        </p:txBody>
      </p:sp>
    </p:spTree>
    <p:extLst>
      <p:ext uri="{BB962C8B-B14F-4D97-AF65-F5344CB8AC3E}">
        <p14:creationId xmlns:p14="http://schemas.microsoft.com/office/powerpoint/2010/main" val="143724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EF17A63D-47C1-4424-AE92-15305CC73E0D}"/>
              </a:ext>
            </a:extLst>
          </p:cNvPr>
          <p:cNvSpPr>
            <a:spLocks noGrp="1"/>
          </p:cNvSpPr>
          <p:nvPr>
            <p:ph type="title"/>
          </p:nvPr>
        </p:nvSpPr>
        <p:spPr>
          <a:xfrm>
            <a:off x="770467" y="0"/>
            <a:ext cx="11073200" cy="795867"/>
          </a:xfrm>
        </p:spPr>
        <p:txBody>
          <a:bodyPr>
            <a:noAutofit/>
          </a:bodyPr>
          <a:lstStyle/>
          <a:p>
            <a:pPr lvl="1" algn="r">
              <a:spcBef>
                <a:spcPct val="0"/>
              </a:spcBef>
            </a:pPr>
            <a:r>
              <a:rPr lang="ru-RU" sz="2800" dirty="0">
                <a:solidFill>
                  <a:schemeClr val="accent1"/>
                </a:solidFill>
                <a:latin typeface="+mn-lt"/>
                <a:ea typeface="Roboto Thin" panose="02000000000000000000" pitchFamily="2" charset="0"/>
                <a:cs typeface="+mj-cs"/>
              </a:rPr>
              <a:t>ПОКАЗАТЕЛИ «ЦИФРОВОГО КОНТУРА»</a:t>
            </a:r>
          </a:p>
        </p:txBody>
      </p:sp>
      <p:sp>
        <p:nvSpPr>
          <p:cNvPr id="3" name="Номер слайда 2">
            <a:extLst>
              <a:ext uri="{FF2B5EF4-FFF2-40B4-BE49-F238E27FC236}">
                <a16:creationId xmlns:a16="http://schemas.microsoft.com/office/drawing/2014/main" id="{3E143372-C10C-426D-9C36-4AC50F306FD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D99146-E8E9-48C8-9726-BF4BD8A83BAE}" type="slidenum">
              <a:rPr kumimoji="0" lang="ru-RU" sz="1200" b="1" i="0" u="none" strike="noStrike" kern="1200" cap="none" spc="0" normalizeH="0" baseline="0" noProof="0" smtClean="0">
                <a:ln>
                  <a:noFill/>
                </a:ln>
                <a:solidFill>
                  <a:prstClr val="white"/>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ru-RU" sz="1200" b="1"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641BF377-D383-9D1E-0D9D-18BA167A6EAB}"/>
              </a:ext>
            </a:extLst>
          </p:cNvPr>
          <p:cNvSpPr txBox="1"/>
          <p:nvPr/>
        </p:nvSpPr>
        <p:spPr>
          <a:xfrm>
            <a:off x="6216897" y="1282039"/>
            <a:ext cx="5519922" cy="4884227"/>
          </a:xfrm>
          <a:prstGeom prst="rect">
            <a:avLst/>
          </a:prstGeom>
          <a:noFill/>
        </p:spPr>
        <p:txBody>
          <a:bodyPr wrap="square" rtlCol="0" anchor="t">
            <a:noAutofit/>
          </a:bodyPr>
          <a:lstStyle/>
          <a:p>
            <a:pPr algn="just">
              <a:spcBef>
                <a:spcPts val="600"/>
              </a:spcBef>
              <a:buClr>
                <a:schemeClr val="accent1"/>
              </a:buClr>
              <a:defRPr/>
            </a:pPr>
            <a:r>
              <a:rPr lang="ru-RU" sz="1000" dirty="0"/>
              <a:t>3. Доля граждан, находящихся под диспансерным наблюдением, но которым обеспечен дистанционный мониторинг состояния здоровья, в том числе с использованием Единого портала государственных и муниципальных услуг (функций)</a:t>
            </a:r>
          </a:p>
          <a:p>
            <a:pPr algn="just">
              <a:spcBef>
                <a:spcPts val="600"/>
              </a:spcBef>
              <a:buClr>
                <a:schemeClr val="accent1"/>
              </a:buClr>
              <a:defRPr/>
            </a:pPr>
            <a:r>
              <a:rPr lang="ru-RU" sz="1000" dirty="0"/>
              <a:t>4. Доля медицинских организаций, осуществляющих централизованную обработку и хранение в электронном виде результатов диагностических исследований </a:t>
            </a:r>
          </a:p>
          <a:p>
            <a:pPr algn="just">
              <a:spcBef>
                <a:spcPts val="600"/>
              </a:spcBef>
              <a:buClr>
                <a:schemeClr val="accent1"/>
              </a:buClr>
              <a:defRPr/>
            </a:pPr>
            <a:r>
              <a:rPr lang="ru-RU" sz="1000" dirty="0"/>
              <a:t>5. Доля консилиумов врачей, проводимых субъектами Российской Федерации с Национальными медицинскими исследовательскими центрами (НМИЦ) Минздрава России с использованием видео-конференц-связи</a:t>
            </a:r>
          </a:p>
          <a:p>
            <a:pPr algn="just">
              <a:spcBef>
                <a:spcPts val="600"/>
              </a:spcBef>
              <a:buClr>
                <a:schemeClr val="accent1"/>
              </a:buClr>
              <a:defRPr/>
            </a:pPr>
            <a:r>
              <a:rPr lang="ru-RU" sz="1000" dirty="0"/>
              <a:t> </a:t>
            </a:r>
          </a:p>
          <a:p>
            <a:pPr algn="just">
              <a:spcBef>
                <a:spcPts val="600"/>
              </a:spcBef>
              <a:buClr>
                <a:schemeClr val="accent1"/>
              </a:buClr>
              <a:defRPr/>
            </a:pPr>
            <a:r>
              <a:rPr lang="ru-RU" sz="1000" b="1" dirty="0">
                <a:latin typeface="Roboto" panose="02000000000000000000" pitchFamily="2" charset="0"/>
                <a:ea typeface="Roboto" panose="02000000000000000000" pitchFamily="2" charset="0"/>
              </a:rPr>
              <a:t>1. Доля записей на прием к врачу, совершенных гражданами дистанционно, в том числе на региональных порталах государственных услуг</a:t>
            </a:r>
          </a:p>
          <a:p>
            <a:pPr algn="just">
              <a:spcBef>
                <a:spcPts val="600"/>
              </a:spcBef>
              <a:buClr>
                <a:schemeClr val="accent1"/>
              </a:buClr>
              <a:defRPr/>
            </a:pPr>
            <a:r>
              <a:rPr lang="ru-RU" sz="1000" b="1" dirty="0">
                <a:latin typeface="Roboto" panose="02000000000000000000" pitchFamily="2" charset="0"/>
                <a:ea typeface="Roboto" panose="02000000000000000000" pitchFamily="2" charset="0"/>
              </a:rPr>
              <a:t>2. Доля граждан, у которых сформированы интегрированные электронные медицинские карты, доступные в том числе на Едином портале государственных и муниципальных услуг (функций)</a:t>
            </a:r>
          </a:p>
          <a:p>
            <a:pPr algn="just">
              <a:spcBef>
                <a:spcPts val="600"/>
              </a:spcBef>
              <a:buClr>
                <a:schemeClr val="accent1"/>
              </a:buClr>
              <a:defRPr/>
            </a:pPr>
            <a:endParaRPr lang="ru-RU" sz="1000" dirty="0"/>
          </a:p>
          <a:p>
            <a:pPr algn="just">
              <a:spcBef>
                <a:spcPts val="600"/>
              </a:spcBef>
              <a:buClr>
                <a:schemeClr val="accent1"/>
              </a:buClr>
              <a:defRPr/>
            </a:pPr>
            <a:r>
              <a:rPr lang="ru-RU" sz="1000" dirty="0"/>
              <a:t>6. Доля консультаций, проводимых врачом с пациентом, в том числе на Едином портале государственных и муниципальных услуг (функций), с использованием видео-конференц-связи</a:t>
            </a:r>
          </a:p>
          <a:p>
            <a:pPr algn="just">
              <a:spcBef>
                <a:spcPts val="600"/>
              </a:spcBef>
              <a:buClr>
                <a:schemeClr val="accent1"/>
              </a:buClr>
              <a:defRPr/>
            </a:pPr>
            <a:r>
              <a:rPr lang="ru-RU" sz="1000" dirty="0"/>
              <a:t>7. Доля граждан, которым доступны врачебные назначения (рецепты) в форме электронного документа в том числе на Едином портале государственных и муниципальных услуг (функций) </a:t>
            </a:r>
          </a:p>
          <a:p>
            <a:pPr algn="just">
              <a:spcBef>
                <a:spcPts val="600"/>
              </a:spcBef>
              <a:buClr>
                <a:schemeClr val="accent1"/>
              </a:buClr>
              <a:defRPr/>
            </a:pPr>
            <a:r>
              <a:rPr lang="ru-RU" sz="1000" dirty="0"/>
              <a:t>8. Доля приобретаемых за бюджетные средства лекарственных средств и препаратов, по которым обеспечен централизованный учет их распределения и использования</a:t>
            </a:r>
          </a:p>
          <a:p>
            <a:pPr algn="just">
              <a:spcBef>
                <a:spcPts val="600"/>
              </a:spcBef>
              <a:buClr>
                <a:schemeClr val="accent1"/>
              </a:buClr>
              <a:defRPr/>
            </a:pPr>
            <a:r>
              <a:rPr lang="ru-RU" sz="1000" dirty="0"/>
              <a:t>9. Доля станций (отделений) скорой медицинской помощи, подключенных к централизованной системе (подсистеме) «Управление системой оказания скорой медицинской помощи и медицинской эвакуацией (в том числе санитарно-авиационной) в повседневном режиме и в режиме чрезвычайной ситуации» государственных информационных систем в сфере здравоохранения субъектов Российской Федерации</a:t>
            </a:r>
          </a:p>
        </p:txBody>
      </p:sp>
      <p:sp>
        <p:nvSpPr>
          <p:cNvPr id="5" name="Прямоугольник: скругленные углы 4">
            <a:extLst>
              <a:ext uri="{FF2B5EF4-FFF2-40B4-BE49-F238E27FC236}">
                <a16:creationId xmlns:a16="http://schemas.microsoft.com/office/drawing/2014/main" id="{CB4A3F3E-E476-2091-0DB0-53249D4DCB24}"/>
              </a:ext>
            </a:extLst>
          </p:cNvPr>
          <p:cNvSpPr/>
          <p:nvPr/>
        </p:nvSpPr>
        <p:spPr>
          <a:xfrm>
            <a:off x="6441507" y="740688"/>
            <a:ext cx="4871103" cy="492304"/>
          </a:xfrm>
          <a:prstGeom prst="roundRect">
            <a:avLst>
              <a:gd name="adj" fmla="val 500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sz="1800" dirty="0"/>
              <a:t>ЦИФРОВОЙ ЗРЕЛОСТИ</a:t>
            </a:r>
            <a:endParaRPr lang="ru-RU" dirty="0"/>
          </a:p>
        </p:txBody>
      </p:sp>
      <p:sp>
        <p:nvSpPr>
          <p:cNvPr id="7" name="TextBox 6">
            <a:extLst>
              <a:ext uri="{FF2B5EF4-FFF2-40B4-BE49-F238E27FC236}">
                <a16:creationId xmlns:a16="http://schemas.microsoft.com/office/drawing/2014/main" id="{25F91359-8EE0-D8A3-5B86-66E4F3C2C754}"/>
              </a:ext>
            </a:extLst>
          </p:cNvPr>
          <p:cNvSpPr txBox="1"/>
          <p:nvPr/>
        </p:nvSpPr>
        <p:spPr>
          <a:xfrm>
            <a:off x="692960" y="1536555"/>
            <a:ext cx="5145741" cy="4239670"/>
          </a:xfrm>
          <a:prstGeom prst="rect">
            <a:avLst/>
          </a:prstGeom>
          <a:noFill/>
        </p:spPr>
        <p:txBody>
          <a:bodyPr wrap="square" rtlCol="0" anchor="t">
            <a:noAutofit/>
          </a:bodyPr>
          <a:lstStyle/>
          <a:p>
            <a:pPr algn="just">
              <a:spcBef>
                <a:spcPts val="600"/>
              </a:spcBef>
              <a:buClr>
                <a:schemeClr val="accent1"/>
              </a:buClr>
              <a:defRPr/>
            </a:pPr>
            <a:r>
              <a:rPr lang="ru-RU" sz="1000" dirty="0"/>
              <a:t>1. Число граждан, воспользовавшихся услугами (сервисами) в Личном </a:t>
            </a:r>
            <a:br>
              <a:rPr lang="ru-RU" sz="1000" dirty="0"/>
            </a:br>
            <a:r>
              <a:rPr lang="ru-RU" sz="1000" dirty="0"/>
              <a:t>кабинете пациента «Мое здоровье» на Едином портале государственных </a:t>
            </a:r>
            <a:br>
              <a:rPr lang="ru-RU" sz="1000" dirty="0"/>
            </a:br>
            <a:r>
              <a:rPr lang="ru-RU" sz="1000" dirty="0"/>
              <a:t>услуг и функций в отчетном году, млн. чел. </a:t>
            </a:r>
          </a:p>
          <a:p>
            <a:pPr algn="just">
              <a:spcBef>
                <a:spcPts val="600"/>
              </a:spcBef>
              <a:buClr>
                <a:schemeClr val="accent1"/>
              </a:buClr>
              <a:defRPr/>
            </a:pPr>
            <a:r>
              <a:rPr lang="ru-RU" sz="1000" dirty="0"/>
              <a:t>2. Доля медицинских организаций государственной и муниципальной систем здравоохранения, использующих медицинские информационные системы </a:t>
            </a:r>
            <a:br>
              <a:rPr lang="ru-RU" sz="1000" dirty="0"/>
            </a:br>
            <a:r>
              <a:rPr lang="ru-RU" sz="1000" dirty="0"/>
              <a:t>для организации и оказания медицинской помощи гражданам, </a:t>
            </a:r>
            <a:br>
              <a:rPr lang="ru-RU" sz="1000" dirty="0"/>
            </a:br>
            <a:r>
              <a:rPr lang="ru-RU" sz="1000" dirty="0"/>
              <a:t>обеспечивающих информационное взаимодействие с ЕГИСЗ, % </a:t>
            </a:r>
          </a:p>
          <a:p>
            <a:pPr algn="just">
              <a:spcBef>
                <a:spcPts val="600"/>
              </a:spcBef>
              <a:buClr>
                <a:schemeClr val="accent1"/>
              </a:buClr>
              <a:defRPr/>
            </a:pPr>
            <a:endParaRPr lang="ru-RU" sz="1000" dirty="0"/>
          </a:p>
          <a:p>
            <a:pPr algn="just">
              <a:spcBef>
                <a:spcPts val="600"/>
              </a:spcBef>
              <a:buClr>
                <a:schemeClr val="accent1"/>
              </a:buClr>
              <a:defRPr/>
            </a:pPr>
            <a:r>
              <a:rPr lang="ru-RU" sz="1000" b="1" dirty="0">
                <a:latin typeface="Roboto" panose="02000000000000000000" pitchFamily="2" charset="0"/>
                <a:ea typeface="Roboto" panose="02000000000000000000" pitchFamily="2" charset="0"/>
              </a:rPr>
              <a:t>3. Доля записей на прием к врачу, совершенных гражданами дистанционно, % </a:t>
            </a:r>
          </a:p>
          <a:p>
            <a:pPr algn="just">
              <a:spcBef>
                <a:spcPts val="600"/>
              </a:spcBef>
              <a:buClr>
                <a:schemeClr val="accent1"/>
              </a:buClr>
              <a:defRPr/>
            </a:pPr>
            <a:r>
              <a:rPr lang="ru-RU" sz="1000" b="1" dirty="0">
                <a:latin typeface="Roboto" panose="02000000000000000000" pitchFamily="2" charset="0"/>
                <a:ea typeface="Roboto" panose="02000000000000000000" pitchFamily="2" charset="0"/>
              </a:rPr>
              <a:t>4. Доля граждан, являющихся пользователями ЕПГУ, которым доступны </a:t>
            </a:r>
            <a:br>
              <a:rPr lang="ru-RU" sz="1000" b="1" dirty="0">
                <a:latin typeface="Roboto" panose="02000000000000000000" pitchFamily="2" charset="0"/>
                <a:ea typeface="Roboto" panose="02000000000000000000" pitchFamily="2" charset="0"/>
              </a:rPr>
            </a:br>
            <a:r>
              <a:rPr lang="ru-RU" sz="1000" b="1" dirty="0">
                <a:latin typeface="Roboto" panose="02000000000000000000" pitchFamily="2" charset="0"/>
                <a:ea typeface="Roboto" panose="02000000000000000000" pitchFamily="2" charset="0"/>
              </a:rPr>
              <a:t>электронные медицинские документы в Личном кабинете пациента </a:t>
            </a:r>
            <a:br>
              <a:rPr lang="ru-RU" sz="1000" b="1" dirty="0">
                <a:latin typeface="Roboto" panose="02000000000000000000" pitchFamily="2" charset="0"/>
                <a:ea typeface="Roboto" panose="02000000000000000000" pitchFamily="2" charset="0"/>
              </a:rPr>
            </a:br>
            <a:r>
              <a:rPr lang="ru-RU" sz="1000" b="1" dirty="0">
                <a:latin typeface="Roboto" panose="02000000000000000000" pitchFamily="2" charset="0"/>
                <a:ea typeface="Roboto" panose="02000000000000000000" pitchFamily="2" charset="0"/>
              </a:rPr>
              <a:t>«Мое здоровье» по факту оказания медицинской помощи за период,  %</a:t>
            </a:r>
          </a:p>
          <a:p>
            <a:pPr algn="just">
              <a:spcBef>
                <a:spcPts val="600"/>
              </a:spcBef>
              <a:buClr>
                <a:schemeClr val="accent1"/>
              </a:buClr>
              <a:defRPr/>
            </a:pPr>
            <a:endParaRPr lang="ru-RU" sz="1000" b="1" dirty="0">
              <a:solidFill>
                <a:schemeClr val="tx2"/>
              </a:solidFill>
              <a:latin typeface="Roboto" panose="02000000000000000000" pitchFamily="2" charset="0"/>
              <a:ea typeface="Roboto" panose="02000000000000000000" pitchFamily="2" charset="0"/>
            </a:endParaRPr>
          </a:p>
          <a:p>
            <a:pPr algn="just">
              <a:spcBef>
                <a:spcPts val="600"/>
              </a:spcBef>
              <a:buClr>
                <a:schemeClr val="accent1"/>
              </a:buClr>
              <a:defRPr/>
            </a:pPr>
            <a:r>
              <a:rPr lang="ru-RU" sz="1000" b="1" dirty="0">
                <a:solidFill>
                  <a:schemeClr val="tx2"/>
                </a:solidFill>
                <a:latin typeface="Roboto" panose="02000000000000000000" pitchFamily="2" charset="0"/>
                <a:ea typeface="Roboto" panose="02000000000000000000" pitchFamily="2" charset="0"/>
              </a:rPr>
              <a:t>5. Доля случаев оказания медицинской помощи, по которым предоставлены </a:t>
            </a:r>
            <a:br>
              <a:rPr lang="ru-RU" sz="1000" b="1" dirty="0">
                <a:solidFill>
                  <a:schemeClr val="tx2"/>
                </a:solidFill>
                <a:latin typeface="Roboto" panose="02000000000000000000" pitchFamily="2" charset="0"/>
                <a:ea typeface="Roboto" panose="02000000000000000000" pitchFamily="2" charset="0"/>
              </a:rPr>
            </a:br>
            <a:r>
              <a:rPr lang="ru-RU" sz="1000" b="1" dirty="0">
                <a:solidFill>
                  <a:schemeClr val="tx2"/>
                </a:solidFill>
                <a:latin typeface="Roboto" panose="02000000000000000000" pitchFamily="2" charset="0"/>
                <a:ea typeface="Roboto" panose="02000000000000000000" pitchFamily="2" charset="0"/>
              </a:rPr>
              <a:t>электронные медицинские документы в подсистемы ЕГИСЗ за период, % </a:t>
            </a:r>
          </a:p>
          <a:p>
            <a:pPr algn="just">
              <a:spcBef>
                <a:spcPts val="600"/>
              </a:spcBef>
              <a:buClr>
                <a:schemeClr val="accent1"/>
              </a:buClr>
              <a:defRPr/>
            </a:pPr>
            <a:endParaRPr lang="ru-RU" sz="1000" b="1" dirty="0">
              <a:solidFill>
                <a:schemeClr val="tx2"/>
              </a:solidFill>
              <a:latin typeface="Roboto" panose="02000000000000000000" pitchFamily="2" charset="0"/>
              <a:ea typeface="Roboto" panose="02000000000000000000" pitchFamily="2" charset="0"/>
            </a:endParaRPr>
          </a:p>
          <a:p>
            <a:pPr algn="just">
              <a:spcBef>
                <a:spcPts val="600"/>
              </a:spcBef>
              <a:buClr>
                <a:schemeClr val="accent1"/>
              </a:buClr>
              <a:defRPr/>
            </a:pPr>
            <a:r>
              <a:rPr lang="ru-RU" sz="1000" dirty="0"/>
              <a:t>6. Доля медицинских организаций государственной и муниципальной </a:t>
            </a:r>
            <a:br>
              <a:rPr lang="ru-RU" sz="1000" dirty="0"/>
            </a:br>
            <a:r>
              <a:rPr lang="ru-RU" sz="1000" dirty="0"/>
              <a:t>систем здравоохранения, подключенных к централизованным </a:t>
            </a:r>
            <a:br>
              <a:rPr lang="ru-RU" sz="1000" dirty="0"/>
            </a:br>
            <a:r>
              <a:rPr lang="ru-RU" sz="1000" dirty="0"/>
              <a:t>подсистемам государственных информационных систем в сфере здравоохранения субъектов Российской Федерации, % </a:t>
            </a:r>
          </a:p>
          <a:p>
            <a:pPr algn="just">
              <a:spcBef>
                <a:spcPts val="600"/>
              </a:spcBef>
              <a:buClr>
                <a:schemeClr val="accent1"/>
              </a:buClr>
              <a:defRPr/>
            </a:pPr>
            <a:endParaRPr lang="ru-RU" sz="1000" dirty="0"/>
          </a:p>
        </p:txBody>
      </p:sp>
      <p:sp>
        <p:nvSpPr>
          <p:cNvPr id="8" name="Прямоугольник: скругленные углы 7">
            <a:extLst>
              <a:ext uri="{FF2B5EF4-FFF2-40B4-BE49-F238E27FC236}">
                <a16:creationId xmlns:a16="http://schemas.microsoft.com/office/drawing/2014/main" id="{49A4CD3D-32A9-041A-6B28-FEF1CBFC9102}"/>
              </a:ext>
            </a:extLst>
          </p:cNvPr>
          <p:cNvSpPr/>
          <p:nvPr/>
        </p:nvSpPr>
        <p:spPr>
          <a:xfrm>
            <a:off x="835397" y="740688"/>
            <a:ext cx="4871103" cy="492304"/>
          </a:xfrm>
          <a:prstGeom prst="roundRect">
            <a:avLst>
              <a:gd name="adj" fmla="val 500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sz="1800" dirty="0"/>
              <a:t>ЕДИНОГО ЦИФРОВОГО КОНТУРА</a:t>
            </a:r>
            <a:endParaRPr lang="ru-RU" dirty="0"/>
          </a:p>
        </p:txBody>
      </p:sp>
      <p:cxnSp>
        <p:nvCxnSpPr>
          <p:cNvPr id="13" name="Прямая соединительная линия 12">
            <a:extLst>
              <a:ext uri="{FF2B5EF4-FFF2-40B4-BE49-F238E27FC236}">
                <a16:creationId xmlns:a16="http://schemas.microsoft.com/office/drawing/2014/main" id="{0D353C9B-B6F0-5E10-43A4-487D5A1EC46E}"/>
              </a:ext>
            </a:extLst>
          </p:cNvPr>
          <p:cNvCxnSpPr/>
          <p:nvPr/>
        </p:nvCxnSpPr>
        <p:spPr>
          <a:xfrm>
            <a:off x="5899150" y="3269557"/>
            <a:ext cx="1968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6E29A609-482B-0B9C-38A1-ACC3813451B9}"/>
              </a:ext>
            </a:extLst>
          </p:cNvPr>
          <p:cNvCxnSpPr/>
          <p:nvPr/>
        </p:nvCxnSpPr>
        <p:spPr>
          <a:xfrm>
            <a:off x="5899150" y="3380682"/>
            <a:ext cx="1968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013A812A-2C77-C1BD-120F-1A7D72BE5BDE}"/>
              </a:ext>
            </a:extLst>
          </p:cNvPr>
          <p:cNvCxnSpPr/>
          <p:nvPr/>
        </p:nvCxnSpPr>
        <p:spPr>
          <a:xfrm>
            <a:off x="5899150" y="3491807"/>
            <a:ext cx="19685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4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EF17A63D-47C1-4424-AE92-15305CC73E0D}"/>
              </a:ext>
            </a:extLst>
          </p:cNvPr>
          <p:cNvSpPr>
            <a:spLocks noGrp="1"/>
          </p:cNvSpPr>
          <p:nvPr>
            <p:ph type="title"/>
          </p:nvPr>
        </p:nvSpPr>
        <p:spPr>
          <a:xfrm>
            <a:off x="770467" y="0"/>
            <a:ext cx="11073200" cy="795867"/>
          </a:xfrm>
        </p:spPr>
        <p:txBody>
          <a:bodyPr>
            <a:noAutofit/>
          </a:bodyPr>
          <a:lstStyle/>
          <a:p>
            <a:pPr lvl="1" algn="r">
              <a:spcBef>
                <a:spcPct val="0"/>
              </a:spcBef>
            </a:pPr>
            <a:r>
              <a:rPr lang="ru-RU" sz="2800" dirty="0">
                <a:solidFill>
                  <a:schemeClr val="accent1"/>
                </a:solidFill>
                <a:latin typeface="+mn-lt"/>
                <a:ea typeface="Roboto Thin" panose="02000000000000000000" pitchFamily="2" charset="0"/>
                <a:cs typeface="+mj-cs"/>
              </a:rPr>
              <a:t>ПОКАЗАТЕЛИ «ЦИФРОВОГО КОНТУРА»</a:t>
            </a:r>
          </a:p>
        </p:txBody>
      </p:sp>
      <p:sp>
        <p:nvSpPr>
          <p:cNvPr id="3" name="Номер слайда 2">
            <a:extLst>
              <a:ext uri="{FF2B5EF4-FFF2-40B4-BE49-F238E27FC236}">
                <a16:creationId xmlns:a16="http://schemas.microsoft.com/office/drawing/2014/main" id="{3E143372-C10C-426D-9C36-4AC50F306FD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D99146-E8E9-48C8-9726-BF4BD8A83BAE}" type="slidenum">
              <a:rPr kumimoji="0" lang="ru-RU" sz="1200" b="1" i="0" u="none" strike="noStrike" kern="1200" cap="none" spc="0" normalizeH="0" baseline="0" noProof="0" smtClean="0">
                <a:ln>
                  <a:noFill/>
                </a:ln>
                <a:solidFill>
                  <a:prstClr val="white"/>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u-RU" sz="1200" b="1" i="0" u="none" strike="noStrike" kern="1200" cap="none" spc="0" normalizeH="0" baseline="0" noProof="0">
              <a:ln>
                <a:noFill/>
              </a:ln>
              <a:solidFill>
                <a:prstClr val="white"/>
              </a:solidFill>
              <a:effectLst/>
              <a:uLnTx/>
              <a:uFillTx/>
              <a:ea typeface="+mn-ea"/>
              <a:cs typeface="+mn-cs"/>
            </a:endParaRPr>
          </a:p>
        </p:txBody>
      </p:sp>
      <p:sp>
        <p:nvSpPr>
          <p:cNvPr id="2" name="TextBox 1">
            <a:extLst>
              <a:ext uri="{FF2B5EF4-FFF2-40B4-BE49-F238E27FC236}">
                <a16:creationId xmlns:a16="http://schemas.microsoft.com/office/drawing/2014/main" id="{4C79CFEB-E732-1164-419C-21BDB5173E11}"/>
              </a:ext>
            </a:extLst>
          </p:cNvPr>
          <p:cNvSpPr txBox="1"/>
          <p:nvPr/>
        </p:nvSpPr>
        <p:spPr>
          <a:xfrm>
            <a:off x="7039559" y="795867"/>
            <a:ext cx="3992033" cy="543179"/>
          </a:xfrm>
          <a:prstGeom prst="rect">
            <a:avLst/>
          </a:prstGeom>
          <a:gradFill>
            <a:gsLst>
              <a:gs pos="0">
                <a:srgbClr val="004053"/>
              </a:gs>
              <a:gs pos="100000">
                <a:srgbClr val="2E8890"/>
              </a:gs>
            </a:gsLst>
            <a:lin ang="0" scaled="0"/>
          </a:gradFill>
        </p:spPr>
        <p:txBody>
          <a:bodyPr wrap="square" lIns="180000" rIns="180000" anchor="ctr">
            <a:noAutofit/>
          </a:bodyPr>
          <a:lstStyle/>
          <a:p>
            <a:pPr algn="just" fontAlgn="ctr">
              <a:lnSpc>
                <a:spcPct val="100000"/>
              </a:lnSpc>
              <a:spcBef>
                <a:spcPts val="0"/>
              </a:spcBef>
              <a:spcAft>
                <a:spcPts val="0"/>
              </a:spcAft>
            </a:pPr>
            <a:r>
              <a:rPr lang="ru-RU" sz="2000" kern="1200" dirty="0">
                <a:solidFill>
                  <a:schemeClr val="bg1"/>
                </a:solidFill>
                <a:latin typeface="+mj-lt"/>
                <a:ea typeface="+mn-ea"/>
                <a:cs typeface="+mn-cs"/>
              </a:rPr>
              <a:t>НПА Цифровой зрелости </a:t>
            </a:r>
          </a:p>
        </p:txBody>
      </p:sp>
      <p:sp>
        <p:nvSpPr>
          <p:cNvPr id="4" name="TextBox 3">
            <a:extLst>
              <a:ext uri="{FF2B5EF4-FFF2-40B4-BE49-F238E27FC236}">
                <a16:creationId xmlns:a16="http://schemas.microsoft.com/office/drawing/2014/main" id="{8716EFB9-6086-EDE7-53E1-632F6E918D03}"/>
              </a:ext>
            </a:extLst>
          </p:cNvPr>
          <p:cNvSpPr txBox="1"/>
          <p:nvPr/>
        </p:nvSpPr>
        <p:spPr>
          <a:xfrm>
            <a:off x="6642761" y="1423759"/>
            <a:ext cx="4998432" cy="5032147"/>
          </a:xfrm>
          <a:prstGeom prst="rect">
            <a:avLst/>
          </a:prstGeom>
          <a:noFill/>
        </p:spPr>
        <p:txBody>
          <a:bodyPr wrap="square">
            <a:spAutoFit/>
          </a:bodyPr>
          <a:lstStyle/>
          <a:p>
            <a:pPr>
              <a:spcBef>
                <a:spcPts val="1800"/>
              </a:spcBef>
            </a:pPr>
            <a: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Указ Президента Российской Федерации от 04.02.2021 г. № 68</a:t>
            </a:r>
            <a:b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br>
            <a:r>
              <a:rPr lang="ru-RU" sz="1200" dirty="0">
                <a:effectLst/>
                <a:ea typeface="Calibri" panose="020F0502020204030204" pitchFamily="34" charset="0"/>
                <a:cs typeface="Times New Roman" panose="02020603050405020304" pitchFamily="18" charset="0"/>
              </a:rPr>
              <a:t>Об оценке эффективности деятельности высших должностных лиц (руководителей высших исполнительных органов государственной власти) субъектов Российской Федерации и деятельности органов исполнительной власти субъектов Российской Федерации (20 показателей)</a:t>
            </a:r>
          </a:p>
          <a:p>
            <a:pPr>
              <a:spcBef>
                <a:spcPts val="1800"/>
              </a:spcBef>
            </a:pPr>
            <a: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Приказ Министерства цифрового развития, связи и массовых </a:t>
            </a:r>
            <a:b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br>
            <a: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коммуникаций Российской Федерации от 18.11.2020 № 600 </a:t>
            </a:r>
            <a:br>
              <a:rPr lang="ru-RU" sz="1200" dirty="0">
                <a:effectLst/>
                <a:ea typeface="Calibri" panose="020F0502020204030204" pitchFamily="34" charset="0"/>
                <a:cs typeface="Times New Roman" panose="02020603050405020304" pitchFamily="18" charset="0"/>
              </a:rPr>
            </a:br>
            <a:r>
              <a:rPr lang="ru-RU" sz="1200" dirty="0">
                <a:effectLst/>
                <a:ea typeface="Calibri" panose="020F0502020204030204" pitchFamily="34" charset="0"/>
                <a:cs typeface="Times New Roman" panose="02020603050405020304" pitchFamily="18" charset="0"/>
              </a:rPr>
              <a:t>«Об утверждении методик расчета целевых показателей национальной цели развития Российской Федерации «Цифровая трансформация».</a:t>
            </a:r>
          </a:p>
          <a:p>
            <a:pPr>
              <a:spcBef>
                <a:spcPts val="1800"/>
              </a:spcBef>
            </a:pPr>
            <a:r>
              <a:rPr lang="ru-RU" sz="1200" b="1" dirty="0">
                <a:solidFill>
                  <a:schemeClr val="accent1"/>
                </a:solidFill>
                <a:latin typeface="Roboto" panose="02000000000000000000" pitchFamily="2" charset="0"/>
                <a:ea typeface="Roboto" panose="02000000000000000000" pitchFamily="2" charset="0"/>
                <a:cs typeface="Times New Roman" panose="02020603050405020304" pitchFamily="18" charset="0"/>
              </a:rPr>
              <a:t>Правительственная комиссия по цифровому развитию</a:t>
            </a:r>
          </a:p>
          <a:p>
            <a:r>
              <a:rPr lang="ru-RU" sz="1200" dirty="0">
                <a:cs typeface="Times New Roman" panose="02020603050405020304" pitchFamily="18" charset="0"/>
              </a:rPr>
              <a:t>Правительственная комиссия по цифровому развитию, использованию информационных технологий для улучшения качества жизни и условий ведения предпринимательской деятельности от 28 января 2022</a:t>
            </a:r>
          </a:p>
          <a:p>
            <a:pPr>
              <a:spcBef>
                <a:spcPts val="1800"/>
              </a:spcBef>
            </a:pPr>
            <a:r>
              <a:rPr lang="ru-RU" sz="1200" b="1" dirty="0">
                <a:solidFill>
                  <a:schemeClr val="accent1"/>
                </a:solidFill>
                <a:latin typeface="Roboto" panose="02000000000000000000" pitchFamily="2" charset="0"/>
                <a:ea typeface="Roboto" panose="02000000000000000000" pitchFamily="2" charset="0"/>
                <a:cs typeface="Times New Roman" panose="02020603050405020304" pitchFamily="18" charset="0"/>
              </a:rPr>
              <a:t>Постано</a:t>
            </a:r>
            <a: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вление Правительства Российской Федерации от 03.04.2021 № 542 </a:t>
            </a:r>
            <a:br>
              <a:rPr lang="ru-RU" sz="1200" dirty="0">
                <a:effectLst/>
                <a:ea typeface="Calibri" panose="020F0502020204030204" pitchFamily="34" charset="0"/>
                <a:cs typeface="Times New Roman" panose="02020603050405020304" pitchFamily="18" charset="0"/>
              </a:rPr>
            </a:br>
            <a:r>
              <a:rPr lang="ru-RU" sz="1200" dirty="0">
                <a:effectLst/>
                <a:ea typeface="Calibri" panose="020F0502020204030204" pitchFamily="34" charset="0"/>
                <a:cs typeface="Times New Roman" panose="02020603050405020304" pitchFamily="18" charset="0"/>
              </a:rPr>
              <a:t>"Об утверждении методик расчета показателей для оценки эффективности деятельности высших должностных лиц (руководителей высших исполнительных органов государственной власти) субъектов Российской Федерации и деятельности органов исполнительной власти субъектов Российской Федерации</a:t>
            </a:r>
          </a:p>
        </p:txBody>
      </p:sp>
      <p:sp>
        <p:nvSpPr>
          <p:cNvPr id="5" name="Овал 4">
            <a:extLst>
              <a:ext uri="{FF2B5EF4-FFF2-40B4-BE49-F238E27FC236}">
                <a16:creationId xmlns:a16="http://schemas.microsoft.com/office/drawing/2014/main" id="{8A0B3F71-20E8-17BC-9BD4-88E9F4F98E69}"/>
              </a:ext>
            </a:extLst>
          </p:cNvPr>
          <p:cNvSpPr/>
          <p:nvPr/>
        </p:nvSpPr>
        <p:spPr>
          <a:xfrm>
            <a:off x="6008681" y="1676007"/>
            <a:ext cx="439271" cy="439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Roboto" panose="02000000000000000000" pitchFamily="2" charset="0"/>
                <a:ea typeface="Roboto" panose="02000000000000000000" pitchFamily="2" charset="0"/>
              </a:rPr>
              <a:t>1</a:t>
            </a:r>
          </a:p>
        </p:txBody>
      </p:sp>
      <p:sp>
        <p:nvSpPr>
          <p:cNvPr id="7" name="Овал 6">
            <a:extLst>
              <a:ext uri="{FF2B5EF4-FFF2-40B4-BE49-F238E27FC236}">
                <a16:creationId xmlns:a16="http://schemas.microsoft.com/office/drawing/2014/main" id="{E8F1E72D-FF4B-F39B-3C64-9F2106C6BA35}"/>
              </a:ext>
            </a:extLst>
          </p:cNvPr>
          <p:cNvSpPr/>
          <p:nvPr/>
        </p:nvSpPr>
        <p:spPr>
          <a:xfrm>
            <a:off x="6008681" y="2894117"/>
            <a:ext cx="439271" cy="439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Roboto" panose="02000000000000000000" pitchFamily="2" charset="0"/>
                <a:ea typeface="Roboto" panose="02000000000000000000" pitchFamily="2" charset="0"/>
              </a:rPr>
              <a:t>2</a:t>
            </a:r>
          </a:p>
        </p:txBody>
      </p:sp>
      <p:sp>
        <p:nvSpPr>
          <p:cNvPr id="8" name="Овал 7">
            <a:extLst>
              <a:ext uri="{FF2B5EF4-FFF2-40B4-BE49-F238E27FC236}">
                <a16:creationId xmlns:a16="http://schemas.microsoft.com/office/drawing/2014/main" id="{8D192E1B-C337-8468-180C-9A029C79A5E7}"/>
              </a:ext>
            </a:extLst>
          </p:cNvPr>
          <p:cNvSpPr/>
          <p:nvPr/>
        </p:nvSpPr>
        <p:spPr>
          <a:xfrm>
            <a:off x="6029244" y="4043207"/>
            <a:ext cx="439271" cy="439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Roboto" panose="02000000000000000000" pitchFamily="2" charset="0"/>
                <a:ea typeface="Roboto" panose="02000000000000000000" pitchFamily="2" charset="0"/>
              </a:rPr>
              <a:t>3</a:t>
            </a:r>
          </a:p>
        </p:txBody>
      </p:sp>
      <p:sp>
        <p:nvSpPr>
          <p:cNvPr id="11" name="TextBox 10">
            <a:extLst>
              <a:ext uri="{FF2B5EF4-FFF2-40B4-BE49-F238E27FC236}">
                <a16:creationId xmlns:a16="http://schemas.microsoft.com/office/drawing/2014/main" id="{28D64DC3-27C4-9CA2-0B38-755236E0ABD5}"/>
              </a:ext>
            </a:extLst>
          </p:cNvPr>
          <p:cNvSpPr txBox="1"/>
          <p:nvPr/>
        </p:nvSpPr>
        <p:spPr>
          <a:xfrm>
            <a:off x="836003" y="1706970"/>
            <a:ext cx="4998433" cy="3693319"/>
          </a:xfrm>
          <a:prstGeom prst="rect">
            <a:avLst/>
          </a:prstGeom>
          <a:noFill/>
        </p:spPr>
        <p:txBody>
          <a:bodyPr wrap="square">
            <a:spAutoFit/>
          </a:bodyPr>
          <a:lstStyle/>
          <a:p>
            <a:pPr>
              <a:spcBef>
                <a:spcPts val="1800"/>
              </a:spcBef>
            </a:pPr>
            <a: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Паспорт Федерального проекта</a:t>
            </a:r>
            <a:b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br>
            <a:r>
              <a:rPr lang="ru-RU" sz="1200" dirty="0">
                <a:effectLst/>
                <a:ea typeface="Calibri" panose="020F0502020204030204" pitchFamily="34" charset="0"/>
                <a:cs typeface="Times New Roman" panose="02020603050405020304" pitchFamily="18" charset="0"/>
              </a:rPr>
              <a:t>Создание единого цифрового контура в здравоохранении на основе единой государственной информационной системы в сфере здравоохранения (ЕГИСЗ)</a:t>
            </a:r>
          </a:p>
          <a:p>
            <a:pPr>
              <a:spcBef>
                <a:spcPts val="1800"/>
              </a:spcBef>
            </a:pPr>
            <a:r>
              <a:rPr lang="ru-RU" sz="1200" b="1" dirty="0">
                <a:solidFill>
                  <a:schemeClr val="accent1"/>
                </a:solidFill>
                <a:latin typeface="Roboto" panose="02000000000000000000" pitchFamily="2" charset="0"/>
                <a:ea typeface="Roboto" panose="02000000000000000000" pitchFamily="2" charset="0"/>
                <a:cs typeface="Times New Roman" panose="02020603050405020304" pitchFamily="18" charset="0"/>
              </a:rPr>
              <a:t>С</a:t>
            </a:r>
            <a: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оглашение о предоставлении субсидии из федерального бюджета бюджету</a:t>
            </a:r>
            <a:br>
              <a:rPr lang="ru-RU" sz="1200" dirty="0">
                <a:effectLst/>
                <a:ea typeface="Calibri" panose="020F0502020204030204" pitchFamily="34" charset="0"/>
                <a:cs typeface="Times New Roman" panose="02020603050405020304" pitchFamily="18" charset="0"/>
              </a:rPr>
            </a:br>
            <a:r>
              <a:rPr lang="ru-RU" sz="1200" dirty="0">
                <a:effectLst/>
                <a:ea typeface="Calibri" panose="020F0502020204030204" pitchFamily="34" charset="0"/>
                <a:cs typeface="Times New Roman" panose="02020603050405020304" pitchFamily="18" charset="0"/>
              </a:rPr>
              <a:t>Дополнительное соглашение к Соглашению о реализации регионального проекта «Создание единого цифрового контура в здравоохранении на основе единой государственной информационной системы здравоохранения (ЕГИСЗ)</a:t>
            </a:r>
          </a:p>
          <a:p>
            <a:pPr>
              <a:spcBef>
                <a:spcPts val="1800"/>
              </a:spcBef>
            </a:pPr>
            <a:r>
              <a:rPr lang="ru-RU" sz="12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Приказ Министерства Здравоохранения Российской Федерации от 2 апреля 2021 г. N 290</a:t>
            </a:r>
            <a:br>
              <a:rPr lang="ru-RU" sz="1200" dirty="0">
                <a:effectLst/>
                <a:ea typeface="Calibri" panose="020F0502020204030204" pitchFamily="34" charset="0"/>
                <a:cs typeface="Times New Roman" panose="02020603050405020304" pitchFamily="18" charset="0"/>
              </a:rPr>
            </a:br>
            <a:r>
              <a:rPr lang="ru-RU" sz="1200" dirty="0">
                <a:effectLst/>
                <a:ea typeface="Calibri" panose="020F0502020204030204" pitchFamily="34" charset="0"/>
                <a:cs typeface="Times New Roman" panose="02020603050405020304" pitchFamily="18" charset="0"/>
              </a:rPr>
              <a:t>Об утверждении методик расчета показателей федерального проекта "Создание единого цифрового контура в здравоохранении на основе единой государственной информационной системы в сфере здравоохранения (ЕГИСЗ)", входящего в национальный проект "Здравоохранение"</a:t>
            </a:r>
          </a:p>
        </p:txBody>
      </p:sp>
      <p:sp>
        <p:nvSpPr>
          <p:cNvPr id="12" name="Овал 11">
            <a:extLst>
              <a:ext uri="{FF2B5EF4-FFF2-40B4-BE49-F238E27FC236}">
                <a16:creationId xmlns:a16="http://schemas.microsoft.com/office/drawing/2014/main" id="{AE954C79-81A7-A6DA-B84E-46FF502815A3}"/>
              </a:ext>
            </a:extLst>
          </p:cNvPr>
          <p:cNvSpPr/>
          <p:nvPr/>
        </p:nvSpPr>
        <p:spPr>
          <a:xfrm>
            <a:off x="231559" y="1988582"/>
            <a:ext cx="439271" cy="439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Roboto" panose="02000000000000000000" pitchFamily="2" charset="0"/>
                <a:ea typeface="Roboto" panose="02000000000000000000" pitchFamily="2" charset="0"/>
              </a:rPr>
              <a:t>1</a:t>
            </a:r>
          </a:p>
        </p:txBody>
      </p:sp>
      <p:sp>
        <p:nvSpPr>
          <p:cNvPr id="13" name="Овал 12">
            <a:extLst>
              <a:ext uri="{FF2B5EF4-FFF2-40B4-BE49-F238E27FC236}">
                <a16:creationId xmlns:a16="http://schemas.microsoft.com/office/drawing/2014/main" id="{139DD8D4-14D0-2732-A536-808CCD7EB5C0}"/>
              </a:ext>
            </a:extLst>
          </p:cNvPr>
          <p:cNvSpPr/>
          <p:nvPr/>
        </p:nvSpPr>
        <p:spPr>
          <a:xfrm>
            <a:off x="231559" y="3044260"/>
            <a:ext cx="439271" cy="439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Roboto" panose="02000000000000000000" pitchFamily="2" charset="0"/>
                <a:ea typeface="Roboto" panose="02000000000000000000" pitchFamily="2" charset="0"/>
              </a:rPr>
              <a:t>2</a:t>
            </a:r>
          </a:p>
        </p:txBody>
      </p:sp>
      <p:sp>
        <p:nvSpPr>
          <p:cNvPr id="14" name="Овал 13">
            <a:extLst>
              <a:ext uri="{FF2B5EF4-FFF2-40B4-BE49-F238E27FC236}">
                <a16:creationId xmlns:a16="http://schemas.microsoft.com/office/drawing/2014/main" id="{448C5B06-743E-3548-A4D4-A4BCC109B00C}"/>
              </a:ext>
            </a:extLst>
          </p:cNvPr>
          <p:cNvSpPr/>
          <p:nvPr/>
        </p:nvSpPr>
        <p:spPr>
          <a:xfrm>
            <a:off x="231559" y="4329660"/>
            <a:ext cx="439271" cy="439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Roboto" panose="02000000000000000000" pitchFamily="2" charset="0"/>
                <a:ea typeface="Roboto" panose="02000000000000000000" pitchFamily="2" charset="0"/>
              </a:rPr>
              <a:t>3</a:t>
            </a:r>
          </a:p>
        </p:txBody>
      </p:sp>
      <p:sp>
        <p:nvSpPr>
          <p:cNvPr id="16" name="Овал 15">
            <a:extLst>
              <a:ext uri="{FF2B5EF4-FFF2-40B4-BE49-F238E27FC236}">
                <a16:creationId xmlns:a16="http://schemas.microsoft.com/office/drawing/2014/main" id="{00F02B81-0F30-75B8-F019-2EE0158A31AC}"/>
              </a:ext>
            </a:extLst>
          </p:cNvPr>
          <p:cNvSpPr/>
          <p:nvPr/>
        </p:nvSpPr>
        <p:spPr>
          <a:xfrm>
            <a:off x="6008681" y="5329082"/>
            <a:ext cx="439271" cy="439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Roboto" panose="02000000000000000000" pitchFamily="2" charset="0"/>
                <a:ea typeface="Roboto" panose="02000000000000000000" pitchFamily="2" charset="0"/>
              </a:rPr>
              <a:t>4</a:t>
            </a:r>
          </a:p>
        </p:txBody>
      </p:sp>
      <p:sp>
        <p:nvSpPr>
          <p:cNvPr id="17" name="TextBox 16">
            <a:extLst>
              <a:ext uri="{FF2B5EF4-FFF2-40B4-BE49-F238E27FC236}">
                <a16:creationId xmlns:a16="http://schemas.microsoft.com/office/drawing/2014/main" id="{00094BD5-BCBD-161E-BA19-38CDC448C797}"/>
              </a:ext>
            </a:extLst>
          </p:cNvPr>
          <p:cNvSpPr txBox="1"/>
          <p:nvPr/>
        </p:nvSpPr>
        <p:spPr>
          <a:xfrm>
            <a:off x="710689" y="800729"/>
            <a:ext cx="4405742" cy="543179"/>
          </a:xfrm>
          <a:prstGeom prst="rect">
            <a:avLst/>
          </a:prstGeom>
          <a:gradFill>
            <a:gsLst>
              <a:gs pos="0">
                <a:srgbClr val="004053"/>
              </a:gs>
              <a:gs pos="100000">
                <a:srgbClr val="2E8890"/>
              </a:gs>
            </a:gsLst>
            <a:lin ang="0" scaled="0"/>
          </a:gradFill>
        </p:spPr>
        <p:txBody>
          <a:bodyPr wrap="square" lIns="180000" rIns="180000" anchor="ctr">
            <a:noAutofit/>
          </a:bodyPr>
          <a:lstStyle/>
          <a:p>
            <a:pPr algn="just" fontAlgn="ctr">
              <a:lnSpc>
                <a:spcPct val="100000"/>
              </a:lnSpc>
              <a:spcBef>
                <a:spcPts val="0"/>
              </a:spcBef>
              <a:spcAft>
                <a:spcPts val="0"/>
              </a:spcAft>
            </a:pPr>
            <a:r>
              <a:rPr lang="ru-RU" sz="2000" kern="1200" dirty="0">
                <a:solidFill>
                  <a:schemeClr val="bg1"/>
                </a:solidFill>
                <a:latin typeface="+mj-lt"/>
                <a:ea typeface="+mn-ea"/>
                <a:cs typeface="+mn-cs"/>
              </a:rPr>
              <a:t>НПА Единого цифрового контура</a:t>
            </a:r>
          </a:p>
        </p:txBody>
      </p:sp>
    </p:spTree>
    <p:extLst>
      <p:ext uri="{BB962C8B-B14F-4D97-AF65-F5344CB8AC3E}">
        <p14:creationId xmlns:p14="http://schemas.microsoft.com/office/powerpoint/2010/main" val="267024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евая круглая скобка 5">
            <a:extLst>
              <a:ext uri="{FF2B5EF4-FFF2-40B4-BE49-F238E27FC236}">
                <a16:creationId xmlns:a16="http://schemas.microsoft.com/office/drawing/2014/main" id="{8052E9CC-DE2A-18F2-7CCA-B914056FB4D3}"/>
              </a:ext>
            </a:extLst>
          </p:cNvPr>
          <p:cNvSpPr/>
          <p:nvPr/>
        </p:nvSpPr>
        <p:spPr>
          <a:xfrm>
            <a:off x="781978" y="3061505"/>
            <a:ext cx="107577" cy="1756967"/>
          </a:xfrm>
          <a:prstGeom prst="leftBracket">
            <a:avLst>
              <a:gd name="adj" fmla="val 10783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Овал 12">
            <a:extLst>
              <a:ext uri="{FF2B5EF4-FFF2-40B4-BE49-F238E27FC236}">
                <a16:creationId xmlns:a16="http://schemas.microsoft.com/office/drawing/2014/main" id="{F01B7B9F-A722-25A6-04CC-7D909C2E95AB}"/>
              </a:ext>
            </a:extLst>
          </p:cNvPr>
          <p:cNvSpPr/>
          <p:nvPr/>
        </p:nvSpPr>
        <p:spPr>
          <a:xfrm>
            <a:off x="553234" y="3726459"/>
            <a:ext cx="444988" cy="444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89945076-7F3B-2DC9-7255-A53F32338DF6}"/>
              </a:ext>
            </a:extLst>
          </p:cNvPr>
          <p:cNvSpPr>
            <a:spLocks noGrp="1"/>
          </p:cNvSpPr>
          <p:nvPr>
            <p:ph type="title"/>
          </p:nvPr>
        </p:nvSpPr>
        <p:spPr>
          <a:xfrm>
            <a:off x="2429436" y="1"/>
            <a:ext cx="8685408" cy="1264777"/>
          </a:xfrm>
        </p:spPr>
        <p:txBody>
          <a:bodyPr>
            <a:normAutofit/>
          </a:bodyPr>
          <a:lstStyle/>
          <a:p>
            <a:r>
              <a:rPr lang="ru-RU" dirty="0">
                <a:latin typeface="+mn-lt"/>
                <a:ea typeface="Roboto" panose="02000000000000000000" pitchFamily="2" charset="0"/>
              </a:rPr>
              <a:t>ПОКАЗАТЕЛИ</a:t>
            </a:r>
            <a:endParaRPr lang="ru-RU" dirty="0">
              <a:latin typeface="+mn-lt"/>
            </a:endParaRPr>
          </a:p>
        </p:txBody>
      </p:sp>
      <p:sp>
        <p:nvSpPr>
          <p:cNvPr id="3" name="Номер слайда 2">
            <a:extLst>
              <a:ext uri="{FF2B5EF4-FFF2-40B4-BE49-F238E27FC236}">
                <a16:creationId xmlns:a16="http://schemas.microsoft.com/office/drawing/2014/main" id="{16B4B73C-53F3-9CC5-7503-AA7CFA7F1AD7}"/>
              </a:ext>
            </a:extLst>
          </p:cNvPr>
          <p:cNvSpPr>
            <a:spLocks noGrp="1"/>
          </p:cNvSpPr>
          <p:nvPr>
            <p:ph type="sldNum" sz="quarter" idx="4"/>
          </p:nvPr>
        </p:nvSpPr>
        <p:spPr/>
        <p:txBody>
          <a:bodyPr/>
          <a:lstStyle/>
          <a:p>
            <a:fld id="{00D99146-E8E9-48C8-9726-BF4BD8A83BAE}" type="slidenum">
              <a:rPr lang="ru-RU" smtClean="0"/>
              <a:pPr/>
              <a:t>6</a:t>
            </a:fld>
            <a:endParaRPr lang="ru-RU"/>
          </a:p>
        </p:txBody>
      </p:sp>
      <p:sp>
        <p:nvSpPr>
          <p:cNvPr id="4" name="Прямоугольник: скругленные углы 3">
            <a:extLst>
              <a:ext uri="{FF2B5EF4-FFF2-40B4-BE49-F238E27FC236}">
                <a16:creationId xmlns:a16="http://schemas.microsoft.com/office/drawing/2014/main" id="{23DB0681-C670-3459-64AF-199BA87BFC29}"/>
              </a:ext>
            </a:extLst>
          </p:cNvPr>
          <p:cNvSpPr/>
          <p:nvPr/>
        </p:nvSpPr>
        <p:spPr>
          <a:xfrm>
            <a:off x="781978" y="1268413"/>
            <a:ext cx="10145998" cy="600293"/>
          </a:xfrm>
          <a:prstGeom prst="roundRect">
            <a:avLst>
              <a:gd name="adj" fmla="val 50000"/>
            </a:avLst>
          </a:prstGeom>
          <a:gradFill>
            <a:gsLst>
              <a:gs pos="0">
                <a:schemeClr val="accent2"/>
              </a:gs>
              <a:gs pos="100000">
                <a:schemeClr val="bg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ru-RU" sz="1800" dirty="0"/>
              <a:t>ЦИФРОВАЯ ЗРЕЛОСТЬ</a:t>
            </a:r>
            <a:endParaRPr lang="ru-RU" dirty="0"/>
          </a:p>
        </p:txBody>
      </p:sp>
      <p:sp>
        <p:nvSpPr>
          <p:cNvPr id="8" name="TextBox 7">
            <a:extLst>
              <a:ext uri="{FF2B5EF4-FFF2-40B4-BE49-F238E27FC236}">
                <a16:creationId xmlns:a16="http://schemas.microsoft.com/office/drawing/2014/main" id="{DA0D7388-2C87-8EF4-740A-2DC03F2D229D}"/>
              </a:ext>
            </a:extLst>
          </p:cNvPr>
          <p:cNvSpPr txBox="1"/>
          <p:nvPr/>
        </p:nvSpPr>
        <p:spPr>
          <a:xfrm>
            <a:off x="1118299" y="2891127"/>
            <a:ext cx="5085277" cy="2482797"/>
          </a:xfrm>
          <a:prstGeom prst="rect">
            <a:avLst/>
          </a:prstGeom>
          <a:noFill/>
        </p:spPr>
        <p:txBody>
          <a:bodyPr wrap="square" rtlCol="0" anchor="t">
            <a:noAutofit/>
          </a:bodyPr>
          <a:lstStyle/>
          <a:p>
            <a:pPr>
              <a:spcBef>
                <a:spcPts val="1200"/>
              </a:spcBef>
              <a:buClr>
                <a:schemeClr val="accent1"/>
              </a:buClr>
              <a:defRPr/>
            </a:pPr>
            <a:r>
              <a:rPr lang="ru-RU" sz="1400" dirty="0"/>
              <a:t>Доля записей на прием к врачу, совершенных </a:t>
            </a:r>
            <a:br>
              <a:rPr lang="ru-RU" sz="1400" dirty="0"/>
            </a:br>
            <a:r>
              <a:rPr lang="ru-RU" sz="1400" dirty="0"/>
              <a:t>гражданами дистанционно, % </a:t>
            </a:r>
          </a:p>
          <a:p>
            <a:pPr>
              <a:spcBef>
                <a:spcPts val="1200"/>
              </a:spcBef>
              <a:buClr>
                <a:schemeClr val="accent1"/>
              </a:buClr>
              <a:defRPr/>
            </a:pPr>
            <a:endParaRPr lang="ru-RU" sz="1400" dirty="0"/>
          </a:p>
          <a:p>
            <a:pPr>
              <a:spcBef>
                <a:spcPts val="1200"/>
              </a:spcBef>
              <a:buClr>
                <a:schemeClr val="accent1"/>
              </a:buClr>
              <a:defRPr/>
            </a:pPr>
            <a:r>
              <a:rPr lang="ru-RU" sz="1400" dirty="0"/>
              <a:t>Доля граждан, являющихся пользователями </a:t>
            </a:r>
            <a:br>
              <a:rPr lang="ru-RU" sz="1400" dirty="0"/>
            </a:br>
            <a:r>
              <a:rPr lang="ru-RU" sz="1400" dirty="0"/>
              <a:t>ЕПГУ, которым доступны электронные медицинские документы в Личном кабинете пациента «Мое здоровье» по факту оказания медицинской помощи за период,  %</a:t>
            </a:r>
          </a:p>
        </p:txBody>
      </p:sp>
      <p:sp>
        <p:nvSpPr>
          <p:cNvPr id="10" name="Прямоугольник: скругленные углы 9">
            <a:extLst>
              <a:ext uri="{FF2B5EF4-FFF2-40B4-BE49-F238E27FC236}">
                <a16:creationId xmlns:a16="http://schemas.microsoft.com/office/drawing/2014/main" id="{54641F0F-BF7B-F642-3582-B241613B0E48}"/>
              </a:ext>
            </a:extLst>
          </p:cNvPr>
          <p:cNvSpPr/>
          <p:nvPr/>
        </p:nvSpPr>
        <p:spPr>
          <a:xfrm>
            <a:off x="781978" y="5542990"/>
            <a:ext cx="10145998" cy="600293"/>
          </a:xfrm>
          <a:prstGeom prst="roundRect">
            <a:avLst>
              <a:gd name="adj" fmla="val 500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ru-RU" sz="1800" dirty="0"/>
              <a:t>ЕДИНЫЙ ЦИФРОВОЙ КОНТУР</a:t>
            </a:r>
            <a:endParaRPr lang="ru-RU" dirty="0"/>
          </a:p>
        </p:txBody>
      </p:sp>
      <p:pic>
        <p:nvPicPr>
          <p:cNvPr id="12" name="Рисунок 11">
            <a:extLst>
              <a:ext uri="{FF2B5EF4-FFF2-40B4-BE49-F238E27FC236}">
                <a16:creationId xmlns:a16="http://schemas.microsoft.com/office/drawing/2014/main" id="{176CC56E-67A7-7777-79FC-DF6152F33F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853" y="3797114"/>
            <a:ext cx="285750" cy="285750"/>
          </a:xfrm>
          <a:prstGeom prst="rect">
            <a:avLst/>
          </a:prstGeom>
        </p:spPr>
      </p:pic>
      <p:sp>
        <p:nvSpPr>
          <p:cNvPr id="11" name="TextBox 10">
            <a:extLst>
              <a:ext uri="{FF2B5EF4-FFF2-40B4-BE49-F238E27FC236}">
                <a16:creationId xmlns:a16="http://schemas.microsoft.com/office/drawing/2014/main" id="{1AC7E250-401E-1C2B-5374-8A3D4F184989}"/>
              </a:ext>
            </a:extLst>
          </p:cNvPr>
          <p:cNvSpPr txBox="1"/>
          <p:nvPr/>
        </p:nvSpPr>
        <p:spPr>
          <a:xfrm>
            <a:off x="6863047" y="2891126"/>
            <a:ext cx="4553651" cy="2482797"/>
          </a:xfrm>
          <a:prstGeom prst="rect">
            <a:avLst/>
          </a:prstGeom>
          <a:noFill/>
        </p:spPr>
        <p:txBody>
          <a:bodyPr wrap="square" rtlCol="0" anchor="t">
            <a:noAutofit/>
          </a:bodyPr>
          <a:lstStyle/>
          <a:p>
            <a:pPr>
              <a:spcBef>
                <a:spcPts val="1800"/>
              </a:spcBef>
              <a:buClr>
                <a:schemeClr val="accent1"/>
              </a:buClr>
              <a:defRPr/>
            </a:pPr>
            <a:r>
              <a:rPr lang="ru-RU" sz="1400" b="1" dirty="0">
                <a:latin typeface="Roboto" panose="02000000000000000000" pitchFamily="2" charset="0"/>
                <a:ea typeface="Roboto" panose="02000000000000000000" pitchFamily="2" charset="0"/>
              </a:rPr>
              <a:t>Показатели в разрезе оказания </a:t>
            </a:r>
            <a:br>
              <a:rPr lang="ru-RU" sz="1400" b="1" dirty="0">
                <a:latin typeface="Roboto" panose="02000000000000000000" pitchFamily="2" charset="0"/>
                <a:ea typeface="Roboto" panose="02000000000000000000" pitchFamily="2" charset="0"/>
              </a:rPr>
            </a:br>
            <a:r>
              <a:rPr lang="ru-RU" sz="1400" b="1" dirty="0">
                <a:latin typeface="Roboto" panose="02000000000000000000" pitchFamily="2" charset="0"/>
                <a:ea typeface="Roboto" panose="02000000000000000000" pitchFamily="2" charset="0"/>
              </a:rPr>
              <a:t>медицинской помощи (География) </a:t>
            </a:r>
            <a:br>
              <a:rPr lang="ru-RU" sz="1400" b="1" dirty="0">
                <a:latin typeface="Roboto" panose="02000000000000000000" pitchFamily="2" charset="0"/>
                <a:ea typeface="Roboto" panose="02000000000000000000" pitchFamily="2" charset="0"/>
              </a:rPr>
            </a:br>
            <a:r>
              <a:rPr lang="ru-RU" sz="1400" dirty="0"/>
              <a:t>масштаб внедрения (ТВСП, сколько передает, какие) </a:t>
            </a:r>
          </a:p>
          <a:p>
            <a:pPr>
              <a:spcBef>
                <a:spcPts val="1800"/>
              </a:spcBef>
              <a:buClr>
                <a:schemeClr val="accent1"/>
              </a:buClr>
              <a:defRPr/>
            </a:pPr>
            <a:r>
              <a:rPr lang="ru-RU" sz="1400" b="1" dirty="0">
                <a:latin typeface="Roboto" panose="02000000000000000000" pitchFamily="2" charset="0"/>
                <a:ea typeface="Roboto" panose="02000000000000000000" pitchFamily="2" charset="0"/>
              </a:rPr>
              <a:t>Количественные показатели (Массовость): </a:t>
            </a:r>
            <a:br>
              <a:rPr lang="ru-RU" sz="1400" b="1" dirty="0"/>
            </a:br>
            <a:r>
              <a:rPr lang="ru-RU" sz="1400" dirty="0"/>
              <a:t>количество СЭМД и ЭМК</a:t>
            </a:r>
          </a:p>
          <a:p>
            <a:pPr>
              <a:spcBef>
                <a:spcPts val="1800"/>
              </a:spcBef>
              <a:buClr>
                <a:schemeClr val="accent1"/>
              </a:buClr>
              <a:defRPr/>
            </a:pPr>
            <a:r>
              <a:rPr lang="ru-RU" sz="1400" b="1" dirty="0">
                <a:latin typeface="Roboto" panose="02000000000000000000" pitchFamily="2" charset="0"/>
                <a:ea typeface="Roboto" panose="02000000000000000000" pitchFamily="2" charset="0"/>
              </a:rPr>
              <a:t>Показатели в разрезе профиля (Качество): </a:t>
            </a:r>
            <a:br>
              <a:rPr lang="ru-RU" sz="1400" b="1" dirty="0"/>
            </a:br>
            <a:r>
              <a:rPr lang="ru-RU" sz="1400" dirty="0"/>
              <a:t>разнообразие СЭМД</a:t>
            </a:r>
          </a:p>
        </p:txBody>
      </p:sp>
      <p:sp>
        <p:nvSpPr>
          <p:cNvPr id="14" name="Заголовок 1">
            <a:extLst>
              <a:ext uri="{FF2B5EF4-FFF2-40B4-BE49-F238E27FC236}">
                <a16:creationId xmlns:a16="http://schemas.microsoft.com/office/drawing/2014/main" id="{FCAC21BA-8198-72EA-A6C0-D09ED55E409D}"/>
              </a:ext>
            </a:extLst>
          </p:cNvPr>
          <p:cNvSpPr txBox="1">
            <a:spLocks/>
          </p:cNvSpPr>
          <p:nvPr/>
        </p:nvSpPr>
        <p:spPr>
          <a:xfrm>
            <a:off x="6863048" y="2118941"/>
            <a:ext cx="4217330" cy="60029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0" kern="1200">
                <a:solidFill>
                  <a:schemeClr val="accent1"/>
                </a:solidFill>
                <a:latin typeface="+mj-lt"/>
                <a:ea typeface="+mj-ea"/>
                <a:cs typeface="+mj-cs"/>
              </a:defRPr>
            </a:lvl1pPr>
          </a:lstStyle>
          <a:p>
            <a:pPr algn="l"/>
            <a:r>
              <a:rPr lang="ru-RU" sz="2000" b="1" dirty="0">
                <a:solidFill>
                  <a:schemeClr val="tx1"/>
                </a:solidFill>
                <a:latin typeface="Roboto" panose="02000000000000000000" pitchFamily="2" charset="0"/>
                <a:ea typeface="Roboto" panose="02000000000000000000" pitchFamily="2" charset="0"/>
              </a:rPr>
              <a:t>БИЗНЕС-ПРОЦЕССЫ В РЕГИОНЕ</a:t>
            </a:r>
          </a:p>
        </p:txBody>
      </p:sp>
      <p:sp>
        <p:nvSpPr>
          <p:cNvPr id="15" name="Заголовок 1">
            <a:extLst>
              <a:ext uri="{FF2B5EF4-FFF2-40B4-BE49-F238E27FC236}">
                <a16:creationId xmlns:a16="http://schemas.microsoft.com/office/drawing/2014/main" id="{4A09D39D-145D-381C-AC00-C0350343323D}"/>
              </a:ext>
            </a:extLst>
          </p:cNvPr>
          <p:cNvSpPr txBox="1">
            <a:spLocks/>
          </p:cNvSpPr>
          <p:nvPr/>
        </p:nvSpPr>
        <p:spPr>
          <a:xfrm>
            <a:off x="1118299" y="2208587"/>
            <a:ext cx="2126733" cy="43133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0" kern="1200">
                <a:solidFill>
                  <a:schemeClr val="accent1"/>
                </a:solidFill>
                <a:latin typeface="+mj-lt"/>
                <a:ea typeface="+mj-ea"/>
                <a:cs typeface="+mj-cs"/>
              </a:defRPr>
            </a:lvl1pPr>
          </a:lstStyle>
          <a:p>
            <a:pPr algn="l"/>
            <a:r>
              <a:rPr lang="ru-RU" sz="2000" b="1" dirty="0">
                <a:solidFill>
                  <a:schemeClr val="tx1"/>
                </a:solidFill>
                <a:latin typeface="Roboto" panose="02000000000000000000" pitchFamily="2" charset="0"/>
                <a:ea typeface="Roboto" panose="02000000000000000000" pitchFamily="2" charset="0"/>
              </a:rPr>
              <a:t>ПОКАЗАТЕЛИ</a:t>
            </a:r>
          </a:p>
        </p:txBody>
      </p:sp>
      <p:sp>
        <p:nvSpPr>
          <p:cNvPr id="16" name="Левая круглая скобка 15">
            <a:extLst>
              <a:ext uri="{FF2B5EF4-FFF2-40B4-BE49-F238E27FC236}">
                <a16:creationId xmlns:a16="http://schemas.microsoft.com/office/drawing/2014/main" id="{790FBE73-CA4F-990A-E576-A324B394148F}"/>
              </a:ext>
            </a:extLst>
          </p:cNvPr>
          <p:cNvSpPr/>
          <p:nvPr/>
        </p:nvSpPr>
        <p:spPr>
          <a:xfrm>
            <a:off x="6631594" y="3061505"/>
            <a:ext cx="107577" cy="1756967"/>
          </a:xfrm>
          <a:prstGeom prst="leftBracket">
            <a:avLst>
              <a:gd name="adj" fmla="val 10783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Овал 16">
            <a:extLst>
              <a:ext uri="{FF2B5EF4-FFF2-40B4-BE49-F238E27FC236}">
                <a16:creationId xmlns:a16="http://schemas.microsoft.com/office/drawing/2014/main" id="{BE92D9C1-1755-3955-0BC3-312F1A30EE14}"/>
              </a:ext>
            </a:extLst>
          </p:cNvPr>
          <p:cNvSpPr/>
          <p:nvPr/>
        </p:nvSpPr>
        <p:spPr>
          <a:xfrm>
            <a:off x="6402850" y="3726459"/>
            <a:ext cx="444988" cy="444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B9363982-0F9A-3DB1-5825-489643B5D01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2469" y="3797114"/>
            <a:ext cx="285750" cy="285750"/>
          </a:xfrm>
          <a:prstGeom prst="rect">
            <a:avLst/>
          </a:prstGeom>
        </p:spPr>
      </p:pic>
    </p:spTree>
    <p:extLst>
      <p:ext uri="{BB962C8B-B14F-4D97-AF65-F5344CB8AC3E}">
        <p14:creationId xmlns:p14="http://schemas.microsoft.com/office/powerpoint/2010/main" val="82559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2F2183A-DAC0-0893-C0E7-0C53E7D7C8F3}"/>
              </a:ext>
            </a:extLst>
          </p:cNvPr>
          <p:cNvSpPr>
            <a:spLocks noGrp="1"/>
          </p:cNvSpPr>
          <p:nvPr>
            <p:ph type="title"/>
          </p:nvPr>
        </p:nvSpPr>
        <p:spPr/>
        <p:txBody>
          <a:bodyPr/>
          <a:lstStyle/>
          <a:p>
            <a:r>
              <a:rPr lang="ru-RU" sz="2800" dirty="0"/>
              <a:t>ПОКАЗАТЕЛИ ФЕДЕРАЛЬНОГО ПРОЕКТА</a:t>
            </a:r>
            <a:endParaRPr lang="ru-RU" dirty="0"/>
          </a:p>
        </p:txBody>
      </p:sp>
      <p:sp>
        <p:nvSpPr>
          <p:cNvPr id="4" name="TextBox 3">
            <a:extLst>
              <a:ext uri="{FF2B5EF4-FFF2-40B4-BE49-F238E27FC236}">
                <a16:creationId xmlns:a16="http://schemas.microsoft.com/office/drawing/2014/main" id="{10883FF9-DB3F-AF50-AC6C-EF5377CC43C2}"/>
              </a:ext>
            </a:extLst>
          </p:cNvPr>
          <p:cNvSpPr txBox="1"/>
          <p:nvPr/>
        </p:nvSpPr>
        <p:spPr>
          <a:xfrm>
            <a:off x="1988765" y="1383809"/>
            <a:ext cx="9012610" cy="1184940"/>
          </a:xfrm>
          <a:prstGeom prst="rect">
            <a:avLst/>
          </a:prstGeom>
          <a:noFill/>
        </p:spPr>
        <p:txBody>
          <a:bodyPr wrap="square">
            <a:spAutoFit/>
          </a:bodyPr>
          <a:lstStyle/>
          <a:p>
            <a:pPr>
              <a:spcBef>
                <a:spcPts val="600"/>
              </a:spcBef>
            </a:pPr>
            <a:r>
              <a:rPr lang="ru-RU" b="1" dirty="0">
                <a:solidFill>
                  <a:schemeClr val="accent1"/>
                </a:solidFill>
                <a:latin typeface="Roboto" panose="02000000000000000000" pitchFamily="2" charset="0"/>
                <a:ea typeface="Roboto" panose="02000000000000000000" pitchFamily="2" charset="0"/>
              </a:rPr>
              <a:t>ГЕОГРАФИЯ</a:t>
            </a:r>
          </a:p>
          <a:p>
            <a:pPr marL="216000" indent="-216000">
              <a:spcBef>
                <a:spcPts val="600"/>
              </a:spcBef>
              <a:buClr>
                <a:schemeClr val="accent1"/>
              </a:buClr>
              <a:buFont typeface="Arial" panose="020B0604020202020204" pitchFamily="34" charset="0"/>
              <a:buChar char="•"/>
            </a:pPr>
            <a:r>
              <a:rPr lang="ru-RU" sz="1600" dirty="0"/>
              <a:t>Доля медицинских организаций государственной и муниципальной систем здравоохранения, подключенных к централизованным подсистемам государственных информационных систем в сфере здравоохранения субъектов Российской Федерации, %</a:t>
            </a:r>
            <a:endParaRPr lang="ru-RU" dirty="0"/>
          </a:p>
        </p:txBody>
      </p:sp>
      <p:sp>
        <p:nvSpPr>
          <p:cNvPr id="5" name="TextBox 4">
            <a:extLst>
              <a:ext uri="{FF2B5EF4-FFF2-40B4-BE49-F238E27FC236}">
                <a16:creationId xmlns:a16="http://schemas.microsoft.com/office/drawing/2014/main" id="{3D83DA12-5D48-45BC-1629-D491A9070266}"/>
              </a:ext>
            </a:extLst>
          </p:cNvPr>
          <p:cNvSpPr txBox="1"/>
          <p:nvPr/>
        </p:nvSpPr>
        <p:spPr>
          <a:xfrm>
            <a:off x="1988765" y="2756391"/>
            <a:ext cx="9012610" cy="1508105"/>
          </a:xfrm>
          <a:prstGeom prst="rect">
            <a:avLst/>
          </a:prstGeom>
          <a:noFill/>
        </p:spPr>
        <p:txBody>
          <a:bodyPr wrap="square">
            <a:spAutoFit/>
          </a:bodyPr>
          <a:lstStyle/>
          <a:p>
            <a:pPr>
              <a:spcBef>
                <a:spcPts val="600"/>
              </a:spcBef>
            </a:pPr>
            <a:r>
              <a:rPr lang="ru-RU" b="1" dirty="0">
                <a:solidFill>
                  <a:schemeClr val="accent1"/>
                </a:solidFill>
                <a:latin typeface="Roboto" panose="02000000000000000000" pitchFamily="2" charset="0"/>
                <a:ea typeface="Roboto" panose="02000000000000000000" pitchFamily="2" charset="0"/>
              </a:rPr>
              <a:t>МАСШТАБНОСТЬ	</a:t>
            </a:r>
          </a:p>
          <a:p>
            <a:pPr marL="216000" indent="-216000">
              <a:spcBef>
                <a:spcPts val="600"/>
              </a:spcBef>
              <a:buClr>
                <a:schemeClr val="accent1"/>
              </a:buClr>
              <a:buFont typeface="Arial" panose="020B0604020202020204" pitchFamily="34" charset="0"/>
              <a:buChar char="•"/>
            </a:pPr>
            <a:r>
              <a:rPr lang="ru-RU" sz="1600" dirty="0"/>
              <a:t>Доля записей на прием к врачу, совершенных гражданами дистанционно, % </a:t>
            </a:r>
          </a:p>
          <a:p>
            <a:pPr marL="216000" indent="-216000">
              <a:spcBef>
                <a:spcPts val="600"/>
              </a:spcBef>
              <a:buClr>
                <a:schemeClr val="accent1"/>
              </a:buClr>
              <a:buFont typeface="Arial" panose="020B0604020202020204" pitchFamily="34" charset="0"/>
              <a:buChar char="•"/>
            </a:pPr>
            <a:r>
              <a:rPr lang="ru-RU" sz="1600" dirty="0"/>
              <a:t>Доля граждан, являющихся пользователями ЕПГУ, которым доступны электронные медицинские документы в Личном кабинете пациента «Мое здоровье» по факту </a:t>
            </a:r>
            <a:br>
              <a:rPr lang="ru-RU" sz="1600" dirty="0"/>
            </a:br>
            <a:r>
              <a:rPr lang="ru-RU" sz="1600" dirty="0"/>
              <a:t>оказания медицинской помощи за период, %</a:t>
            </a:r>
            <a:endParaRPr lang="ru-RU" dirty="0"/>
          </a:p>
        </p:txBody>
      </p:sp>
      <p:sp>
        <p:nvSpPr>
          <p:cNvPr id="6" name="TextBox 5">
            <a:extLst>
              <a:ext uri="{FF2B5EF4-FFF2-40B4-BE49-F238E27FC236}">
                <a16:creationId xmlns:a16="http://schemas.microsoft.com/office/drawing/2014/main" id="{693F92C7-40A6-F942-E404-35412BC08159}"/>
              </a:ext>
            </a:extLst>
          </p:cNvPr>
          <p:cNvSpPr txBox="1"/>
          <p:nvPr/>
        </p:nvSpPr>
        <p:spPr>
          <a:xfrm>
            <a:off x="1988764" y="4424992"/>
            <a:ext cx="9306299" cy="1677382"/>
          </a:xfrm>
          <a:prstGeom prst="rect">
            <a:avLst/>
          </a:prstGeom>
          <a:noFill/>
        </p:spPr>
        <p:txBody>
          <a:bodyPr wrap="square">
            <a:spAutoFit/>
          </a:bodyPr>
          <a:lstStyle/>
          <a:p>
            <a:pPr>
              <a:spcBef>
                <a:spcPts val="600"/>
              </a:spcBef>
            </a:pPr>
            <a:r>
              <a:rPr lang="ru-RU" b="1" dirty="0">
                <a:solidFill>
                  <a:schemeClr val="accent1"/>
                </a:solidFill>
                <a:latin typeface="Roboto" panose="02000000000000000000" pitchFamily="2" charset="0"/>
                <a:ea typeface="Roboto" panose="02000000000000000000" pitchFamily="2" charset="0"/>
              </a:rPr>
              <a:t>КАЧЕСТВО</a:t>
            </a:r>
          </a:p>
          <a:p>
            <a:pPr marL="216000" indent="-216000">
              <a:spcBef>
                <a:spcPts val="600"/>
              </a:spcBef>
              <a:buClr>
                <a:schemeClr val="accent1"/>
              </a:buClr>
              <a:buFont typeface="Arial" panose="020B0604020202020204" pitchFamily="34" charset="0"/>
              <a:buChar char="•"/>
            </a:pPr>
            <a:r>
              <a:rPr lang="ru-RU" sz="1600" dirty="0"/>
              <a:t>Доля государственных и муниципальных медицинских организаций, и их структурных подразделений, участвующих в оказании медицинской помощи больным онкологическими заболеваниями, подключенных к централизованной системе (подсистеме) «Организация оказания медицинской помощи больным онкологическими заболеваниями» субъекта Российской Федерации, %</a:t>
            </a:r>
            <a:endParaRPr lang="ru-RU" dirty="0"/>
          </a:p>
        </p:txBody>
      </p:sp>
      <p:sp>
        <p:nvSpPr>
          <p:cNvPr id="7" name="Номер слайда 2">
            <a:extLst>
              <a:ext uri="{FF2B5EF4-FFF2-40B4-BE49-F238E27FC236}">
                <a16:creationId xmlns:a16="http://schemas.microsoft.com/office/drawing/2014/main" id="{708F1879-E580-2B43-AA96-92FABC92BD80}"/>
              </a:ext>
            </a:extLst>
          </p:cNvPr>
          <p:cNvSpPr>
            <a:spLocks noGrp="1"/>
          </p:cNvSpPr>
          <p:nvPr>
            <p:ph type="sldNum" sz="quarter" idx="4"/>
          </p:nvPr>
        </p:nvSpPr>
        <p:spPr>
          <a:xfrm>
            <a:off x="11495116" y="441304"/>
            <a:ext cx="363598" cy="337835"/>
          </a:xfrm>
        </p:spPr>
        <p:txBody>
          <a:bodyPr/>
          <a:lstStyle/>
          <a:p>
            <a:fld id="{00D99146-E8E9-48C8-9726-BF4BD8A83BAE}" type="slidenum">
              <a:rPr lang="ru-RU" smtClean="0"/>
              <a:pPr/>
              <a:t>7</a:t>
            </a:fld>
            <a:endParaRPr lang="ru-RU"/>
          </a:p>
        </p:txBody>
      </p:sp>
      <p:sp>
        <p:nvSpPr>
          <p:cNvPr id="8" name="Овал 7">
            <a:extLst>
              <a:ext uri="{FF2B5EF4-FFF2-40B4-BE49-F238E27FC236}">
                <a16:creationId xmlns:a16="http://schemas.microsoft.com/office/drawing/2014/main" id="{F84C720A-8234-9DB0-7D62-47BC512619C6}"/>
              </a:ext>
            </a:extLst>
          </p:cNvPr>
          <p:cNvSpPr/>
          <p:nvPr/>
        </p:nvSpPr>
        <p:spPr>
          <a:xfrm>
            <a:off x="812799" y="1501949"/>
            <a:ext cx="942975" cy="942975"/>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161A02F1-22EE-93AA-8A6C-AA53D24DD1CE}"/>
              </a:ext>
            </a:extLst>
          </p:cNvPr>
          <p:cNvSpPr/>
          <p:nvPr/>
        </p:nvSpPr>
        <p:spPr>
          <a:xfrm>
            <a:off x="812800" y="2876550"/>
            <a:ext cx="942975" cy="942975"/>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C30DF583-C25A-3559-0D4C-ED78C062BF41}"/>
              </a:ext>
            </a:extLst>
          </p:cNvPr>
          <p:cNvSpPr/>
          <p:nvPr/>
        </p:nvSpPr>
        <p:spPr>
          <a:xfrm>
            <a:off x="812800" y="4525495"/>
            <a:ext cx="942975" cy="942975"/>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D21F7E63-92A8-105B-267B-CC12B8606E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5961" y="4702260"/>
            <a:ext cx="589443" cy="589443"/>
          </a:xfrm>
          <a:prstGeom prst="rect">
            <a:avLst/>
          </a:prstGeom>
        </p:spPr>
      </p:pic>
      <p:pic>
        <p:nvPicPr>
          <p:cNvPr id="14" name="Рисунок 13">
            <a:extLst>
              <a:ext uri="{FF2B5EF4-FFF2-40B4-BE49-F238E27FC236}">
                <a16:creationId xmlns:a16="http://schemas.microsoft.com/office/drawing/2014/main" id="{A4B87430-7A26-38CD-AF83-864904720F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167" y="3078426"/>
            <a:ext cx="542237" cy="542237"/>
          </a:xfrm>
          <a:prstGeom prst="rect">
            <a:avLst/>
          </a:prstGeom>
        </p:spPr>
      </p:pic>
      <p:pic>
        <p:nvPicPr>
          <p:cNvPr id="18" name="Рисунок 17">
            <a:extLst>
              <a:ext uri="{FF2B5EF4-FFF2-40B4-BE49-F238E27FC236}">
                <a16:creationId xmlns:a16="http://schemas.microsoft.com/office/drawing/2014/main" id="{47133962-C912-F782-E677-14AE257B15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3167" y="1710210"/>
            <a:ext cx="542237" cy="542237"/>
          </a:xfrm>
          <a:prstGeom prst="rect">
            <a:avLst/>
          </a:prstGeom>
        </p:spPr>
      </p:pic>
    </p:spTree>
    <p:extLst>
      <p:ext uri="{BB962C8B-B14F-4D97-AF65-F5344CB8AC3E}">
        <p14:creationId xmlns:p14="http://schemas.microsoft.com/office/powerpoint/2010/main" val="245980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3A05F2-BE62-827D-E408-8E08A77DE534}"/>
              </a:ext>
            </a:extLst>
          </p:cNvPr>
          <p:cNvSpPr>
            <a:spLocks noGrp="1"/>
          </p:cNvSpPr>
          <p:nvPr>
            <p:ph type="title"/>
          </p:nvPr>
        </p:nvSpPr>
        <p:spPr/>
        <p:txBody>
          <a:bodyPr/>
          <a:lstStyle/>
          <a:p>
            <a:r>
              <a:rPr lang="ru-RU" dirty="0"/>
              <a:t>МАРШРУТИЗАЦИЯ ПАЦИЕНТОВ</a:t>
            </a:r>
          </a:p>
        </p:txBody>
      </p:sp>
      <p:sp>
        <p:nvSpPr>
          <p:cNvPr id="3" name="Номер слайда 2">
            <a:extLst>
              <a:ext uri="{FF2B5EF4-FFF2-40B4-BE49-F238E27FC236}">
                <a16:creationId xmlns:a16="http://schemas.microsoft.com/office/drawing/2014/main" id="{6F97588F-FFF3-4334-925A-DB11C96CF569}"/>
              </a:ext>
            </a:extLst>
          </p:cNvPr>
          <p:cNvSpPr>
            <a:spLocks noGrp="1"/>
          </p:cNvSpPr>
          <p:nvPr>
            <p:ph type="sldNum" sz="quarter" idx="4"/>
          </p:nvPr>
        </p:nvSpPr>
        <p:spPr/>
        <p:txBody>
          <a:bodyPr/>
          <a:lstStyle/>
          <a:p>
            <a:fld id="{00D99146-E8E9-48C8-9726-BF4BD8A83BAE}" type="slidenum">
              <a:rPr lang="ru-RU" smtClean="0"/>
              <a:pPr/>
              <a:t>8</a:t>
            </a:fld>
            <a:endParaRPr lang="ru-RU"/>
          </a:p>
        </p:txBody>
      </p:sp>
      <p:sp>
        <p:nvSpPr>
          <p:cNvPr id="4" name="Прямоугольник 3">
            <a:extLst>
              <a:ext uri="{FF2B5EF4-FFF2-40B4-BE49-F238E27FC236}">
                <a16:creationId xmlns:a16="http://schemas.microsoft.com/office/drawing/2014/main" id="{18D605CD-BAEE-D4DC-ECEE-CBC00600CE28}"/>
              </a:ext>
            </a:extLst>
          </p:cNvPr>
          <p:cNvSpPr/>
          <p:nvPr/>
        </p:nvSpPr>
        <p:spPr>
          <a:xfrm>
            <a:off x="0" y="1268413"/>
            <a:ext cx="12192000" cy="233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5CEAEC50-14A8-B833-3B53-814CE8BFD648}"/>
              </a:ext>
            </a:extLst>
          </p:cNvPr>
          <p:cNvSpPr/>
          <p:nvPr/>
        </p:nvSpPr>
        <p:spPr>
          <a:xfrm>
            <a:off x="0" y="3715713"/>
            <a:ext cx="12192000" cy="142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6E742F09-7FE9-FBD3-35B4-5DB2539BB1D8}"/>
              </a:ext>
            </a:extLst>
          </p:cNvPr>
          <p:cNvSpPr/>
          <p:nvPr/>
        </p:nvSpPr>
        <p:spPr>
          <a:xfrm>
            <a:off x="0" y="5256599"/>
            <a:ext cx="12192000" cy="1601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686DF152-5C9D-B078-36C0-01B8E43050A6}"/>
              </a:ext>
            </a:extLst>
          </p:cNvPr>
          <p:cNvSpPr txBox="1"/>
          <p:nvPr/>
        </p:nvSpPr>
        <p:spPr>
          <a:xfrm>
            <a:off x="257175" y="1445561"/>
            <a:ext cx="3406791" cy="1415772"/>
          </a:xfrm>
          <a:prstGeom prst="rect">
            <a:avLst/>
          </a:prstGeom>
          <a:noFill/>
        </p:spPr>
        <p:txBody>
          <a:bodyPr wrap="square" rtlCol="0">
            <a:spAutoFit/>
          </a:bodyPr>
          <a:lstStyle/>
          <a:p>
            <a:r>
              <a:rPr lang="ru-RU" sz="1600" b="1" dirty="0">
                <a:latin typeface="Roboto" panose="02000000000000000000" pitchFamily="2" charset="0"/>
                <a:ea typeface="Roboto" panose="02000000000000000000" pitchFamily="2" charset="0"/>
              </a:rPr>
              <a:t>Первый уровень</a:t>
            </a:r>
          </a:p>
          <a:p>
            <a:r>
              <a:rPr lang="ru-RU" sz="1400" dirty="0">
                <a:ea typeface="Roboto" panose="02000000000000000000" pitchFamily="2" charset="0"/>
              </a:rPr>
              <a:t>Первичная (медико-санитарная, врачебная, специализированная) помощь</a:t>
            </a:r>
            <a:br>
              <a:rPr lang="ru-RU" sz="1400" dirty="0">
                <a:ea typeface="Roboto" panose="02000000000000000000" pitchFamily="2" charset="0"/>
              </a:rPr>
            </a:br>
            <a:r>
              <a:rPr lang="ru-RU" sz="1400" b="1" dirty="0" err="1">
                <a:solidFill>
                  <a:schemeClr val="accent1"/>
                </a:solidFill>
                <a:latin typeface="Roboto" panose="02000000000000000000" pitchFamily="2" charset="0"/>
                <a:ea typeface="Roboto" panose="02000000000000000000" pitchFamily="2" charset="0"/>
              </a:rPr>
              <a:t>Поликлинич</a:t>
            </a:r>
            <a:r>
              <a:rPr lang="ru-RU" sz="1400" b="1" dirty="0">
                <a:solidFill>
                  <a:schemeClr val="accent1"/>
                </a:solidFill>
                <a:latin typeface="Roboto" panose="02000000000000000000" pitchFamily="2" charset="0"/>
                <a:ea typeface="Roboto" panose="02000000000000000000" pitchFamily="2" charset="0"/>
              </a:rPr>
              <a:t>. </a:t>
            </a:r>
            <a:br>
              <a:rPr lang="ru-RU" sz="1400" b="1" dirty="0">
                <a:solidFill>
                  <a:schemeClr val="accent1"/>
                </a:solidFill>
                <a:latin typeface="Roboto" panose="02000000000000000000" pitchFamily="2" charset="0"/>
                <a:ea typeface="Roboto" panose="02000000000000000000" pitchFamily="2" charset="0"/>
              </a:rPr>
            </a:br>
            <a:r>
              <a:rPr lang="ru-RU" sz="1400" b="1" dirty="0">
                <a:solidFill>
                  <a:schemeClr val="accent1"/>
                </a:solidFill>
                <a:latin typeface="Roboto" panose="02000000000000000000" pitchFamily="2" charset="0"/>
                <a:ea typeface="Roboto" panose="02000000000000000000" pitchFamily="2" charset="0"/>
              </a:rPr>
              <a:t>отделение </a:t>
            </a:r>
          </a:p>
        </p:txBody>
      </p:sp>
      <p:sp>
        <p:nvSpPr>
          <p:cNvPr id="10" name="TextBox 9">
            <a:extLst>
              <a:ext uri="{FF2B5EF4-FFF2-40B4-BE49-F238E27FC236}">
                <a16:creationId xmlns:a16="http://schemas.microsoft.com/office/drawing/2014/main" id="{CC73DC1A-D310-A078-1044-1D3CF1EBDCAA}"/>
              </a:ext>
            </a:extLst>
          </p:cNvPr>
          <p:cNvSpPr txBox="1"/>
          <p:nvPr/>
        </p:nvSpPr>
        <p:spPr>
          <a:xfrm>
            <a:off x="344488" y="3864686"/>
            <a:ext cx="3038475" cy="1200329"/>
          </a:xfrm>
          <a:prstGeom prst="rect">
            <a:avLst/>
          </a:prstGeom>
          <a:noFill/>
        </p:spPr>
        <p:txBody>
          <a:bodyPr wrap="square" rtlCol="0">
            <a:spAutoFit/>
          </a:bodyPr>
          <a:lstStyle/>
          <a:p>
            <a:r>
              <a:rPr lang="ru-RU" sz="1600" b="1" dirty="0">
                <a:latin typeface="Roboto" panose="02000000000000000000" pitchFamily="2" charset="0"/>
                <a:ea typeface="Roboto" panose="02000000000000000000" pitchFamily="2" charset="0"/>
              </a:rPr>
              <a:t>Второй уровень</a:t>
            </a:r>
          </a:p>
          <a:p>
            <a:r>
              <a:rPr lang="ru-RU" sz="1400" dirty="0">
                <a:ea typeface="Roboto" panose="02000000000000000000" pitchFamily="2" charset="0"/>
              </a:rPr>
              <a:t>Специализированная медицинская помощь</a:t>
            </a:r>
            <a:br>
              <a:rPr lang="ru-RU" sz="1400" dirty="0">
                <a:ea typeface="Roboto" panose="02000000000000000000" pitchFamily="2" charset="0"/>
              </a:rPr>
            </a:br>
            <a:r>
              <a:rPr lang="ru-RU" sz="1400" b="1" dirty="0">
                <a:solidFill>
                  <a:schemeClr val="accent1"/>
                </a:solidFill>
                <a:latin typeface="Roboto" panose="02000000000000000000" pitchFamily="2" charset="0"/>
                <a:ea typeface="Roboto" panose="02000000000000000000" pitchFamily="2" charset="0"/>
              </a:rPr>
              <a:t>Стационарное отделение </a:t>
            </a:r>
            <a:br>
              <a:rPr lang="ru-RU" sz="1400" b="1" dirty="0">
                <a:solidFill>
                  <a:schemeClr val="accent1"/>
                </a:solidFill>
                <a:latin typeface="Roboto" panose="02000000000000000000" pitchFamily="2" charset="0"/>
                <a:ea typeface="Roboto" panose="02000000000000000000" pitchFamily="2" charset="0"/>
              </a:rPr>
            </a:br>
            <a:r>
              <a:rPr lang="ru-RU" sz="1400" b="1" dirty="0">
                <a:solidFill>
                  <a:schemeClr val="accent1"/>
                </a:solidFill>
                <a:latin typeface="Roboto" panose="02000000000000000000" pitchFamily="2" charset="0"/>
                <a:ea typeface="Roboto" panose="02000000000000000000" pitchFamily="2" charset="0"/>
              </a:rPr>
              <a:t>Дневной стационар</a:t>
            </a:r>
          </a:p>
        </p:txBody>
      </p:sp>
      <p:sp>
        <p:nvSpPr>
          <p:cNvPr id="11" name="TextBox 10">
            <a:extLst>
              <a:ext uri="{FF2B5EF4-FFF2-40B4-BE49-F238E27FC236}">
                <a16:creationId xmlns:a16="http://schemas.microsoft.com/office/drawing/2014/main" id="{9B44EB40-C55B-D9CF-615C-11BC2D888DA1}"/>
              </a:ext>
            </a:extLst>
          </p:cNvPr>
          <p:cNvSpPr txBox="1"/>
          <p:nvPr/>
        </p:nvSpPr>
        <p:spPr>
          <a:xfrm>
            <a:off x="342811" y="5429071"/>
            <a:ext cx="3438614" cy="1200329"/>
          </a:xfrm>
          <a:prstGeom prst="rect">
            <a:avLst/>
          </a:prstGeom>
          <a:noFill/>
        </p:spPr>
        <p:txBody>
          <a:bodyPr wrap="square" rtlCol="0">
            <a:spAutoFit/>
          </a:bodyPr>
          <a:lstStyle/>
          <a:p>
            <a:r>
              <a:rPr lang="ru-RU" sz="1600" b="1" dirty="0">
                <a:latin typeface="Roboto" panose="02000000000000000000" pitchFamily="2" charset="0"/>
                <a:ea typeface="Roboto" panose="02000000000000000000" pitchFamily="2" charset="0"/>
              </a:rPr>
              <a:t>Третий уровень</a:t>
            </a:r>
          </a:p>
          <a:p>
            <a:r>
              <a:rPr lang="ru-RU" sz="1400" dirty="0">
                <a:ea typeface="Roboto" panose="02000000000000000000" pitchFamily="2" charset="0"/>
              </a:rPr>
              <a:t>ВМП с применением новых сложных </a:t>
            </a:r>
            <a:br>
              <a:rPr lang="ru-RU" sz="1400" dirty="0">
                <a:ea typeface="Roboto" panose="02000000000000000000" pitchFamily="2" charset="0"/>
              </a:rPr>
            </a:br>
            <a:r>
              <a:rPr lang="ru-RU" sz="1400" dirty="0">
                <a:ea typeface="Roboto" panose="02000000000000000000" pitchFamily="2" charset="0"/>
              </a:rPr>
              <a:t>и (или) уникальных методов лечения </a:t>
            </a:r>
            <a:br>
              <a:rPr lang="ru-RU" sz="1400" dirty="0">
                <a:ea typeface="Roboto" panose="02000000000000000000" pitchFamily="2" charset="0"/>
              </a:rPr>
            </a:br>
            <a:r>
              <a:rPr lang="ru-RU" sz="1400" b="1" dirty="0">
                <a:solidFill>
                  <a:schemeClr val="accent1"/>
                </a:solidFill>
                <a:latin typeface="Roboto" panose="02000000000000000000" pitchFamily="2" charset="0"/>
                <a:ea typeface="Roboto" panose="02000000000000000000" pitchFamily="2" charset="0"/>
              </a:rPr>
              <a:t>Лечебно-диагностические центры областного/федерального значения</a:t>
            </a:r>
          </a:p>
        </p:txBody>
      </p:sp>
      <p:sp>
        <p:nvSpPr>
          <p:cNvPr id="9" name="Прямоугольник: скругленные углы 8">
            <a:extLst>
              <a:ext uri="{FF2B5EF4-FFF2-40B4-BE49-F238E27FC236}">
                <a16:creationId xmlns:a16="http://schemas.microsoft.com/office/drawing/2014/main" id="{C7C52EC7-3D7C-028E-0DF0-F1BF2F5E695C}"/>
              </a:ext>
            </a:extLst>
          </p:cNvPr>
          <p:cNvSpPr/>
          <p:nvPr/>
        </p:nvSpPr>
        <p:spPr>
          <a:xfrm>
            <a:off x="4105186" y="5622904"/>
            <a:ext cx="7515225"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Лечебно-диагностические специализированные подразделения стационарных учреждений, </a:t>
            </a:r>
            <a:br>
              <a:rPr lang="ru-RU" sz="1200" dirty="0">
                <a:solidFill>
                  <a:schemeClr val="tx1"/>
                </a:solidFill>
              </a:rPr>
            </a:br>
            <a:r>
              <a:rPr lang="ru-RU" sz="1200" dirty="0">
                <a:solidFill>
                  <a:schemeClr val="tx1"/>
                </a:solidFill>
              </a:rPr>
              <a:t>на базе которых осуществляется консультативно-диагностические приёмы, оказывается специализированная, в том числе высокотехнологичная, мед. помощь</a:t>
            </a:r>
          </a:p>
        </p:txBody>
      </p:sp>
      <p:sp>
        <p:nvSpPr>
          <p:cNvPr id="14" name="Прямоугольник: скругленные углы 13">
            <a:extLst>
              <a:ext uri="{FF2B5EF4-FFF2-40B4-BE49-F238E27FC236}">
                <a16:creationId xmlns:a16="http://schemas.microsoft.com/office/drawing/2014/main" id="{2D6AFCBE-8C20-0912-0914-51A25DC02428}"/>
              </a:ext>
            </a:extLst>
          </p:cNvPr>
          <p:cNvSpPr/>
          <p:nvPr/>
        </p:nvSpPr>
        <p:spPr>
          <a:xfrm>
            <a:off x="4105188" y="4331855"/>
            <a:ext cx="4907050" cy="57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Врач-специалист кабинета, отделения</a:t>
            </a:r>
          </a:p>
        </p:txBody>
      </p:sp>
      <p:sp>
        <p:nvSpPr>
          <p:cNvPr id="15" name="Прямоугольник: скругленные углы 14">
            <a:extLst>
              <a:ext uri="{FF2B5EF4-FFF2-40B4-BE49-F238E27FC236}">
                <a16:creationId xmlns:a16="http://schemas.microsoft.com/office/drawing/2014/main" id="{512C64B1-4866-A640-0132-19D6AC5F256F}"/>
              </a:ext>
            </a:extLst>
          </p:cNvPr>
          <p:cNvSpPr/>
          <p:nvPr/>
        </p:nvSpPr>
        <p:spPr>
          <a:xfrm>
            <a:off x="9572625" y="4200525"/>
            <a:ext cx="2274885" cy="8427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Реабилитация, </a:t>
            </a:r>
            <a:r>
              <a:rPr lang="ru-RU" sz="1200" dirty="0" err="1">
                <a:solidFill>
                  <a:schemeClr val="tx1"/>
                </a:solidFill>
              </a:rPr>
              <a:t>динамич</a:t>
            </a:r>
            <a:r>
              <a:rPr lang="ru-RU" sz="1200" dirty="0">
                <a:solidFill>
                  <a:schemeClr val="tx1"/>
                </a:solidFill>
              </a:rPr>
              <a:t>. диспансерное наблюдение </a:t>
            </a:r>
            <a:br>
              <a:rPr lang="ru-RU" sz="1200" dirty="0">
                <a:solidFill>
                  <a:schemeClr val="tx1"/>
                </a:solidFill>
              </a:rPr>
            </a:br>
            <a:r>
              <a:rPr lang="ru-RU" sz="1200" dirty="0">
                <a:solidFill>
                  <a:schemeClr val="tx1"/>
                </a:solidFill>
              </a:rPr>
              <a:t>по профилю заболевания</a:t>
            </a:r>
          </a:p>
        </p:txBody>
      </p:sp>
      <p:cxnSp>
        <p:nvCxnSpPr>
          <p:cNvPr id="16" name="Прямая со стрелкой 15">
            <a:extLst>
              <a:ext uri="{FF2B5EF4-FFF2-40B4-BE49-F238E27FC236}">
                <a16:creationId xmlns:a16="http://schemas.microsoft.com/office/drawing/2014/main" id="{CBA8FA0D-1401-912B-4CC7-F291BDEAE998}"/>
              </a:ext>
            </a:extLst>
          </p:cNvPr>
          <p:cNvCxnSpPr>
            <a:cxnSpLocks/>
            <a:stCxn id="14" idx="2"/>
          </p:cNvCxnSpPr>
          <p:nvPr/>
        </p:nvCxnSpPr>
        <p:spPr>
          <a:xfrm>
            <a:off x="6558713" y="4907855"/>
            <a:ext cx="0" cy="715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D8924527-FD2D-12BF-9C4B-929BC13D06ED}"/>
              </a:ext>
            </a:extLst>
          </p:cNvPr>
          <p:cNvCxnSpPr>
            <a:cxnSpLocks/>
            <a:stCxn id="14" idx="3"/>
            <a:endCxn id="15" idx="1"/>
          </p:cNvCxnSpPr>
          <p:nvPr/>
        </p:nvCxnSpPr>
        <p:spPr>
          <a:xfrm>
            <a:off x="9012238" y="4619855"/>
            <a:ext cx="560387" cy="2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Прямоугольник: скругленные углы 21">
            <a:extLst>
              <a:ext uri="{FF2B5EF4-FFF2-40B4-BE49-F238E27FC236}">
                <a16:creationId xmlns:a16="http://schemas.microsoft.com/office/drawing/2014/main" id="{A162F492-963F-9C67-4BE6-D2B65190EA8B}"/>
              </a:ext>
            </a:extLst>
          </p:cNvPr>
          <p:cNvSpPr/>
          <p:nvPr/>
        </p:nvSpPr>
        <p:spPr>
          <a:xfrm>
            <a:off x="5221288" y="3416636"/>
            <a:ext cx="3567328" cy="5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Лабораторные и диагностические отделения, обеспечивающие работу подразделений</a:t>
            </a:r>
          </a:p>
        </p:txBody>
      </p:sp>
      <p:sp>
        <p:nvSpPr>
          <p:cNvPr id="24" name="Прямоугольник: скругленные углы 23">
            <a:extLst>
              <a:ext uri="{FF2B5EF4-FFF2-40B4-BE49-F238E27FC236}">
                <a16:creationId xmlns:a16="http://schemas.microsoft.com/office/drawing/2014/main" id="{BB28FB22-89AA-5782-7C6E-3C7FE7AC9451}"/>
              </a:ext>
            </a:extLst>
          </p:cNvPr>
          <p:cNvSpPr/>
          <p:nvPr/>
        </p:nvSpPr>
        <p:spPr>
          <a:xfrm>
            <a:off x="7708059" y="2628184"/>
            <a:ext cx="1504367" cy="5849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Врач-специалист</a:t>
            </a:r>
          </a:p>
        </p:txBody>
      </p:sp>
      <p:sp>
        <p:nvSpPr>
          <p:cNvPr id="26" name="Прямоугольник: скругленные углы 25">
            <a:extLst>
              <a:ext uri="{FF2B5EF4-FFF2-40B4-BE49-F238E27FC236}">
                <a16:creationId xmlns:a16="http://schemas.microsoft.com/office/drawing/2014/main" id="{9B5F45AA-0CBD-AF65-A9BD-A69EDF732A04}"/>
              </a:ext>
            </a:extLst>
          </p:cNvPr>
          <p:cNvSpPr/>
          <p:nvPr/>
        </p:nvSpPr>
        <p:spPr>
          <a:xfrm>
            <a:off x="9452265" y="2625743"/>
            <a:ext cx="2401867" cy="5849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Реабилитация, динамическое диспансерное наблюдение</a:t>
            </a:r>
          </a:p>
        </p:txBody>
      </p:sp>
      <p:sp>
        <p:nvSpPr>
          <p:cNvPr id="33" name="Прямоугольник: скругленные углы 32">
            <a:extLst>
              <a:ext uri="{FF2B5EF4-FFF2-40B4-BE49-F238E27FC236}">
                <a16:creationId xmlns:a16="http://schemas.microsoft.com/office/drawing/2014/main" id="{3E5F2B43-9AC7-B841-C709-1840A10D77C8}"/>
              </a:ext>
            </a:extLst>
          </p:cNvPr>
          <p:cNvSpPr/>
          <p:nvPr/>
        </p:nvSpPr>
        <p:spPr>
          <a:xfrm>
            <a:off x="5000049" y="2628184"/>
            <a:ext cx="2255041" cy="5849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Врач-терапевт участковый</a:t>
            </a:r>
          </a:p>
          <a:p>
            <a:pPr algn="ctr"/>
            <a:r>
              <a:rPr lang="ru-RU" sz="1200" dirty="0">
                <a:solidFill>
                  <a:schemeClr val="tx1"/>
                </a:solidFill>
              </a:rPr>
              <a:t>Врач-педиатр участковый</a:t>
            </a:r>
          </a:p>
        </p:txBody>
      </p:sp>
      <p:sp>
        <p:nvSpPr>
          <p:cNvPr id="34" name="Прямоугольник: скругленные углы 33">
            <a:extLst>
              <a:ext uri="{FF2B5EF4-FFF2-40B4-BE49-F238E27FC236}">
                <a16:creationId xmlns:a16="http://schemas.microsoft.com/office/drawing/2014/main" id="{45F9D4A8-66D1-1D4F-3837-2CA102B54C90}"/>
              </a:ext>
            </a:extLst>
          </p:cNvPr>
          <p:cNvSpPr/>
          <p:nvPr/>
        </p:nvSpPr>
        <p:spPr>
          <a:xfrm>
            <a:off x="3448732" y="2628184"/>
            <a:ext cx="1339095" cy="5849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Кабинет профилактики</a:t>
            </a:r>
          </a:p>
        </p:txBody>
      </p:sp>
      <p:sp>
        <p:nvSpPr>
          <p:cNvPr id="36" name="Прямоугольник: скругленные углы 35">
            <a:extLst>
              <a:ext uri="{FF2B5EF4-FFF2-40B4-BE49-F238E27FC236}">
                <a16:creationId xmlns:a16="http://schemas.microsoft.com/office/drawing/2014/main" id="{18F10D02-909C-4EAD-6C18-998D748C3B05}"/>
              </a:ext>
            </a:extLst>
          </p:cNvPr>
          <p:cNvSpPr/>
          <p:nvPr/>
        </p:nvSpPr>
        <p:spPr>
          <a:xfrm>
            <a:off x="1687397" y="2504359"/>
            <a:ext cx="1626505" cy="8298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a:solidFill>
                  <a:schemeClr val="tx1"/>
                </a:solidFill>
              </a:rPr>
              <a:t>Профилактич</a:t>
            </a:r>
            <a:r>
              <a:rPr lang="ru-RU" sz="1200" dirty="0">
                <a:solidFill>
                  <a:schemeClr val="tx1"/>
                </a:solidFill>
              </a:rPr>
              <a:t>. </a:t>
            </a:r>
            <a:r>
              <a:rPr lang="ru-RU" sz="1200" dirty="0" err="1">
                <a:solidFill>
                  <a:schemeClr val="tx1"/>
                </a:solidFill>
              </a:rPr>
              <a:t>Динамич</a:t>
            </a:r>
            <a:r>
              <a:rPr lang="ru-RU" sz="1200" dirty="0">
                <a:solidFill>
                  <a:schemeClr val="tx1"/>
                </a:solidFill>
              </a:rPr>
              <a:t>. наблюдение</a:t>
            </a:r>
          </a:p>
        </p:txBody>
      </p:sp>
      <p:sp>
        <p:nvSpPr>
          <p:cNvPr id="37" name="Прямоугольник: скругленные углы 36">
            <a:extLst>
              <a:ext uri="{FF2B5EF4-FFF2-40B4-BE49-F238E27FC236}">
                <a16:creationId xmlns:a16="http://schemas.microsoft.com/office/drawing/2014/main" id="{90EDC7B4-A135-5B91-4CBF-8D978CC19448}"/>
              </a:ext>
            </a:extLst>
          </p:cNvPr>
          <p:cNvSpPr/>
          <p:nvPr/>
        </p:nvSpPr>
        <p:spPr>
          <a:xfrm>
            <a:off x="3781425" y="2031047"/>
            <a:ext cx="2818718" cy="372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latin typeface="Roboto" panose="02000000000000000000" pitchFamily="2" charset="0"/>
                <a:ea typeface="Roboto" panose="02000000000000000000" pitchFamily="2" charset="0"/>
              </a:rPr>
              <a:t>Профилактический осмотр</a:t>
            </a:r>
          </a:p>
        </p:txBody>
      </p:sp>
      <p:sp>
        <p:nvSpPr>
          <p:cNvPr id="38" name="Прямоугольник: скругленные углы 37">
            <a:extLst>
              <a:ext uri="{FF2B5EF4-FFF2-40B4-BE49-F238E27FC236}">
                <a16:creationId xmlns:a16="http://schemas.microsoft.com/office/drawing/2014/main" id="{4947B64C-EF94-3EFB-6DF7-4D41FEB74A15}"/>
              </a:ext>
            </a:extLst>
          </p:cNvPr>
          <p:cNvSpPr/>
          <p:nvPr/>
        </p:nvSpPr>
        <p:spPr>
          <a:xfrm>
            <a:off x="7137634" y="2018626"/>
            <a:ext cx="2434991" cy="372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latin typeface="Roboto" panose="02000000000000000000" pitchFamily="2" charset="0"/>
                <a:ea typeface="Roboto" panose="02000000000000000000" pitchFamily="2" charset="0"/>
              </a:rPr>
              <a:t>Заболевание</a:t>
            </a:r>
          </a:p>
        </p:txBody>
      </p:sp>
      <p:sp>
        <p:nvSpPr>
          <p:cNvPr id="39" name="Прямоугольник: скругленные углы 38">
            <a:extLst>
              <a:ext uri="{FF2B5EF4-FFF2-40B4-BE49-F238E27FC236}">
                <a16:creationId xmlns:a16="http://schemas.microsoft.com/office/drawing/2014/main" id="{8BA356A3-EAAD-3E86-4B14-1E2E7882DBE4}"/>
              </a:ext>
            </a:extLst>
          </p:cNvPr>
          <p:cNvSpPr/>
          <p:nvPr/>
        </p:nvSpPr>
        <p:spPr>
          <a:xfrm>
            <a:off x="4638675" y="1469423"/>
            <a:ext cx="2818718" cy="372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latin typeface="Roboto" panose="02000000000000000000" pitchFamily="2" charset="0"/>
                <a:ea typeface="Roboto" panose="02000000000000000000" pitchFamily="2" charset="0"/>
              </a:rPr>
              <a:t>Первичное обращение</a:t>
            </a:r>
          </a:p>
        </p:txBody>
      </p:sp>
      <p:sp>
        <p:nvSpPr>
          <p:cNvPr id="40" name="Прямоугольник: скругленные углы 39">
            <a:extLst>
              <a:ext uri="{FF2B5EF4-FFF2-40B4-BE49-F238E27FC236}">
                <a16:creationId xmlns:a16="http://schemas.microsoft.com/office/drawing/2014/main" id="{BA045A83-C99F-4C61-E563-4C35735DD27B}"/>
              </a:ext>
            </a:extLst>
          </p:cNvPr>
          <p:cNvSpPr/>
          <p:nvPr/>
        </p:nvSpPr>
        <p:spPr>
          <a:xfrm>
            <a:off x="8000828" y="1469423"/>
            <a:ext cx="2818718" cy="37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latin typeface="Roboto" panose="02000000000000000000" pitchFamily="2" charset="0"/>
                <a:ea typeface="Roboto" panose="02000000000000000000" pitchFamily="2" charset="0"/>
              </a:rPr>
              <a:t>Обращение по скорой</a:t>
            </a:r>
          </a:p>
        </p:txBody>
      </p:sp>
      <p:cxnSp>
        <p:nvCxnSpPr>
          <p:cNvPr id="41" name="Соединитель: уступ 40">
            <a:extLst>
              <a:ext uri="{FF2B5EF4-FFF2-40B4-BE49-F238E27FC236}">
                <a16:creationId xmlns:a16="http://schemas.microsoft.com/office/drawing/2014/main" id="{E3A39B83-4932-BD56-2C76-64A2582140EF}"/>
              </a:ext>
            </a:extLst>
          </p:cNvPr>
          <p:cNvCxnSpPr>
            <a:cxnSpLocks/>
            <a:stCxn id="40" idx="3"/>
            <a:endCxn id="14" idx="0"/>
          </p:cNvCxnSpPr>
          <p:nvPr/>
        </p:nvCxnSpPr>
        <p:spPr>
          <a:xfrm flipH="1">
            <a:off x="6558713" y="1655923"/>
            <a:ext cx="4260833" cy="2675932"/>
          </a:xfrm>
          <a:prstGeom prst="bentConnector4">
            <a:avLst>
              <a:gd name="adj1" fmla="val -28838"/>
              <a:gd name="adj2" fmla="val 89080"/>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a16="http://schemas.microsoft.com/office/drawing/2014/main" id="{B32C5CA4-117B-445D-FB0B-7F377B15321D}"/>
              </a:ext>
            </a:extLst>
          </p:cNvPr>
          <p:cNvCxnSpPr>
            <a:cxnSpLocks/>
            <a:stCxn id="38" idx="2"/>
          </p:cNvCxnSpPr>
          <p:nvPr/>
        </p:nvCxnSpPr>
        <p:spPr>
          <a:xfrm>
            <a:off x="8355130" y="2391625"/>
            <a:ext cx="0" cy="230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a:extLst>
              <a:ext uri="{FF2B5EF4-FFF2-40B4-BE49-F238E27FC236}">
                <a16:creationId xmlns:a16="http://schemas.microsoft.com/office/drawing/2014/main" id="{F2E4C983-7A69-01A1-FC18-0F34410D3FF7}"/>
              </a:ext>
            </a:extLst>
          </p:cNvPr>
          <p:cNvCxnSpPr>
            <a:cxnSpLocks/>
            <a:stCxn id="24" idx="3"/>
            <a:endCxn id="26" idx="1"/>
          </p:cNvCxnSpPr>
          <p:nvPr/>
        </p:nvCxnSpPr>
        <p:spPr>
          <a:xfrm flipV="1">
            <a:off x="9212426" y="2918201"/>
            <a:ext cx="239839" cy="2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a:extLst>
              <a:ext uri="{FF2B5EF4-FFF2-40B4-BE49-F238E27FC236}">
                <a16:creationId xmlns:a16="http://schemas.microsoft.com/office/drawing/2014/main" id="{2534499B-B833-0B3E-0E9D-C8570BB83E48}"/>
              </a:ext>
            </a:extLst>
          </p:cNvPr>
          <p:cNvCxnSpPr>
            <a:cxnSpLocks/>
          </p:cNvCxnSpPr>
          <p:nvPr/>
        </p:nvCxnSpPr>
        <p:spPr>
          <a:xfrm>
            <a:off x="7255090" y="1842422"/>
            <a:ext cx="0" cy="216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a:extLst>
              <a:ext uri="{FF2B5EF4-FFF2-40B4-BE49-F238E27FC236}">
                <a16:creationId xmlns:a16="http://schemas.microsoft.com/office/drawing/2014/main" id="{8D5F6C3F-4055-6500-E298-C2A5B8E542D0}"/>
              </a:ext>
            </a:extLst>
          </p:cNvPr>
          <p:cNvCxnSpPr>
            <a:cxnSpLocks/>
          </p:cNvCxnSpPr>
          <p:nvPr/>
        </p:nvCxnSpPr>
        <p:spPr>
          <a:xfrm>
            <a:off x="5893015" y="1832216"/>
            <a:ext cx="0" cy="216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a:extLst>
              <a:ext uri="{FF2B5EF4-FFF2-40B4-BE49-F238E27FC236}">
                <a16:creationId xmlns:a16="http://schemas.microsoft.com/office/drawing/2014/main" id="{85970265-CC9B-1816-CBF3-270FCFA39EEA}"/>
              </a:ext>
            </a:extLst>
          </p:cNvPr>
          <p:cNvCxnSpPr>
            <a:cxnSpLocks/>
          </p:cNvCxnSpPr>
          <p:nvPr/>
        </p:nvCxnSpPr>
        <p:spPr>
          <a:xfrm>
            <a:off x="4521415" y="2418331"/>
            <a:ext cx="0" cy="216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a:extLst>
              <a:ext uri="{FF2B5EF4-FFF2-40B4-BE49-F238E27FC236}">
                <a16:creationId xmlns:a16="http://schemas.microsoft.com/office/drawing/2014/main" id="{B44E628D-957F-4C78-8AA2-0475035988B1}"/>
              </a:ext>
            </a:extLst>
          </p:cNvPr>
          <p:cNvCxnSpPr>
            <a:cxnSpLocks/>
          </p:cNvCxnSpPr>
          <p:nvPr/>
        </p:nvCxnSpPr>
        <p:spPr>
          <a:xfrm>
            <a:off x="5899580" y="2405910"/>
            <a:ext cx="0" cy="216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Соединитель: уступ 66">
            <a:extLst>
              <a:ext uri="{FF2B5EF4-FFF2-40B4-BE49-F238E27FC236}">
                <a16:creationId xmlns:a16="http://schemas.microsoft.com/office/drawing/2014/main" id="{1D68F9A8-C00A-C917-CE8E-9060D7F3751D}"/>
              </a:ext>
            </a:extLst>
          </p:cNvPr>
          <p:cNvCxnSpPr>
            <a:cxnSpLocks/>
            <a:endCxn id="38" idx="1"/>
          </p:cNvCxnSpPr>
          <p:nvPr/>
        </p:nvCxnSpPr>
        <p:spPr>
          <a:xfrm flipV="1">
            <a:off x="6441254" y="2205126"/>
            <a:ext cx="696380" cy="2992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a:extLst>
              <a:ext uri="{FF2B5EF4-FFF2-40B4-BE49-F238E27FC236}">
                <a16:creationId xmlns:a16="http://schemas.microsoft.com/office/drawing/2014/main" id="{30B0689A-6B91-6A56-659F-1535C8F4EBAA}"/>
              </a:ext>
            </a:extLst>
          </p:cNvPr>
          <p:cNvCxnSpPr>
            <a:cxnSpLocks/>
            <a:stCxn id="33" idx="3"/>
            <a:endCxn id="24" idx="1"/>
          </p:cNvCxnSpPr>
          <p:nvPr/>
        </p:nvCxnSpPr>
        <p:spPr>
          <a:xfrm>
            <a:off x="7255090" y="2920642"/>
            <a:ext cx="4529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a:extLst>
              <a:ext uri="{FF2B5EF4-FFF2-40B4-BE49-F238E27FC236}">
                <a16:creationId xmlns:a16="http://schemas.microsoft.com/office/drawing/2014/main" id="{A9B7D2E6-7894-DB37-7B8C-FC59583CCFB1}"/>
              </a:ext>
            </a:extLst>
          </p:cNvPr>
          <p:cNvCxnSpPr>
            <a:cxnSpLocks/>
            <a:endCxn id="24" idx="2"/>
          </p:cNvCxnSpPr>
          <p:nvPr/>
        </p:nvCxnSpPr>
        <p:spPr>
          <a:xfrm flipH="1" flipV="1">
            <a:off x="8460243" y="3213100"/>
            <a:ext cx="6907" cy="2424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a:extLst>
              <a:ext uri="{FF2B5EF4-FFF2-40B4-BE49-F238E27FC236}">
                <a16:creationId xmlns:a16="http://schemas.microsoft.com/office/drawing/2014/main" id="{6F01BD8B-2AA0-6846-47E8-36737B053431}"/>
              </a:ext>
            </a:extLst>
          </p:cNvPr>
          <p:cNvCxnSpPr>
            <a:cxnSpLocks/>
          </p:cNvCxnSpPr>
          <p:nvPr/>
        </p:nvCxnSpPr>
        <p:spPr>
          <a:xfrm flipV="1">
            <a:off x="6096000" y="3210659"/>
            <a:ext cx="0" cy="2449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a:extLst>
              <a:ext uri="{FF2B5EF4-FFF2-40B4-BE49-F238E27FC236}">
                <a16:creationId xmlns:a16="http://schemas.microsoft.com/office/drawing/2014/main" id="{F69DC623-BD48-E223-00A4-3359D522557C}"/>
              </a:ext>
            </a:extLst>
          </p:cNvPr>
          <p:cNvCxnSpPr>
            <a:cxnSpLocks/>
          </p:cNvCxnSpPr>
          <p:nvPr/>
        </p:nvCxnSpPr>
        <p:spPr>
          <a:xfrm>
            <a:off x="5148219" y="3210659"/>
            <a:ext cx="0" cy="1121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a:extLst>
              <a:ext uri="{FF2B5EF4-FFF2-40B4-BE49-F238E27FC236}">
                <a16:creationId xmlns:a16="http://schemas.microsoft.com/office/drawing/2014/main" id="{313E509E-AFD7-FD1F-8684-D11153CD3AEC}"/>
              </a:ext>
            </a:extLst>
          </p:cNvPr>
          <p:cNvCxnSpPr>
            <a:cxnSpLocks/>
          </p:cNvCxnSpPr>
          <p:nvPr/>
        </p:nvCxnSpPr>
        <p:spPr>
          <a:xfrm>
            <a:off x="8920119" y="3201134"/>
            <a:ext cx="0" cy="1121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a:extLst>
              <a:ext uri="{FF2B5EF4-FFF2-40B4-BE49-F238E27FC236}">
                <a16:creationId xmlns:a16="http://schemas.microsoft.com/office/drawing/2014/main" id="{F2943142-6712-B101-E963-6E7B57282606}"/>
              </a:ext>
            </a:extLst>
          </p:cNvPr>
          <p:cNvCxnSpPr>
            <a:cxnSpLocks/>
          </p:cNvCxnSpPr>
          <p:nvPr/>
        </p:nvCxnSpPr>
        <p:spPr>
          <a:xfrm>
            <a:off x="9091569" y="3210659"/>
            <a:ext cx="0" cy="2412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a:extLst>
              <a:ext uri="{FF2B5EF4-FFF2-40B4-BE49-F238E27FC236}">
                <a16:creationId xmlns:a16="http://schemas.microsoft.com/office/drawing/2014/main" id="{F12717C0-7B88-3C39-B396-6FAA1B9FDE09}"/>
              </a:ext>
            </a:extLst>
          </p:cNvPr>
          <p:cNvCxnSpPr>
            <a:cxnSpLocks/>
            <a:stCxn id="34" idx="1"/>
            <a:endCxn id="36" idx="3"/>
          </p:cNvCxnSpPr>
          <p:nvPr/>
        </p:nvCxnSpPr>
        <p:spPr>
          <a:xfrm flipH="1" flipV="1">
            <a:off x="3313902" y="2919270"/>
            <a:ext cx="134830" cy="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Соединитель: уступ 111">
            <a:extLst>
              <a:ext uri="{FF2B5EF4-FFF2-40B4-BE49-F238E27FC236}">
                <a16:creationId xmlns:a16="http://schemas.microsoft.com/office/drawing/2014/main" id="{6047D50F-F7DA-8018-B5CF-A4EDA89ED733}"/>
              </a:ext>
            </a:extLst>
          </p:cNvPr>
          <p:cNvCxnSpPr>
            <a:stCxn id="34" idx="0"/>
          </p:cNvCxnSpPr>
          <p:nvPr/>
        </p:nvCxnSpPr>
        <p:spPr>
          <a:xfrm rot="5400000" flipH="1" flipV="1">
            <a:off x="5217855" y="1404785"/>
            <a:ext cx="123825" cy="2322974"/>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20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id="{0296FDE8-F226-4647-CCE2-291DF8F8A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204" y="509286"/>
            <a:ext cx="9563591" cy="5351889"/>
          </a:xfrm>
          <a:prstGeom prst="rect">
            <a:avLst/>
          </a:prstGeom>
        </p:spPr>
      </p:pic>
    </p:spTree>
    <p:extLst>
      <p:ext uri="{BB962C8B-B14F-4D97-AF65-F5344CB8AC3E}">
        <p14:creationId xmlns:p14="http://schemas.microsoft.com/office/powerpoint/2010/main" val="3362530824"/>
      </p:ext>
    </p:extLst>
  </p:cSld>
  <p:clrMapOvr>
    <a:masterClrMapping/>
  </p:clrMapOvr>
</p:sld>
</file>

<file path=ppt/theme/theme1.xml><?xml version="1.0" encoding="utf-8"?>
<a:theme xmlns:a="http://schemas.openxmlformats.org/drawingml/2006/main" name="CIFRO">
  <a:themeElements>
    <a:clrScheme name="CIFRO">
      <a:dk1>
        <a:srgbClr val="000000"/>
      </a:dk1>
      <a:lt1>
        <a:sysClr val="window" lastClr="FFFFFF"/>
      </a:lt1>
      <a:dk2>
        <a:srgbClr val="0C4053"/>
      </a:dk2>
      <a:lt2>
        <a:srgbClr val="ECF0F2"/>
      </a:lt2>
      <a:accent1>
        <a:srgbClr val="2B8892"/>
      </a:accent1>
      <a:accent2>
        <a:srgbClr val="EC663C"/>
      </a:accent2>
      <a:accent3>
        <a:srgbClr val="2A81BB"/>
      </a:accent3>
      <a:accent4>
        <a:srgbClr val="F9B026"/>
      </a:accent4>
      <a:accent5>
        <a:srgbClr val="E84435"/>
      </a:accent5>
      <a:accent6>
        <a:srgbClr val="3996D3"/>
      </a:accent6>
      <a:hlink>
        <a:srgbClr val="0563C1"/>
      </a:hlink>
      <a:folHlink>
        <a:srgbClr val="954F72"/>
      </a:folHlink>
    </a:clrScheme>
    <a:fontScheme name="DigitalMS">
      <a:majorFont>
        <a:latin typeface="Roboto Light"/>
        <a:ea typeface=""/>
        <a:cs typeface=""/>
      </a:majorFont>
      <a:minorFont>
        <a:latin typeface="Roboto Ligh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40B0BDCCD0C408D086272E48D6CA2" ma:contentTypeVersion="18" ma:contentTypeDescription="Create a new document." ma:contentTypeScope="" ma:versionID="eda4c07a209ba10c71acb0901ea20ab1">
  <xsd:schema xmlns:xsd="http://www.w3.org/2001/XMLSchema" xmlns:xs="http://www.w3.org/2001/XMLSchema" xmlns:p="http://schemas.microsoft.com/office/2006/metadata/properties" xmlns:ns2="de64f757-952f-4f9f-9907-a8a08290807c" xmlns:ns3="1e4fc3dd-90e7-4ac6-92a2-1af62a3c9e97" targetNamespace="http://schemas.microsoft.com/office/2006/metadata/properties" ma:root="true" ma:fieldsID="b964c4c296c257ee2332a4fb65bbea31" ns2:_="" ns3:_="">
    <xsd:import namespace="de64f757-952f-4f9f-9907-a8a08290807c"/>
    <xsd:import namespace="1e4fc3dd-90e7-4ac6-92a2-1af62a3c9e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64f757-952f-4f9f-9907-a8a0829080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60da6b1-fecc-404d-9b9a-bb1367fb08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4fc3dd-90e7-4ac6-92a2-1af62a3c9e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281d1da-5d22-4814-9803-3cffeddcab19}" ma:internalName="TaxCatchAll" ma:showField="CatchAllData" ma:web="1e4fc3dd-90e7-4ac6-92a2-1af62a3c9e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e4fc3dd-90e7-4ac6-92a2-1af62a3c9e97" xsi:nil="true"/>
    <lcf76f155ced4ddcb4097134ff3c332f xmlns="de64f757-952f-4f9f-9907-a8a08290807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45E6C-C8EA-471E-83C2-80092B958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64f757-952f-4f9f-9907-a8a08290807c"/>
    <ds:schemaRef ds:uri="1e4fc3dd-90e7-4ac6-92a2-1af62a3c9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71C318-16B0-4CEE-8D0F-8CD14CCBCA3A}">
  <ds:schemaRefs>
    <ds:schemaRef ds:uri="1e4fc3dd-90e7-4ac6-92a2-1af62a3c9e97"/>
    <ds:schemaRef ds:uri="c160484d-2bab-45c3-8624-d9b9aba370d2"/>
    <ds:schemaRef ds:uri="de64f757-952f-4f9f-9907-a8a0829080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76D0A2-10C4-4900-A61A-A3F51589EA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19761</TotalTime>
  <Words>1536</Words>
  <Application>Microsoft Office PowerPoint</Application>
  <PresentationFormat>Широкоэкранный</PresentationFormat>
  <Paragraphs>174</Paragraphs>
  <Slides>11</Slides>
  <Notes>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Roboto Light</vt:lpstr>
      <vt:lpstr>Calibri</vt:lpstr>
      <vt:lpstr>Times New Roman</vt:lpstr>
      <vt:lpstr>Wingdings</vt:lpstr>
      <vt:lpstr>Cambria Math</vt:lpstr>
      <vt:lpstr>Roboto</vt:lpstr>
      <vt:lpstr>Corbel</vt:lpstr>
      <vt:lpstr>Arial</vt:lpstr>
      <vt:lpstr>CIFRO</vt:lpstr>
      <vt:lpstr>Что стоит за цифрами– оптимальный выбор IT-решения? </vt:lpstr>
      <vt:lpstr>НАЦИОНАЛЬНЫЙ ПРОЕКT «ЗДРАВООХРАНЕНИЕ»</vt:lpstr>
      <vt:lpstr>ПОКАЗАТЕЛИ «ЦИФРОВОГО КОНТУРА»</vt:lpstr>
      <vt:lpstr>ПОКАЗАТЕЛИ «ЦИФРОВОГО КОНТУРА»</vt:lpstr>
      <vt:lpstr>ПОКАЗАТЕЛИ «ЦИФРОВОГО КОНТУРА»</vt:lpstr>
      <vt:lpstr>ПОКАЗАТЕЛИ</vt:lpstr>
      <vt:lpstr>ПОКАЗАТЕЛИ ФЕДЕРАЛЬНОГО ПРОЕКТА</vt:lpstr>
      <vt:lpstr>МАРШРУТИЗАЦИЯ ПАЦИЕНТОВ</vt:lpstr>
      <vt:lpstr>Презентация PowerPoint</vt:lpstr>
      <vt:lpstr>Презентация PowerPoint</vt:lpstr>
      <vt:lpstr>ПОКАЗАТЕЛИ ОЦЕНКИ «ЦИФРОВОЙ ЗРЕЛОСТИ» и ФЕДЕРАЛЬНОГО ПРОЕКТА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Eugene P</dc:creator>
  <cp:lastModifiedBy>Рябушева Елена Владимировна</cp:lastModifiedBy>
  <cp:revision>71</cp:revision>
  <cp:lastPrinted>2020-11-30T07:46:35Z</cp:lastPrinted>
  <dcterms:created xsi:type="dcterms:W3CDTF">2020-09-07T13:27:32Z</dcterms:created>
  <dcterms:modified xsi:type="dcterms:W3CDTF">2022-12-01T16:51:41Z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0x0101000F240B0BDCCD0C408D086272E48D6CA2</vt:lpwstr>
  </property>
  <property fmtid="{D5CDD505-2E9C-101B-9397-08002B2CF9AE}" pid="3" name="MediaServiceImageTags">
    <vt:lpwstr/>
  </property>
</Properties>
</file>