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18"/>
  </p:normalViewPr>
  <p:slideViewPr>
    <p:cSldViewPr snapToGrid="0">
      <p:cViewPr varScale="1">
        <p:scale>
          <a:sx n="117" d="100"/>
          <a:sy n="117" d="100"/>
        </p:scale>
        <p:origin x="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ndrew/Dropbox/&#1053;&#1041;&#1052;&#1047;_&#1044;&#1080;&#1088;&#1077;&#1082;&#1094;&#1080;&#1103;/&#1041;&#1072;&#1085;&#1082;/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Финансы</a:t>
            </a:r>
            <a:r>
              <a:rPr lang="ru-RU" baseline="0"/>
              <a:t> НБМЗ (баланс)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8.1417324533838969E-3"/>
                  <c:y val="2.07517166967929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96-5449-88E8-D40A2B7A893A}"/>
                </c:ext>
              </c:extLst>
            </c:dLbl>
            <c:dLbl>
              <c:idx val="2"/>
              <c:layout>
                <c:manualLayout>
                  <c:x val="-9.6736146464304631E-2"/>
                  <c:y val="-6.616564153144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96-5449-88E8-D40A2B7A893A}"/>
                </c:ext>
              </c:extLst>
            </c:dLbl>
            <c:dLbl>
              <c:idx val="3"/>
              <c:layout>
                <c:manualLayout>
                  <c:x val="-0.10385466232661411"/>
                  <c:y val="-0.1062813453290869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96-5449-88E8-D40A2B7A893A}"/>
                </c:ext>
              </c:extLst>
            </c:dLbl>
            <c:dLbl>
              <c:idx val="4"/>
              <c:layout>
                <c:manualLayout>
                  <c:x val="-0.1947359696224342"/>
                  <c:y val="-5.27937402655585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96-5449-88E8-D40A2B7A893A}"/>
                </c:ext>
              </c:extLst>
            </c:dLbl>
            <c:dLbl>
              <c:idx val="5"/>
              <c:layout>
                <c:manualLayout>
                  <c:x val="-3.9272767935401992E-2"/>
                  <c:y val="-8.6223493430263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96-5449-88E8-D40A2B7A8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аналитика!$L$22:$Q$22</c:f>
              <c:strCach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ИТОГО на 1.12.2022</c:v>
                </c:pt>
              </c:strCache>
            </c:strRef>
          </c:cat>
          <c:val>
            <c:numRef>
              <c:f>аналитика!$L$23:$Q$23</c:f>
              <c:numCache>
                <c:formatCode>_-* #\ ##0_-;\-* #\ ##0_-;_-* "-"??_-;_-@_-</c:formatCode>
                <c:ptCount val="6"/>
                <c:pt idx="0">
                  <c:v>291500</c:v>
                </c:pt>
                <c:pt idx="1">
                  <c:v>-277445.9299999997</c:v>
                </c:pt>
                <c:pt idx="2">
                  <c:v>27897.939999999944</c:v>
                </c:pt>
                <c:pt idx="3">
                  <c:v>12579.860000000102</c:v>
                </c:pt>
                <c:pt idx="4">
                  <c:v>211831.43000000005</c:v>
                </c:pt>
                <c:pt idx="5">
                  <c:v>266363.29999999981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D96-5449-88E8-D40A2B7A89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30243599"/>
        <c:axId val="2030792575"/>
      </c:lineChart>
      <c:catAx>
        <c:axId val="2030243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30792575"/>
        <c:crosses val="autoZero"/>
        <c:auto val="1"/>
        <c:lblAlgn val="ctr"/>
        <c:lblOffset val="100"/>
        <c:noMultiLvlLbl val="0"/>
      </c:catAx>
      <c:valAx>
        <c:axId val="203079257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crossAx val="2030243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9C7A0-8412-7C64-FC53-FFCF8DF3E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70D8F9-A134-2934-D615-FB5A6E7BD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6CAF9A-6D62-1748-BE0C-2A77AA5E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D15330-6030-0C4E-D444-601C6AF5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527BB8-2E65-B789-3A3D-6371D0FBB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87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1D79F-D60B-FA1E-27D3-CA9ABBEA7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83031-C8E4-0C21-0595-D2B11BC71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C1F26A-BC45-7CB0-1787-27136E382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276C63-6824-4785-EDF5-784A95DA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CAFD46-A954-761B-D9DD-56E180BD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80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426550-4BBA-EF91-4C26-EA5BA309B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B15EDB-F5FF-A960-F350-CC60109A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4BF0A-956A-1DF7-3EBE-111CC4DFC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84B7C4-B905-B84E-A8A3-A610E0EE2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31CA16-7BF1-AB17-19AC-18953BD43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0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D3FAD1-79F0-C4B0-31F2-26ED6433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64C8A-7A7D-ED51-CDD6-181E351C2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5CC203-A06D-A00D-8DBC-BB27DC97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1F3264-4F62-2870-A8EC-576EB8EF1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07962E-F241-E2DB-6E9B-FF8B1E3FA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142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0B637E-F516-A3C4-3AAB-8075FB235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89AACD-0D5B-B17B-95E0-9D5FAADBF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A7B5AF-EF4F-3FCC-FCDF-4182F3D35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DD527-1261-494F-04EA-BCD256D95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439EA9-85FE-7F41-21FD-D96A877C1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76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F6669-9965-721A-DE1E-4EF575AE0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A53550-CAA1-104E-80D8-3263DCACE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290C0C-CA5C-6251-E9D6-B30191A6C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6D17DF-BFCA-276F-9668-3A6DB11C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2CF9E1-AD80-0109-5361-B9CC5AE1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DB965E-11BF-7E48-F065-16FAEBFC2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21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84CDF-3147-5755-768C-7F203BCF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CF6D2E-7750-FB05-AE74-BE32129B7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80B6C0-89C7-96FC-A51C-C8659BCF8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C5A5519-9247-2D5E-BEAC-671D5D4B5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E540D5-65AA-4BBC-F270-CF9D8186E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A98A033-B932-12B8-0A3C-F31FAE450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4E2BD4D-E292-EEB9-49F9-3EC57EB3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547CD88-B98D-F0D3-178E-2FA0390B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2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D76548-EE16-9B86-487E-3D06E3F8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F411842-C1D2-9FD6-5CAA-5A7A9A637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BBB84C-ED78-B39B-C842-80E2B533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C6992C-6812-DAA7-7FC6-B29CC6F8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8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6F016C3-92C7-505B-A59B-0D1DF8F0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842842-DE61-576C-D238-CD761B30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1EF116-CE4C-B0C6-6EE2-3B39B023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20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A50C6-147D-8E7A-D50D-6864A20CF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8F72A8-D33D-CDAD-6011-A13F07834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496CD5-5004-3997-3945-9F7CA1EE9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886BEB-D4D1-9ACF-FF2F-CD0391C8E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540795-E092-A35A-7D15-DF96D05D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E9D9F0-53E5-6BFD-9A6C-4848D893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7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8E38F-C3B1-8959-1D17-CA777FD3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57B2FF5-1195-2C3E-8D5E-7ABBD50B3C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92796B-36C6-4784-382B-08D7F683C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6DB9C3-61EF-736A-9FD2-BF7257F32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054AFA-3CDB-0071-D6CB-B4A96FEB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25715-7889-83EC-616E-BD7D290E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21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DFE9DE-E23D-7BFA-A5E7-6C7498AF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67C4FA-74F4-6E3A-B77C-40E519F2D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6570A5-3083-77F9-5D6C-4375D482B3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F4B4-81A9-6F4C-B41D-48155CEED6C5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1C8DB7-3292-0EBF-C4BD-CA2B23175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7D2A06-8E7B-9960-A3C7-2D27516A5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03859-0B23-6C47-A87E-6C0582B7F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6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bmz.ru/wp-content/uploads/2019/06/Obrashchenie-chlenov-nablyudatelnogo-sovet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2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4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42D497-729D-1203-D29D-CB1AA6A186B4}"/>
              </a:ext>
            </a:extLst>
          </p:cNvPr>
          <p:cNvSpPr txBox="1"/>
          <p:nvPr/>
        </p:nvSpPr>
        <p:spPr>
          <a:xfrm>
            <a:off x="643468" y="643467"/>
            <a:ext cx="4620584" cy="45671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Ассоциация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………. «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Национальная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база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медицинских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знаний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C44EA9-3777-7111-9F66-60B56DBE7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253" y="957860"/>
            <a:ext cx="4942280" cy="49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4EC000B9-2527-D814-BB22-E9D81EC09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73" y="925286"/>
            <a:ext cx="11570860" cy="56407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EB30A7-F9E5-F966-F6E8-5FEDA1A94F6D}"/>
              </a:ext>
            </a:extLst>
          </p:cNvPr>
          <p:cNvSpPr txBox="1"/>
          <p:nvPr/>
        </p:nvSpPr>
        <p:spPr>
          <a:xfrm>
            <a:off x="206273" y="183062"/>
            <a:ext cx="84896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Подводя итоги (текущий срез, тезисы дальше)</a:t>
            </a:r>
          </a:p>
        </p:txBody>
      </p:sp>
    </p:spTree>
    <p:extLst>
      <p:ext uri="{BB962C8B-B14F-4D97-AF65-F5344CB8AC3E}">
        <p14:creationId xmlns:p14="http://schemas.microsoft.com/office/powerpoint/2010/main" val="110357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4BECB4-1E4D-C91E-5816-A8121DE21A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727895"/>
              </p:ext>
            </p:extLst>
          </p:nvPr>
        </p:nvGraphicFramePr>
        <p:xfrm>
          <a:off x="315686" y="272143"/>
          <a:ext cx="11469914" cy="6288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38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B82C8-C59B-1CAA-81F3-AD88A2588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4753"/>
            <a:ext cx="108966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Планы у нашего Клуба </a:t>
            </a:r>
            <a:r>
              <a:rPr lang="ru-RU" sz="2800" b="1" strike="sngStrike" dirty="0">
                <a:solidFill>
                  <a:schemeClr val="accent1"/>
                </a:solidFill>
              </a:rPr>
              <a:t>Четырех Коней </a:t>
            </a:r>
            <a:r>
              <a:rPr lang="ru-RU" sz="2800" b="1" dirty="0">
                <a:solidFill>
                  <a:schemeClr val="accent1"/>
                </a:solidFill>
              </a:rPr>
              <a:t>самые перспективные, а перспективы - самые сияющие. Межпланетный шахматный конгресс и все такое. А пока для начала...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26C4B8-52B9-81F0-8DF3-1DDD06BD5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0316"/>
            <a:ext cx="11179628" cy="4802187"/>
          </a:xfrm>
        </p:spPr>
        <p:txBody>
          <a:bodyPr/>
          <a:lstStyle/>
          <a:p>
            <a:r>
              <a:rPr lang="ru-RU" dirty="0"/>
              <a:t>В НБМЗ сложилась новая форма организованности (отчасти как развитие традиционной, артельной формы в условиях современности). Согласуясь в рамках неформальных процедур, активные группы/люди действуют одновременно и самостоятельно по направлениям, которые они же сами и определили. </a:t>
            </a:r>
            <a:endParaRPr lang="ru-RU" sz="1400" dirty="0"/>
          </a:p>
          <a:p>
            <a:pPr marL="0" indent="0" algn="r">
              <a:buNone/>
            </a:pPr>
            <a:r>
              <a:rPr lang="en-US" sz="1400" dirty="0">
                <a:hlinkClick r:id="rId2"/>
              </a:rPr>
              <a:t>http://nbmz.ru/wp-content/uploads/2019/06/Obrashchenie-chlenov-nablyudatelnogo-soveta.pdf</a:t>
            </a:r>
            <a:endParaRPr lang="ru-RU" sz="1400" dirty="0"/>
          </a:p>
          <a:p>
            <a:r>
              <a:rPr lang="ru-RU" dirty="0"/>
              <a:t>Правило «лопаты коллективного пользования, превращающейся в экскаватор».</a:t>
            </a:r>
          </a:p>
          <a:p>
            <a:r>
              <a:rPr lang="ru-RU" dirty="0"/>
              <a:t>Управление знаниями и смыслами, взаимообогащение и обмен.</a:t>
            </a:r>
          </a:p>
          <a:p>
            <a:r>
              <a:rPr lang="ru-RU" dirty="0"/>
              <a:t>1+1 = больше, чем 2 (синергия, трансмутации, кумулятивные эффекты на векторах коллективных действий).</a:t>
            </a:r>
          </a:p>
        </p:txBody>
      </p:sp>
    </p:spTree>
    <p:extLst>
      <p:ext uri="{BB962C8B-B14F-4D97-AF65-F5344CB8AC3E}">
        <p14:creationId xmlns:p14="http://schemas.microsoft.com/office/powerpoint/2010/main" val="1178862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143</Words>
  <Application>Microsoft Macintosh PowerPoint</Application>
  <PresentationFormat>Широкоэкранный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Планы у нашего Клуба Четырех Коней самые перспективные, а перспективы - самые сияющие. Межпланетный шахматный конгресс и все такое. А пока для начала...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Andrew Almazov</dc:creator>
  <cp:lastModifiedBy>Andrew Almazov</cp:lastModifiedBy>
  <cp:revision>5</cp:revision>
  <dcterms:created xsi:type="dcterms:W3CDTF">2022-12-02T07:34:28Z</dcterms:created>
  <dcterms:modified xsi:type="dcterms:W3CDTF">2022-12-02T14:39:31Z</dcterms:modified>
</cp:coreProperties>
</file>