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313" r:id="rId3"/>
    <p:sldId id="315" r:id="rId4"/>
    <p:sldId id="311" r:id="rId5"/>
    <p:sldId id="310" r:id="rId6"/>
    <p:sldId id="316" r:id="rId7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2462"/>
  </p:normalViewPr>
  <p:slideViewPr>
    <p:cSldViewPr snapToGrid="0">
      <p:cViewPr varScale="1">
        <p:scale>
          <a:sx n="91" d="100"/>
          <a:sy n="91" d="100"/>
        </p:scale>
        <p:origin x="13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D54DA-F9CC-C049-95E8-48C5667D0CBC}" type="datetimeFigureOut">
              <a:rPr lang="en-RU" smtClean="0"/>
              <a:t>29.11.2022</a:t>
            </a:fld>
            <a:endParaRPr lang="en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85BEE-B2EA-B44B-B4CE-32409AD21D56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260423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85BEE-B2EA-B44B-B4CE-32409AD21D56}" type="slidenum">
              <a:rPr lang="en-RU" smtClean="0"/>
              <a:t>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253710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</a:defRPr>
            </a:lvl9pPr>
          </a:lstStyle>
          <a:p>
            <a:fld id="{B10E75A7-B0F9-5642-96AB-06237E68FE07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5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099" name="Text Box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 alt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978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10D79-B8FB-E84C-6C9C-8B11680588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366DB3-E6D9-B621-651E-98ADBB121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548BF-ABDA-6CEA-ED63-C5E24B755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8062-4610-8F41-B50A-D9C45B5D7860}" type="datetimeFigureOut">
              <a:rPr lang="en-RU" smtClean="0"/>
              <a:t>29.11.2022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60742-5A0B-54CC-09F4-EE1ED47B3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81481-BD6A-3276-5671-3F32DEB28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82E2E-EB2B-5245-A910-D612FF238DF2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1816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7971C-EBEF-9C4E-5277-712792C38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73972-BA89-AF59-B25B-3A103FB28A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BAE5BD-824C-BA00-7E71-FA8BFA129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8062-4610-8F41-B50A-D9C45B5D7860}" type="datetimeFigureOut">
              <a:rPr lang="en-RU" smtClean="0"/>
              <a:t>29.11.2022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55D9F-6085-FE69-386E-A3BBBDD41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3F43-72B0-0DBA-B27F-98F04997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82E2E-EB2B-5245-A910-D612FF238DF2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420647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25152F-58F8-6B52-540E-7FB1C7F287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4FE6B0-D06F-4045-6F1D-A4D9184D8B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F1FB4-102F-9914-2B8D-A7E75BBA1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8062-4610-8F41-B50A-D9C45B5D7860}" type="datetimeFigureOut">
              <a:rPr lang="en-RU" smtClean="0"/>
              <a:t>29.11.2022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7FAD22-BD1D-5E89-AEE4-D69178868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99017-1A66-D839-CCF3-F0EFEA6DE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82E2E-EB2B-5245-A910-D612FF238DF2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90984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43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01204-B38A-30FA-7BF0-92EC5B8CA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5AC1A-513F-C04A-E65D-E4D7D81BD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961D3-0633-1614-9C60-87D41C643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8062-4610-8F41-B50A-D9C45B5D7860}" type="datetimeFigureOut">
              <a:rPr lang="en-RU" smtClean="0"/>
              <a:t>29.11.2022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E5C0C-5FEA-9660-1213-F4E51F2AC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546EC-A2FC-C899-2007-98BAC6C09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82E2E-EB2B-5245-A910-D612FF238DF2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015751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3775F-4A7D-05B9-682E-734642AA1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E1F67F-ED6C-30B3-B4C2-714B306287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5CAC3-6026-9F51-5AE1-CF0E9BD17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8062-4610-8F41-B50A-D9C45B5D7860}" type="datetimeFigureOut">
              <a:rPr lang="en-RU" smtClean="0"/>
              <a:t>29.11.2022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19FF0-6D05-1AF1-CEFB-14CD166F6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976DE-4426-829D-BF8E-128DC54D6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82E2E-EB2B-5245-A910-D612FF238DF2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90987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C7CD4-3E2D-2AA6-E47A-73D6EE24F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7EC33-BBF3-D840-DA91-DEA3B757E5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4A932B-5A15-BEA4-2AC0-49358D0D97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4818DC-1200-8631-7959-5CEE37011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8062-4610-8F41-B50A-D9C45B5D7860}" type="datetimeFigureOut">
              <a:rPr lang="en-RU" smtClean="0"/>
              <a:t>29.11.2022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720EE9-76B0-C56D-636A-FCAB73E5F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7D02C6-AE5D-944A-B5AE-A516DEFB0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82E2E-EB2B-5245-A910-D612FF238DF2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909578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29B82-7311-A5F4-EA5C-E77903B8F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832793-18D1-70AF-EF4C-20635F3A4B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47CA0D-5AB4-B5B2-DAF3-9EA5C473CB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1394FF-2AD9-A1BB-B1EF-DA7ED79948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9CA31F-236B-A5A4-DEB5-B531B8E8B5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9A5534-0111-ACBB-E813-EE64A05D5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8062-4610-8F41-B50A-D9C45B5D7860}" type="datetimeFigureOut">
              <a:rPr lang="en-RU" smtClean="0"/>
              <a:t>29.11.2022</a:t>
            </a:fld>
            <a:endParaRPr lang="en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7E13FC-BA7E-712C-96A7-AB8BF7255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95D44F-99DB-AEFF-DBC5-0FE05D7EC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82E2E-EB2B-5245-A910-D612FF238DF2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319719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9F570-411C-7C16-4BFB-9CB6EC68C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07D929-0889-A0FB-9933-667D3CC59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8062-4610-8F41-B50A-D9C45B5D7860}" type="datetimeFigureOut">
              <a:rPr lang="en-RU" smtClean="0"/>
              <a:t>29.11.2022</a:t>
            </a:fld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32C058-AC8A-D37F-42FF-41FF3CA55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BD50BD-472D-1513-E9FA-60460A9F4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82E2E-EB2B-5245-A910-D612FF238DF2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243523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15DCAA-33E7-D259-4F6A-713E6216F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8062-4610-8F41-B50A-D9C45B5D7860}" type="datetimeFigureOut">
              <a:rPr lang="en-RU" smtClean="0"/>
              <a:t>29.11.2022</a:t>
            </a:fld>
            <a:endParaRPr lang="en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DCBA4-D71D-6452-681A-DF5629ED0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D70818-1249-2CA1-EF43-90068E9F2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82E2E-EB2B-5245-A910-D612FF238DF2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048649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2D58F-9F15-956E-EDA9-793C7FBFF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673EC-0432-1691-C3E9-51CEAE42A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BE5656-D8A0-1C0E-3D6B-F1C7D6B94E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0A3B8-D073-C3A0-BFE1-89DA28A4A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8062-4610-8F41-B50A-D9C45B5D7860}" type="datetimeFigureOut">
              <a:rPr lang="en-RU" smtClean="0"/>
              <a:t>29.11.2022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F0FE82-EAB5-A069-E6E3-4AE30347C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AEEC23-22AC-F7CF-03B1-21793E000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82E2E-EB2B-5245-A910-D612FF238DF2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66339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F1875-3860-C8DD-FB82-80AA05869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8C6669-5D8E-F203-285E-D1ABC05A60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7924CC-9B1A-74CB-6803-7606032E99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C12368-005B-F564-5114-0D59221A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8062-4610-8F41-B50A-D9C45B5D7860}" type="datetimeFigureOut">
              <a:rPr lang="en-RU" smtClean="0"/>
              <a:t>29.11.2022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CDAD7F-5062-24CE-2A48-465046B02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A84478-4946-563C-6EED-39FEB6892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82E2E-EB2B-5245-A910-D612FF238DF2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637859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5A7B94-8A30-5304-B348-6B5144BDC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67F106-53C8-613E-FAEB-C1A94002F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053D4-5B3B-1251-4949-6C3A19AB6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18062-4610-8F41-B50A-D9C45B5D7860}" type="datetimeFigureOut">
              <a:rPr lang="en-RU" smtClean="0"/>
              <a:t>29.11.2022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342EB-292A-ED97-3583-FA19F489BE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DEF5F-AF00-4DDF-52EB-6A452D8862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82E2E-EB2B-5245-A910-D612FF238DF2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814642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fhir_ru" TargetMode="External"/><Relationship Id="rId2" Type="http://schemas.openxmlformats.org/officeDocument/2006/relationships/hyperlink" Target="http://fhir-ru.zendoc.me/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fhir-ru.zendoc.me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DBB413-C2E9-2433-2462-EA5D88DBEA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4955" y="552182"/>
            <a:ext cx="5998840" cy="3343135"/>
          </a:xfrm>
          <a:noFill/>
        </p:spPr>
        <p:txBody>
          <a:bodyPr>
            <a:normAutofit/>
          </a:bodyPr>
          <a:lstStyle/>
          <a:p>
            <a:pPr algn="l"/>
            <a:r>
              <a:rPr lang="en-GB" sz="5200" dirty="0"/>
              <a:t>HL7 FHIR</a:t>
            </a:r>
            <a:r>
              <a:rPr lang="ru-RU" sz="5200" dirty="0"/>
              <a:t>: стандарт обмена медицинскими данными для РФ</a:t>
            </a:r>
            <a:endParaRPr lang="en-RU" sz="5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CFCEE2-4A6C-5704-95D7-018309E1D2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4955" y="4067032"/>
            <a:ext cx="5998840" cy="2067068"/>
          </a:xfrm>
          <a:noFill/>
        </p:spPr>
        <p:txBody>
          <a:bodyPr>
            <a:normAutofit/>
          </a:bodyPr>
          <a:lstStyle/>
          <a:p>
            <a:pPr algn="l"/>
            <a:r>
              <a:rPr lang="ru-RU" dirty="0"/>
              <a:t>Евгений Коган</a:t>
            </a:r>
          </a:p>
          <a:p>
            <a:pPr algn="l"/>
            <a:r>
              <a:rPr lang="ru-RU" dirty="0"/>
              <a:t>Директор по развитию ООО «Коста»</a:t>
            </a:r>
          </a:p>
          <a:p>
            <a:pPr algn="l"/>
            <a:r>
              <a:rPr lang="ru-RU" dirty="0"/>
              <a:t>Председатель рабочей группы </a:t>
            </a:r>
            <a:r>
              <a:rPr lang="en-US" dirty="0"/>
              <a:t>FHIR</a:t>
            </a:r>
            <a:r>
              <a:rPr lang="ru-RU" dirty="0"/>
              <a:t> комитета </a:t>
            </a:r>
            <a:r>
              <a:rPr lang="en-US" dirty="0"/>
              <a:t>HL7 </a:t>
            </a:r>
            <a:r>
              <a:rPr lang="ru-RU" dirty="0"/>
              <a:t>Россия</a:t>
            </a:r>
          </a:p>
          <a:p>
            <a:pPr algn="l"/>
            <a:endParaRPr lang="en-R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2C29BC-0422-11D5-2036-376441D0BB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40" r="1858" b="-2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063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75D6C10-B5A7-4715-803E-0501C9C2C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DBB413-C2E9-2433-2462-EA5D88DBEA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5030" y="350440"/>
            <a:ext cx="3976496" cy="2293781"/>
          </a:xfrm>
        </p:spPr>
        <p:txBody>
          <a:bodyPr>
            <a:normAutofit/>
          </a:bodyPr>
          <a:lstStyle/>
          <a:p>
            <a:pPr algn="l"/>
            <a:r>
              <a:rPr lang="ru-RU" sz="3600" dirty="0">
                <a:solidFill>
                  <a:schemeClr val="tx2"/>
                </a:solidFill>
                <a:latin typeface="Lato Heavy" charset="0"/>
                <a:ea typeface="Lato Heavy" charset="0"/>
                <a:cs typeface="Lato Heavy" charset="0"/>
              </a:rPr>
              <a:t>Бич систем здравоохранения – разнородность структур данных</a:t>
            </a:r>
            <a:endParaRPr lang="en-RU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CFCEE2-4A6C-5704-95D7-018309E1D2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2036" y="2839890"/>
            <a:ext cx="3976496" cy="3718146"/>
          </a:xfrm>
        </p:spPr>
        <p:txBody>
          <a:bodyPr>
            <a:normAutofit fontScale="850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/>
              <a:t>Каждый разработчик создает свою модель данных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ru-RU" sz="1600" dirty="0"/>
              <a:t>Тратит время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ru-RU" sz="1600" dirty="0"/>
              <a:t>Повторяет ошибки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/>
              <a:t>Трудности с аналитикой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ru-RU" sz="1600" dirty="0"/>
              <a:t>Данные из разных источников не удается анализировать вместе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/>
              <a:t>Проклятие попарных интеграций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ru-RU" sz="1600" dirty="0"/>
              <a:t>МИС-ЛИС</a:t>
            </a:r>
            <a:endParaRPr lang="en-US" sz="1600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ru-RU" sz="1600" dirty="0"/>
              <a:t>МИС-другие системы</a:t>
            </a:r>
          </a:p>
          <a:p>
            <a:pPr marL="342900" lvl="1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100" dirty="0"/>
              <a:t>Вот если бы они могли договориться!</a:t>
            </a:r>
          </a:p>
          <a:p>
            <a:pPr marL="800100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900" dirty="0"/>
              <a:t>Все разработчики разные…</a:t>
            </a:r>
          </a:p>
          <a:p>
            <a:pPr marL="800100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900" dirty="0"/>
              <a:t>У них разные ситуации и задачи…</a:t>
            </a:r>
            <a:endParaRPr lang="en-RU" sz="19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32995E-D37C-2690-F6DB-44A2C7C9D954}"/>
              </a:ext>
            </a:extLst>
          </p:cNvPr>
          <p:cNvSpPr txBox="1"/>
          <p:nvPr/>
        </p:nvSpPr>
        <p:spPr>
          <a:xfrm>
            <a:off x="6255516" y="4841302"/>
            <a:ext cx="5471025" cy="1055608"/>
          </a:xfrm>
          <a:prstGeom prst="roundRect">
            <a:avLst/>
          </a:prstGeom>
          <a:solidFill>
            <a:srgbClr val="CEE6E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Региональные ИС или пользователи в регионах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A1952A-526E-C1AD-505A-4BCE8E5397E2}"/>
              </a:ext>
            </a:extLst>
          </p:cNvPr>
          <p:cNvSpPr txBox="1"/>
          <p:nvPr/>
        </p:nvSpPr>
        <p:spPr>
          <a:xfrm>
            <a:off x="5549802" y="815927"/>
            <a:ext cx="1370493" cy="578882"/>
          </a:xfrm>
          <a:prstGeom prst="roundRect">
            <a:avLst/>
          </a:prstGeom>
          <a:solidFill>
            <a:srgbClr val="CEE6E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ИЭМК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60041E-F4A5-4EC3-F675-C89123881331}"/>
              </a:ext>
            </a:extLst>
          </p:cNvPr>
          <p:cNvSpPr txBox="1"/>
          <p:nvPr/>
        </p:nvSpPr>
        <p:spPr>
          <a:xfrm>
            <a:off x="5549803" y="1577026"/>
            <a:ext cx="1370493" cy="578882"/>
          </a:xfrm>
          <a:prstGeom prst="roundRect">
            <a:avLst/>
          </a:prstGeom>
          <a:solidFill>
            <a:srgbClr val="CEE6E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РЭМД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4B82AB-1472-D524-1EA7-A7CAFA4C2141}"/>
              </a:ext>
            </a:extLst>
          </p:cNvPr>
          <p:cNvSpPr txBox="1"/>
          <p:nvPr/>
        </p:nvSpPr>
        <p:spPr>
          <a:xfrm>
            <a:off x="7160977" y="828719"/>
            <a:ext cx="2460739" cy="442674"/>
          </a:xfrm>
          <a:prstGeom prst="roundRect">
            <a:avLst/>
          </a:prstGeom>
          <a:solidFill>
            <a:srgbClr val="CEE6E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Регистр </a:t>
            </a:r>
            <a:r>
              <a:rPr lang="en-US" sz="2000" dirty="0"/>
              <a:t>COVID-19</a:t>
            </a:r>
            <a:endParaRPr lang="ru-RU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046F86-40A4-B0D0-A5F0-2220EA3ADE39}"/>
              </a:ext>
            </a:extLst>
          </p:cNvPr>
          <p:cNvSpPr txBox="1"/>
          <p:nvPr/>
        </p:nvSpPr>
        <p:spPr>
          <a:xfrm>
            <a:off x="7160977" y="1423793"/>
            <a:ext cx="2460739" cy="442674"/>
          </a:xfrm>
          <a:prstGeom prst="roundRect">
            <a:avLst/>
          </a:prstGeom>
          <a:solidFill>
            <a:srgbClr val="CEE6E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Канцер-Регистр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6F5504-13E4-0C12-525B-00FCE7CCA9FC}"/>
              </a:ext>
            </a:extLst>
          </p:cNvPr>
          <p:cNvSpPr txBox="1"/>
          <p:nvPr/>
        </p:nvSpPr>
        <p:spPr>
          <a:xfrm>
            <a:off x="7160977" y="2071365"/>
            <a:ext cx="2460739" cy="442674"/>
          </a:xfrm>
          <a:prstGeom prst="roundRect">
            <a:avLst/>
          </a:prstGeom>
          <a:solidFill>
            <a:srgbClr val="CEE6E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Диабет-Регистр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A745F4-51AF-514C-4828-BF846E4B8488}"/>
              </a:ext>
            </a:extLst>
          </p:cNvPr>
          <p:cNvSpPr txBox="1"/>
          <p:nvPr/>
        </p:nvSpPr>
        <p:spPr>
          <a:xfrm>
            <a:off x="7160977" y="2727857"/>
            <a:ext cx="2460739" cy="442674"/>
          </a:xfrm>
          <a:prstGeom prst="roundRect">
            <a:avLst/>
          </a:prstGeom>
          <a:solidFill>
            <a:srgbClr val="CEE6E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FD202E-96E1-3F66-A6AA-B7B1E5A1784D}"/>
              </a:ext>
            </a:extLst>
          </p:cNvPr>
          <p:cNvSpPr txBox="1"/>
          <p:nvPr/>
        </p:nvSpPr>
        <p:spPr>
          <a:xfrm>
            <a:off x="10071817" y="841275"/>
            <a:ext cx="1975403" cy="442674"/>
          </a:xfrm>
          <a:prstGeom prst="roundRect">
            <a:avLst/>
          </a:prstGeom>
          <a:solidFill>
            <a:srgbClr val="CEE6E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ВИМИС </a:t>
            </a:r>
            <a:r>
              <a:rPr lang="ru-RU" sz="2000" dirty="0" err="1"/>
              <a:t>Онко</a:t>
            </a:r>
            <a:endParaRPr lang="ru-RU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7590C2-68E9-8A7A-20FF-C891F81317F1}"/>
              </a:ext>
            </a:extLst>
          </p:cNvPr>
          <p:cNvSpPr txBox="1"/>
          <p:nvPr/>
        </p:nvSpPr>
        <p:spPr>
          <a:xfrm>
            <a:off x="10103077" y="1448682"/>
            <a:ext cx="1944143" cy="442674"/>
          </a:xfrm>
          <a:prstGeom prst="roundRect">
            <a:avLst/>
          </a:prstGeom>
          <a:solidFill>
            <a:srgbClr val="CEE6E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ВИМИС ССЗ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BA49C9-2B4B-CF2C-C828-F62163077AF8}"/>
              </a:ext>
            </a:extLst>
          </p:cNvPr>
          <p:cNvSpPr txBox="1"/>
          <p:nvPr/>
        </p:nvSpPr>
        <p:spPr>
          <a:xfrm>
            <a:off x="10071817" y="2094547"/>
            <a:ext cx="1975403" cy="442674"/>
          </a:xfrm>
          <a:prstGeom prst="roundRect">
            <a:avLst/>
          </a:prstGeom>
          <a:solidFill>
            <a:srgbClr val="CEE6E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ВИМИС </a:t>
            </a:r>
            <a:r>
              <a:rPr lang="ru-RU" sz="2000" dirty="0" err="1"/>
              <a:t>АКиНЕО</a:t>
            </a:r>
            <a:endParaRPr lang="ru-RU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F78E51-D750-3F9E-B9FF-2F4D89B44EDA}"/>
              </a:ext>
            </a:extLst>
          </p:cNvPr>
          <p:cNvSpPr txBox="1"/>
          <p:nvPr/>
        </p:nvSpPr>
        <p:spPr>
          <a:xfrm>
            <a:off x="10208977" y="2740413"/>
            <a:ext cx="1838243" cy="442674"/>
          </a:xfrm>
          <a:prstGeom prst="roundRect">
            <a:avLst/>
          </a:prstGeom>
          <a:solidFill>
            <a:srgbClr val="CEE6E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…</a:t>
            </a:r>
          </a:p>
        </p:txBody>
      </p:sp>
      <p:sp>
        <p:nvSpPr>
          <p:cNvPr id="19" name="Стрелка вправо 2">
            <a:extLst>
              <a:ext uri="{FF2B5EF4-FFF2-40B4-BE49-F238E27FC236}">
                <a16:creationId xmlns:a16="http://schemas.microsoft.com/office/drawing/2014/main" id="{91A7DBFB-F287-077F-89B4-46006E8EC8A0}"/>
              </a:ext>
            </a:extLst>
          </p:cNvPr>
          <p:cNvSpPr/>
          <p:nvPr/>
        </p:nvSpPr>
        <p:spPr>
          <a:xfrm rot="18238988">
            <a:off x="9645944" y="3949095"/>
            <a:ext cx="1312985" cy="205566"/>
          </a:xfrm>
          <a:prstGeom prst="rightArrow">
            <a:avLst/>
          </a:prstGeom>
          <a:solidFill>
            <a:srgbClr val="F36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47">
            <a:extLst>
              <a:ext uri="{FF2B5EF4-FFF2-40B4-BE49-F238E27FC236}">
                <a16:creationId xmlns:a16="http://schemas.microsoft.com/office/drawing/2014/main" id="{BFF772DA-A0EA-C844-4611-8286C0A2BDF1}"/>
              </a:ext>
            </a:extLst>
          </p:cNvPr>
          <p:cNvSpPr/>
          <p:nvPr/>
        </p:nvSpPr>
        <p:spPr>
          <a:xfrm rot="18238988">
            <a:off x="10217692" y="3949097"/>
            <a:ext cx="1312985" cy="205566"/>
          </a:xfrm>
          <a:prstGeom prst="rightArrow">
            <a:avLst/>
          </a:prstGeom>
          <a:solidFill>
            <a:srgbClr val="F36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48">
            <a:extLst>
              <a:ext uri="{FF2B5EF4-FFF2-40B4-BE49-F238E27FC236}">
                <a16:creationId xmlns:a16="http://schemas.microsoft.com/office/drawing/2014/main" id="{DC4126F4-7D1F-A525-EABF-F6DE30C8F688}"/>
              </a:ext>
            </a:extLst>
          </p:cNvPr>
          <p:cNvSpPr/>
          <p:nvPr/>
        </p:nvSpPr>
        <p:spPr>
          <a:xfrm rot="18238988">
            <a:off x="10843028" y="3949097"/>
            <a:ext cx="1312985" cy="205566"/>
          </a:xfrm>
          <a:prstGeom prst="rightArrow">
            <a:avLst/>
          </a:prstGeom>
          <a:solidFill>
            <a:srgbClr val="F36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49">
            <a:extLst>
              <a:ext uri="{FF2B5EF4-FFF2-40B4-BE49-F238E27FC236}">
                <a16:creationId xmlns:a16="http://schemas.microsoft.com/office/drawing/2014/main" id="{736E16F4-26C4-DE01-40C5-5D0DB042CB18}"/>
              </a:ext>
            </a:extLst>
          </p:cNvPr>
          <p:cNvSpPr/>
          <p:nvPr/>
        </p:nvSpPr>
        <p:spPr>
          <a:xfrm rot="14631268">
            <a:off x="6059713" y="3949096"/>
            <a:ext cx="1312985" cy="205566"/>
          </a:xfrm>
          <a:prstGeom prst="rightArrow">
            <a:avLst/>
          </a:prstGeom>
          <a:solidFill>
            <a:srgbClr val="F36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50">
            <a:extLst>
              <a:ext uri="{FF2B5EF4-FFF2-40B4-BE49-F238E27FC236}">
                <a16:creationId xmlns:a16="http://schemas.microsoft.com/office/drawing/2014/main" id="{AA621DBE-2862-E4F9-E7CA-08439B92C484}"/>
              </a:ext>
            </a:extLst>
          </p:cNvPr>
          <p:cNvSpPr/>
          <p:nvPr/>
        </p:nvSpPr>
        <p:spPr>
          <a:xfrm rot="14631268">
            <a:off x="5525462" y="3981891"/>
            <a:ext cx="1312985" cy="205566"/>
          </a:xfrm>
          <a:prstGeom prst="rightArrow">
            <a:avLst/>
          </a:prstGeom>
          <a:solidFill>
            <a:srgbClr val="F36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51">
            <a:extLst>
              <a:ext uri="{FF2B5EF4-FFF2-40B4-BE49-F238E27FC236}">
                <a16:creationId xmlns:a16="http://schemas.microsoft.com/office/drawing/2014/main" id="{2891AF7D-B77C-7950-3AAC-A1FBD32A6739}"/>
              </a:ext>
            </a:extLst>
          </p:cNvPr>
          <p:cNvSpPr/>
          <p:nvPr/>
        </p:nvSpPr>
        <p:spPr>
          <a:xfrm rot="14631268">
            <a:off x="6669477" y="3961569"/>
            <a:ext cx="1312985" cy="205566"/>
          </a:xfrm>
          <a:prstGeom prst="rightArrow">
            <a:avLst/>
          </a:prstGeom>
          <a:solidFill>
            <a:srgbClr val="F36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F8AB5C8-0174-2997-4688-8FC81618D0E6}"/>
              </a:ext>
            </a:extLst>
          </p:cNvPr>
          <p:cNvSpPr txBox="1"/>
          <p:nvPr/>
        </p:nvSpPr>
        <p:spPr>
          <a:xfrm>
            <a:off x="7467995" y="3900008"/>
            <a:ext cx="2719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36223"/>
                </a:solidFill>
              </a:rPr>
              <a:t>Разная структура данных</a:t>
            </a:r>
          </a:p>
        </p:txBody>
      </p:sp>
    </p:spTree>
    <p:extLst>
      <p:ext uri="{BB962C8B-B14F-4D97-AF65-F5344CB8AC3E}">
        <p14:creationId xmlns:p14="http://schemas.microsoft.com/office/powerpoint/2010/main" val="2659819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75D6C10-B5A7-4715-803E-0501C9C2C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DBB413-C2E9-2433-2462-EA5D88DBEA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5030" y="350440"/>
            <a:ext cx="3976496" cy="2293781"/>
          </a:xfrm>
        </p:spPr>
        <p:txBody>
          <a:bodyPr>
            <a:normAutofit/>
          </a:bodyPr>
          <a:lstStyle/>
          <a:p>
            <a:pPr algn="l"/>
            <a:r>
              <a:rPr lang="ru-RU" sz="3600" dirty="0">
                <a:solidFill>
                  <a:schemeClr val="tx2"/>
                </a:solidFill>
                <a:latin typeface="Lato Heavy" charset="0"/>
                <a:ea typeface="Lato Heavy" charset="0"/>
                <a:cs typeface="Lato Heavy" charset="0"/>
              </a:rPr>
              <a:t>Что такое </a:t>
            </a:r>
            <a:r>
              <a:rPr lang="en-US" sz="3600" dirty="0">
                <a:solidFill>
                  <a:schemeClr val="tx2"/>
                </a:solidFill>
                <a:latin typeface="Lato Heavy" charset="0"/>
                <a:ea typeface="Lato Heavy" charset="0"/>
                <a:cs typeface="Lato Heavy" charset="0"/>
              </a:rPr>
              <a:t>Fast Healthcare Interoperability Resources – FHIR</a:t>
            </a:r>
            <a:endParaRPr lang="en-RU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CFCEE2-4A6C-5704-95D7-018309E1D2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5030" y="2956974"/>
            <a:ext cx="3976496" cy="3192366"/>
          </a:xfrm>
        </p:spPr>
        <p:txBody>
          <a:bodyPr>
            <a:normAutofit fontScale="700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/>
              <a:t>Модель медицинских данных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ru-RU" sz="1600" dirty="0"/>
              <a:t>80</a:t>
            </a:r>
            <a:r>
              <a:rPr lang="en-US" sz="1600" dirty="0"/>
              <a:t>%</a:t>
            </a:r>
            <a:r>
              <a:rPr lang="ru-RU" sz="1600" dirty="0"/>
              <a:t> общеупотребительных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ru-RU" sz="1600" dirty="0"/>
              <a:t>Тщательно документирована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ru-RU" sz="1600" dirty="0"/>
              <a:t>Технология уточнения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API </a:t>
            </a:r>
            <a:r>
              <a:rPr lang="ru-RU" sz="2000" dirty="0"/>
              <a:t>для обмена данными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/>
              <a:t>Сообщество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ru-RU" sz="1600" dirty="0"/>
              <a:t>Международные рабочие группы по развитию стандарта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ru-RU" sz="1600" dirty="0"/>
              <a:t>Чат разработчиков с быстрым откликом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ru-RU" sz="1600" dirty="0" err="1"/>
              <a:t>Коннектатоны</a:t>
            </a:r>
            <a:endParaRPr lang="ru-RU" sz="16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/>
              <a:t>Мировое признание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dirty="0"/>
              <a:t>HL7 </a:t>
            </a:r>
            <a:r>
              <a:rPr lang="ru-RU" sz="1600" dirty="0"/>
              <a:t>развивает только </a:t>
            </a:r>
            <a:r>
              <a:rPr lang="en-US" sz="1600" dirty="0"/>
              <a:t>FHIR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ru-RU" sz="1600" dirty="0"/>
              <a:t>Сделаны национальные стандарты в Австралии, Канаде, Дании, Швейцарии, Италии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ru-RU" sz="1600" dirty="0"/>
              <a:t>В США нормативно с 2022 года</a:t>
            </a:r>
            <a:endParaRPr lang="en-RU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AA4A5B-CF70-0EE6-5F42-E1F0EE53B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557" y="641053"/>
            <a:ext cx="6164194" cy="540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675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6650B1-C950-0D25-4630-DEC7F87BCFD6}"/>
              </a:ext>
            </a:extLst>
          </p:cNvPr>
          <p:cNvSpPr txBox="1"/>
          <p:nvPr/>
        </p:nvSpPr>
        <p:spPr>
          <a:xfrm>
            <a:off x="1989677" y="1338482"/>
            <a:ext cx="922315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Цель группы – создать национальное руководство по реализации стандарта FHIR на территории Российской Федерации.</a:t>
            </a:r>
          </a:p>
          <a:p>
            <a:endParaRPr lang="ru-RU" dirty="0"/>
          </a:p>
          <a:p>
            <a:r>
              <a:rPr lang="ru-RU" dirty="0"/>
              <a:t>Участники – коммерческие компании, ЦНИИОИЗ МЗ РФ</a:t>
            </a:r>
          </a:p>
          <a:p>
            <a:endParaRPr lang="ru-RU" dirty="0"/>
          </a:p>
          <a:p>
            <a:r>
              <a:rPr lang="ru-RU" dirty="0"/>
              <a:t>Открытость:</a:t>
            </a:r>
          </a:p>
          <a:p>
            <a:pPr lvl="2" indent="-285750">
              <a:buFontTx/>
              <a:buChar char="-"/>
            </a:pPr>
            <a:r>
              <a:rPr lang="ru-RU" dirty="0"/>
              <a:t>Включиться в работу может любой желающий</a:t>
            </a:r>
          </a:p>
          <a:p>
            <a:pPr lvl="2" indent="-285750">
              <a:buFontTx/>
              <a:buChar char="-"/>
            </a:pPr>
            <a:r>
              <a:rPr lang="ru-RU" dirty="0"/>
              <a:t>Встречи и дискуссии рабочей группы ведутся публично</a:t>
            </a:r>
          </a:p>
          <a:p>
            <a:pPr lvl="2" indent="-285750">
              <a:buFontTx/>
              <a:buChar char="-"/>
            </a:pPr>
            <a:r>
              <a:rPr lang="ru-RU" dirty="0"/>
              <a:t>Решения рабочей группы публикуются на открытых ресурсах группы</a:t>
            </a:r>
          </a:p>
          <a:p>
            <a:pPr lvl="2" indent="-285750">
              <a:buFontTx/>
              <a:buChar char="-"/>
            </a:pPr>
            <a:r>
              <a:rPr lang="ru-RU" dirty="0"/>
              <a:t>Разработка FHIR Ru Core ведется в публичном репозитории</a:t>
            </a:r>
          </a:p>
          <a:p>
            <a:pPr marL="628650" lvl="2"/>
            <a:endParaRPr lang="ru-RU" dirty="0"/>
          </a:p>
          <a:p>
            <a:r>
              <a:rPr lang="ru-RU" dirty="0"/>
              <a:t>Тематические группы:</a:t>
            </a:r>
          </a:p>
          <a:p>
            <a:pPr lvl="2" indent="-285750">
              <a:buFontTx/>
              <a:buChar char="-"/>
            </a:pPr>
            <a:r>
              <a:rPr lang="ru-RU" dirty="0"/>
              <a:t>Лабораторные объекты</a:t>
            </a:r>
          </a:p>
          <a:p>
            <a:pPr lvl="2" indent="-285750">
              <a:buFontTx/>
              <a:buChar char="-"/>
            </a:pPr>
            <a:r>
              <a:rPr lang="ru-RU" dirty="0"/>
              <a:t>Клинические объекты</a:t>
            </a:r>
          </a:p>
          <a:p>
            <a:pPr lvl="2" indent="-285750">
              <a:buFontTx/>
              <a:buChar char="-"/>
            </a:pPr>
            <a:r>
              <a:rPr lang="ru-RU" dirty="0"/>
              <a:t>Административные объекты</a:t>
            </a:r>
          </a:p>
          <a:p>
            <a:endParaRPr lang="ru-RU" dirty="0"/>
          </a:p>
          <a:p>
            <a:r>
              <a:rPr lang="ru-RU" dirty="0"/>
              <a:t>Сайт </a:t>
            </a:r>
            <a:r>
              <a:rPr lang="en-US" dirty="0">
                <a:hlinkClick r:id="rId2"/>
              </a:rPr>
              <a:t>fhir.ru</a:t>
            </a:r>
            <a:r>
              <a:rPr lang="ru-RU" dirty="0"/>
              <a:t>, </a:t>
            </a:r>
            <a:r>
              <a:rPr lang="en-GB" dirty="0">
                <a:hlinkClick r:id="rId2"/>
              </a:rPr>
              <a:t>fhir-ru.zendoc.me</a:t>
            </a:r>
            <a:r>
              <a:rPr lang="ru-RU" dirty="0"/>
              <a:t> </a:t>
            </a:r>
          </a:p>
          <a:p>
            <a:r>
              <a:rPr lang="ru-RU" dirty="0" err="1"/>
              <a:t>Телеграм</a:t>
            </a:r>
            <a:r>
              <a:rPr lang="ru-RU" dirty="0"/>
              <a:t>-чат </a:t>
            </a:r>
            <a:r>
              <a:rPr lang="en-US" dirty="0">
                <a:hlinkClick r:id="rId3"/>
              </a:rPr>
              <a:t>t.me/fhir_ru</a:t>
            </a:r>
            <a:endParaRPr lang="en-US" dirty="0"/>
          </a:p>
          <a:p>
            <a:r>
              <a:rPr lang="ru-RU" dirty="0"/>
              <a:t>Канал </a:t>
            </a:r>
            <a:r>
              <a:rPr lang="en-US" dirty="0" err="1"/>
              <a:t>youtube</a:t>
            </a:r>
            <a:r>
              <a:rPr lang="en-US" dirty="0"/>
              <a:t>: HL7 FHIR Russia</a:t>
            </a:r>
            <a:endParaRPr lang="ru-RU" dirty="0"/>
          </a:p>
        </p:txBody>
      </p:sp>
      <p:sp>
        <p:nvSpPr>
          <p:cNvPr id="3" name="CuadroTexto 95">
            <a:extLst>
              <a:ext uri="{FF2B5EF4-FFF2-40B4-BE49-F238E27FC236}">
                <a16:creationId xmlns:a16="http://schemas.microsoft.com/office/drawing/2014/main" id="{DA360985-2DF5-6A8A-BC8D-1BFF29432325}"/>
              </a:ext>
            </a:extLst>
          </p:cNvPr>
          <p:cNvSpPr txBox="1"/>
          <p:nvPr/>
        </p:nvSpPr>
        <p:spPr>
          <a:xfrm>
            <a:off x="1898237" y="418276"/>
            <a:ext cx="83955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tx2"/>
                </a:solidFill>
                <a:latin typeface="Lato Heavy" charset="0"/>
                <a:ea typeface="Lato Heavy" charset="0"/>
                <a:cs typeface="Lato Heavy" charset="0"/>
              </a:rPr>
              <a:t>Рабочая группа </a:t>
            </a:r>
            <a:r>
              <a:rPr lang="en-US" sz="4000" b="1" dirty="0">
                <a:solidFill>
                  <a:schemeClr val="tx2"/>
                </a:solidFill>
                <a:latin typeface="Lato Heavy" charset="0"/>
                <a:ea typeface="Lato Heavy" charset="0"/>
                <a:cs typeface="Lato Heavy" charset="0"/>
              </a:rPr>
              <a:t>HL7 FHIR</a:t>
            </a:r>
            <a:r>
              <a:rPr lang="ru-RU" sz="4000" b="1" dirty="0">
                <a:solidFill>
                  <a:schemeClr val="tx2"/>
                </a:solidFill>
                <a:latin typeface="Lato Heavy" charset="0"/>
                <a:ea typeface="Lato Heavy" charset="0"/>
                <a:cs typeface="Lato Heavy" charset="0"/>
              </a:rPr>
              <a:t> Россия</a:t>
            </a:r>
            <a:endParaRPr lang="en-US" sz="4000" b="1" dirty="0">
              <a:solidFill>
                <a:schemeClr val="tx2"/>
              </a:solidFill>
              <a:latin typeface="Lato Heavy" charset="0"/>
              <a:ea typeface="Lato Heavy" charset="0"/>
              <a:cs typeface="Lato Heav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648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 1">
            <a:extLst>
              <a:ext uri="{FF2B5EF4-FFF2-40B4-BE49-F238E27FC236}">
                <a16:creationId xmlns:a16="http://schemas.microsoft.com/office/drawing/2014/main" id="{3E098AB9-8D08-FA43-95A8-F31D58303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544" y="4159172"/>
            <a:ext cx="11222914" cy="2526"/>
          </a:xfrm>
          <a:custGeom>
            <a:avLst/>
            <a:gdLst>
              <a:gd name="T0" fmla="*/ 0 w 19590"/>
              <a:gd name="T1" fmla="*/ 0 h 1"/>
              <a:gd name="T2" fmla="*/ 19589 w 19590"/>
              <a:gd name="T3" fmla="*/ 0 h 1"/>
              <a:gd name="T4" fmla="*/ 0 w 19590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590" h="1">
                <a:moveTo>
                  <a:pt x="0" y="0"/>
                </a:moveTo>
                <a:lnTo>
                  <a:pt x="19589" y="0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66" name="Line 2">
            <a:extLst>
              <a:ext uri="{FF2B5EF4-FFF2-40B4-BE49-F238E27FC236}">
                <a16:creationId xmlns:a16="http://schemas.microsoft.com/office/drawing/2014/main" id="{737C4D0A-EA68-5D42-BFBB-71EEF994A2D7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544" y="4159172"/>
            <a:ext cx="11222914" cy="2526"/>
          </a:xfrm>
          <a:prstGeom prst="line">
            <a:avLst/>
          </a:prstGeom>
          <a:noFill/>
          <a:ln w="38100" cap="flat">
            <a:solidFill>
              <a:schemeClr val="bg1">
                <a:lumMod val="50000"/>
                <a:alpha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sz="900"/>
          </a:p>
        </p:txBody>
      </p:sp>
      <p:sp>
        <p:nvSpPr>
          <p:cNvPr id="67" name="Freeform 3">
            <a:extLst>
              <a:ext uri="{FF2B5EF4-FFF2-40B4-BE49-F238E27FC236}">
                <a16:creationId xmlns:a16="http://schemas.microsoft.com/office/drawing/2014/main" id="{DB7B5207-D1C0-FB4B-935F-5C8FAC679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3994" y="3689234"/>
            <a:ext cx="937349" cy="939875"/>
          </a:xfrm>
          <a:custGeom>
            <a:avLst/>
            <a:gdLst>
              <a:gd name="T0" fmla="*/ 1637 w 1638"/>
              <a:gd name="T1" fmla="*/ 819 h 1639"/>
              <a:gd name="T2" fmla="*/ 1637 w 1638"/>
              <a:gd name="T3" fmla="*/ 819 h 1639"/>
              <a:gd name="T4" fmla="*/ 819 w 1638"/>
              <a:gd name="T5" fmla="*/ 1638 h 1639"/>
              <a:gd name="T6" fmla="*/ 0 w 1638"/>
              <a:gd name="T7" fmla="*/ 819 h 1639"/>
              <a:gd name="T8" fmla="*/ 819 w 1638"/>
              <a:gd name="T9" fmla="*/ 0 h 1639"/>
              <a:gd name="T10" fmla="*/ 1637 w 1638"/>
              <a:gd name="T11" fmla="*/ 819 h 1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38" h="1639">
                <a:moveTo>
                  <a:pt x="1637" y="819"/>
                </a:moveTo>
                <a:lnTo>
                  <a:pt x="1637" y="819"/>
                </a:lnTo>
                <a:cubicBezTo>
                  <a:pt x="1637" y="1270"/>
                  <a:pt x="1270" y="1638"/>
                  <a:pt x="819" y="1638"/>
                </a:cubicBezTo>
                <a:cubicBezTo>
                  <a:pt x="367" y="1638"/>
                  <a:pt x="0" y="1270"/>
                  <a:pt x="0" y="819"/>
                </a:cubicBezTo>
                <a:cubicBezTo>
                  <a:pt x="0" y="368"/>
                  <a:pt x="367" y="0"/>
                  <a:pt x="819" y="0"/>
                </a:cubicBezTo>
                <a:cubicBezTo>
                  <a:pt x="1270" y="0"/>
                  <a:pt x="1637" y="368"/>
                  <a:pt x="1637" y="819"/>
                </a:cubicBezTo>
              </a:path>
            </a:pathLst>
          </a:custGeom>
          <a:solidFill>
            <a:schemeClr val="bg2"/>
          </a:solidFill>
          <a:ln w="38100" cap="flat">
            <a:solidFill>
              <a:schemeClr val="bg1">
                <a:lumMod val="50000"/>
                <a:alpha val="50000"/>
              </a:schemeClr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68" name="Freeform 4">
            <a:extLst>
              <a:ext uri="{FF2B5EF4-FFF2-40B4-BE49-F238E27FC236}">
                <a16:creationId xmlns:a16="http://schemas.microsoft.com/office/drawing/2014/main" id="{FEE04617-8C63-5B41-8144-C47A42B5E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8182" y="3689234"/>
            <a:ext cx="939875" cy="939875"/>
          </a:xfrm>
          <a:custGeom>
            <a:avLst/>
            <a:gdLst>
              <a:gd name="T0" fmla="*/ 1638 w 1639"/>
              <a:gd name="T1" fmla="*/ 819 h 1639"/>
              <a:gd name="T2" fmla="*/ 1638 w 1639"/>
              <a:gd name="T3" fmla="*/ 819 h 1639"/>
              <a:gd name="T4" fmla="*/ 819 w 1639"/>
              <a:gd name="T5" fmla="*/ 1638 h 1639"/>
              <a:gd name="T6" fmla="*/ 0 w 1639"/>
              <a:gd name="T7" fmla="*/ 819 h 1639"/>
              <a:gd name="T8" fmla="*/ 819 w 1639"/>
              <a:gd name="T9" fmla="*/ 0 h 1639"/>
              <a:gd name="T10" fmla="*/ 1638 w 1639"/>
              <a:gd name="T11" fmla="*/ 819 h 1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39" h="1639">
                <a:moveTo>
                  <a:pt x="1638" y="819"/>
                </a:moveTo>
                <a:lnTo>
                  <a:pt x="1638" y="819"/>
                </a:lnTo>
                <a:cubicBezTo>
                  <a:pt x="1638" y="1270"/>
                  <a:pt x="1278" y="1638"/>
                  <a:pt x="819" y="1638"/>
                </a:cubicBezTo>
                <a:cubicBezTo>
                  <a:pt x="367" y="1638"/>
                  <a:pt x="0" y="1270"/>
                  <a:pt x="0" y="819"/>
                </a:cubicBezTo>
                <a:cubicBezTo>
                  <a:pt x="0" y="368"/>
                  <a:pt x="367" y="0"/>
                  <a:pt x="819" y="0"/>
                </a:cubicBezTo>
                <a:cubicBezTo>
                  <a:pt x="1278" y="0"/>
                  <a:pt x="1638" y="368"/>
                  <a:pt x="1638" y="819"/>
                </a:cubicBezTo>
              </a:path>
            </a:pathLst>
          </a:custGeom>
          <a:solidFill>
            <a:schemeClr val="bg2"/>
          </a:solidFill>
          <a:ln w="38100" cap="flat">
            <a:solidFill>
              <a:schemeClr val="bg1">
                <a:lumMod val="50000"/>
                <a:alpha val="50000"/>
              </a:schemeClr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69" name="Freeform 5">
            <a:extLst>
              <a:ext uri="{FF2B5EF4-FFF2-40B4-BE49-F238E27FC236}">
                <a16:creationId xmlns:a16="http://schemas.microsoft.com/office/drawing/2014/main" id="{047514F0-0B96-9947-A8DB-F5554E153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1754" y="3689234"/>
            <a:ext cx="937348" cy="939875"/>
          </a:xfrm>
          <a:custGeom>
            <a:avLst/>
            <a:gdLst>
              <a:gd name="T0" fmla="*/ 1637 w 1638"/>
              <a:gd name="T1" fmla="*/ 819 h 1639"/>
              <a:gd name="T2" fmla="*/ 1637 w 1638"/>
              <a:gd name="T3" fmla="*/ 819 h 1639"/>
              <a:gd name="T4" fmla="*/ 818 w 1638"/>
              <a:gd name="T5" fmla="*/ 1638 h 1639"/>
              <a:gd name="T6" fmla="*/ 0 w 1638"/>
              <a:gd name="T7" fmla="*/ 819 h 1639"/>
              <a:gd name="T8" fmla="*/ 818 w 1638"/>
              <a:gd name="T9" fmla="*/ 0 h 1639"/>
              <a:gd name="T10" fmla="*/ 1637 w 1638"/>
              <a:gd name="T11" fmla="*/ 819 h 1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38" h="1639">
                <a:moveTo>
                  <a:pt x="1637" y="819"/>
                </a:moveTo>
                <a:lnTo>
                  <a:pt x="1637" y="819"/>
                </a:lnTo>
                <a:cubicBezTo>
                  <a:pt x="1637" y="1270"/>
                  <a:pt x="1269" y="1638"/>
                  <a:pt x="818" y="1638"/>
                </a:cubicBezTo>
                <a:cubicBezTo>
                  <a:pt x="367" y="1638"/>
                  <a:pt x="0" y="1270"/>
                  <a:pt x="0" y="819"/>
                </a:cubicBezTo>
                <a:cubicBezTo>
                  <a:pt x="0" y="368"/>
                  <a:pt x="367" y="0"/>
                  <a:pt x="818" y="0"/>
                </a:cubicBezTo>
                <a:cubicBezTo>
                  <a:pt x="1269" y="0"/>
                  <a:pt x="1637" y="368"/>
                  <a:pt x="1637" y="819"/>
                </a:cubicBezTo>
              </a:path>
            </a:pathLst>
          </a:custGeom>
          <a:solidFill>
            <a:schemeClr val="bg2"/>
          </a:solidFill>
          <a:ln w="38100" cap="flat">
            <a:solidFill>
              <a:schemeClr val="bg1">
                <a:lumMod val="50000"/>
                <a:alpha val="50000"/>
              </a:schemeClr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70" name="Freeform 6">
            <a:extLst>
              <a:ext uri="{FF2B5EF4-FFF2-40B4-BE49-F238E27FC236}">
                <a16:creationId xmlns:a16="http://schemas.microsoft.com/office/drawing/2014/main" id="{9908A147-E23A-174F-BE21-F8EF11B2E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2799" y="3689234"/>
            <a:ext cx="939875" cy="939875"/>
          </a:xfrm>
          <a:custGeom>
            <a:avLst/>
            <a:gdLst>
              <a:gd name="T0" fmla="*/ 1638 w 1639"/>
              <a:gd name="T1" fmla="*/ 819 h 1639"/>
              <a:gd name="T2" fmla="*/ 1638 w 1639"/>
              <a:gd name="T3" fmla="*/ 819 h 1639"/>
              <a:gd name="T4" fmla="*/ 819 w 1639"/>
              <a:gd name="T5" fmla="*/ 1638 h 1639"/>
              <a:gd name="T6" fmla="*/ 0 w 1639"/>
              <a:gd name="T7" fmla="*/ 819 h 1639"/>
              <a:gd name="T8" fmla="*/ 819 w 1639"/>
              <a:gd name="T9" fmla="*/ 0 h 1639"/>
              <a:gd name="T10" fmla="*/ 1638 w 1639"/>
              <a:gd name="T11" fmla="*/ 819 h 1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39" h="1639">
                <a:moveTo>
                  <a:pt x="1638" y="819"/>
                </a:moveTo>
                <a:lnTo>
                  <a:pt x="1638" y="819"/>
                </a:lnTo>
                <a:cubicBezTo>
                  <a:pt x="1638" y="1270"/>
                  <a:pt x="1270" y="1638"/>
                  <a:pt x="819" y="1638"/>
                </a:cubicBezTo>
                <a:cubicBezTo>
                  <a:pt x="368" y="1638"/>
                  <a:pt x="0" y="1270"/>
                  <a:pt x="0" y="819"/>
                </a:cubicBezTo>
                <a:cubicBezTo>
                  <a:pt x="0" y="368"/>
                  <a:pt x="368" y="0"/>
                  <a:pt x="819" y="0"/>
                </a:cubicBezTo>
                <a:cubicBezTo>
                  <a:pt x="1270" y="0"/>
                  <a:pt x="1638" y="368"/>
                  <a:pt x="1638" y="819"/>
                </a:cubicBezTo>
              </a:path>
            </a:pathLst>
          </a:custGeom>
          <a:solidFill>
            <a:schemeClr val="bg2"/>
          </a:solidFill>
          <a:ln w="38100" cap="flat">
            <a:solidFill>
              <a:schemeClr val="bg1">
                <a:lumMod val="50000"/>
                <a:alpha val="50000"/>
              </a:schemeClr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71" name="Freeform 7">
            <a:extLst>
              <a:ext uri="{FF2B5EF4-FFF2-40B4-BE49-F238E27FC236}">
                <a16:creationId xmlns:a16="http://schemas.microsoft.com/office/drawing/2014/main" id="{D1BF22FD-B106-FF49-B615-421DA651E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6987" y="3689234"/>
            <a:ext cx="942401" cy="939875"/>
          </a:xfrm>
          <a:custGeom>
            <a:avLst/>
            <a:gdLst>
              <a:gd name="T0" fmla="*/ 1645 w 1646"/>
              <a:gd name="T1" fmla="*/ 819 h 1639"/>
              <a:gd name="T2" fmla="*/ 1645 w 1646"/>
              <a:gd name="T3" fmla="*/ 819 h 1639"/>
              <a:gd name="T4" fmla="*/ 826 w 1646"/>
              <a:gd name="T5" fmla="*/ 1638 h 1639"/>
              <a:gd name="T6" fmla="*/ 0 w 1646"/>
              <a:gd name="T7" fmla="*/ 819 h 1639"/>
              <a:gd name="T8" fmla="*/ 826 w 1646"/>
              <a:gd name="T9" fmla="*/ 0 h 1639"/>
              <a:gd name="T10" fmla="*/ 1645 w 1646"/>
              <a:gd name="T11" fmla="*/ 819 h 1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46" h="1639">
                <a:moveTo>
                  <a:pt x="1645" y="819"/>
                </a:moveTo>
                <a:lnTo>
                  <a:pt x="1645" y="819"/>
                </a:lnTo>
                <a:cubicBezTo>
                  <a:pt x="1645" y="1270"/>
                  <a:pt x="1277" y="1638"/>
                  <a:pt x="826" y="1638"/>
                </a:cubicBezTo>
                <a:cubicBezTo>
                  <a:pt x="367" y="1638"/>
                  <a:pt x="0" y="1270"/>
                  <a:pt x="0" y="819"/>
                </a:cubicBezTo>
                <a:cubicBezTo>
                  <a:pt x="0" y="368"/>
                  <a:pt x="367" y="0"/>
                  <a:pt x="826" y="0"/>
                </a:cubicBezTo>
                <a:cubicBezTo>
                  <a:pt x="1277" y="0"/>
                  <a:pt x="1645" y="368"/>
                  <a:pt x="1645" y="819"/>
                </a:cubicBezTo>
              </a:path>
            </a:pathLst>
          </a:custGeom>
          <a:solidFill>
            <a:schemeClr val="bg2"/>
          </a:solidFill>
          <a:ln w="38100" cap="flat">
            <a:solidFill>
              <a:schemeClr val="bg1">
                <a:lumMod val="50000"/>
                <a:alpha val="50000"/>
              </a:schemeClr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504" name="Freeform 427">
            <a:extLst>
              <a:ext uri="{FF2B5EF4-FFF2-40B4-BE49-F238E27FC236}">
                <a16:creationId xmlns:a16="http://schemas.microsoft.com/office/drawing/2014/main" id="{28447B12-53A3-2747-BEC6-2F31D183B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3825" y="2501758"/>
            <a:ext cx="255182" cy="255181"/>
          </a:xfrm>
          <a:custGeom>
            <a:avLst/>
            <a:gdLst>
              <a:gd name="T0" fmla="*/ 444 w 445"/>
              <a:gd name="T1" fmla="*/ 222 h 445"/>
              <a:gd name="T2" fmla="*/ 444 w 445"/>
              <a:gd name="T3" fmla="*/ 222 h 445"/>
              <a:gd name="T4" fmla="*/ 222 w 445"/>
              <a:gd name="T5" fmla="*/ 444 h 445"/>
              <a:gd name="T6" fmla="*/ 0 w 445"/>
              <a:gd name="T7" fmla="*/ 222 h 445"/>
              <a:gd name="T8" fmla="*/ 222 w 445"/>
              <a:gd name="T9" fmla="*/ 0 h 445"/>
              <a:gd name="T10" fmla="*/ 444 w 445"/>
              <a:gd name="T11" fmla="*/ 222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5" h="445">
                <a:moveTo>
                  <a:pt x="444" y="222"/>
                </a:moveTo>
                <a:lnTo>
                  <a:pt x="444" y="222"/>
                </a:lnTo>
                <a:cubicBezTo>
                  <a:pt x="444" y="345"/>
                  <a:pt x="345" y="444"/>
                  <a:pt x="222" y="444"/>
                </a:cubicBezTo>
                <a:cubicBezTo>
                  <a:pt x="100" y="444"/>
                  <a:pt x="0" y="345"/>
                  <a:pt x="0" y="222"/>
                </a:cubicBezTo>
                <a:cubicBezTo>
                  <a:pt x="0" y="100"/>
                  <a:pt x="100" y="0"/>
                  <a:pt x="222" y="0"/>
                </a:cubicBezTo>
                <a:cubicBezTo>
                  <a:pt x="345" y="0"/>
                  <a:pt x="444" y="100"/>
                  <a:pt x="444" y="222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542" name="Freeform 464">
            <a:extLst>
              <a:ext uri="{FF2B5EF4-FFF2-40B4-BE49-F238E27FC236}">
                <a16:creationId xmlns:a16="http://schemas.microsoft.com/office/drawing/2014/main" id="{23A6E30F-1DD7-CE40-A901-7374264A4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3825" y="2875687"/>
            <a:ext cx="255182" cy="255181"/>
          </a:xfrm>
          <a:custGeom>
            <a:avLst/>
            <a:gdLst>
              <a:gd name="T0" fmla="*/ 444 w 445"/>
              <a:gd name="T1" fmla="*/ 222 h 445"/>
              <a:gd name="T2" fmla="*/ 444 w 445"/>
              <a:gd name="T3" fmla="*/ 222 h 445"/>
              <a:gd name="T4" fmla="*/ 222 w 445"/>
              <a:gd name="T5" fmla="*/ 444 h 445"/>
              <a:gd name="T6" fmla="*/ 0 w 445"/>
              <a:gd name="T7" fmla="*/ 222 h 445"/>
              <a:gd name="T8" fmla="*/ 222 w 445"/>
              <a:gd name="T9" fmla="*/ 0 h 445"/>
              <a:gd name="T10" fmla="*/ 444 w 445"/>
              <a:gd name="T11" fmla="*/ 222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5" h="445">
                <a:moveTo>
                  <a:pt x="444" y="222"/>
                </a:moveTo>
                <a:lnTo>
                  <a:pt x="444" y="222"/>
                </a:lnTo>
                <a:cubicBezTo>
                  <a:pt x="444" y="344"/>
                  <a:pt x="345" y="444"/>
                  <a:pt x="222" y="444"/>
                </a:cubicBezTo>
                <a:cubicBezTo>
                  <a:pt x="100" y="444"/>
                  <a:pt x="0" y="344"/>
                  <a:pt x="0" y="222"/>
                </a:cubicBezTo>
                <a:cubicBezTo>
                  <a:pt x="0" y="99"/>
                  <a:pt x="100" y="0"/>
                  <a:pt x="222" y="0"/>
                </a:cubicBezTo>
                <a:cubicBezTo>
                  <a:pt x="345" y="0"/>
                  <a:pt x="444" y="99"/>
                  <a:pt x="444" y="222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580" name="Freeform 501">
            <a:extLst>
              <a:ext uri="{FF2B5EF4-FFF2-40B4-BE49-F238E27FC236}">
                <a16:creationId xmlns:a16="http://schemas.microsoft.com/office/drawing/2014/main" id="{09A170EC-6DDE-5A4D-ADFF-8641A89B2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1267" y="2496705"/>
            <a:ext cx="250127" cy="250127"/>
          </a:xfrm>
          <a:custGeom>
            <a:avLst/>
            <a:gdLst>
              <a:gd name="T0" fmla="*/ 436 w 437"/>
              <a:gd name="T1" fmla="*/ 222 h 437"/>
              <a:gd name="T2" fmla="*/ 436 w 437"/>
              <a:gd name="T3" fmla="*/ 222 h 437"/>
              <a:gd name="T4" fmla="*/ 214 w 437"/>
              <a:gd name="T5" fmla="*/ 436 h 437"/>
              <a:gd name="T6" fmla="*/ 0 w 437"/>
              <a:gd name="T7" fmla="*/ 222 h 437"/>
              <a:gd name="T8" fmla="*/ 214 w 437"/>
              <a:gd name="T9" fmla="*/ 0 h 437"/>
              <a:gd name="T10" fmla="*/ 436 w 437"/>
              <a:gd name="T11" fmla="*/ 222 h 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7" h="437">
                <a:moveTo>
                  <a:pt x="436" y="222"/>
                </a:moveTo>
                <a:lnTo>
                  <a:pt x="436" y="222"/>
                </a:lnTo>
                <a:cubicBezTo>
                  <a:pt x="436" y="337"/>
                  <a:pt x="337" y="436"/>
                  <a:pt x="214" y="436"/>
                </a:cubicBezTo>
                <a:cubicBezTo>
                  <a:pt x="99" y="436"/>
                  <a:pt x="0" y="337"/>
                  <a:pt x="0" y="222"/>
                </a:cubicBezTo>
                <a:cubicBezTo>
                  <a:pt x="0" y="99"/>
                  <a:pt x="99" y="0"/>
                  <a:pt x="214" y="0"/>
                </a:cubicBezTo>
                <a:cubicBezTo>
                  <a:pt x="337" y="0"/>
                  <a:pt x="436" y="99"/>
                  <a:pt x="436" y="222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618" name="Freeform 538">
            <a:extLst>
              <a:ext uri="{FF2B5EF4-FFF2-40B4-BE49-F238E27FC236}">
                <a16:creationId xmlns:a16="http://schemas.microsoft.com/office/drawing/2014/main" id="{7182880A-E45D-FB44-AC07-B70AE32BA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1267" y="2870634"/>
            <a:ext cx="250127" cy="250127"/>
          </a:xfrm>
          <a:custGeom>
            <a:avLst/>
            <a:gdLst>
              <a:gd name="T0" fmla="*/ 436 w 437"/>
              <a:gd name="T1" fmla="*/ 222 h 437"/>
              <a:gd name="T2" fmla="*/ 436 w 437"/>
              <a:gd name="T3" fmla="*/ 222 h 437"/>
              <a:gd name="T4" fmla="*/ 214 w 437"/>
              <a:gd name="T5" fmla="*/ 436 h 437"/>
              <a:gd name="T6" fmla="*/ 0 w 437"/>
              <a:gd name="T7" fmla="*/ 222 h 437"/>
              <a:gd name="T8" fmla="*/ 214 w 437"/>
              <a:gd name="T9" fmla="*/ 0 h 437"/>
              <a:gd name="T10" fmla="*/ 436 w 437"/>
              <a:gd name="T11" fmla="*/ 222 h 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7" h="437">
                <a:moveTo>
                  <a:pt x="436" y="222"/>
                </a:moveTo>
                <a:lnTo>
                  <a:pt x="436" y="222"/>
                </a:lnTo>
                <a:cubicBezTo>
                  <a:pt x="436" y="337"/>
                  <a:pt x="337" y="436"/>
                  <a:pt x="214" y="436"/>
                </a:cubicBezTo>
                <a:cubicBezTo>
                  <a:pt x="99" y="436"/>
                  <a:pt x="0" y="337"/>
                  <a:pt x="0" y="222"/>
                </a:cubicBezTo>
                <a:cubicBezTo>
                  <a:pt x="0" y="100"/>
                  <a:pt x="99" y="0"/>
                  <a:pt x="214" y="0"/>
                </a:cubicBezTo>
                <a:cubicBezTo>
                  <a:pt x="337" y="0"/>
                  <a:pt x="436" y="100"/>
                  <a:pt x="436" y="222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657" name="Freeform 575">
            <a:extLst>
              <a:ext uri="{FF2B5EF4-FFF2-40B4-BE49-F238E27FC236}">
                <a16:creationId xmlns:a16="http://schemas.microsoft.com/office/drawing/2014/main" id="{3D95C55B-9B2E-C04D-B884-FAEC11E45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818" y="2537130"/>
            <a:ext cx="250127" cy="255181"/>
          </a:xfrm>
          <a:custGeom>
            <a:avLst/>
            <a:gdLst>
              <a:gd name="T0" fmla="*/ 436 w 437"/>
              <a:gd name="T1" fmla="*/ 222 h 444"/>
              <a:gd name="T2" fmla="*/ 436 w 437"/>
              <a:gd name="T3" fmla="*/ 222 h 444"/>
              <a:gd name="T4" fmla="*/ 214 w 437"/>
              <a:gd name="T5" fmla="*/ 443 h 444"/>
              <a:gd name="T6" fmla="*/ 0 w 437"/>
              <a:gd name="T7" fmla="*/ 222 h 444"/>
              <a:gd name="T8" fmla="*/ 214 w 437"/>
              <a:gd name="T9" fmla="*/ 0 h 444"/>
              <a:gd name="T10" fmla="*/ 436 w 437"/>
              <a:gd name="T11" fmla="*/ 222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7" h="444">
                <a:moveTo>
                  <a:pt x="436" y="222"/>
                </a:moveTo>
                <a:lnTo>
                  <a:pt x="436" y="222"/>
                </a:lnTo>
                <a:cubicBezTo>
                  <a:pt x="436" y="344"/>
                  <a:pt x="337" y="443"/>
                  <a:pt x="214" y="443"/>
                </a:cubicBezTo>
                <a:cubicBezTo>
                  <a:pt x="92" y="443"/>
                  <a:pt x="0" y="344"/>
                  <a:pt x="0" y="222"/>
                </a:cubicBezTo>
                <a:cubicBezTo>
                  <a:pt x="0" y="99"/>
                  <a:pt x="92" y="0"/>
                  <a:pt x="214" y="0"/>
                </a:cubicBezTo>
                <a:cubicBezTo>
                  <a:pt x="337" y="0"/>
                  <a:pt x="436" y="99"/>
                  <a:pt x="436" y="222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695" name="Freeform 612">
            <a:extLst>
              <a:ext uri="{FF2B5EF4-FFF2-40B4-BE49-F238E27FC236}">
                <a16:creationId xmlns:a16="http://schemas.microsoft.com/office/drawing/2014/main" id="{E1C601CA-7816-824C-9223-82A40DEF9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818" y="2908531"/>
            <a:ext cx="250127" cy="255182"/>
          </a:xfrm>
          <a:custGeom>
            <a:avLst/>
            <a:gdLst>
              <a:gd name="T0" fmla="*/ 436 w 437"/>
              <a:gd name="T1" fmla="*/ 222 h 445"/>
              <a:gd name="T2" fmla="*/ 436 w 437"/>
              <a:gd name="T3" fmla="*/ 222 h 445"/>
              <a:gd name="T4" fmla="*/ 214 w 437"/>
              <a:gd name="T5" fmla="*/ 444 h 445"/>
              <a:gd name="T6" fmla="*/ 0 w 437"/>
              <a:gd name="T7" fmla="*/ 222 h 445"/>
              <a:gd name="T8" fmla="*/ 214 w 437"/>
              <a:gd name="T9" fmla="*/ 0 h 445"/>
              <a:gd name="T10" fmla="*/ 436 w 437"/>
              <a:gd name="T11" fmla="*/ 222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7" h="445">
                <a:moveTo>
                  <a:pt x="436" y="222"/>
                </a:moveTo>
                <a:lnTo>
                  <a:pt x="436" y="222"/>
                </a:lnTo>
                <a:cubicBezTo>
                  <a:pt x="436" y="344"/>
                  <a:pt x="337" y="444"/>
                  <a:pt x="214" y="444"/>
                </a:cubicBezTo>
                <a:cubicBezTo>
                  <a:pt x="92" y="444"/>
                  <a:pt x="0" y="344"/>
                  <a:pt x="0" y="222"/>
                </a:cubicBezTo>
                <a:cubicBezTo>
                  <a:pt x="0" y="99"/>
                  <a:pt x="92" y="0"/>
                  <a:pt x="214" y="0"/>
                </a:cubicBezTo>
                <a:cubicBezTo>
                  <a:pt x="337" y="0"/>
                  <a:pt x="436" y="99"/>
                  <a:pt x="436" y="222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733" name="Freeform 649">
            <a:extLst>
              <a:ext uri="{FF2B5EF4-FFF2-40B4-BE49-F238E27FC236}">
                <a16:creationId xmlns:a16="http://schemas.microsoft.com/office/drawing/2014/main" id="{04BFB0CA-4639-E64A-BCA8-BE395705F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8628" y="5258218"/>
            <a:ext cx="250129" cy="255182"/>
          </a:xfrm>
          <a:custGeom>
            <a:avLst/>
            <a:gdLst>
              <a:gd name="T0" fmla="*/ 436 w 437"/>
              <a:gd name="T1" fmla="*/ 222 h 445"/>
              <a:gd name="T2" fmla="*/ 436 w 437"/>
              <a:gd name="T3" fmla="*/ 222 h 445"/>
              <a:gd name="T4" fmla="*/ 214 w 437"/>
              <a:gd name="T5" fmla="*/ 444 h 445"/>
              <a:gd name="T6" fmla="*/ 0 w 437"/>
              <a:gd name="T7" fmla="*/ 222 h 445"/>
              <a:gd name="T8" fmla="*/ 214 w 437"/>
              <a:gd name="T9" fmla="*/ 0 h 445"/>
              <a:gd name="T10" fmla="*/ 436 w 437"/>
              <a:gd name="T11" fmla="*/ 222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7" h="445">
                <a:moveTo>
                  <a:pt x="436" y="222"/>
                </a:moveTo>
                <a:lnTo>
                  <a:pt x="436" y="222"/>
                </a:lnTo>
                <a:cubicBezTo>
                  <a:pt x="436" y="345"/>
                  <a:pt x="336" y="444"/>
                  <a:pt x="214" y="444"/>
                </a:cubicBezTo>
                <a:cubicBezTo>
                  <a:pt x="99" y="444"/>
                  <a:pt x="0" y="345"/>
                  <a:pt x="0" y="222"/>
                </a:cubicBezTo>
                <a:cubicBezTo>
                  <a:pt x="0" y="100"/>
                  <a:pt x="99" y="0"/>
                  <a:pt x="214" y="0"/>
                </a:cubicBezTo>
                <a:cubicBezTo>
                  <a:pt x="336" y="0"/>
                  <a:pt x="436" y="100"/>
                  <a:pt x="436" y="222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813" name="Freeform 686">
            <a:extLst>
              <a:ext uri="{FF2B5EF4-FFF2-40B4-BE49-F238E27FC236}">
                <a16:creationId xmlns:a16="http://schemas.microsoft.com/office/drawing/2014/main" id="{FBDCBFE6-DD12-3C4C-898D-4D5108022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8628" y="5632147"/>
            <a:ext cx="250129" cy="255182"/>
          </a:xfrm>
          <a:custGeom>
            <a:avLst/>
            <a:gdLst>
              <a:gd name="T0" fmla="*/ 436 w 437"/>
              <a:gd name="T1" fmla="*/ 222 h 445"/>
              <a:gd name="T2" fmla="*/ 436 w 437"/>
              <a:gd name="T3" fmla="*/ 222 h 445"/>
              <a:gd name="T4" fmla="*/ 214 w 437"/>
              <a:gd name="T5" fmla="*/ 444 h 445"/>
              <a:gd name="T6" fmla="*/ 0 w 437"/>
              <a:gd name="T7" fmla="*/ 222 h 445"/>
              <a:gd name="T8" fmla="*/ 214 w 437"/>
              <a:gd name="T9" fmla="*/ 0 h 445"/>
              <a:gd name="T10" fmla="*/ 436 w 437"/>
              <a:gd name="T11" fmla="*/ 222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7" h="445">
                <a:moveTo>
                  <a:pt x="436" y="222"/>
                </a:moveTo>
                <a:lnTo>
                  <a:pt x="436" y="222"/>
                </a:lnTo>
                <a:cubicBezTo>
                  <a:pt x="436" y="344"/>
                  <a:pt x="336" y="444"/>
                  <a:pt x="214" y="444"/>
                </a:cubicBezTo>
                <a:cubicBezTo>
                  <a:pt x="99" y="444"/>
                  <a:pt x="0" y="344"/>
                  <a:pt x="0" y="222"/>
                </a:cubicBezTo>
                <a:cubicBezTo>
                  <a:pt x="0" y="99"/>
                  <a:pt x="99" y="0"/>
                  <a:pt x="214" y="0"/>
                </a:cubicBezTo>
                <a:cubicBezTo>
                  <a:pt x="336" y="0"/>
                  <a:pt x="436" y="99"/>
                  <a:pt x="436" y="222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849" name="Freeform 722">
            <a:extLst>
              <a:ext uri="{FF2B5EF4-FFF2-40B4-BE49-F238E27FC236}">
                <a16:creationId xmlns:a16="http://schemas.microsoft.com/office/drawing/2014/main" id="{20EA17E7-4236-AA4A-90AF-9533739C8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8299" y="5430023"/>
            <a:ext cx="12632" cy="12634"/>
          </a:xfrm>
          <a:custGeom>
            <a:avLst/>
            <a:gdLst>
              <a:gd name="T0" fmla="*/ 0 w 24"/>
              <a:gd name="T1" fmla="*/ 23 h 24"/>
              <a:gd name="T2" fmla="*/ 0 w 24"/>
              <a:gd name="T3" fmla="*/ 23 h 24"/>
              <a:gd name="T4" fmla="*/ 7 w 24"/>
              <a:gd name="T5" fmla="*/ 23 h 24"/>
              <a:gd name="T6" fmla="*/ 7 w 24"/>
              <a:gd name="T7" fmla="*/ 23 h 24"/>
              <a:gd name="T8" fmla="*/ 15 w 24"/>
              <a:gd name="T9" fmla="*/ 23 h 24"/>
              <a:gd name="T10" fmla="*/ 15 w 24"/>
              <a:gd name="T11" fmla="*/ 23 h 24"/>
              <a:gd name="T12" fmla="*/ 23 w 24"/>
              <a:gd name="T13" fmla="*/ 23 h 24"/>
              <a:gd name="T14" fmla="*/ 23 w 24"/>
              <a:gd name="T15" fmla="*/ 23 h 24"/>
              <a:gd name="T16" fmla="*/ 23 w 24"/>
              <a:gd name="T17" fmla="*/ 15 h 24"/>
              <a:gd name="T18" fmla="*/ 23 w 24"/>
              <a:gd name="T19" fmla="*/ 8 h 24"/>
              <a:gd name="T20" fmla="*/ 23 w 24"/>
              <a:gd name="T21" fmla="*/ 8 h 24"/>
              <a:gd name="T22" fmla="*/ 15 w 24"/>
              <a:gd name="T23" fmla="*/ 8 h 24"/>
              <a:gd name="T24" fmla="*/ 15 w 24"/>
              <a:gd name="T25" fmla="*/ 0 h 24"/>
              <a:gd name="T26" fmla="*/ 7 w 24"/>
              <a:gd name="T27" fmla="*/ 8 h 24"/>
              <a:gd name="T28" fmla="*/ 7 w 24"/>
              <a:gd name="T29" fmla="*/ 8 h 24"/>
              <a:gd name="T30" fmla="*/ 0 w 24"/>
              <a:gd name="T31" fmla="*/ 8 h 24"/>
              <a:gd name="T32" fmla="*/ 0 w 24"/>
              <a:gd name="T33" fmla="*/ 15 h 24"/>
              <a:gd name="T34" fmla="*/ 0 w 24"/>
              <a:gd name="T35" fmla="*/ 2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" h="24">
                <a:moveTo>
                  <a:pt x="0" y="23"/>
                </a:moveTo>
                <a:lnTo>
                  <a:pt x="0" y="23"/>
                </a:lnTo>
                <a:cubicBezTo>
                  <a:pt x="7" y="23"/>
                  <a:pt x="7" y="23"/>
                  <a:pt x="7" y="23"/>
                </a:cubicBezTo>
                <a:lnTo>
                  <a:pt x="7" y="23"/>
                </a:lnTo>
                <a:lnTo>
                  <a:pt x="15" y="23"/>
                </a:lnTo>
                <a:lnTo>
                  <a:pt x="15" y="23"/>
                </a:lnTo>
                <a:cubicBezTo>
                  <a:pt x="23" y="23"/>
                  <a:pt x="23" y="23"/>
                  <a:pt x="23" y="23"/>
                </a:cubicBezTo>
                <a:lnTo>
                  <a:pt x="23" y="23"/>
                </a:lnTo>
                <a:cubicBezTo>
                  <a:pt x="23" y="15"/>
                  <a:pt x="23" y="15"/>
                  <a:pt x="23" y="15"/>
                </a:cubicBezTo>
                <a:cubicBezTo>
                  <a:pt x="23" y="15"/>
                  <a:pt x="23" y="15"/>
                  <a:pt x="23" y="8"/>
                </a:cubicBezTo>
                <a:lnTo>
                  <a:pt x="23" y="8"/>
                </a:lnTo>
                <a:cubicBezTo>
                  <a:pt x="23" y="8"/>
                  <a:pt x="23" y="8"/>
                  <a:pt x="15" y="8"/>
                </a:cubicBezTo>
                <a:cubicBezTo>
                  <a:pt x="15" y="0"/>
                  <a:pt x="15" y="0"/>
                  <a:pt x="15" y="0"/>
                </a:cubicBezTo>
                <a:cubicBezTo>
                  <a:pt x="15" y="0"/>
                  <a:pt x="7" y="0"/>
                  <a:pt x="7" y="8"/>
                </a:cubicBezTo>
                <a:lnTo>
                  <a:pt x="7" y="8"/>
                </a:lnTo>
                <a:cubicBezTo>
                  <a:pt x="7" y="8"/>
                  <a:pt x="7" y="8"/>
                  <a:pt x="0" y="8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23"/>
                </a:cubicBezTo>
              </a:path>
            </a:pathLst>
          </a:custGeom>
          <a:solidFill>
            <a:srgbClr val="60606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E3E3E3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850" name="Freeform 723">
            <a:extLst>
              <a:ext uri="{FF2B5EF4-FFF2-40B4-BE49-F238E27FC236}">
                <a16:creationId xmlns:a16="http://schemas.microsoft.com/office/drawing/2014/main" id="{33887B47-0BB5-2045-943A-2E0D3B6C1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6621" y="5220321"/>
            <a:ext cx="250129" cy="250127"/>
          </a:xfrm>
          <a:custGeom>
            <a:avLst/>
            <a:gdLst>
              <a:gd name="T0" fmla="*/ 437 w 438"/>
              <a:gd name="T1" fmla="*/ 222 h 437"/>
              <a:gd name="T2" fmla="*/ 437 w 438"/>
              <a:gd name="T3" fmla="*/ 222 h 437"/>
              <a:gd name="T4" fmla="*/ 222 w 438"/>
              <a:gd name="T5" fmla="*/ 436 h 437"/>
              <a:gd name="T6" fmla="*/ 0 w 438"/>
              <a:gd name="T7" fmla="*/ 222 h 437"/>
              <a:gd name="T8" fmla="*/ 222 w 438"/>
              <a:gd name="T9" fmla="*/ 0 h 437"/>
              <a:gd name="T10" fmla="*/ 437 w 438"/>
              <a:gd name="T11" fmla="*/ 222 h 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8" h="437">
                <a:moveTo>
                  <a:pt x="437" y="222"/>
                </a:moveTo>
                <a:lnTo>
                  <a:pt x="437" y="222"/>
                </a:lnTo>
                <a:cubicBezTo>
                  <a:pt x="437" y="344"/>
                  <a:pt x="345" y="436"/>
                  <a:pt x="222" y="436"/>
                </a:cubicBezTo>
                <a:cubicBezTo>
                  <a:pt x="100" y="436"/>
                  <a:pt x="0" y="344"/>
                  <a:pt x="0" y="222"/>
                </a:cubicBezTo>
                <a:cubicBezTo>
                  <a:pt x="0" y="99"/>
                  <a:pt x="100" y="0"/>
                  <a:pt x="222" y="0"/>
                </a:cubicBezTo>
                <a:cubicBezTo>
                  <a:pt x="345" y="0"/>
                  <a:pt x="437" y="99"/>
                  <a:pt x="437" y="22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886" name="Freeform 759">
            <a:extLst>
              <a:ext uri="{FF2B5EF4-FFF2-40B4-BE49-F238E27FC236}">
                <a16:creationId xmlns:a16="http://schemas.microsoft.com/office/drawing/2014/main" id="{9DFD8858-2026-7D45-9C3C-D1049D79A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8299" y="5801426"/>
            <a:ext cx="12632" cy="12632"/>
          </a:xfrm>
          <a:custGeom>
            <a:avLst/>
            <a:gdLst>
              <a:gd name="T0" fmla="*/ 0 w 24"/>
              <a:gd name="T1" fmla="*/ 23 h 24"/>
              <a:gd name="T2" fmla="*/ 0 w 24"/>
              <a:gd name="T3" fmla="*/ 23 h 24"/>
              <a:gd name="T4" fmla="*/ 7 w 24"/>
              <a:gd name="T5" fmla="*/ 23 h 24"/>
              <a:gd name="T6" fmla="*/ 7 w 24"/>
              <a:gd name="T7" fmla="*/ 23 h 24"/>
              <a:gd name="T8" fmla="*/ 15 w 24"/>
              <a:gd name="T9" fmla="*/ 23 h 24"/>
              <a:gd name="T10" fmla="*/ 15 w 24"/>
              <a:gd name="T11" fmla="*/ 23 h 24"/>
              <a:gd name="T12" fmla="*/ 23 w 24"/>
              <a:gd name="T13" fmla="*/ 23 h 24"/>
              <a:gd name="T14" fmla="*/ 23 w 24"/>
              <a:gd name="T15" fmla="*/ 23 h 24"/>
              <a:gd name="T16" fmla="*/ 23 w 24"/>
              <a:gd name="T17" fmla="*/ 16 h 24"/>
              <a:gd name="T18" fmla="*/ 23 w 24"/>
              <a:gd name="T19" fmla="*/ 8 h 24"/>
              <a:gd name="T20" fmla="*/ 23 w 24"/>
              <a:gd name="T21" fmla="*/ 8 h 24"/>
              <a:gd name="T22" fmla="*/ 15 w 24"/>
              <a:gd name="T23" fmla="*/ 8 h 24"/>
              <a:gd name="T24" fmla="*/ 15 w 24"/>
              <a:gd name="T25" fmla="*/ 0 h 24"/>
              <a:gd name="T26" fmla="*/ 7 w 24"/>
              <a:gd name="T27" fmla="*/ 8 h 24"/>
              <a:gd name="T28" fmla="*/ 7 w 24"/>
              <a:gd name="T29" fmla="*/ 8 h 24"/>
              <a:gd name="T30" fmla="*/ 0 w 24"/>
              <a:gd name="T31" fmla="*/ 8 h 24"/>
              <a:gd name="T32" fmla="*/ 0 w 24"/>
              <a:gd name="T33" fmla="*/ 16 h 24"/>
              <a:gd name="T34" fmla="*/ 0 w 24"/>
              <a:gd name="T35" fmla="*/ 2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" h="24">
                <a:moveTo>
                  <a:pt x="0" y="23"/>
                </a:moveTo>
                <a:lnTo>
                  <a:pt x="0" y="23"/>
                </a:lnTo>
                <a:cubicBezTo>
                  <a:pt x="7" y="23"/>
                  <a:pt x="7" y="23"/>
                  <a:pt x="7" y="23"/>
                </a:cubicBezTo>
                <a:lnTo>
                  <a:pt x="7" y="23"/>
                </a:lnTo>
                <a:lnTo>
                  <a:pt x="15" y="23"/>
                </a:lnTo>
                <a:lnTo>
                  <a:pt x="15" y="23"/>
                </a:lnTo>
                <a:cubicBezTo>
                  <a:pt x="23" y="23"/>
                  <a:pt x="23" y="23"/>
                  <a:pt x="23" y="23"/>
                </a:cubicBezTo>
                <a:lnTo>
                  <a:pt x="23" y="23"/>
                </a:ln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3" y="16"/>
                  <a:pt x="23" y="8"/>
                </a:cubicBezTo>
                <a:lnTo>
                  <a:pt x="23" y="8"/>
                </a:lnTo>
                <a:cubicBezTo>
                  <a:pt x="23" y="8"/>
                  <a:pt x="23" y="8"/>
                  <a:pt x="15" y="8"/>
                </a:cubicBezTo>
                <a:cubicBezTo>
                  <a:pt x="15" y="0"/>
                  <a:pt x="15" y="0"/>
                  <a:pt x="15" y="0"/>
                </a:cubicBezTo>
                <a:cubicBezTo>
                  <a:pt x="15" y="0"/>
                  <a:pt x="7" y="0"/>
                  <a:pt x="7" y="8"/>
                </a:cubicBezTo>
                <a:lnTo>
                  <a:pt x="7" y="8"/>
                </a:lnTo>
                <a:cubicBezTo>
                  <a:pt x="7" y="8"/>
                  <a:pt x="7" y="8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23"/>
                </a:cubicBezTo>
              </a:path>
            </a:pathLst>
          </a:custGeom>
          <a:solidFill>
            <a:srgbClr val="60606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E3E3E3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887" name="Freeform 760">
            <a:extLst>
              <a:ext uri="{FF2B5EF4-FFF2-40B4-BE49-F238E27FC236}">
                <a16:creationId xmlns:a16="http://schemas.microsoft.com/office/drawing/2014/main" id="{009FDC7F-B53A-7A48-B8F1-1FBE01186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6621" y="5591722"/>
            <a:ext cx="250129" cy="250129"/>
          </a:xfrm>
          <a:custGeom>
            <a:avLst/>
            <a:gdLst>
              <a:gd name="T0" fmla="*/ 437 w 438"/>
              <a:gd name="T1" fmla="*/ 222 h 437"/>
              <a:gd name="T2" fmla="*/ 437 w 438"/>
              <a:gd name="T3" fmla="*/ 222 h 437"/>
              <a:gd name="T4" fmla="*/ 222 w 438"/>
              <a:gd name="T5" fmla="*/ 436 h 437"/>
              <a:gd name="T6" fmla="*/ 0 w 438"/>
              <a:gd name="T7" fmla="*/ 222 h 437"/>
              <a:gd name="T8" fmla="*/ 222 w 438"/>
              <a:gd name="T9" fmla="*/ 0 h 437"/>
              <a:gd name="T10" fmla="*/ 437 w 438"/>
              <a:gd name="T11" fmla="*/ 222 h 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8" h="437">
                <a:moveTo>
                  <a:pt x="437" y="222"/>
                </a:moveTo>
                <a:lnTo>
                  <a:pt x="437" y="222"/>
                </a:lnTo>
                <a:cubicBezTo>
                  <a:pt x="437" y="344"/>
                  <a:pt x="345" y="436"/>
                  <a:pt x="222" y="436"/>
                </a:cubicBezTo>
                <a:cubicBezTo>
                  <a:pt x="100" y="436"/>
                  <a:pt x="0" y="344"/>
                  <a:pt x="0" y="222"/>
                </a:cubicBezTo>
                <a:cubicBezTo>
                  <a:pt x="0" y="99"/>
                  <a:pt x="100" y="0"/>
                  <a:pt x="222" y="0"/>
                </a:cubicBezTo>
                <a:cubicBezTo>
                  <a:pt x="345" y="0"/>
                  <a:pt x="437" y="99"/>
                  <a:pt x="437" y="22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889" name="Freeform 762">
            <a:extLst>
              <a:ext uri="{FF2B5EF4-FFF2-40B4-BE49-F238E27FC236}">
                <a16:creationId xmlns:a16="http://schemas.microsoft.com/office/drawing/2014/main" id="{35D2E572-E36A-8746-B889-6EC9A88DF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4949" y="3782716"/>
            <a:ext cx="755438" cy="750385"/>
          </a:xfrm>
          <a:custGeom>
            <a:avLst/>
            <a:gdLst>
              <a:gd name="T0" fmla="*/ 1316 w 1317"/>
              <a:gd name="T1" fmla="*/ 658 h 1309"/>
              <a:gd name="T2" fmla="*/ 1316 w 1317"/>
              <a:gd name="T3" fmla="*/ 658 h 1309"/>
              <a:gd name="T4" fmla="*/ 658 w 1317"/>
              <a:gd name="T5" fmla="*/ 1308 h 1309"/>
              <a:gd name="T6" fmla="*/ 0 w 1317"/>
              <a:gd name="T7" fmla="*/ 658 h 1309"/>
              <a:gd name="T8" fmla="*/ 658 w 1317"/>
              <a:gd name="T9" fmla="*/ 0 h 1309"/>
              <a:gd name="T10" fmla="*/ 1316 w 1317"/>
              <a:gd name="T11" fmla="*/ 658 h 1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7" h="1309">
                <a:moveTo>
                  <a:pt x="1316" y="658"/>
                </a:moveTo>
                <a:lnTo>
                  <a:pt x="1316" y="658"/>
                </a:lnTo>
                <a:cubicBezTo>
                  <a:pt x="1316" y="1017"/>
                  <a:pt x="1017" y="1308"/>
                  <a:pt x="658" y="1308"/>
                </a:cubicBezTo>
                <a:cubicBezTo>
                  <a:pt x="298" y="1308"/>
                  <a:pt x="0" y="1017"/>
                  <a:pt x="0" y="658"/>
                </a:cubicBezTo>
                <a:cubicBezTo>
                  <a:pt x="0" y="298"/>
                  <a:pt x="298" y="0"/>
                  <a:pt x="658" y="0"/>
                </a:cubicBezTo>
                <a:cubicBezTo>
                  <a:pt x="1017" y="0"/>
                  <a:pt x="1316" y="298"/>
                  <a:pt x="1316" y="658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890" name="Freeform 763">
            <a:extLst>
              <a:ext uri="{FF2B5EF4-FFF2-40B4-BE49-F238E27FC236}">
                <a16:creationId xmlns:a16="http://schemas.microsoft.com/office/drawing/2014/main" id="{10129046-4BC9-504B-A817-140E00D74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0692" y="3783908"/>
            <a:ext cx="750383" cy="750385"/>
          </a:xfrm>
          <a:custGeom>
            <a:avLst/>
            <a:gdLst>
              <a:gd name="T0" fmla="*/ 1309 w 1310"/>
              <a:gd name="T1" fmla="*/ 658 h 1309"/>
              <a:gd name="T2" fmla="*/ 1309 w 1310"/>
              <a:gd name="T3" fmla="*/ 658 h 1309"/>
              <a:gd name="T4" fmla="*/ 651 w 1310"/>
              <a:gd name="T5" fmla="*/ 1308 h 1309"/>
              <a:gd name="T6" fmla="*/ 0 w 1310"/>
              <a:gd name="T7" fmla="*/ 658 h 1309"/>
              <a:gd name="T8" fmla="*/ 651 w 1310"/>
              <a:gd name="T9" fmla="*/ 0 h 1309"/>
              <a:gd name="T10" fmla="*/ 1309 w 1310"/>
              <a:gd name="T11" fmla="*/ 658 h 1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0" h="1309">
                <a:moveTo>
                  <a:pt x="1309" y="658"/>
                </a:moveTo>
                <a:lnTo>
                  <a:pt x="1309" y="658"/>
                </a:lnTo>
                <a:cubicBezTo>
                  <a:pt x="1309" y="1017"/>
                  <a:pt x="1018" y="1308"/>
                  <a:pt x="651" y="1308"/>
                </a:cubicBezTo>
                <a:cubicBezTo>
                  <a:pt x="291" y="1308"/>
                  <a:pt x="0" y="1017"/>
                  <a:pt x="0" y="658"/>
                </a:cubicBezTo>
                <a:cubicBezTo>
                  <a:pt x="0" y="298"/>
                  <a:pt x="291" y="0"/>
                  <a:pt x="651" y="0"/>
                </a:cubicBezTo>
                <a:cubicBezTo>
                  <a:pt x="1018" y="0"/>
                  <a:pt x="1309" y="298"/>
                  <a:pt x="1309" y="658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891" name="Freeform 764">
            <a:extLst>
              <a:ext uri="{FF2B5EF4-FFF2-40B4-BE49-F238E27FC236}">
                <a16:creationId xmlns:a16="http://schemas.microsoft.com/office/drawing/2014/main" id="{6B789B54-5BB1-9747-AA9E-E8763D21B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5235" y="3782716"/>
            <a:ext cx="750385" cy="750385"/>
          </a:xfrm>
          <a:custGeom>
            <a:avLst/>
            <a:gdLst>
              <a:gd name="T0" fmla="*/ 1307 w 1308"/>
              <a:gd name="T1" fmla="*/ 658 h 1309"/>
              <a:gd name="T2" fmla="*/ 1307 w 1308"/>
              <a:gd name="T3" fmla="*/ 658 h 1309"/>
              <a:gd name="T4" fmla="*/ 657 w 1308"/>
              <a:gd name="T5" fmla="*/ 1308 h 1309"/>
              <a:gd name="T6" fmla="*/ 0 w 1308"/>
              <a:gd name="T7" fmla="*/ 658 h 1309"/>
              <a:gd name="T8" fmla="*/ 657 w 1308"/>
              <a:gd name="T9" fmla="*/ 0 h 1309"/>
              <a:gd name="T10" fmla="*/ 1307 w 1308"/>
              <a:gd name="T11" fmla="*/ 658 h 1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08" h="1309">
                <a:moveTo>
                  <a:pt x="1307" y="658"/>
                </a:moveTo>
                <a:lnTo>
                  <a:pt x="1307" y="658"/>
                </a:lnTo>
                <a:cubicBezTo>
                  <a:pt x="1307" y="1017"/>
                  <a:pt x="1016" y="1308"/>
                  <a:pt x="657" y="1308"/>
                </a:cubicBezTo>
                <a:cubicBezTo>
                  <a:pt x="298" y="1308"/>
                  <a:pt x="0" y="1017"/>
                  <a:pt x="0" y="658"/>
                </a:cubicBezTo>
                <a:cubicBezTo>
                  <a:pt x="0" y="298"/>
                  <a:pt x="298" y="0"/>
                  <a:pt x="657" y="0"/>
                </a:cubicBezTo>
                <a:cubicBezTo>
                  <a:pt x="1016" y="0"/>
                  <a:pt x="1307" y="298"/>
                  <a:pt x="1307" y="658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892" name="Freeform 765">
            <a:extLst>
              <a:ext uri="{FF2B5EF4-FFF2-40B4-BE49-F238E27FC236}">
                <a16:creationId xmlns:a16="http://schemas.microsoft.com/office/drawing/2014/main" id="{59FA1DEA-9D9A-8E41-969E-B6A554025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8808" y="3782716"/>
            <a:ext cx="750385" cy="750385"/>
          </a:xfrm>
          <a:custGeom>
            <a:avLst/>
            <a:gdLst>
              <a:gd name="T0" fmla="*/ 1309 w 1310"/>
              <a:gd name="T1" fmla="*/ 658 h 1309"/>
              <a:gd name="T2" fmla="*/ 1309 w 1310"/>
              <a:gd name="T3" fmla="*/ 658 h 1309"/>
              <a:gd name="T4" fmla="*/ 651 w 1310"/>
              <a:gd name="T5" fmla="*/ 1308 h 1309"/>
              <a:gd name="T6" fmla="*/ 0 w 1310"/>
              <a:gd name="T7" fmla="*/ 658 h 1309"/>
              <a:gd name="T8" fmla="*/ 651 w 1310"/>
              <a:gd name="T9" fmla="*/ 0 h 1309"/>
              <a:gd name="T10" fmla="*/ 1309 w 1310"/>
              <a:gd name="T11" fmla="*/ 658 h 1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0" h="1309">
                <a:moveTo>
                  <a:pt x="1309" y="658"/>
                </a:moveTo>
                <a:lnTo>
                  <a:pt x="1309" y="658"/>
                </a:lnTo>
                <a:cubicBezTo>
                  <a:pt x="1309" y="1017"/>
                  <a:pt x="1011" y="1308"/>
                  <a:pt x="651" y="1308"/>
                </a:cubicBezTo>
                <a:cubicBezTo>
                  <a:pt x="291" y="1308"/>
                  <a:pt x="0" y="1017"/>
                  <a:pt x="0" y="658"/>
                </a:cubicBezTo>
                <a:cubicBezTo>
                  <a:pt x="0" y="298"/>
                  <a:pt x="291" y="0"/>
                  <a:pt x="651" y="0"/>
                </a:cubicBezTo>
                <a:cubicBezTo>
                  <a:pt x="1011" y="0"/>
                  <a:pt x="1309" y="298"/>
                  <a:pt x="1309" y="658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893" name="Freeform 766">
            <a:extLst>
              <a:ext uri="{FF2B5EF4-FFF2-40B4-BE49-F238E27FC236}">
                <a16:creationId xmlns:a16="http://schemas.microsoft.com/office/drawing/2014/main" id="{B3B1F1C0-690E-124D-BEC4-1F27DB86C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2996" y="3782716"/>
            <a:ext cx="750383" cy="750385"/>
          </a:xfrm>
          <a:custGeom>
            <a:avLst/>
            <a:gdLst>
              <a:gd name="T0" fmla="*/ 1308 w 1309"/>
              <a:gd name="T1" fmla="*/ 658 h 1309"/>
              <a:gd name="T2" fmla="*/ 1308 w 1309"/>
              <a:gd name="T3" fmla="*/ 658 h 1309"/>
              <a:gd name="T4" fmla="*/ 658 w 1309"/>
              <a:gd name="T5" fmla="*/ 1308 h 1309"/>
              <a:gd name="T6" fmla="*/ 0 w 1309"/>
              <a:gd name="T7" fmla="*/ 658 h 1309"/>
              <a:gd name="T8" fmla="*/ 658 w 1309"/>
              <a:gd name="T9" fmla="*/ 0 h 1309"/>
              <a:gd name="T10" fmla="*/ 1308 w 1309"/>
              <a:gd name="T11" fmla="*/ 658 h 1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09" h="1309">
                <a:moveTo>
                  <a:pt x="1308" y="658"/>
                </a:moveTo>
                <a:lnTo>
                  <a:pt x="1308" y="658"/>
                </a:lnTo>
                <a:cubicBezTo>
                  <a:pt x="1308" y="1017"/>
                  <a:pt x="1017" y="1308"/>
                  <a:pt x="658" y="1308"/>
                </a:cubicBezTo>
                <a:cubicBezTo>
                  <a:pt x="291" y="1308"/>
                  <a:pt x="0" y="1017"/>
                  <a:pt x="0" y="658"/>
                </a:cubicBezTo>
                <a:cubicBezTo>
                  <a:pt x="0" y="298"/>
                  <a:pt x="291" y="0"/>
                  <a:pt x="658" y="0"/>
                </a:cubicBezTo>
                <a:cubicBezTo>
                  <a:pt x="1017" y="0"/>
                  <a:pt x="1308" y="298"/>
                  <a:pt x="1308" y="658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894" name="Freeform 767">
            <a:extLst>
              <a:ext uri="{FF2B5EF4-FFF2-40B4-BE49-F238E27FC236}">
                <a16:creationId xmlns:a16="http://schemas.microsoft.com/office/drawing/2014/main" id="{61B84E34-4041-B144-AF4A-F707B2545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7329" y="2484072"/>
            <a:ext cx="2528" cy="1331490"/>
          </a:xfrm>
          <a:custGeom>
            <a:avLst/>
            <a:gdLst>
              <a:gd name="T0" fmla="*/ 0 w 1"/>
              <a:gd name="T1" fmla="*/ 2325 h 2326"/>
              <a:gd name="T2" fmla="*/ 0 w 1"/>
              <a:gd name="T3" fmla="*/ 0 h 2326"/>
              <a:gd name="T4" fmla="*/ 0 w 1"/>
              <a:gd name="T5" fmla="*/ 2325 h 2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326">
                <a:moveTo>
                  <a:pt x="0" y="2325"/>
                </a:moveTo>
                <a:lnTo>
                  <a:pt x="0" y="0"/>
                </a:lnTo>
                <a:lnTo>
                  <a:pt x="0" y="2325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E3E3E3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895" name="Line 768">
            <a:extLst>
              <a:ext uri="{FF2B5EF4-FFF2-40B4-BE49-F238E27FC236}">
                <a16:creationId xmlns:a16="http://schemas.microsoft.com/office/drawing/2014/main" id="{CFCCEBD7-D418-DA46-BDF0-7436F1141B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77329" y="2481546"/>
            <a:ext cx="2528" cy="1336542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E3E3E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sz="900"/>
          </a:p>
        </p:txBody>
      </p:sp>
      <p:sp>
        <p:nvSpPr>
          <p:cNvPr id="896" name="Line 769">
            <a:extLst>
              <a:ext uri="{FF2B5EF4-FFF2-40B4-BE49-F238E27FC236}">
                <a16:creationId xmlns:a16="http://schemas.microsoft.com/office/drawing/2014/main" id="{3317F919-070E-F64D-826E-7B1DA944A4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77329" y="2501758"/>
            <a:ext cx="2528" cy="1316329"/>
          </a:xfrm>
          <a:prstGeom prst="line">
            <a:avLst/>
          </a:prstGeom>
          <a:noFill/>
          <a:ln w="38100" cap="flat">
            <a:solidFill>
              <a:schemeClr val="bg1">
                <a:lumMod val="50000"/>
                <a:alpha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sz="900"/>
          </a:p>
        </p:txBody>
      </p:sp>
      <p:sp>
        <p:nvSpPr>
          <p:cNvPr id="897" name="Freeform 770">
            <a:extLst>
              <a:ext uri="{FF2B5EF4-FFF2-40B4-BE49-F238E27FC236}">
                <a16:creationId xmlns:a16="http://schemas.microsoft.com/office/drawing/2014/main" id="{D439EB25-AD3A-8349-AB6F-13648ABCA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4591" y="2484072"/>
            <a:ext cx="45478" cy="42952"/>
          </a:xfrm>
          <a:custGeom>
            <a:avLst/>
            <a:gdLst>
              <a:gd name="T0" fmla="*/ 77 w 78"/>
              <a:gd name="T1" fmla="*/ 38 h 77"/>
              <a:gd name="T2" fmla="*/ 77 w 78"/>
              <a:gd name="T3" fmla="*/ 38 h 77"/>
              <a:gd name="T4" fmla="*/ 39 w 78"/>
              <a:gd name="T5" fmla="*/ 0 h 77"/>
              <a:gd name="T6" fmla="*/ 0 w 78"/>
              <a:gd name="T7" fmla="*/ 38 h 77"/>
              <a:gd name="T8" fmla="*/ 39 w 78"/>
              <a:gd name="T9" fmla="*/ 76 h 77"/>
              <a:gd name="T10" fmla="*/ 77 w 78"/>
              <a:gd name="T11" fmla="*/ 38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8" h="77">
                <a:moveTo>
                  <a:pt x="77" y="38"/>
                </a:moveTo>
                <a:lnTo>
                  <a:pt x="77" y="38"/>
                </a:lnTo>
                <a:cubicBezTo>
                  <a:pt x="77" y="15"/>
                  <a:pt x="62" y="0"/>
                  <a:pt x="39" y="0"/>
                </a:cubicBezTo>
                <a:cubicBezTo>
                  <a:pt x="23" y="0"/>
                  <a:pt x="0" y="15"/>
                  <a:pt x="0" y="38"/>
                </a:cubicBezTo>
                <a:cubicBezTo>
                  <a:pt x="0" y="61"/>
                  <a:pt x="23" y="76"/>
                  <a:pt x="39" y="76"/>
                </a:cubicBezTo>
                <a:cubicBezTo>
                  <a:pt x="62" y="76"/>
                  <a:pt x="77" y="61"/>
                  <a:pt x="77" y="38"/>
                </a:cubicBezTo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898" name="Freeform 771">
            <a:extLst>
              <a:ext uri="{FF2B5EF4-FFF2-40B4-BE49-F238E27FC236}">
                <a16:creationId xmlns:a16="http://schemas.microsoft.com/office/drawing/2014/main" id="{22EE1A80-E949-4344-920C-813F1E89A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509" y="2479018"/>
            <a:ext cx="2528" cy="1328963"/>
          </a:xfrm>
          <a:custGeom>
            <a:avLst/>
            <a:gdLst>
              <a:gd name="T0" fmla="*/ 0 w 1"/>
              <a:gd name="T1" fmla="*/ 2318 h 2319"/>
              <a:gd name="T2" fmla="*/ 0 w 1"/>
              <a:gd name="T3" fmla="*/ 0 h 2319"/>
              <a:gd name="T4" fmla="*/ 0 w 1"/>
              <a:gd name="T5" fmla="*/ 2318 h 2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319">
                <a:moveTo>
                  <a:pt x="0" y="2318"/>
                </a:moveTo>
                <a:lnTo>
                  <a:pt x="0" y="0"/>
                </a:lnTo>
                <a:lnTo>
                  <a:pt x="0" y="2318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E3E3E3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899" name="Line 772">
            <a:extLst>
              <a:ext uri="{FF2B5EF4-FFF2-40B4-BE49-F238E27FC236}">
                <a16:creationId xmlns:a16="http://schemas.microsoft.com/office/drawing/2014/main" id="{BA766CB0-2C07-524D-9007-FB26D935F9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77509" y="2476493"/>
            <a:ext cx="2528" cy="1334016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E3E3E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sz="900"/>
          </a:p>
        </p:txBody>
      </p:sp>
      <p:sp>
        <p:nvSpPr>
          <p:cNvPr id="900" name="Line 773">
            <a:extLst>
              <a:ext uri="{FF2B5EF4-FFF2-40B4-BE49-F238E27FC236}">
                <a16:creationId xmlns:a16="http://schemas.microsoft.com/office/drawing/2014/main" id="{987B485F-DD72-284D-BC7A-54EA736ADB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77509" y="2499231"/>
            <a:ext cx="2528" cy="1311278"/>
          </a:xfrm>
          <a:prstGeom prst="line">
            <a:avLst/>
          </a:prstGeom>
          <a:noFill/>
          <a:ln w="38100" cap="flat">
            <a:solidFill>
              <a:schemeClr val="bg1">
                <a:lumMod val="50000"/>
                <a:alpha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sz="900"/>
          </a:p>
        </p:txBody>
      </p:sp>
      <p:sp>
        <p:nvSpPr>
          <p:cNvPr id="901" name="Freeform 774">
            <a:extLst>
              <a:ext uri="{FF2B5EF4-FFF2-40B4-BE49-F238E27FC236}">
                <a16:creationId xmlns:a16="http://schemas.microsoft.com/office/drawing/2014/main" id="{7974B583-0965-744E-9563-4E825E3FE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4771" y="2479018"/>
            <a:ext cx="45478" cy="45478"/>
          </a:xfrm>
          <a:custGeom>
            <a:avLst/>
            <a:gdLst>
              <a:gd name="T0" fmla="*/ 77 w 78"/>
              <a:gd name="T1" fmla="*/ 38 h 78"/>
              <a:gd name="T2" fmla="*/ 77 w 78"/>
              <a:gd name="T3" fmla="*/ 38 h 78"/>
              <a:gd name="T4" fmla="*/ 39 w 78"/>
              <a:gd name="T5" fmla="*/ 0 h 78"/>
              <a:gd name="T6" fmla="*/ 0 w 78"/>
              <a:gd name="T7" fmla="*/ 38 h 78"/>
              <a:gd name="T8" fmla="*/ 39 w 78"/>
              <a:gd name="T9" fmla="*/ 77 h 78"/>
              <a:gd name="T10" fmla="*/ 77 w 78"/>
              <a:gd name="T11" fmla="*/ 3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8" h="78">
                <a:moveTo>
                  <a:pt x="77" y="38"/>
                </a:moveTo>
                <a:lnTo>
                  <a:pt x="77" y="38"/>
                </a:lnTo>
                <a:cubicBezTo>
                  <a:pt x="77" y="15"/>
                  <a:pt x="62" y="0"/>
                  <a:pt x="39" y="0"/>
                </a:cubicBezTo>
                <a:cubicBezTo>
                  <a:pt x="16" y="0"/>
                  <a:pt x="0" y="15"/>
                  <a:pt x="0" y="38"/>
                </a:cubicBezTo>
                <a:cubicBezTo>
                  <a:pt x="0" y="62"/>
                  <a:pt x="16" y="77"/>
                  <a:pt x="39" y="77"/>
                </a:cubicBezTo>
                <a:cubicBezTo>
                  <a:pt x="62" y="77"/>
                  <a:pt x="77" y="62"/>
                  <a:pt x="77" y="38"/>
                </a:cubicBezTo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902" name="Freeform 775">
            <a:extLst>
              <a:ext uri="{FF2B5EF4-FFF2-40B4-BE49-F238E27FC236}">
                <a16:creationId xmlns:a16="http://schemas.microsoft.com/office/drawing/2014/main" id="{539BDB54-EC41-A84C-9616-7BA1B1E2E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35800" y="2519443"/>
            <a:ext cx="2526" cy="1331490"/>
          </a:xfrm>
          <a:custGeom>
            <a:avLst/>
            <a:gdLst>
              <a:gd name="T0" fmla="*/ 0 w 1"/>
              <a:gd name="T1" fmla="*/ 2325 h 2326"/>
              <a:gd name="T2" fmla="*/ 0 w 1"/>
              <a:gd name="T3" fmla="*/ 0 h 2326"/>
              <a:gd name="T4" fmla="*/ 0 w 1"/>
              <a:gd name="T5" fmla="*/ 2325 h 2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326">
                <a:moveTo>
                  <a:pt x="0" y="2325"/>
                </a:moveTo>
                <a:lnTo>
                  <a:pt x="0" y="0"/>
                </a:lnTo>
                <a:lnTo>
                  <a:pt x="0" y="2325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E3E3E3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903" name="Line 776">
            <a:extLst>
              <a:ext uri="{FF2B5EF4-FFF2-40B4-BE49-F238E27FC236}">
                <a16:creationId xmlns:a16="http://schemas.microsoft.com/office/drawing/2014/main" id="{C8301E5B-712E-4C4D-A3BD-55D1CE1801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835800" y="2516917"/>
            <a:ext cx="2526" cy="1336542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E3E3E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sz="900"/>
          </a:p>
        </p:txBody>
      </p:sp>
      <p:sp>
        <p:nvSpPr>
          <p:cNvPr id="904" name="Line 777">
            <a:extLst>
              <a:ext uri="{FF2B5EF4-FFF2-40B4-BE49-F238E27FC236}">
                <a16:creationId xmlns:a16="http://schemas.microsoft.com/office/drawing/2014/main" id="{7311D279-6D86-6844-9584-930BDE357DA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835800" y="2537130"/>
            <a:ext cx="2526" cy="1316329"/>
          </a:xfrm>
          <a:prstGeom prst="line">
            <a:avLst/>
          </a:prstGeom>
          <a:noFill/>
          <a:ln w="38100" cap="flat">
            <a:solidFill>
              <a:schemeClr val="bg1">
                <a:lumMod val="50000"/>
                <a:alpha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sz="900"/>
          </a:p>
        </p:txBody>
      </p:sp>
      <p:sp>
        <p:nvSpPr>
          <p:cNvPr id="905" name="Freeform 778">
            <a:extLst>
              <a:ext uri="{FF2B5EF4-FFF2-40B4-BE49-F238E27FC236}">
                <a16:creationId xmlns:a16="http://schemas.microsoft.com/office/drawing/2014/main" id="{B1126162-DF08-004D-86F4-3AC512F01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13060" y="2519443"/>
            <a:ext cx="42952" cy="42952"/>
          </a:xfrm>
          <a:custGeom>
            <a:avLst/>
            <a:gdLst>
              <a:gd name="T0" fmla="*/ 76 w 77"/>
              <a:gd name="T1" fmla="*/ 38 h 77"/>
              <a:gd name="T2" fmla="*/ 76 w 77"/>
              <a:gd name="T3" fmla="*/ 38 h 77"/>
              <a:gd name="T4" fmla="*/ 38 w 77"/>
              <a:gd name="T5" fmla="*/ 0 h 77"/>
              <a:gd name="T6" fmla="*/ 0 w 77"/>
              <a:gd name="T7" fmla="*/ 38 h 77"/>
              <a:gd name="T8" fmla="*/ 38 w 77"/>
              <a:gd name="T9" fmla="*/ 76 h 77"/>
              <a:gd name="T10" fmla="*/ 76 w 77"/>
              <a:gd name="T11" fmla="*/ 38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7" h="77">
                <a:moveTo>
                  <a:pt x="76" y="38"/>
                </a:moveTo>
                <a:lnTo>
                  <a:pt x="76" y="38"/>
                </a:lnTo>
                <a:cubicBezTo>
                  <a:pt x="76" y="15"/>
                  <a:pt x="61" y="0"/>
                  <a:pt x="38" y="0"/>
                </a:cubicBezTo>
                <a:cubicBezTo>
                  <a:pt x="15" y="0"/>
                  <a:pt x="0" y="15"/>
                  <a:pt x="0" y="38"/>
                </a:cubicBezTo>
                <a:cubicBezTo>
                  <a:pt x="0" y="61"/>
                  <a:pt x="15" y="76"/>
                  <a:pt x="38" y="76"/>
                </a:cubicBezTo>
                <a:cubicBezTo>
                  <a:pt x="61" y="76"/>
                  <a:pt x="76" y="61"/>
                  <a:pt x="76" y="38"/>
                </a:cubicBezTo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906" name="Freeform 779">
            <a:extLst>
              <a:ext uri="{FF2B5EF4-FFF2-40B4-BE49-F238E27FC236}">
                <a16:creationId xmlns:a16="http://schemas.microsoft.com/office/drawing/2014/main" id="{6BC347BE-1BD5-424B-823E-78AA02B60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4447" y="4613950"/>
            <a:ext cx="2526" cy="1334016"/>
          </a:xfrm>
          <a:custGeom>
            <a:avLst/>
            <a:gdLst>
              <a:gd name="T0" fmla="*/ 0 w 1"/>
              <a:gd name="T1" fmla="*/ 0 h 2327"/>
              <a:gd name="T2" fmla="*/ 0 w 1"/>
              <a:gd name="T3" fmla="*/ 2326 h 2327"/>
              <a:gd name="T4" fmla="*/ 0 w 1"/>
              <a:gd name="T5" fmla="*/ 0 h 2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327">
                <a:moveTo>
                  <a:pt x="0" y="0"/>
                </a:moveTo>
                <a:lnTo>
                  <a:pt x="0" y="2326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E3E3E3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907" name="Line 780">
            <a:extLst>
              <a:ext uri="{FF2B5EF4-FFF2-40B4-BE49-F238E27FC236}">
                <a16:creationId xmlns:a16="http://schemas.microsoft.com/office/drawing/2014/main" id="{4757D4DF-2C27-564D-A9C7-19E821A3D2A9}"/>
              </a:ext>
            </a:extLst>
          </p:cNvPr>
          <p:cNvSpPr>
            <a:spLocks noChangeShapeType="1"/>
          </p:cNvSpPr>
          <p:nvPr/>
        </p:nvSpPr>
        <p:spPr bwMode="auto">
          <a:xfrm>
            <a:off x="4044447" y="4613950"/>
            <a:ext cx="2526" cy="1331489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E3E3E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sz="900"/>
          </a:p>
        </p:txBody>
      </p:sp>
      <p:sp>
        <p:nvSpPr>
          <p:cNvPr id="908" name="Line 781">
            <a:extLst>
              <a:ext uri="{FF2B5EF4-FFF2-40B4-BE49-F238E27FC236}">
                <a16:creationId xmlns:a16="http://schemas.microsoft.com/office/drawing/2014/main" id="{1947C717-6611-6D47-8CCF-339E0EFD4C5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44447" y="4613950"/>
            <a:ext cx="2526" cy="1311276"/>
          </a:xfrm>
          <a:prstGeom prst="line">
            <a:avLst/>
          </a:prstGeom>
          <a:noFill/>
          <a:ln w="38100" cap="flat">
            <a:solidFill>
              <a:schemeClr val="bg1">
                <a:lumMod val="50000"/>
                <a:alpha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sz="900"/>
          </a:p>
        </p:txBody>
      </p:sp>
      <p:sp>
        <p:nvSpPr>
          <p:cNvPr id="909" name="Freeform 782">
            <a:extLst>
              <a:ext uri="{FF2B5EF4-FFF2-40B4-BE49-F238E27FC236}">
                <a16:creationId xmlns:a16="http://schemas.microsoft.com/office/drawing/2014/main" id="{98E70420-AFB1-AF41-AA8A-DE6DC661F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1707" y="5899961"/>
            <a:ext cx="45478" cy="48005"/>
          </a:xfrm>
          <a:custGeom>
            <a:avLst/>
            <a:gdLst>
              <a:gd name="T0" fmla="*/ 0 w 78"/>
              <a:gd name="T1" fmla="*/ 46 h 85"/>
              <a:gd name="T2" fmla="*/ 0 w 78"/>
              <a:gd name="T3" fmla="*/ 46 h 85"/>
              <a:gd name="T4" fmla="*/ 39 w 78"/>
              <a:gd name="T5" fmla="*/ 84 h 85"/>
              <a:gd name="T6" fmla="*/ 77 w 78"/>
              <a:gd name="T7" fmla="*/ 46 h 85"/>
              <a:gd name="T8" fmla="*/ 39 w 78"/>
              <a:gd name="T9" fmla="*/ 0 h 85"/>
              <a:gd name="T10" fmla="*/ 0 w 78"/>
              <a:gd name="T11" fmla="*/ 46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8" h="85">
                <a:moveTo>
                  <a:pt x="0" y="46"/>
                </a:moveTo>
                <a:lnTo>
                  <a:pt x="0" y="46"/>
                </a:lnTo>
                <a:cubicBezTo>
                  <a:pt x="0" y="61"/>
                  <a:pt x="16" y="84"/>
                  <a:pt x="39" y="84"/>
                </a:cubicBezTo>
                <a:cubicBezTo>
                  <a:pt x="62" y="84"/>
                  <a:pt x="77" y="61"/>
                  <a:pt x="77" y="46"/>
                </a:cubicBezTo>
                <a:cubicBezTo>
                  <a:pt x="77" y="23"/>
                  <a:pt x="62" y="0"/>
                  <a:pt x="39" y="0"/>
                </a:cubicBezTo>
                <a:cubicBezTo>
                  <a:pt x="16" y="0"/>
                  <a:pt x="0" y="23"/>
                  <a:pt x="0" y="46"/>
                </a:cubicBezTo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910" name="Freeform 783">
            <a:extLst>
              <a:ext uri="{FF2B5EF4-FFF2-40B4-BE49-F238E27FC236}">
                <a16:creationId xmlns:a16="http://schemas.microsoft.com/office/drawing/2014/main" id="{6A9C0C49-7CB0-8D4E-9B97-70612B352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5178" y="4576051"/>
            <a:ext cx="2528" cy="1328963"/>
          </a:xfrm>
          <a:custGeom>
            <a:avLst/>
            <a:gdLst>
              <a:gd name="T0" fmla="*/ 0 w 1"/>
              <a:gd name="T1" fmla="*/ 0 h 2319"/>
              <a:gd name="T2" fmla="*/ 0 w 1"/>
              <a:gd name="T3" fmla="*/ 2318 h 2319"/>
              <a:gd name="T4" fmla="*/ 0 w 1"/>
              <a:gd name="T5" fmla="*/ 0 h 2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319">
                <a:moveTo>
                  <a:pt x="0" y="0"/>
                </a:moveTo>
                <a:lnTo>
                  <a:pt x="0" y="2318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E3E3E3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911" name="Line 784">
            <a:extLst>
              <a:ext uri="{FF2B5EF4-FFF2-40B4-BE49-F238E27FC236}">
                <a16:creationId xmlns:a16="http://schemas.microsoft.com/office/drawing/2014/main" id="{75F42B21-AD77-0440-9DF6-7A1F6A1F2556}"/>
              </a:ext>
            </a:extLst>
          </p:cNvPr>
          <p:cNvSpPr>
            <a:spLocks noChangeShapeType="1"/>
          </p:cNvSpPr>
          <p:nvPr/>
        </p:nvSpPr>
        <p:spPr bwMode="auto">
          <a:xfrm>
            <a:off x="8635178" y="4576051"/>
            <a:ext cx="2528" cy="132896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E3E3E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sz="900"/>
          </a:p>
        </p:txBody>
      </p:sp>
      <p:sp>
        <p:nvSpPr>
          <p:cNvPr id="912" name="Line 785">
            <a:extLst>
              <a:ext uri="{FF2B5EF4-FFF2-40B4-BE49-F238E27FC236}">
                <a16:creationId xmlns:a16="http://schemas.microsoft.com/office/drawing/2014/main" id="{67F81D3C-1E15-7D40-A370-885FE1F04148}"/>
              </a:ext>
            </a:extLst>
          </p:cNvPr>
          <p:cNvSpPr>
            <a:spLocks noChangeShapeType="1"/>
          </p:cNvSpPr>
          <p:nvPr/>
        </p:nvSpPr>
        <p:spPr bwMode="auto">
          <a:xfrm>
            <a:off x="8635178" y="4576051"/>
            <a:ext cx="2528" cy="1306225"/>
          </a:xfrm>
          <a:prstGeom prst="line">
            <a:avLst/>
          </a:prstGeom>
          <a:noFill/>
          <a:ln w="38100" cap="flat">
            <a:solidFill>
              <a:schemeClr val="bg1">
                <a:lumMod val="50000"/>
                <a:alpha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sz="900"/>
          </a:p>
        </p:txBody>
      </p:sp>
      <p:sp>
        <p:nvSpPr>
          <p:cNvPr id="913" name="Freeform 786">
            <a:extLst>
              <a:ext uri="{FF2B5EF4-FFF2-40B4-BE49-F238E27FC236}">
                <a16:creationId xmlns:a16="http://schemas.microsoft.com/office/drawing/2014/main" id="{1B45656C-389E-1848-A5E3-750D8ED97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2440" y="5859536"/>
            <a:ext cx="45478" cy="42952"/>
          </a:xfrm>
          <a:custGeom>
            <a:avLst/>
            <a:gdLst>
              <a:gd name="T0" fmla="*/ 0 w 78"/>
              <a:gd name="T1" fmla="*/ 38 h 77"/>
              <a:gd name="T2" fmla="*/ 0 w 78"/>
              <a:gd name="T3" fmla="*/ 38 h 77"/>
              <a:gd name="T4" fmla="*/ 39 w 78"/>
              <a:gd name="T5" fmla="*/ 76 h 77"/>
              <a:gd name="T6" fmla="*/ 77 w 78"/>
              <a:gd name="T7" fmla="*/ 38 h 77"/>
              <a:gd name="T8" fmla="*/ 39 w 78"/>
              <a:gd name="T9" fmla="*/ 0 h 77"/>
              <a:gd name="T10" fmla="*/ 0 w 78"/>
              <a:gd name="T11" fmla="*/ 38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8" h="77">
                <a:moveTo>
                  <a:pt x="0" y="38"/>
                </a:moveTo>
                <a:lnTo>
                  <a:pt x="0" y="38"/>
                </a:lnTo>
                <a:cubicBezTo>
                  <a:pt x="0" y="61"/>
                  <a:pt x="16" y="76"/>
                  <a:pt x="39" y="76"/>
                </a:cubicBezTo>
                <a:cubicBezTo>
                  <a:pt x="62" y="76"/>
                  <a:pt x="77" y="61"/>
                  <a:pt x="77" y="38"/>
                </a:cubicBezTo>
                <a:cubicBezTo>
                  <a:pt x="77" y="15"/>
                  <a:pt x="62" y="0"/>
                  <a:pt x="39" y="0"/>
                </a:cubicBezTo>
                <a:cubicBezTo>
                  <a:pt x="16" y="0"/>
                  <a:pt x="0" y="15"/>
                  <a:pt x="0" y="38"/>
                </a:cubicBezTo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928" name="Rectangle 46">
            <a:extLst>
              <a:ext uri="{FF2B5EF4-FFF2-40B4-BE49-F238E27FC236}">
                <a16:creationId xmlns:a16="http://schemas.microsoft.com/office/drawing/2014/main" id="{AB2F2ECD-13B7-9042-BABC-F5B393D08D47}"/>
              </a:ext>
            </a:extLst>
          </p:cNvPr>
          <p:cNvSpPr/>
          <p:nvPr/>
        </p:nvSpPr>
        <p:spPr>
          <a:xfrm>
            <a:off x="176914" y="2304025"/>
            <a:ext cx="16397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Организовать работу сообщества</a:t>
            </a:r>
            <a:endParaRPr lang="en-US" sz="12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929" name="Rectangle 46">
            <a:extLst>
              <a:ext uri="{FF2B5EF4-FFF2-40B4-BE49-F238E27FC236}">
                <a16:creationId xmlns:a16="http://schemas.microsoft.com/office/drawing/2014/main" id="{5925B890-BF74-EF40-AFB9-BB19920E8AA9}"/>
              </a:ext>
            </a:extLst>
          </p:cNvPr>
          <p:cNvSpPr/>
          <p:nvPr/>
        </p:nvSpPr>
        <p:spPr>
          <a:xfrm>
            <a:off x="56478" y="2832913"/>
            <a:ext cx="17837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Отразить российские особенности в модели данных </a:t>
            </a: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FHIR</a:t>
            </a:r>
          </a:p>
        </p:txBody>
      </p:sp>
      <p:sp>
        <p:nvSpPr>
          <p:cNvPr id="930" name="Rectangle 46">
            <a:extLst>
              <a:ext uri="{FF2B5EF4-FFF2-40B4-BE49-F238E27FC236}">
                <a16:creationId xmlns:a16="http://schemas.microsoft.com/office/drawing/2014/main" id="{AC5C8D4D-D77F-DB4B-91AC-1E8AB3464AA3}"/>
              </a:ext>
            </a:extLst>
          </p:cNvPr>
          <p:cNvSpPr/>
          <p:nvPr/>
        </p:nvSpPr>
        <p:spPr>
          <a:xfrm>
            <a:off x="3779765" y="2042119"/>
            <a:ext cx="2248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Апробация на СЭМД «Протокол лабораторного исследования»</a:t>
            </a:r>
            <a:endParaRPr lang="en-US" sz="12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931" name="Rectangle 46">
            <a:extLst>
              <a:ext uri="{FF2B5EF4-FFF2-40B4-BE49-F238E27FC236}">
                <a16:creationId xmlns:a16="http://schemas.microsoft.com/office/drawing/2014/main" id="{79A218D2-12A8-9144-8B79-D8B94099F116}"/>
              </a:ext>
            </a:extLst>
          </p:cNvPr>
          <p:cNvSpPr/>
          <p:nvPr/>
        </p:nvSpPr>
        <p:spPr>
          <a:xfrm>
            <a:off x="3690024" y="2720026"/>
            <a:ext cx="2327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Апробация единого хранилища ИЭМК</a:t>
            </a:r>
            <a:endParaRPr lang="en-US" sz="12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932" name="Rectangle 46">
            <a:extLst>
              <a:ext uri="{FF2B5EF4-FFF2-40B4-BE49-F238E27FC236}">
                <a16:creationId xmlns:a16="http://schemas.microsoft.com/office/drawing/2014/main" id="{AE683F63-00BF-B645-A410-5BD8BC239C7A}"/>
              </a:ext>
            </a:extLst>
          </p:cNvPr>
          <p:cNvSpPr/>
          <p:nvPr/>
        </p:nvSpPr>
        <p:spPr>
          <a:xfrm>
            <a:off x="8219304" y="2074686"/>
            <a:ext cx="22144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Включение курсов </a:t>
            </a: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FHIR </a:t>
            </a:r>
            <a:r>
              <a:rPr lang="ru-R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в обучение медицинской информатике</a:t>
            </a:r>
            <a:endParaRPr lang="en-US" sz="12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933" name="Rectangle 46">
            <a:extLst>
              <a:ext uri="{FF2B5EF4-FFF2-40B4-BE49-F238E27FC236}">
                <a16:creationId xmlns:a16="http://schemas.microsoft.com/office/drawing/2014/main" id="{EC4E235D-3102-2044-9014-3361617A4753}"/>
              </a:ext>
            </a:extLst>
          </p:cNvPr>
          <p:cNvSpPr/>
          <p:nvPr/>
        </p:nvSpPr>
        <p:spPr>
          <a:xfrm>
            <a:off x="8989589" y="2724449"/>
            <a:ext cx="14336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Постоянная работа группы поддержки стандарта</a:t>
            </a:r>
            <a:endParaRPr lang="en-US" sz="12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934" name="Rectangle 46">
            <a:extLst>
              <a:ext uri="{FF2B5EF4-FFF2-40B4-BE49-F238E27FC236}">
                <a16:creationId xmlns:a16="http://schemas.microsoft.com/office/drawing/2014/main" id="{F40752F8-E2F0-E64B-8D1A-210AC1B9B267}"/>
              </a:ext>
            </a:extLst>
          </p:cNvPr>
          <p:cNvSpPr/>
          <p:nvPr/>
        </p:nvSpPr>
        <p:spPr>
          <a:xfrm>
            <a:off x="1474949" y="5196209"/>
            <a:ext cx="22092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Определить действующие внедрения</a:t>
            </a:r>
            <a:endParaRPr lang="en-US" sz="12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935" name="Rectangle 46">
            <a:extLst>
              <a:ext uri="{FF2B5EF4-FFF2-40B4-BE49-F238E27FC236}">
                <a16:creationId xmlns:a16="http://schemas.microsoft.com/office/drawing/2014/main" id="{F39888F2-D3E2-AD4D-AE12-02EC4B89E1C0}"/>
              </a:ext>
            </a:extLst>
          </p:cNvPr>
          <p:cNvSpPr/>
          <p:nvPr/>
        </p:nvSpPr>
        <p:spPr>
          <a:xfrm>
            <a:off x="2253144" y="5685120"/>
            <a:ext cx="14336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Сверить модели данных</a:t>
            </a:r>
            <a:endParaRPr lang="en-US" sz="12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936" name="Rectangle 46">
            <a:extLst>
              <a:ext uri="{FF2B5EF4-FFF2-40B4-BE49-F238E27FC236}">
                <a16:creationId xmlns:a16="http://schemas.microsoft.com/office/drawing/2014/main" id="{23F167B7-8431-7A49-AC56-607860C5A3F0}"/>
              </a:ext>
            </a:extLst>
          </p:cNvPr>
          <p:cNvSpPr/>
          <p:nvPr/>
        </p:nvSpPr>
        <p:spPr>
          <a:xfrm>
            <a:off x="6824350" y="4860370"/>
            <a:ext cx="1433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Перевод соответствующих стандартов </a:t>
            </a: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ISO</a:t>
            </a:r>
          </a:p>
        </p:txBody>
      </p:sp>
      <p:sp>
        <p:nvSpPr>
          <p:cNvPr id="937" name="Rectangle 46">
            <a:extLst>
              <a:ext uri="{FF2B5EF4-FFF2-40B4-BE49-F238E27FC236}">
                <a16:creationId xmlns:a16="http://schemas.microsoft.com/office/drawing/2014/main" id="{50AA0D02-C7A7-8B42-9C3E-7E60DB386C57}"/>
              </a:ext>
            </a:extLst>
          </p:cNvPr>
          <p:cNvSpPr/>
          <p:nvPr/>
        </p:nvSpPr>
        <p:spPr>
          <a:xfrm>
            <a:off x="5770077" y="5534719"/>
            <a:ext cx="2500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Включение </a:t>
            </a: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FHIR </a:t>
            </a:r>
            <a:r>
              <a:rPr lang="ru-RU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в список поддерживаемых форматов РЭМД ЕГИСЗ</a:t>
            </a:r>
            <a:endParaRPr lang="en-US" sz="12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939" name="CuadroTexto 395">
            <a:extLst>
              <a:ext uri="{FF2B5EF4-FFF2-40B4-BE49-F238E27FC236}">
                <a16:creationId xmlns:a16="http://schemas.microsoft.com/office/drawing/2014/main" id="{4CC3C94E-D9CC-8244-88C5-0546242C8ECC}"/>
              </a:ext>
            </a:extLst>
          </p:cNvPr>
          <p:cNvSpPr txBox="1"/>
          <p:nvPr/>
        </p:nvSpPr>
        <p:spPr>
          <a:xfrm>
            <a:off x="605819" y="4696567"/>
            <a:ext cx="2406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Создать проект стандарта</a:t>
            </a:r>
            <a:endParaRPr lang="en-US" sz="1400" b="1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942" name="CuadroTexto 395">
            <a:extLst>
              <a:ext uri="{FF2B5EF4-FFF2-40B4-BE49-F238E27FC236}">
                <a16:creationId xmlns:a16="http://schemas.microsoft.com/office/drawing/2014/main" id="{F6C5A977-5E15-734E-A102-2D25CB8BFA31}"/>
              </a:ext>
            </a:extLst>
          </p:cNvPr>
          <p:cNvSpPr txBox="1"/>
          <p:nvPr/>
        </p:nvSpPr>
        <p:spPr>
          <a:xfrm>
            <a:off x="4708937" y="4646755"/>
            <a:ext cx="2897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Обеспечить прием данных </a:t>
            </a:r>
            <a:r>
              <a:rPr lang="en-US" sz="14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FHIR </a:t>
            </a:r>
            <a:r>
              <a:rPr lang="ru-RU" sz="14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в РЭМД ЕГИСЗ </a:t>
            </a:r>
            <a:endParaRPr lang="en-US" sz="1400" b="1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945" name="CuadroTexto 395">
            <a:extLst>
              <a:ext uri="{FF2B5EF4-FFF2-40B4-BE49-F238E27FC236}">
                <a16:creationId xmlns:a16="http://schemas.microsoft.com/office/drawing/2014/main" id="{27E2E913-F5E7-A44A-972D-CAA92941F514}"/>
              </a:ext>
            </a:extLst>
          </p:cNvPr>
          <p:cNvSpPr txBox="1"/>
          <p:nvPr/>
        </p:nvSpPr>
        <p:spPr>
          <a:xfrm>
            <a:off x="2420717" y="3162404"/>
            <a:ext cx="2827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Сверить с существующими внедрениями </a:t>
            </a:r>
            <a:r>
              <a:rPr lang="en-US" sz="14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FHIR </a:t>
            </a:r>
            <a:r>
              <a:rPr lang="ru-RU" sz="14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в России</a:t>
            </a:r>
            <a:endParaRPr lang="en-US" sz="1400" b="1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948" name="CuadroTexto 395">
            <a:extLst>
              <a:ext uri="{FF2B5EF4-FFF2-40B4-BE49-F238E27FC236}">
                <a16:creationId xmlns:a16="http://schemas.microsoft.com/office/drawing/2014/main" id="{A18EB745-B342-9E4F-B442-9DAFF77F3E91}"/>
              </a:ext>
            </a:extLst>
          </p:cNvPr>
          <p:cNvSpPr txBox="1"/>
          <p:nvPr/>
        </p:nvSpPr>
        <p:spPr>
          <a:xfrm>
            <a:off x="7439445" y="2945780"/>
            <a:ext cx="19265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Нормативное принятие стандарта </a:t>
            </a:r>
            <a:r>
              <a:rPr lang="en-US" sz="14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FHIR </a:t>
            </a:r>
            <a:r>
              <a:rPr lang="ru-RU" sz="14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в России</a:t>
            </a:r>
            <a:endParaRPr lang="en-US" sz="1400" b="1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951" name="CuadroTexto 395">
            <a:extLst>
              <a:ext uri="{FF2B5EF4-FFF2-40B4-BE49-F238E27FC236}">
                <a16:creationId xmlns:a16="http://schemas.microsoft.com/office/drawing/2014/main" id="{4D0070C1-7206-6846-97B6-CFC616D4EFC1}"/>
              </a:ext>
            </a:extLst>
          </p:cNvPr>
          <p:cNvSpPr txBox="1"/>
          <p:nvPr/>
        </p:nvSpPr>
        <p:spPr>
          <a:xfrm>
            <a:off x="8960366" y="4696567"/>
            <a:ext cx="2996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Использование и сопровождение </a:t>
            </a:r>
            <a:r>
              <a:rPr lang="en-US" sz="14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FHIR </a:t>
            </a:r>
            <a:r>
              <a:rPr lang="ru-RU" sz="14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в России</a:t>
            </a:r>
            <a:endParaRPr lang="en-US" sz="1400" b="1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953" name="CuadroTexto 395">
            <a:extLst>
              <a:ext uri="{FF2B5EF4-FFF2-40B4-BE49-F238E27FC236}">
                <a16:creationId xmlns:a16="http://schemas.microsoft.com/office/drawing/2014/main" id="{126B80B2-F9E6-C343-8B46-3F94180A5CF5}"/>
              </a:ext>
            </a:extLst>
          </p:cNvPr>
          <p:cNvSpPr txBox="1"/>
          <p:nvPr/>
        </p:nvSpPr>
        <p:spPr>
          <a:xfrm>
            <a:off x="6150872" y="2504119"/>
            <a:ext cx="1909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2"/>
                </a:solidFill>
                <a:latin typeface="Lato" charset="0"/>
                <a:ea typeface="Lato" charset="0"/>
                <a:cs typeface="Lato" charset="0"/>
              </a:rPr>
              <a:t>1</a:t>
            </a:r>
          </a:p>
        </p:txBody>
      </p:sp>
      <p:sp>
        <p:nvSpPr>
          <p:cNvPr id="954" name="CuadroTexto 395">
            <a:extLst>
              <a:ext uri="{FF2B5EF4-FFF2-40B4-BE49-F238E27FC236}">
                <a16:creationId xmlns:a16="http://schemas.microsoft.com/office/drawing/2014/main" id="{E866ECDB-F190-1C48-8156-14EEE9873C61}"/>
              </a:ext>
            </a:extLst>
          </p:cNvPr>
          <p:cNvSpPr txBox="1"/>
          <p:nvPr/>
        </p:nvSpPr>
        <p:spPr>
          <a:xfrm>
            <a:off x="6157883" y="2868468"/>
            <a:ext cx="1909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2"/>
                </a:solidFill>
                <a:latin typeface="Lato" charset="0"/>
                <a:ea typeface="Lato" charset="0"/>
                <a:cs typeface="Lato" charset="0"/>
              </a:rPr>
              <a:t>2</a:t>
            </a:r>
          </a:p>
        </p:txBody>
      </p:sp>
      <p:sp>
        <p:nvSpPr>
          <p:cNvPr id="955" name="CuadroTexto 395">
            <a:extLst>
              <a:ext uri="{FF2B5EF4-FFF2-40B4-BE49-F238E27FC236}">
                <a16:creationId xmlns:a16="http://schemas.microsoft.com/office/drawing/2014/main" id="{9803BBB6-4904-8449-B4C8-42FC4D05606B}"/>
              </a:ext>
            </a:extLst>
          </p:cNvPr>
          <p:cNvSpPr txBox="1"/>
          <p:nvPr/>
        </p:nvSpPr>
        <p:spPr>
          <a:xfrm>
            <a:off x="1881112" y="2510420"/>
            <a:ext cx="1909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2"/>
                </a:solidFill>
                <a:latin typeface="Lato" charset="0"/>
                <a:ea typeface="Lato" charset="0"/>
                <a:cs typeface="Lato" charset="0"/>
              </a:rPr>
              <a:t>1</a:t>
            </a:r>
          </a:p>
        </p:txBody>
      </p:sp>
      <p:sp>
        <p:nvSpPr>
          <p:cNvPr id="956" name="CuadroTexto 395">
            <a:extLst>
              <a:ext uri="{FF2B5EF4-FFF2-40B4-BE49-F238E27FC236}">
                <a16:creationId xmlns:a16="http://schemas.microsoft.com/office/drawing/2014/main" id="{C2917A80-FBEC-534F-B6FE-AE75FE2D2AD1}"/>
              </a:ext>
            </a:extLst>
          </p:cNvPr>
          <p:cNvSpPr txBox="1"/>
          <p:nvPr/>
        </p:nvSpPr>
        <p:spPr>
          <a:xfrm>
            <a:off x="1881860" y="2881032"/>
            <a:ext cx="1909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2"/>
                </a:solidFill>
                <a:latin typeface="Lato" charset="0"/>
                <a:ea typeface="Lato" charset="0"/>
                <a:cs typeface="Lato" charset="0"/>
              </a:rPr>
              <a:t>2</a:t>
            </a:r>
          </a:p>
        </p:txBody>
      </p:sp>
      <p:sp>
        <p:nvSpPr>
          <p:cNvPr id="957" name="CuadroTexto 395">
            <a:extLst>
              <a:ext uri="{FF2B5EF4-FFF2-40B4-BE49-F238E27FC236}">
                <a16:creationId xmlns:a16="http://schemas.microsoft.com/office/drawing/2014/main" id="{14FDBB64-F86A-5646-AEC4-C4132B0300C8}"/>
              </a:ext>
            </a:extLst>
          </p:cNvPr>
          <p:cNvSpPr txBox="1"/>
          <p:nvPr/>
        </p:nvSpPr>
        <p:spPr>
          <a:xfrm>
            <a:off x="10486853" y="2542965"/>
            <a:ext cx="1909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2"/>
                </a:solidFill>
                <a:latin typeface="Lato" charset="0"/>
                <a:ea typeface="Lato" charset="0"/>
                <a:cs typeface="Lato" charset="0"/>
              </a:rPr>
              <a:t>1</a:t>
            </a:r>
          </a:p>
        </p:txBody>
      </p:sp>
      <p:sp>
        <p:nvSpPr>
          <p:cNvPr id="958" name="CuadroTexto 395">
            <a:extLst>
              <a:ext uri="{FF2B5EF4-FFF2-40B4-BE49-F238E27FC236}">
                <a16:creationId xmlns:a16="http://schemas.microsoft.com/office/drawing/2014/main" id="{877F77D0-3D1E-874A-A167-DB5369830249}"/>
              </a:ext>
            </a:extLst>
          </p:cNvPr>
          <p:cNvSpPr txBox="1"/>
          <p:nvPr/>
        </p:nvSpPr>
        <p:spPr>
          <a:xfrm>
            <a:off x="10487602" y="2913577"/>
            <a:ext cx="1909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2"/>
                </a:solidFill>
                <a:latin typeface="Lato" charset="0"/>
                <a:ea typeface="Lato" charset="0"/>
                <a:cs typeface="Lato" charset="0"/>
              </a:rPr>
              <a:t>2</a:t>
            </a:r>
          </a:p>
        </p:txBody>
      </p:sp>
      <p:sp>
        <p:nvSpPr>
          <p:cNvPr id="959" name="CuadroTexto 395">
            <a:extLst>
              <a:ext uri="{FF2B5EF4-FFF2-40B4-BE49-F238E27FC236}">
                <a16:creationId xmlns:a16="http://schemas.microsoft.com/office/drawing/2014/main" id="{F06D0C3C-A145-6A4A-AE09-F647AC05FD67}"/>
              </a:ext>
            </a:extLst>
          </p:cNvPr>
          <p:cNvSpPr txBox="1"/>
          <p:nvPr/>
        </p:nvSpPr>
        <p:spPr>
          <a:xfrm>
            <a:off x="8326203" y="5229779"/>
            <a:ext cx="1909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2"/>
                </a:solidFill>
                <a:latin typeface="Lato" charset="0"/>
                <a:ea typeface="Lato" charset="0"/>
                <a:cs typeface="Lato" charset="0"/>
              </a:rPr>
              <a:t>1</a:t>
            </a:r>
          </a:p>
        </p:txBody>
      </p:sp>
      <p:sp>
        <p:nvSpPr>
          <p:cNvPr id="960" name="CuadroTexto 395">
            <a:extLst>
              <a:ext uri="{FF2B5EF4-FFF2-40B4-BE49-F238E27FC236}">
                <a16:creationId xmlns:a16="http://schemas.microsoft.com/office/drawing/2014/main" id="{02C919C8-1616-0845-A80E-32A29FAC8815}"/>
              </a:ext>
            </a:extLst>
          </p:cNvPr>
          <p:cNvSpPr txBox="1"/>
          <p:nvPr/>
        </p:nvSpPr>
        <p:spPr>
          <a:xfrm>
            <a:off x="8326951" y="5600391"/>
            <a:ext cx="1909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2"/>
                </a:solidFill>
                <a:latin typeface="Lato" charset="0"/>
                <a:ea typeface="Lato" charset="0"/>
                <a:cs typeface="Lato" charset="0"/>
              </a:rPr>
              <a:t>2</a:t>
            </a:r>
          </a:p>
        </p:txBody>
      </p:sp>
      <p:sp>
        <p:nvSpPr>
          <p:cNvPr id="961" name="CuadroTexto 395">
            <a:extLst>
              <a:ext uri="{FF2B5EF4-FFF2-40B4-BE49-F238E27FC236}">
                <a16:creationId xmlns:a16="http://schemas.microsoft.com/office/drawing/2014/main" id="{6FAE1BF4-9025-6A43-99FC-D5660521FF44}"/>
              </a:ext>
            </a:extLst>
          </p:cNvPr>
          <p:cNvSpPr txBox="1"/>
          <p:nvPr/>
        </p:nvSpPr>
        <p:spPr>
          <a:xfrm>
            <a:off x="3761196" y="5268342"/>
            <a:ext cx="1909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2"/>
                </a:solidFill>
                <a:latin typeface="Lato" charset="0"/>
                <a:ea typeface="Lato" charset="0"/>
                <a:cs typeface="Lato" charset="0"/>
              </a:rPr>
              <a:t>1</a:t>
            </a:r>
          </a:p>
        </p:txBody>
      </p:sp>
      <p:sp>
        <p:nvSpPr>
          <p:cNvPr id="962" name="CuadroTexto 395">
            <a:extLst>
              <a:ext uri="{FF2B5EF4-FFF2-40B4-BE49-F238E27FC236}">
                <a16:creationId xmlns:a16="http://schemas.microsoft.com/office/drawing/2014/main" id="{BB7AEB1C-20CE-B041-B269-BF3816C37EA5}"/>
              </a:ext>
            </a:extLst>
          </p:cNvPr>
          <p:cNvSpPr txBox="1"/>
          <p:nvPr/>
        </p:nvSpPr>
        <p:spPr>
          <a:xfrm>
            <a:off x="3761945" y="5638954"/>
            <a:ext cx="1909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2"/>
                </a:solidFill>
                <a:latin typeface="Lato" charset="0"/>
                <a:ea typeface="Lato" charset="0"/>
                <a:cs typeface="Lato" charset="0"/>
              </a:rPr>
              <a:t>2</a:t>
            </a:r>
          </a:p>
        </p:txBody>
      </p:sp>
      <p:sp>
        <p:nvSpPr>
          <p:cNvPr id="96" name="CuadroTexto 95">
            <a:extLst>
              <a:ext uri="{FF2B5EF4-FFF2-40B4-BE49-F238E27FC236}">
                <a16:creationId xmlns:a16="http://schemas.microsoft.com/office/drawing/2014/main" id="{5AFF03FA-0BB2-FE48-A153-6124FA81948A}"/>
              </a:ext>
            </a:extLst>
          </p:cNvPr>
          <p:cNvSpPr txBox="1"/>
          <p:nvPr/>
        </p:nvSpPr>
        <p:spPr>
          <a:xfrm>
            <a:off x="592779" y="418276"/>
            <a:ext cx="110064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tx2"/>
                </a:solidFill>
                <a:latin typeface="Lato Heavy" charset="0"/>
                <a:ea typeface="Lato Heavy" charset="0"/>
                <a:cs typeface="Lato Heavy" charset="0"/>
              </a:rPr>
              <a:t>Этапы внедрения </a:t>
            </a:r>
            <a:r>
              <a:rPr lang="en-US" sz="4000" b="1" dirty="0">
                <a:solidFill>
                  <a:schemeClr val="tx2"/>
                </a:solidFill>
                <a:latin typeface="Lato Heavy" charset="0"/>
                <a:ea typeface="Lato Heavy" charset="0"/>
                <a:cs typeface="Lato Heavy" charset="0"/>
              </a:rPr>
              <a:t> </a:t>
            </a:r>
            <a:r>
              <a:rPr lang="ru-RU" sz="4000" b="1" dirty="0">
                <a:solidFill>
                  <a:schemeClr val="tx2"/>
                </a:solidFill>
                <a:latin typeface="Lato Heavy" charset="0"/>
                <a:ea typeface="Lato Heavy" charset="0"/>
                <a:cs typeface="Lato Heavy" charset="0"/>
              </a:rPr>
              <a:t>стандарта </a:t>
            </a:r>
            <a:r>
              <a:rPr lang="en-US" sz="4000" b="1" dirty="0">
                <a:solidFill>
                  <a:schemeClr val="tx2"/>
                </a:solidFill>
                <a:latin typeface="Lato Heavy" charset="0"/>
                <a:ea typeface="Lato Heavy" charset="0"/>
                <a:cs typeface="Lato Heavy" charset="0"/>
              </a:rPr>
              <a:t>FHIR </a:t>
            </a:r>
            <a:r>
              <a:rPr lang="ru-RU" sz="4000" b="1" dirty="0">
                <a:solidFill>
                  <a:schemeClr val="tx2"/>
                </a:solidFill>
                <a:latin typeface="Lato Heavy" charset="0"/>
                <a:ea typeface="Lato Heavy" charset="0"/>
                <a:cs typeface="Lato Heavy" charset="0"/>
              </a:rPr>
              <a:t>в России</a:t>
            </a:r>
            <a:endParaRPr lang="en-US" sz="4000" b="1" dirty="0">
              <a:solidFill>
                <a:schemeClr val="tx2"/>
              </a:solidFill>
              <a:latin typeface="Lato Heavy" charset="0"/>
              <a:ea typeface="Lato Heavy" charset="0"/>
              <a:cs typeface="Lato Heav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6944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DBB413-C2E9-2433-2462-EA5D88DBEA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4955" y="3093720"/>
            <a:ext cx="5998840" cy="1495017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ru-RU" sz="5200" dirty="0"/>
              <a:t>Спасибо за внимание!</a:t>
            </a:r>
            <a:endParaRPr lang="en-RU" sz="5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CFCEE2-4A6C-5704-95D7-018309E1D2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4955" y="1026652"/>
            <a:ext cx="5998840" cy="2067068"/>
          </a:xfrm>
          <a:noFill/>
        </p:spPr>
        <p:txBody>
          <a:bodyPr>
            <a:normAutofit/>
          </a:bodyPr>
          <a:lstStyle/>
          <a:p>
            <a:pPr algn="l"/>
            <a:r>
              <a:rPr lang="ru-RU" dirty="0"/>
              <a:t>Ждем в чате </a:t>
            </a:r>
            <a:r>
              <a:rPr lang="en-US" dirty="0" err="1"/>
              <a:t>t.me</a:t>
            </a:r>
            <a:r>
              <a:rPr lang="en-US" dirty="0"/>
              <a:t>/</a:t>
            </a:r>
            <a:r>
              <a:rPr lang="en-US" dirty="0" err="1"/>
              <a:t>fhir_ru</a:t>
            </a:r>
            <a:endParaRPr lang="ru-RU" dirty="0"/>
          </a:p>
          <a:p>
            <a:pPr algn="l"/>
            <a:r>
              <a:rPr lang="ru-RU" dirty="0"/>
              <a:t>На сайте </a:t>
            </a:r>
            <a:r>
              <a:rPr lang="en-US" dirty="0" err="1"/>
              <a:t>fhir.ru</a:t>
            </a:r>
            <a:r>
              <a:rPr lang="ru-RU" dirty="0"/>
              <a:t> (</a:t>
            </a:r>
            <a:r>
              <a:rPr lang="en-GB" dirty="0">
                <a:hlinkClick r:id="rId2"/>
              </a:rPr>
              <a:t>fhir-ru.zendoc.me</a:t>
            </a:r>
            <a:r>
              <a:rPr lang="ru-RU" dirty="0"/>
              <a:t>)</a:t>
            </a:r>
            <a:endParaRPr lang="en-US" dirty="0"/>
          </a:p>
          <a:p>
            <a:pPr algn="l"/>
            <a:r>
              <a:rPr lang="ru-RU" dirty="0"/>
              <a:t>На встречах по вторникам в 13:30</a:t>
            </a:r>
            <a:endParaRPr lang="en-R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2C29BC-0422-11D5-2036-376441D0BB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40" r="1858" b="-2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439B2B9A-2DFF-3432-EF67-5E4BB6F1A313}"/>
              </a:ext>
            </a:extLst>
          </p:cNvPr>
          <p:cNvSpPr txBox="1">
            <a:spLocks/>
          </p:cNvSpPr>
          <p:nvPr/>
        </p:nvSpPr>
        <p:spPr>
          <a:xfrm>
            <a:off x="5354955" y="4785684"/>
            <a:ext cx="2551088" cy="162918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/>
              <a:t>Для связи:</a:t>
            </a:r>
          </a:p>
          <a:p>
            <a:pPr algn="l"/>
            <a:r>
              <a:rPr lang="ru-RU" dirty="0"/>
              <a:t>+7 921 933 7905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2417307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5907</TotalTime>
  <Words>391</Words>
  <Application>Microsoft Macintosh PowerPoint</Application>
  <PresentationFormat>Widescreen</PresentationFormat>
  <Paragraphs>95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Lato</vt:lpstr>
      <vt:lpstr>Lato Heavy</vt:lpstr>
      <vt:lpstr>Lato Light</vt:lpstr>
      <vt:lpstr>Times New Roman</vt:lpstr>
      <vt:lpstr>Office Theme</vt:lpstr>
      <vt:lpstr>HL7 FHIR: стандарт обмена медицинскими данными для РФ</vt:lpstr>
      <vt:lpstr>Бич систем здравоохранения – разнородность структур данных</vt:lpstr>
      <vt:lpstr>Что такое Fast Healthcare Interoperability Resources – FHIR</vt:lpstr>
      <vt:lpstr>PowerPoint Presentation</vt:lpstr>
      <vt:lpstr>PowerPoint Presentation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HL7 FHIR: стандарт обмена медицинскими данными для РФ</dc:title>
  <dc:creator>Eugene Kogan</dc:creator>
  <cp:lastModifiedBy>Eugene Kogan</cp:lastModifiedBy>
  <cp:revision>6</cp:revision>
  <dcterms:created xsi:type="dcterms:W3CDTF">2022-11-01T14:21:42Z</dcterms:created>
  <dcterms:modified xsi:type="dcterms:W3CDTF">2022-12-02T04:55:46Z</dcterms:modified>
</cp:coreProperties>
</file>