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13"/>
  </p:notesMasterIdLst>
  <p:sldIdLst>
    <p:sldId id="264" r:id="rId2"/>
    <p:sldId id="350" r:id="rId3"/>
    <p:sldId id="364" r:id="rId4"/>
    <p:sldId id="352" r:id="rId5"/>
    <p:sldId id="365" r:id="rId6"/>
    <p:sldId id="366" r:id="rId7"/>
    <p:sldId id="359" r:id="rId8"/>
    <p:sldId id="367" r:id="rId9"/>
    <p:sldId id="351" r:id="rId10"/>
    <p:sldId id="360" r:id="rId11"/>
    <p:sldId id="35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360" userDrawn="1">
          <p15:clr>
            <a:srgbClr val="A4A3A4"/>
          </p15:clr>
        </p15:guide>
        <p15:guide id="2" orient="horz" pos="2772" userDrawn="1">
          <p15:clr>
            <a:srgbClr val="A4A3A4"/>
          </p15:clr>
        </p15:guide>
        <p15:guide id="3" pos="4384" userDrawn="1">
          <p15:clr>
            <a:srgbClr val="A4A3A4"/>
          </p15:clr>
        </p15:guide>
        <p15:guide id="4" pos="1723" userDrawn="1">
          <p15:clr>
            <a:srgbClr val="A4A3A4"/>
          </p15:clr>
        </p15:guide>
        <p15:guide id="5" pos="816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7A1"/>
    <a:srgbClr val="EF3F23"/>
    <a:srgbClr val="1D4A9C"/>
    <a:srgbClr val="D29500"/>
    <a:srgbClr val="4C8823"/>
    <a:srgbClr val="4A8522"/>
    <a:srgbClr val="5BB566"/>
    <a:srgbClr val="D11C22"/>
    <a:srgbClr val="31B44B"/>
    <a:srgbClr val="28B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9" autoAdjust="0"/>
    <p:restoredTop sz="92653" autoAdjust="0"/>
  </p:normalViewPr>
  <p:slideViewPr>
    <p:cSldViewPr snapToGrid="0" snapToObjects="1">
      <p:cViewPr varScale="1">
        <p:scale>
          <a:sx n="118" d="100"/>
          <a:sy n="118" d="100"/>
        </p:scale>
        <p:origin x="612" y="102"/>
      </p:cViewPr>
      <p:guideLst>
        <p:guide pos="1360"/>
        <p:guide orient="horz" pos="2772"/>
        <p:guide pos="4384"/>
        <p:guide pos="1723"/>
        <p:guide pos="816"/>
        <p:guide orient="horz" pos="22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72C88-DC21-134D-AD0E-D195A85BB9C4}" type="datetimeFigureOut">
              <a:rPr lang="en-RU" smtClean="0"/>
              <a:t>11/22/2022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5760B-7001-B240-A8FE-6A2E919F752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8407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5760B-7001-B240-A8FE-6A2E919F7524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3704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5760B-7001-B240-A8FE-6A2E919F7524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96407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Clr>
                <a:srgbClr val="19B000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Ежедневно медицинские организации и ФОМС ухудшают показатели из-за:</a:t>
            </a:r>
            <a:br>
              <a:rPr lang="ru-RU" sz="1200" dirty="0"/>
            </a:br>
            <a:r>
              <a:rPr lang="ru-RU" sz="1200" dirty="0"/>
              <a:t>- обслуживания пациентов в стационарах при потенциальной возможности наблюдения за пациентом амбулаторно (</a:t>
            </a:r>
            <a:r>
              <a:rPr lang="en-US" sz="1200" dirty="0"/>
              <a:t>&gt;</a:t>
            </a:r>
            <a:r>
              <a:rPr lang="ru-RU" sz="1200" dirty="0"/>
              <a:t>1000 руб./сутки)</a:t>
            </a:r>
            <a:br>
              <a:rPr lang="ru-RU" sz="1200" dirty="0"/>
            </a:br>
            <a:r>
              <a:rPr lang="ru-RU" sz="1200" dirty="0"/>
              <a:t>- низкой дисциплины пациентов и отсутствия приверженности к исполнению терапевтических указаний </a:t>
            </a:r>
            <a:br>
              <a:rPr lang="ru-RU" sz="1200" dirty="0"/>
            </a:br>
            <a:r>
              <a:rPr lang="ru-RU" sz="1200" dirty="0"/>
              <a:t>- низкой оперативности в получении данных о пациенте</a:t>
            </a:r>
            <a:br>
              <a:rPr lang="ru-RU" sz="1200" dirty="0"/>
            </a:br>
            <a:r>
              <a:rPr lang="ru-RU" sz="1200" dirty="0"/>
              <a:t>- неуправляемом потоке обращений от хронических больных (</a:t>
            </a:r>
            <a:r>
              <a:rPr lang="en-US" sz="1200" dirty="0"/>
              <a:t>~</a:t>
            </a:r>
            <a:r>
              <a:rPr lang="ru-RU" sz="1200" dirty="0"/>
              <a:t>100 руб./минута)</a:t>
            </a:r>
          </a:p>
          <a:p>
            <a:pPr marL="285750" lvl="0" indent="-285750">
              <a:buClr>
                <a:srgbClr val="19B000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Не структурированные и неавтоматизированные процессы, реализованные</a:t>
            </a:r>
            <a:br>
              <a:rPr lang="ru-RU" sz="1200" dirty="0"/>
            </a:br>
            <a:r>
              <a:rPr lang="ru-RU" sz="1200" dirty="0"/>
              <a:t>без комплексного подхода и участия специалистов по работе с массовым</a:t>
            </a:r>
            <a:br>
              <a:rPr lang="ru-RU" sz="1200" dirty="0"/>
            </a:br>
            <a:r>
              <a:rPr lang="ru-RU" sz="1200" dirty="0"/>
              <a:t>сегментом ведут к убыточности медицинского мониторинга!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5760B-7001-B240-A8FE-6A2E919F7524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49617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5760B-7001-B240-A8FE-6A2E919F7524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3489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4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4521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2134845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444965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8C2FD0A-229C-6F4D-99A1-17A8D76E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573" y="2420939"/>
            <a:ext cx="6862244" cy="651783"/>
          </a:xfrm>
          <a:solidFill>
            <a:schemeClr val="bg1"/>
          </a:solidFill>
          <a:effectLst>
            <a:outerShdw dist="50800" dir="10800000" algn="r" rotWithShape="0">
              <a:schemeClr val="accent1"/>
            </a:outerShdw>
          </a:effectLst>
        </p:spPr>
        <p:txBody>
          <a:bodyPr wrap="square" lIns="144000" tIns="125999" bIns="108000" anchor="t" anchorCtr="0">
            <a:spAutoFit/>
          </a:bodyPr>
          <a:lstStyle>
            <a:lvl1pPr>
              <a:defRPr sz="3000">
                <a:latin typeface="+mn-lt"/>
              </a:defRPr>
            </a:lvl1pPr>
          </a:lstStyle>
          <a:p>
            <a:endParaRPr lang="en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8403FA-2F68-8040-BF9B-6852CADAB5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3543300" cy="6858000"/>
          </a:xfrm>
          <a:prstGeom prst="rect">
            <a:avLst/>
          </a:prstGeom>
        </p:spPr>
      </p:pic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93E99DD3-F991-5640-8808-2891EBFF6B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2699" y="2147819"/>
            <a:ext cx="2977900" cy="1754326"/>
          </a:xfr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2000">
                <a:solidFill>
                  <a:schemeClr val="bg1"/>
                </a:solidFill>
              </a:defRPr>
            </a:lvl1pPr>
          </a:lstStyle>
          <a:p>
            <a:pPr lvl="0"/>
            <a:endParaRPr lang="en-RU" dirty="0"/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BDD90679-33D5-DE4A-AF3F-DE87233C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7397" y="6430646"/>
            <a:ext cx="2743200" cy="365125"/>
          </a:xfrm>
        </p:spPr>
        <p:txBody>
          <a:bodyPr/>
          <a:lstStyle/>
          <a:p>
            <a:fld id="{02F94F38-780D-7B40-835E-7901452ADD34}" type="slidenum">
              <a:rPr lang="en-RU" smtClean="0"/>
              <a:t>‹#›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443091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3" pos="2116">
          <p15:clr>
            <a:srgbClr val="FBAE40"/>
          </p15:clr>
        </p15:guide>
        <p15:guide id="4" pos="7129">
          <p15:clr>
            <a:srgbClr val="FBAE40"/>
          </p15:clr>
        </p15:guide>
        <p15:guide id="5" orient="horz" pos="220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1217C6-5921-774C-B6EF-EBE9B5274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633661" cy="6858000"/>
          </a:xfrm>
          <a:prstGeom prst="rect">
            <a:avLst/>
          </a:prstGeom>
        </p:spPr>
      </p:pic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60B37506-C1BD-E24E-8F55-4F1A3B1C7A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515" y="1705018"/>
            <a:ext cx="10239300" cy="3139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RU" dirty="0"/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F8630820-3697-1A4F-845F-5FEB8E32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7397" y="6430646"/>
            <a:ext cx="2743200" cy="365125"/>
          </a:xfrm>
        </p:spPr>
        <p:txBody>
          <a:bodyPr/>
          <a:lstStyle/>
          <a:p>
            <a:fld id="{02F94F38-780D-7B40-835E-7901452ADD34}" type="slidenum">
              <a:rPr lang="en-RU" smtClean="0"/>
              <a:t>‹#›</a:t>
            </a:fld>
            <a:endParaRPr lang="en-RU" dirty="0"/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2BFE05B1-87AE-2042-AF48-4CC4D5F3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15" y="208653"/>
            <a:ext cx="8873868" cy="582533"/>
          </a:xfrm>
          <a:solidFill>
            <a:schemeClr val="bg1"/>
          </a:solidFill>
          <a:effectLst>
            <a:outerShdw dist="50800" dir="10800000" algn="r" rotWithShape="0">
              <a:schemeClr val="accent1"/>
            </a:outerShdw>
          </a:effectLst>
        </p:spPr>
        <p:txBody>
          <a:bodyPr wrap="square" lIns="144000" tIns="125999" bIns="108000" anchor="t" anchorCtr="0">
            <a:spAutoFit/>
          </a:bodyPr>
          <a:lstStyle>
            <a:lvl1pPr>
              <a:defRPr sz="2500">
                <a:latin typeface="+mn-lt"/>
              </a:defRPr>
            </a:lvl1pPr>
          </a:lstStyle>
          <a:p>
            <a:endParaRPr lang="en-RU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F4698B-4077-9D47-97C6-C50CB15705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15575" y="347555"/>
            <a:ext cx="1592259" cy="304726"/>
          </a:xfrm>
          <a:prstGeom prst="rect">
            <a:avLst/>
          </a:prstGeom>
        </p:spPr>
      </p:pic>
      <p:sp>
        <p:nvSpPr>
          <p:cNvPr id="11" name="Управляющая кнопка: возврат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5C598BD-F940-7E4E-AD71-C89211BD27AE}"/>
              </a:ext>
            </a:extLst>
          </p:cNvPr>
          <p:cNvSpPr/>
          <p:nvPr userDrawn="1"/>
        </p:nvSpPr>
        <p:spPr>
          <a:xfrm>
            <a:off x="11035068" y="6541240"/>
            <a:ext cx="395112" cy="143934"/>
          </a:xfrm>
          <a:prstGeom prst="actionButtonRetur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785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  <p15:guide id="3" pos="551">
          <p15:clr>
            <a:srgbClr val="FBAE40"/>
          </p15:clr>
        </p15:guide>
        <p15:guide id="4" pos="7129">
          <p15:clr>
            <a:srgbClr val="FBAE40"/>
          </p15:clr>
        </p15:guide>
        <p15:guide id="5" orient="horz" pos="238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5E39F65-6DCC-CB4D-9292-E2A171B88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954023"/>
            <a:ext cx="10777011" cy="593985"/>
          </a:xfrm>
          <a:solidFill>
            <a:schemeClr val="bg1"/>
          </a:solidFill>
          <a:effectLst>
            <a:outerShdw dist="50800" dir="10800000" algn="r" rotWithShape="0">
              <a:schemeClr val="accent1"/>
            </a:outerShdw>
          </a:effectLst>
        </p:spPr>
        <p:txBody>
          <a:bodyPr wrap="square" lIns="216000" tIns="36000" rIns="108000" bIns="3600" anchor="t" anchorCtr="0">
            <a:sp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025CB6-EBB5-4242-974E-777B2F1FE4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0000"/>
            <a:ext cx="12192000" cy="284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B5C795-5E88-134E-942D-8C9B7AFCEC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593" y="5825993"/>
            <a:ext cx="3414052" cy="1095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Введите город</a:t>
            </a:r>
          </a:p>
          <a:p>
            <a:pPr lvl="0"/>
            <a:r>
              <a:rPr lang="ru-RU" dirty="0"/>
              <a:t>Введите год</a:t>
            </a:r>
            <a:endParaRPr lang="en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C8861B-5708-F14D-8416-F84D3BA04AEA}"/>
              </a:ext>
            </a:extLst>
          </p:cNvPr>
          <p:cNvGrpSpPr/>
          <p:nvPr userDrawn="1"/>
        </p:nvGrpSpPr>
        <p:grpSpPr>
          <a:xfrm>
            <a:off x="-9656" y="3939480"/>
            <a:ext cx="12194568" cy="70312"/>
            <a:chOff x="-9656" y="3427491"/>
            <a:chExt cx="12194568" cy="70312"/>
          </a:xfrm>
        </p:grpSpPr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A5829365-E01E-EF49-9537-0D0402B37643}"/>
                </a:ext>
              </a:extLst>
            </p:cNvPr>
            <p:cNvSpPr/>
            <p:nvPr userDrawn="1"/>
          </p:nvSpPr>
          <p:spPr>
            <a:xfrm>
              <a:off x="2382032" y="3427491"/>
              <a:ext cx="9802880" cy="70312"/>
            </a:xfrm>
            <a:custGeom>
              <a:avLst/>
              <a:gdLst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720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16568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226210"/>
                <a:gd name="connsiteY0" fmla="*/ 0 h 70312"/>
                <a:gd name="connsiteX1" fmla="*/ 9189720 w 9226210"/>
                <a:gd name="connsiteY1" fmla="*/ 0 h 70312"/>
                <a:gd name="connsiteX2" fmla="*/ 9226210 w 9226210"/>
                <a:gd name="connsiteY2" fmla="*/ 70312 h 70312"/>
                <a:gd name="connsiteX3" fmla="*/ 0 w 9226210"/>
                <a:gd name="connsiteY3" fmla="*/ 70312 h 70312"/>
                <a:gd name="connsiteX4" fmla="*/ 0 w 922621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473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720" h="70312">
                  <a:moveTo>
                    <a:pt x="0" y="0"/>
                  </a:moveTo>
                  <a:lnTo>
                    <a:pt x="9189720" y="0"/>
                  </a:lnTo>
                  <a:cubicBezTo>
                    <a:pt x="9189638" y="23437"/>
                    <a:pt x="9189555" y="46875"/>
                    <a:pt x="9189473" y="70312"/>
                  </a:cubicBezTo>
                  <a:lnTo>
                    <a:pt x="0" y="70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350" dirty="0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B6D7D38-A6CB-9F44-B4EA-486F044B31DE}"/>
                </a:ext>
              </a:extLst>
            </p:cNvPr>
            <p:cNvSpPr/>
            <p:nvPr userDrawn="1"/>
          </p:nvSpPr>
          <p:spPr>
            <a:xfrm>
              <a:off x="1632943" y="3427491"/>
              <a:ext cx="9802880" cy="70312"/>
            </a:xfrm>
            <a:custGeom>
              <a:avLst/>
              <a:gdLst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720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16568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720" h="70312">
                  <a:moveTo>
                    <a:pt x="0" y="0"/>
                  </a:moveTo>
                  <a:lnTo>
                    <a:pt x="9189720" y="0"/>
                  </a:lnTo>
                  <a:lnTo>
                    <a:pt x="9116568" y="70312"/>
                  </a:lnTo>
                  <a:lnTo>
                    <a:pt x="0" y="70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B4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350" dirty="0"/>
            </a:p>
          </p:txBody>
        </p: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9A75F21B-553C-C845-8C49-5198D931FBEE}"/>
                </a:ext>
              </a:extLst>
            </p:cNvPr>
            <p:cNvSpPr/>
            <p:nvPr userDrawn="1"/>
          </p:nvSpPr>
          <p:spPr>
            <a:xfrm>
              <a:off x="658813" y="3427491"/>
              <a:ext cx="9802880" cy="70312"/>
            </a:xfrm>
            <a:custGeom>
              <a:avLst/>
              <a:gdLst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720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16568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720" h="70312">
                  <a:moveTo>
                    <a:pt x="0" y="0"/>
                  </a:moveTo>
                  <a:lnTo>
                    <a:pt x="9189720" y="0"/>
                  </a:lnTo>
                  <a:lnTo>
                    <a:pt x="9116568" y="70312"/>
                  </a:lnTo>
                  <a:lnTo>
                    <a:pt x="0" y="70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BF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350" dirty="0"/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74F89D38-B8DF-214E-A24D-0089388FC97A}"/>
                </a:ext>
              </a:extLst>
            </p:cNvPr>
            <p:cNvSpPr/>
            <p:nvPr userDrawn="1"/>
          </p:nvSpPr>
          <p:spPr>
            <a:xfrm>
              <a:off x="-9656" y="3427491"/>
              <a:ext cx="9802880" cy="70312"/>
            </a:xfrm>
            <a:custGeom>
              <a:avLst/>
              <a:gdLst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720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16568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720" h="70312">
                  <a:moveTo>
                    <a:pt x="0" y="0"/>
                  </a:moveTo>
                  <a:lnTo>
                    <a:pt x="9189720" y="0"/>
                  </a:lnTo>
                  <a:lnTo>
                    <a:pt x="9116568" y="70312"/>
                  </a:lnTo>
                  <a:lnTo>
                    <a:pt x="0" y="70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D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350" dirty="0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10C1D7C7-B966-E045-A44E-C002BF21ED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96401" y="456445"/>
            <a:ext cx="2139423" cy="4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8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1914550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255961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083851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8917572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644266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0580353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1541874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938700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94F38-780D-7B40-835E-7901452ADD3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0552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3" r:id="rId13"/>
    <p:sldLayoutId id="214748366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C4FB99-1603-40CB-8854-822B645542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01" y="410470"/>
            <a:ext cx="2900771" cy="10317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719533-CC6A-4B79-BFED-38D4C15ABF25}"/>
              </a:ext>
            </a:extLst>
          </p:cNvPr>
          <p:cNvSpPr txBox="1"/>
          <p:nvPr/>
        </p:nvSpPr>
        <p:spPr>
          <a:xfrm>
            <a:off x="4716778" y="1442179"/>
            <a:ext cx="66005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Построение клиентских бизнес-процессов и промышленной архитектуры в проектах телемедицины и дистанционного мониторинга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80D6545-08BE-4618-BBBC-E5AE3B0AC0BD}"/>
              </a:ext>
            </a:extLst>
          </p:cNvPr>
          <p:cNvSpPr/>
          <p:nvPr/>
        </p:nvSpPr>
        <p:spPr>
          <a:xfrm>
            <a:off x="4543738" y="1427060"/>
            <a:ext cx="45719" cy="20333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62E5343-6553-4B26-ADDF-2214E235A8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406" y="5692490"/>
            <a:ext cx="1866146" cy="419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14A729-8FB2-45D7-9572-5698D7BC6EA6}"/>
              </a:ext>
            </a:extLst>
          </p:cNvPr>
          <p:cNvSpPr txBox="1"/>
          <p:nvPr/>
        </p:nvSpPr>
        <p:spPr>
          <a:xfrm>
            <a:off x="4205626" y="5011811"/>
            <a:ext cx="3476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Реализуется в партнёрстве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2F89D7-F453-4191-BCFE-DA506A182101}"/>
              </a:ext>
            </a:extLst>
          </p:cNvPr>
          <p:cNvSpPr txBox="1"/>
          <p:nvPr/>
        </p:nvSpPr>
        <p:spPr>
          <a:xfrm>
            <a:off x="9351544" y="5015897"/>
            <a:ext cx="25213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Верификация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5B8558-6069-4D66-968A-41BC3C067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667" y="5471996"/>
            <a:ext cx="1259415" cy="89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2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5EF1E5-E0BC-4B7C-837F-E4111AD7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10</a:t>
            </a:fld>
            <a:endParaRPr lang="en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7B0DCF-73FD-4C4A-BAC9-A931968967BA}"/>
              </a:ext>
            </a:extLst>
          </p:cNvPr>
          <p:cNvSpPr/>
          <p:nvPr/>
        </p:nvSpPr>
        <p:spPr>
          <a:xfrm>
            <a:off x="629920" y="0"/>
            <a:ext cx="11562080" cy="6858000"/>
          </a:xfrm>
          <a:prstGeom prst="rect">
            <a:avLst/>
          </a:prstGeom>
          <a:gradFill flip="none" rotWithShape="1">
            <a:gsLst>
              <a:gs pos="86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«Э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D53AC-9307-4515-BB4A-04CB849D918E}"/>
              </a:ext>
            </a:extLst>
          </p:cNvPr>
          <p:cNvSpPr txBox="1"/>
          <p:nvPr/>
        </p:nvSpPr>
        <p:spPr>
          <a:xfrm>
            <a:off x="5253422" y="674039"/>
            <a:ext cx="6492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PT Astra Sans" panose="020B0603020203020204" pitchFamily="34" charset="-52"/>
              </a:rPr>
              <a:t>Хабы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PT Astra Sans" panose="020B0603020203020204" pitchFamily="34" charset="-52"/>
              </a:rPr>
              <a:t> разные важны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3E828A5-FB9D-4FC1-AC53-FDB016BD055D}"/>
              </a:ext>
            </a:extLst>
          </p:cNvPr>
          <p:cNvGrpSpPr/>
          <p:nvPr/>
        </p:nvGrpSpPr>
        <p:grpSpPr>
          <a:xfrm>
            <a:off x="1117510" y="445277"/>
            <a:ext cx="2854949" cy="1039853"/>
            <a:chOff x="1426270" y="380277"/>
            <a:chExt cx="2854949" cy="103985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35D29BB-20B8-4298-BAF7-E7D7BDABD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028"/>
            <a:stretch/>
          </p:blipFill>
          <p:spPr>
            <a:xfrm>
              <a:off x="3552427" y="493473"/>
              <a:ext cx="728792" cy="92665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0E5A1B-066E-49EE-B3D1-C233C7B2FAFF}"/>
                </a:ext>
              </a:extLst>
            </p:cNvPr>
            <p:cNvSpPr txBox="1"/>
            <p:nvPr/>
          </p:nvSpPr>
          <p:spPr>
            <a:xfrm>
              <a:off x="1426270" y="380277"/>
              <a:ext cx="230236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ЦЕНТР 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МЕДИЦИНСКИХ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ТЕХНОЛОГИЙ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11064D9-8A29-4B55-B393-92D13C651EA5}"/>
              </a:ext>
            </a:extLst>
          </p:cNvPr>
          <p:cNvSpPr txBox="1"/>
          <p:nvPr/>
        </p:nvSpPr>
        <p:spPr>
          <a:xfrm>
            <a:off x="8386763" y="2259557"/>
            <a:ext cx="36076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Устройство сбора и передачи данных (УСПД) с совместимых телемедицинских устройств разного назначения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9323CB-9BE5-4F31-B5C0-2CE85E8C3468}"/>
              </a:ext>
            </a:extLst>
          </p:cNvPr>
          <p:cNvSpPr txBox="1"/>
          <p:nvPr/>
        </p:nvSpPr>
        <p:spPr>
          <a:xfrm>
            <a:off x="8954046" y="1689516"/>
            <a:ext cx="281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Портативный </a:t>
            </a:r>
            <a:r>
              <a:rPr lang="ru-RU" sz="2000" b="1" dirty="0" err="1">
                <a:solidFill>
                  <a:schemeClr val="tx2"/>
                </a:solidFill>
              </a:rPr>
              <a:t>хаб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A0D203-4A12-466D-BF05-193991E9D7AF}"/>
              </a:ext>
            </a:extLst>
          </p:cNvPr>
          <p:cNvSpPr txBox="1"/>
          <p:nvPr/>
        </p:nvSpPr>
        <p:spPr>
          <a:xfrm>
            <a:off x="1098542" y="1689516"/>
            <a:ext cx="3302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Приложение и веб-версия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8BF9B-CC39-42B3-9861-777293FDC5ED}"/>
              </a:ext>
            </a:extLst>
          </p:cNvPr>
          <p:cNvSpPr txBox="1"/>
          <p:nvPr/>
        </p:nvSpPr>
        <p:spPr>
          <a:xfrm>
            <a:off x="1117510" y="2294012"/>
            <a:ext cx="31114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Открывается на рабочих местах врачей и/или смартфонах пациентов.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Интегрируется с МИС.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A99768-7AFF-437D-B364-BB09BF2F6D2D}"/>
              </a:ext>
            </a:extLst>
          </p:cNvPr>
          <p:cNvSpPr txBox="1"/>
          <p:nvPr/>
        </p:nvSpPr>
        <p:spPr>
          <a:xfrm>
            <a:off x="5031275" y="1689516"/>
            <a:ext cx="3022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Мобильный комплекс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743556-B3CA-4B4A-8409-7563854BACCC}"/>
              </a:ext>
            </a:extLst>
          </p:cNvPr>
          <p:cNvSpPr txBox="1"/>
          <p:nvPr/>
        </p:nvSpPr>
        <p:spPr>
          <a:xfrm>
            <a:off x="4602845" y="2299378"/>
            <a:ext cx="36076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Мобильное автоматизированное рабочее место врача с комплектом необходимых измерительных приборов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EC85610-3CD9-4DAC-A4FC-C845DC069A51}"/>
              </a:ext>
            </a:extLst>
          </p:cNvPr>
          <p:cNvCxnSpPr/>
          <p:nvPr/>
        </p:nvCxnSpPr>
        <p:spPr>
          <a:xfrm>
            <a:off x="4515660" y="1703804"/>
            <a:ext cx="0" cy="523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EC9E23E-15B0-4360-899B-9B825EFE8EBC}"/>
              </a:ext>
            </a:extLst>
          </p:cNvPr>
          <p:cNvCxnSpPr/>
          <p:nvPr/>
        </p:nvCxnSpPr>
        <p:spPr>
          <a:xfrm>
            <a:off x="8261487" y="1696247"/>
            <a:ext cx="0" cy="523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D837FEB-6CDF-4805-8A15-AD80CF89C4B3}"/>
              </a:ext>
            </a:extLst>
          </p:cNvPr>
          <p:cNvSpPr/>
          <p:nvPr/>
        </p:nvSpPr>
        <p:spPr>
          <a:xfrm>
            <a:off x="4792833" y="527808"/>
            <a:ext cx="45719" cy="8352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2050" name="Picture 2" descr="https://icl-techno.ru/upload/resize_cache/iblock/3b4/1293_860_2/NAL_2296_1_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36" y="3455709"/>
            <a:ext cx="3879447" cy="25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4523" y="3629817"/>
            <a:ext cx="2209454" cy="12003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135" y="3572312"/>
            <a:ext cx="2262092" cy="1867330"/>
          </a:xfrm>
          <a:prstGeom prst="rect">
            <a:avLst/>
          </a:prstGeom>
        </p:spPr>
      </p:pic>
      <p:pic>
        <p:nvPicPr>
          <p:cNvPr id="1026" name="Picture 2" descr="TeleMedHub">
            <a:extLst>
              <a:ext uri="{FF2B5EF4-FFF2-40B4-BE49-F238E27FC236}">
                <a16:creationId xmlns:a16="http://schemas.microsoft.com/office/drawing/2014/main" id="{BF7E2657-6783-F2D9-C492-50571DD05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7092" y="3921330"/>
            <a:ext cx="1066338" cy="21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Изображение: Personal Medical Assistant">
            <a:extLst>
              <a:ext uri="{FF2B5EF4-FFF2-40B4-BE49-F238E27FC236}">
                <a16:creationId xmlns:a16="http://schemas.microsoft.com/office/drawing/2014/main" id="{E86D8622-4184-AF69-38FD-429343519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05" y="4231757"/>
            <a:ext cx="1163120" cy="206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03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3E828A5-FB9D-4FC1-AC53-FDB016BD055D}"/>
              </a:ext>
            </a:extLst>
          </p:cNvPr>
          <p:cNvGrpSpPr/>
          <p:nvPr/>
        </p:nvGrpSpPr>
        <p:grpSpPr>
          <a:xfrm>
            <a:off x="1117510" y="445277"/>
            <a:ext cx="2854949" cy="1039853"/>
            <a:chOff x="1426270" y="380277"/>
            <a:chExt cx="2854949" cy="103985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35D29BB-20B8-4298-BAF7-E7D7BDABD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028"/>
            <a:stretch/>
          </p:blipFill>
          <p:spPr>
            <a:xfrm>
              <a:off x="3552427" y="493473"/>
              <a:ext cx="728792" cy="92665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0E5A1B-066E-49EE-B3D1-C233C7B2FAFF}"/>
                </a:ext>
              </a:extLst>
            </p:cNvPr>
            <p:cNvSpPr txBox="1"/>
            <p:nvPr/>
          </p:nvSpPr>
          <p:spPr>
            <a:xfrm>
              <a:off x="1426270" y="380277"/>
              <a:ext cx="230236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ЦЕНТР 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МЕДИЦИНСКИХ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ТЕХНОЛОГИЙ</a:t>
              </a: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0955E3-9517-4548-AD14-CC89B4DF0E0F}"/>
              </a:ext>
            </a:extLst>
          </p:cNvPr>
          <p:cNvSpPr/>
          <p:nvPr/>
        </p:nvSpPr>
        <p:spPr>
          <a:xfrm>
            <a:off x="9098280" y="0"/>
            <a:ext cx="291084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E5DE52-AFD3-40E1-B376-04C572C69349}"/>
              </a:ext>
            </a:extLst>
          </p:cNvPr>
          <p:cNvSpPr/>
          <p:nvPr/>
        </p:nvSpPr>
        <p:spPr>
          <a:xfrm>
            <a:off x="0" y="3923818"/>
            <a:ext cx="12192000" cy="104172"/>
          </a:xfrm>
          <a:prstGeom prst="rect">
            <a:avLst/>
          </a:prstGeom>
          <a:gradFill>
            <a:gsLst>
              <a:gs pos="0">
                <a:schemeClr val="tx2"/>
              </a:gs>
              <a:gs pos="6000">
                <a:schemeClr val="tx2"/>
              </a:gs>
              <a:gs pos="13500">
                <a:schemeClr val="tx2"/>
              </a:gs>
              <a:gs pos="24250">
                <a:schemeClr val="tx2">
                  <a:lumMod val="75000"/>
                </a:schemeClr>
              </a:gs>
              <a:gs pos="68000">
                <a:schemeClr val="tx2">
                  <a:lumMod val="20000"/>
                  <a:lumOff val="80000"/>
                </a:schemeClr>
              </a:gs>
              <a:gs pos="55000">
                <a:schemeClr val="tx2">
                  <a:lumMod val="40000"/>
                  <a:lumOff val="6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D12AF65-1826-4129-BC31-8FD4C7BEEA4F}"/>
              </a:ext>
            </a:extLst>
          </p:cNvPr>
          <p:cNvSpPr txBox="1">
            <a:spLocks/>
          </p:cNvSpPr>
          <p:nvPr/>
        </p:nvSpPr>
        <p:spPr>
          <a:xfrm>
            <a:off x="8716647" y="1727698"/>
            <a:ext cx="2993669" cy="24129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197110, Санкт-Петербург,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</a:rPr>
              <a:t>Новоладожская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ул., 4/1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+7 (812) 209 24 00</a:t>
            </a:r>
          </a:p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project@cmedtech.ru</a:t>
            </a:r>
          </a:p>
        </p:txBody>
      </p:sp>
    </p:spTree>
    <p:extLst>
      <p:ext uri="{BB962C8B-B14F-4D97-AF65-F5344CB8AC3E}">
        <p14:creationId xmlns:p14="http://schemas.microsoft.com/office/powerpoint/2010/main" val="271545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5EF1E5-E0BC-4B7C-837F-E4111AD7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2</a:t>
            </a:fld>
            <a:endParaRPr lang="en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7B0DCF-73FD-4C4A-BAC9-A931968967BA}"/>
              </a:ext>
            </a:extLst>
          </p:cNvPr>
          <p:cNvSpPr/>
          <p:nvPr/>
        </p:nvSpPr>
        <p:spPr>
          <a:xfrm>
            <a:off x="629920" y="0"/>
            <a:ext cx="11562080" cy="6858000"/>
          </a:xfrm>
          <a:prstGeom prst="rect">
            <a:avLst/>
          </a:prstGeom>
          <a:gradFill flip="none" rotWithShape="1">
            <a:gsLst>
              <a:gs pos="86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«Э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D53AC-9307-4515-BB4A-04CB849D918E}"/>
              </a:ext>
            </a:extLst>
          </p:cNvPr>
          <p:cNvSpPr txBox="1"/>
          <p:nvPr/>
        </p:nvSpPr>
        <p:spPr>
          <a:xfrm>
            <a:off x="5253422" y="674039"/>
            <a:ext cx="6492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PT Astra Sans" panose="020B0603020203020204" pitchFamily="34" charset="-52"/>
              </a:rPr>
              <a:t>О нас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3E828A5-FB9D-4FC1-AC53-FDB016BD055D}"/>
              </a:ext>
            </a:extLst>
          </p:cNvPr>
          <p:cNvGrpSpPr/>
          <p:nvPr/>
        </p:nvGrpSpPr>
        <p:grpSpPr>
          <a:xfrm>
            <a:off x="1117510" y="445277"/>
            <a:ext cx="2854949" cy="1039853"/>
            <a:chOff x="1426270" y="380277"/>
            <a:chExt cx="2854949" cy="103985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35D29BB-20B8-4298-BAF7-E7D7BDABD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028"/>
            <a:stretch/>
          </p:blipFill>
          <p:spPr>
            <a:xfrm>
              <a:off x="3552427" y="493473"/>
              <a:ext cx="728792" cy="92665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0E5A1B-066E-49EE-B3D1-C233C7B2FAFF}"/>
                </a:ext>
              </a:extLst>
            </p:cNvPr>
            <p:cNvSpPr txBox="1"/>
            <p:nvPr/>
          </p:nvSpPr>
          <p:spPr>
            <a:xfrm>
              <a:off x="1426270" y="380277"/>
              <a:ext cx="230236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ЦЕНТР 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МЕДИЦИНСКИХ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ТЕХНОЛОГИЙ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7E20053-6164-494A-BBC0-62207B4E770A}"/>
              </a:ext>
            </a:extLst>
          </p:cNvPr>
          <p:cNvSpPr txBox="1"/>
          <p:nvPr/>
        </p:nvSpPr>
        <p:spPr>
          <a:xfrm>
            <a:off x="874713" y="1492501"/>
            <a:ext cx="10988211" cy="1865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ООО «ЦМТ» - партнер инвестиционно-промышленного холдинга GS Group. 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Предлагаем в рамках национального проекта «Здравоохранение» реализовать для медицинских организаций сервисы дистанционного мониторинга показателей пациентов.</a:t>
            </a:r>
          </a:p>
          <a:p>
            <a:pPr>
              <a:lnSpc>
                <a:spcPts val="2800"/>
              </a:lnSpc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2800"/>
              </a:lnSpc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Команда: эксперты телекоммуникаций, разработки, логистики и организации процессов.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91C899-0D2D-47F6-BACC-D00107BB7FAE}"/>
              </a:ext>
            </a:extLst>
          </p:cNvPr>
          <p:cNvSpPr txBox="1"/>
          <p:nvPr/>
        </p:nvSpPr>
        <p:spPr>
          <a:xfrm>
            <a:off x="874713" y="3658881"/>
            <a:ext cx="10269537" cy="260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b="1" dirty="0">
                <a:solidFill>
                  <a:srgbClr val="002060"/>
                </a:solidFill>
              </a:rPr>
              <a:t>Наши продукты: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Единая медицинская информационная система дистанционного мониторинга «ЕИСАД», включая интерфейсы рабочего места врача и интеграции с МИС.</a:t>
            </a:r>
          </a:p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Мобильное приложение для дистанционного мониторинга здоровья пациентов «Персональный медицинский помощник».</a:t>
            </a:r>
          </a:p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Сервис дистанционного мониторинга и контроля дисциплины пациента и динамики изменения состояния здоровья.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571F4F3-7801-4C6B-BDE3-0E40936903B1}"/>
              </a:ext>
            </a:extLst>
          </p:cNvPr>
          <p:cNvSpPr/>
          <p:nvPr/>
        </p:nvSpPr>
        <p:spPr>
          <a:xfrm>
            <a:off x="4792833" y="527808"/>
            <a:ext cx="45719" cy="8352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8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17B0DCF-73FD-4C4A-BAC9-A931968967BA}"/>
              </a:ext>
            </a:extLst>
          </p:cNvPr>
          <p:cNvSpPr/>
          <p:nvPr/>
        </p:nvSpPr>
        <p:spPr>
          <a:xfrm>
            <a:off x="629920" y="0"/>
            <a:ext cx="11562080" cy="6858000"/>
          </a:xfrm>
          <a:prstGeom prst="rect">
            <a:avLst/>
          </a:prstGeom>
          <a:gradFill flip="none" rotWithShape="1">
            <a:gsLst>
              <a:gs pos="86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«Э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D53AC-9307-4515-BB4A-04CB849D918E}"/>
              </a:ext>
            </a:extLst>
          </p:cNvPr>
          <p:cNvSpPr txBox="1"/>
          <p:nvPr/>
        </p:nvSpPr>
        <p:spPr>
          <a:xfrm>
            <a:off x="5253422" y="674039"/>
            <a:ext cx="6492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PT Astra Sans" panose="020B0603020203020204" pitchFamily="34" charset="-52"/>
              </a:rPr>
              <a:t>Наш опыт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3E828A5-FB9D-4FC1-AC53-FDB016BD055D}"/>
              </a:ext>
            </a:extLst>
          </p:cNvPr>
          <p:cNvGrpSpPr/>
          <p:nvPr/>
        </p:nvGrpSpPr>
        <p:grpSpPr>
          <a:xfrm>
            <a:off x="1117510" y="445277"/>
            <a:ext cx="2854949" cy="1039853"/>
            <a:chOff x="1426270" y="380277"/>
            <a:chExt cx="2854949" cy="103985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35D29BB-20B8-4298-BAF7-E7D7BDABD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028"/>
            <a:stretch/>
          </p:blipFill>
          <p:spPr>
            <a:xfrm>
              <a:off x="3552427" y="493473"/>
              <a:ext cx="728792" cy="92665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0E5A1B-066E-49EE-B3D1-C233C7B2FAFF}"/>
                </a:ext>
              </a:extLst>
            </p:cNvPr>
            <p:cNvSpPr txBox="1"/>
            <p:nvPr/>
          </p:nvSpPr>
          <p:spPr>
            <a:xfrm>
              <a:off x="1426270" y="380277"/>
              <a:ext cx="230236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ЦЕНТР 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МЕДИЦИНСКИХ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ТЕХНОЛОГИЙ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7E20053-6164-494A-BBC0-62207B4E770A}"/>
              </a:ext>
            </a:extLst>
          </p:cNvPr>
          <p:cNvSpPr txBox="1"/>
          <p:nvPr/>
        </p:nvSpPr>
        <p:spPr>
          <a:xfrm>
            <a:off x="887239" y="1485130"/>
            <a:ext cx="10967593" cy="78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b="1" dirty="0">
                <a:solidFill>
                  <a:srgbClr val="002060"/>
                </a:solidFill>
              </a:rPr>
              <a:t>В настоящее время эксплуатация решений ЦМТ проходит в 20 медицинских организациях (государственных и частных) в разных регионах Российской Федерации.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571F4F3-7801-4C6B-BDE3-0E40936903B1}"/>
              </a:ext>
            </a:extLst>
          </p:cNvPr>
          <p:cNvSpPr/>
          <p:nvPr/>
        </p:nvSpPr>
        <p:spPr>
          <a:xfrm>
            <a:off x="4792833" y="527808"/>
            <a:ext cx="45719" cy="8352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25" y="2664733"/>
            <a:ext cx="1276176" cy="1276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889" y="2664733"/>
            <a:ext cx="2154055" cy="1267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819" y="2908060"/>
            <a:ext cx="2611300" cy="764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5803" y="2908060"/>
            <a:ext cx="2218808" cy="76088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9295" y="2654589"/>
            <a:ext cx="867993" cy="12780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7E20053-6164-494A-BBC0-62207B4E770A}"/>
              </a:ext>
            </a:extLst>
          </p:cNvPr>
          <p:cNvSpPr txBox="1"/>
          <p:nvPr/>
        </p:nvSpPr>
        <p:spPr>
          <a:xfrm>
            <a:off x="874713" y="4153376"/>
            <a:ext cx="10967593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b="1" dirty="0">
                <a:solidFill>
                  <a:srgbClr val="002060"/>
                </a:solidFill>
              </a:rPr>
              <a:t>С июня 2022 обеспечен охват  </a:t>
            </a:r>
            <a:r>
              <a:rPr lang="en-US" sz="2000" b="1" dirty="0">
                <a:solidFill>
                  <a:srgbClr val="002060"/>
                </a:solidFill>
              </a:rPr>
              <a:t>~</a:t>
            </a:r>
            <a:r>
              <a:rPr lang="ru-RU" sz="2000" b="1" dirty="0">
                <a:solidFill>
                  <a:srgbClr val="002060"/>
                </a:solidFill>
              </a:rPr>
              <a:t>10 000 пациентов, имеющих показания к длительному мониторингу артериального давления.</a:t>
            </a:r>
          </a:p>
          <a:p>
            <a:pPr>
              <a:lnSpc>
                <a:spcPts val="2800"/>
              </a:lnSpc>
            </a:pPr>
            <a:r>
              <a:rPr lang="ru-RU" sz="2000" b="1" dirty="0">
                <a:solidFill>
                  <a:srgbClr val="002060"/>
                </a:solidFill>
              </a:rPr>
              <a:t>Среднее количество измерений </a:t>
            </a:r>
            <a:r>
              <a:rPr lang="en-US" sz="2000" b="1" dirty="0">
                <a:solidFill>
                  <a:srgbClr val="002060"/>
                </a:solidFill>
              </a:rPr>
              <a:t>~</a:t>
            </a:r>
            <a:r>
              <a:rPr lang="ru-RU" sz="2000" b="1" dirty="0">
                <a:solidFill>
                  <a:srgbClr val="002060"/>
                </a:solidFill>
              </a:rPr>
              <a:t>1 500 в день.</a:t>
            </a:r>
          </a:p>
          <a:p>
            <a:pPr>
              <a:lnSpc>
                <a:spcPts val="2800"/>
              </a:lnSpc>
            </a:pPr>
            <a:r>
              <a:rPr lang="ru-RU" sz="2000" dirty="0">
                <a:solidFill>
                  <a:srgbClr val="002060"/>
                </a:solidFill>
              </a:rPr>
              <a:t>Круглосуточный центр мониторинга и поддержки с возможностью совершения нескольких звонков в день каждому пациенту, решением технических задач в срок до нескольких минут.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2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5EF1E5-E0BC-4B7C-837F-E4111AD7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4</a:t>
            </a:fld>
            <a:endParaRPr lang="en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7B0DCF-73FD-4C4A-BAC9-A931968967BA}"/>
              </a:ext>
            </a:extLst>
          </p:cNvPr>
          <p:cNvSpPr/>
          <p:nvPr/>
        </p:nvSpPr>
        <p:spPr>
          <a:xfrm>
            <a:off x="629920" y="0"/>
            <a:ext cx="11562080" cy="6858000"/>
          </a:xfrm>
          <a:prstGeom prst="rect">
            <a:avLst/>
          </a:prstGeom>
          <a:gradFill flip="none" rotWithShape="1">
            <a:gsLst>
              <a:gs pos="86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«Э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D53AC-9307-4515-BB4A-04CB849D918E}"/>
              </a:ext>
            </a:extLst>
          </p:cNvPr>
          <p:cNvSpPr txBox="1"/>
          <p:nvPr/>
        </p:nvSpPr>
        <p:spPr>
          <a:xfrm>
            <a:off x="5253422" y="674039"/>
            <a:ext cx="6492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PT Astra Sans" panose="020B0603020203020204" pitchFamily="34" charset="-52"/>
              </a:rPr>
              <a:t>Мы знаем как решить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3E828A5-FB9D-4FC1-AC53-FDB016BD055D}"/>
              </a:ext>
            </a:extLst>
          </p:cNvPr>
          <p:cNvGrpSpPr/>
          <p:nvPr/>
        </p:nvGrpSpPr>
        <p:grpSpPr>
          <a:xfrm>
            <a:off x="1117510" y="445277"/>
            <a:ext cx="2854949" cy="1039853"/>
            <a:chOff x="1426270" y="380277"/>
            <a:chExt cx="2854949" cy="103985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35D29BB-20B8-4298-BAF7-E7D7BDABD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028"/>
            <a:stretch/>
          </p:blipFill>
          <p:spPr>
            <a:xfrm>
              <a:off x="3552427" y="493473"/>
              <a:ext cx="728792" cy="92665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0E5A1B-066E-49EE-B3D1-C233C7B2FAFF}"/>
                </a:ext>
              </a:extLst>
            </p:cNvPr>
            <p:cNvSpPr txBox="1"/>
            <p:nvPr/>
          </p:nvSpPr>
          <p:spPr>
            <a:xfrm>
              <a:off x="1426270" y="380277"/>
              <a:ext cx="230236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ЦЕНТР 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МЕДИЦИНСКИХ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ТЕХНОЛОГИЙ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29323CB-9BE5-4F31-B5C0-2CE85E8C3468}"/>
              </a:ext>
            </a:extLst>
          </p:cNvPr>
          <p:cNvSpPr txBox="1"/>
          <p:nvPr/>
        </p:nvSpPr>
        <p:spPr>
          <a:xfrm>
            <a:off x="1076462" y="2005125"/>
            <a:ext cx="10683771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tx2"/>
                </a:solidFill>
              </a:rPr>
              <a:t>Задачи вне территории медицинской организации: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Автоматизированная передача данных в карту пациента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Взаимоотношения с операторами связи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Логистика и контроль за оборачиваемостью устройств для измерений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Техническое обслуживание, поверка, ремонт и доставка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Обращения пациентов по любым немедицинским вопросам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D837FEB-6CDF-4805-8A15-AD80CF89C4B3}"/>
              </a:ext>
            </a:extLst>
          </p:cNvPr>
          <p:cNvSpPr/>
          <p:nvPr/>
        </p:nvSpPr>
        <p:spPr>
          <a:xfrm>
            <a:off x="4792833" y="527808"/>
            <a:ext cx="45719" cy="8352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9C35F2-1C4B-0808-954E-D5DD86E31716}"/>
              </a:ext>
            </a:extLst>
          </p:cNvPr>
          <p:cNvSpPr txBox="1"/>
          <p:nvPr/>
        </p:nvSpPr>
        <p:spPr>
          <a:xfrm>
            <a:off x="1062174" y="4436437"/>
            <a:ext cx="106837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tx2"/>
                </a:solidFill>
              </a:rPr>
              <a:t>Задачи внутри медицинской организации: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Доступность результатов измерений на любых рабочих местах врачей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Круглосуточная информационная и техническая поддержка персонала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Обучение сотрудников по телемедицинским решениям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Разработка систем мотивации и погружения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230688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5EF1E5-E0BC-4B7C-837F-E4111AD7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5</a:t>
            </a:fld>
            <a:endParaRPr lang="en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7B0DCF-73FD-4C4A-BAC9-A931968967BA}"/>
              </a:ext>
            </a:extLst>
          </p:cNvPr>
          <p:cNvSpPr/>
          <p:nvPr/>
        </p:nvSpPr>
        <p:spPr>
          <a:xfrm>
            <a:off x="629920" y="0"/>
            <a:ext cx="11562080" cy="6858000"/>
          </a:xfrm>
          <a:prstGeom prst="rect">
            <a:avLst/>
          </a:prstGeom>
          <a:gradFill flip="none" rotWithShape="1">
            <a:gsLst>
              <a:gs pos="86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«Э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B703B6-E384-40EA-804A-CC409B50AED8}"/>
              </a:ext>
            </a:extLst>
          </p:cNvPr>
          <p:cNvSpPr txBox="1"/>
          <p:nvPr/>
        </p:nvSpPr>
        <p:spPr>
          <a:xfrm>
            <a:off x="5269014" y="652529"/>
            <a:ext cx="6492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PT Astra Sans" panose="020B0603020203020204" pitchFamily="34" charset="-52"/>
              </a:rPr>
              <a:t>Экономика</a:t>
            </a:r>
          </a:p>
        </p:txBody>
      </p:sp>
      <p:sp>
        <p:nvSpPr>
          <p:cNvPr id="23" name="Текст 5">
            <a:extLst>
              <a:ext uri="{FF2B5EF4-FFF2-40B4-BE49-F238E27FC236}">
                <a16:creationId xmlns:a16="http://schemas.microsoft.com/office/drawing/2014/main" id="{E5B100B9-3245-4376-A3F6-A528466DA2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7509" y="1762851"/>
            <a:ext cx="9098053" cy="2139047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19B000"/>
              </a:buClr>
            </a:pPr>
            <a:r>
              <a:rPr lang="ru-RU" sz="2000" b="1" u="sng" dirty="0"/>
              <a:t>Структура затрат:</a:t>
            </a:r>
          </a:p>
          <a:p>
            <a:pPr marL="285750" lvl="0" indent="-285750">
              <a:spcBef>
                <a:spcPts val="600"/>
              </a:spcBef>
              <a:buClr>
                <a:srgbClr val="19B000"/>
              </a:buClr>
              <a:buFont typeface="Courier New" panose="02070309020205020404" pitchFamily="49" charset="0"/>
              <a:buChar char="o"/>
            </a:pPr>
            <a:r>
              <a:rPr lang="ru-RU" sz="2000" dirty="0"/>
              <a:t>Программное обеспечение</a:t>
            </a:r>
          </a:p>
          <a:p>
            <a:pPr marL="285750" lvl="0" indent="-285750">
              <a:spcBef>
                <a:spcPts val="600"/>
              </a:spcBef>
              <a:buClr>
                <a:srgbClr val="19B000"/>
              </a:buClr>
              <a:buFont typeface="Courier New" panose="02070309020205020404" pitchFamily="49" charset="0"/>
              <a:buChar char="o"/>
            </a:pPr>
            <a:r>
              <a:rPr lang="ru-RU" sz="2000" dirty="0"/>
              <a:t>Техническая поддержка</a:t>
            </a:r>
          </a:p>
          <a:p>
            <a:pPr marL="285750" lvl="0" indent="-285750">
              <a:spcBef>
                <a:spcPts val="600"/>
              </a:spcBef>
              <a:buClr>
                <a:srgbClr val="19B000"/>
              </a:buClr>
              <a:buFont typeface="Courier New" panose="02070309020205020404" pitchFamily="49" charset="0"/>
              <a:buChar char="o"/>
            </a:pPr>
            <a:r>
              <a:rPr lang="ru-RU" sz="2000" dirty="0"/>
              <a:t>Информационное сопровождение</a:t>
            </a:r>
          </a:p>
          <a:p>
            <a:pPr marL="285750" lvl="0" indent="-285750">
              <a:spcBef>
                <a:spcPts val="600"/>
              </a:spcBef>
              <a:buClr>
                <a:srgbClr val="19B000"/>
              </a:buClr>
              <a:buFont typeface="Courier New" panose="02070309020205020404" pitchFamily="49" charset="0"/>
              <a:buChar char="o"/>
            </a:pPr>
            <a:r>
              <a:rPr lang="ru-RU" sz="2000" dirty="0"/>
              <a:t>Передача данных</a:t>
            </a:r>
          </a:p>
          <a:p>
            <a:pPr marL="285750" lvl="0" indent="-285750">
              <a:spcBef>
                <a:spcPts val="600"/>
              </a:spcBef>
              <a:buClr>
                <a:srgbClr val="19B000"/>
              </a:buClr>
              <a:buFont typeface="Courier New" panose="02070309020205020404" pitchFamily="49" charset="0"/>
              <a:buChar char="o"/>
            </a:pPr>
            <a:r>
              <a:rPr lang="ru-RU" sz="2000" dirty="0"/>
              <a:t>Мониторинг и отчетность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76C2852-873F-4A7F-9168-9243F62C49C2}"/>
              </a:ext>
            </a:extLst>
          </p:cNvPr>
          <p:cNvSpPr/>
          <p:nvPr/>
        </p:nvSpPr>
        <p:spPr>
          <a:xfrm>
            <a:off x="4792833" y="527808"/>
            <a:ext cx="45719" cy="8352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CAAE5CC-2576-F515-45E3-21E1325DCFEB}"/>
              </a:ext>
            </a:extLst>
          </p:cNvPr>
          <p:cNvGrpSpPr/>
          <p:nvPr/>
        </p:nvGrpSpPr>
        <p:grpSpPr>
          <a:xfrm>
            <a:off x="1117510" y="445277"/>
            <a:ext cx="2854949" cy="1039853"/>
            <a:chOff x="1426270" y="380277"/>
            <a:chExt cx="2854949" cy="103985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8ADC216-71E8-E8EF-3D33-657827E206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028"/>
            <a:stretch/>
          </p:blipFill>
          <p:spPr>
            <a:xfrm>
              <a:off x="3552427" y="493473"/>
              <a:ext cx="728792" cy="92665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3C30FB-9DCD-88DC-3B45-ABC43576294C}"/>
                </a:ext>
              </a:extLst>
            </p:cNvPr>
            <p:cNvSpPr txBox="1"/>
            <p:nvPr/>
          </p:nvSpPr>
          <p:spPr>
            <a:xfrm>
              <a:off x="1426270" y="380277"/>
              <a:ext cx="230236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ЦЕНТР 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МЕДИЦИНСКИХ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ТЕХНОЛОГИЙ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59B253-9A57-5CC0-25AD-BA0CAA5ED3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906989" y="2669000"/>
            <a:ext cx="2954858" cy="3650775"/>
          </a:xfrm>
          <a:prstGeom prst="rect">
            <a:avLst/>
          </a:prstGeom>
          <a:noFill/>
        </p:spPr>
      </p:pic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6C673864-0E8D-29A9-7ACC-2F3383EC7F6A}"/>
              </a:ext>
            </a:extLst>
          </p:cNvPr>
          <p:cNvSpPr/>
          <p:nvPr/>
        </p:nvSpPr>
        <p:spPr>
          <a:xfrm>
            <a:off x="5400675" y="2171217"/>
            <a:ext cx="371475" cy="1730681"/>
          </a:xfrm>
          <a:prstGeom prst="rightBrace">
            <a:avLst>
              <a:gd name="adj1" fmla="val 89102"/>
              <a:gd name="adj2" fmla="val 50000"/>
            </a:avLst>
          </a:prstGeom>
          <a:ln w="19050">
            <a:solidFill>
              <a:srgbClr val="4A8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5C87EA9C-808A-858C-76C6-FDE4A8A17B08}"/>
              </a:ext>
            </a:extLst>
          </p:cNvPr>
          <p:cNvSpPr txBox="1">
            <a:spLocks/>
          </p:cNvSpPr>
          <p:nvPr/>
        </p:nvSpPr>
        <p:spPr>
          <a:xfrm>
            <a:off x="5772150" y="2865741"/>
            <a:ext cx="3957638" cy="3693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9B000"/>
              </a:buClr>
            </a:pPr>
            <a:r>
              <a:rPr lang="ru-RU" sz="2000" dirty="0"/>
              <a:t>Включено в тариф на услуги ЦМТ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ADABC554-FF9B-32FB-BC9D-27C482F985DB}"/>
              </a:ext>
            </a:extLst>
          </p:cNvPr>
          <p:cNvSpPr txBox="1">
            <a:spLocks/>
          </p:cNvSpPr>
          <p:nvPr/>
        </p:nvSpPr>
        <p:spPr>
          <a:xfrm>
            <a:off x="1117510" y="4301682"/>
            <a:ext cx="7154954" cy="11798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9B000"/>
              </a:buClr>
            </a:pPr>
            <a:r>
              <a:rPr lang="ru-RU" sz="2000" b="1" u="sng" dirty="0"/>
              <a:t>Оборудование (медицинские изделия – тонометры):</a:t>
            </a:r>
          </a:p>
          <a:p>
            <a:pPr marL="285750" indent="-285750">
              <a:buClr>
                <a:srgbClr val="19B000"/>
              </a:buClr>
              <a:buFont typeface="Courier New" panose="02070309020205020404" pitchFamily="49" charset="0"/>
              <a:buChar char="o"/>
            </a:pPr>
            <a:r>
              <a:rPr lang="ru-RU" sz="2000" dirty="0"/>
              <a:t>Поставка по договору купли/продажи </a:t>
            </a:r>
            <a:r>
              <a:rPr lang="ru-RU" sz="2000" dirty="0" smtClean="0"/>
              <a:t>(44-ФЗ)</a:t>
            </a:r>
            <a:endParaRPr lang="ru-RU" sz="2000" dirty="0"/>
          </a:p>
          <a:p>
            <a:pPr marL="285750" indent="-285750">
              <a:buClr>
                <a:srgbClr val="19B000"/>
              </a:buClr>
              <a:buFont typeface="Courier New" panose="02070309020205020404" pitchFamily="49" charset="0"/>
              <a:buChar char="o"/>
            </a:pPr>
            <a:r>
              <a:rPr lang="ru-RU" sz="2000" dirty="0" smtClean="0"/>
              <a:t>Предоставление в пользование </a:t>
            </a:r>
            <a:r>
              <a:rPr lang="ru-RU" sz="2000" dirty="0"/>
              <a:t>на время оказания услуг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0208CF95-A83B-C527-C916-3ADE6EAEC98F}"/>
              </a:ext>
            </a:extLst>
          </p:cNvPr>
          <p:cNvSpPr txBox="1">
            <a:spLocks/>
          </p:cNvSpPr>
          <p:nvPr/>
        </p:nvSpPr>
        <p:spPr>
          <a:xfrm>
            <a:off x="1051633" y="5946515"/>
            <a:ext cx="7154954" cy="3693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9B000"/>
              </a:buClr>
            </a:pPr>
            <a:r>
              <a:rPr lang="ru-RU" sz="2000" b="1" u="sng" dirty="0" err="1"/>
              <a:t>Доп.затрат</a:t>
            </a:r>
            <a:r>
              <a:rPr lang="ru-RU" sz="2000" b="1" u="sng" dirty="0"/>
              <a:t> на оборудование рабочих мест врачей – нет!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1400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17B0DCF-73FD-4C4A-BAC9-A931968967BA}"/>
              </a:ext>
            </a:extLst>
          </p:cNvPr>
          <p:cNvSpPr/>
          <p:nvPr/>
        </p:nvSpPr>
        <p:spPr>
          <a:xfrm>
            <a:off x="629920" y="0"/>
            <a:ext cx="11562080" cy="6858000"/>
          </a:xfrm>
          <a:prstGeom prst="rect">
            <a:avLst/>
          </a:prstGeom>
          <a:gradFill flip="none" rotWithShape="1">
            <a:gsLst>
              <a:gs pos="86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«Э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D53AC-9307-4515-BB4A-04CB849D918E}"/>
              </a:ext>
            </a:extLst>
          </p:cNvPr>
          <p:cNvSpPr txBox="1"/>
          <p:nvPr/>
        </p:nvSpPr>
        <p:spPr>
          <a:xfrm>
            <a:off x="5031480" y="642312"/>
            <a:ext cx="6492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PT Astra Sans" panose="020B0603020203020204" pitchFamily="34" charset="-52"/>
              </a:rPr>
              <a:t>Бизнес-процесс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ea typeface="PT Astra Sans" panose="020B0603020203020204" pitchFamily="34" charset="-52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3E828A5-FB9D-4FC1-AC53-FDB016BD055D}"/>
              </a:ext>
            </a:extLst>
          </p:cNvPr>
          <p:cNvGrpSpPr/>
          <p:nvPr/>
        </p:nvGrpSpPr>
        <p:grpSpPr>
          <a:xfrm>
            <a:off x="1117510" y="445277"/>
            <a:ext cx="2854949" cy="1039853"/>
            <a:chOff x="1426270" y="380277"/>
            <a:chExt cx="2854949" cy="103985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35D29BB-20B8-4298-BAF7-E7D7BDABD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028"/>
            <a:stretch/>
          </p:blipFill>
          <p:spPr>
            <a:xfrm>
              <a:off x="3552427" y="493473"/>
              <a:ext cx="728792" cy="92665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0E5A1B-066E-49EE-B3D1-C233C7B2FAFF}"/>
                </a:ext>
              </a:extLst>
            </p:cNvPr>
            <p:cNvSpPr txBox="1"/>
            <p:nvPr/>
          </p:nvSpPr>
          <p:spPr>
            <a:xfrm>
              <a:off x="1426270" y="380277"/>
              <a:ext cx="230236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ЦЕНТР 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МЕДИЦИНСКИХ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ТЕХНОЛОГИЙ</a:t>
              </a:r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D837FEB-6CDF-4805-8A15-AD80CF89C4B3}"/>
              </a:ext>
            </a:extLst>
          </p:cNvPr>
          <p:cNvSpPr/>
          <p:nvPr/>
        </p:nvSpPr>
        <p:spPr>
          <a:xfrm>
            <a:off x="4792833" y="527808"/>
            <a:ext cx="45719" cy="8352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F8BF9B-CC39-42B3-9861-777293FDC5ED}"/>
              </a:ext>
            </a:extLst>
          </p:cNvPr>
          <p:cNvSpPr txBox="1"/>
          <p:nvPr/>
        </p:nvSpPr>
        <p:spPr>
          <a:xfrm>
            <a:off x="874714" y="5111654"/>
            <a:ext cx="109882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 smtClean="0"/>
              <a:t>Роль ЦМТ: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Системный интегратор </a:t>
            </a:r>
            <a:r>
              <a:rPr lang="ru-RU" dirty="0"/>
              <a:t>и </a:t>
            </a:r>
            <a:r>
              <a:rPr lang="ru-RU" dirty="0" smtClean="0"/>
              <a:t>оператор </a:t>
            </a:r>
            <a:r>
              <a:rPr lang="ru-RU" dirty="0"/>
              <a:t>информационной поддержки врачей и </a:t>
            </a:r>
            <a:r>
              <a:rPr lang="ru-RU" dirty="0" smtClean="0"/>
              <a:t>пациентов 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Контактный и логистический центр, сервис технической поддержки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Контролер дисциплины пациента и соблюдения терапевтических рекомендаций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35D29BB-20B8-4298-BAF7-E7D7BDABD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028"/>
          <a:stretch/>
        </p:blipFill>
        <p:spPr>
          <a:xfrm>
            <a:off x="5413572" y="2566247"/>
            <a:ext cx="1448824" cy="18421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0890" y="3290697"/>
            <a:ext cx="939350" cy="93935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BA0D203-4A12-466D-BF05-193991E9D7AF}"/>
              </a:ext>
            </a:extLst>
          </p:cNvPr>
          <p:cNvSpPr txBox="1"/>
          <p:nvPr/>
        </p:nvSpPr>
        <p:spPr>
          <a:xfrm>
            <a:off x="1117450" y="4230047"/>
            <a:ext cx="2486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Медицинские изделия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(тонометры)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9656" y="1569831"/>
            <a:ext cx="930584" cy="93058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BA0D203-4A12-466D-BF05-193991E9D7AF}"/>
              </a:ext>
            </a:extLst>
          </p:cNvPr>
          <p:cNvSpPr txBox="1"/>
          <p:nvPr/>
        </p:nvSpPr>
        <p:spPr>
          <a:xfrm>
            <a:off x="904673" y="2500415"/>
            <a:ext cx="2920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Медицинская организация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04749" y="1409674"/>
            <a:ext cx="1024942" cy="102494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71515" y="1719452"/>
            <a:ext cx="1024942" cy="102494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7982" y="1744257"/>
            <a:ext cx="1024942" cy="102494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BA0D203-4A12-466D-BF05-193991E9D7AF}"/>
              </a:ext>
            </a:extLst>
          </p:cNvPr>
          <p:cNvSpPr txBox="1"/>
          <p:nvPr/>
        </p:nvSpPr>
        <p:spPr>
          <a:xfrm>
            <a:off x="8942374" y="2744394"/>
            <a:ext cx="2920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Пациенты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17" name="Скругленная соединительная линия 16"/>
          <p:cNvCxnSpPr/>
          <p:nvPr/>
        </p:nvCxnSpPr>
        <p:spPr>
          <a:xfrm flipV="1">
            <a:off x="2830240" y="2974543"/>
            <a:ext cx="3195303" cy="785829"/>
          </a:xfrm>
          <a:prstGeom prst="curvedConnector3">
            <a:avLst>
              <a:gd name="adj1" fmla="val 50000"/>
            </a:avLst>
          </a:prstGeom>
          <a:ln w="57150">
            <a:solidFill>
              <a:srgbClr val="4C882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кругленная соединительная линия 53"/>
          <p:cNvCxnSpPr/>
          <p:nvPr/>
        </p:nvCxnSpPr>
        <p:spPr>
          <a:xfrm>
            <a:off x="2982640" y="2231923"/>
            <a:ext cx="3042903" cy="742620"/>
          </a:xfrm>
          <a:prstGeom prst="curvedConnector3">
            <a:avLst>
              <a:gd name="adj1" fmla="val 34044"/>
            </a:avLst>
          </a:prstGeom>
          <a:ln w="57150">
            <a:solidFill>
              <a:srgbClr val="4C882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кругленная соединительная линия 82"/>
          <p:cNvCxnSpPr>
            <a:endCxn id="48" idx="1"/>
          </p:cNvCxnSpPr>
          <p:nvPr/>
        </p:nvCxnSpPr>
        <p:spPr>
          <a:xfrm>
            <a:off x="2982640" y="2231923"/>
            <a:ext cx="5988875" cy="12700"/>
          </a:xfrm>
          <a:prstGeom prst="curvedConnector3">
            <a:avLst>
              <a:gd name="adj1" fmla="val 50000"/>
            </a:avLst>
          </a:prstGeom>
          <a:ln w="57150">
            <a:solidFill>
              <a:srgbClr val="4C882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кругленная соединительная линия 83"/>
          <p:cNvCxnSpPr/>
          <p:nvPr/>
        </p:nvCxnSpPr>
        <p:spPr>
          <a:xfrm>
            <a:off x="2991078" y="1890875"/>
            <a:ext cx="5988875" cy="12700"/>
          </a:xfrm>
          <a:prstGeom prst="curvedConnector3">
            <a:avLst>
              <a:gd name="adj1" fmla="val 50000"/>
            </a:avLst>
          </a:prstGeom>
          <a:ln w="57150">
            <a:solidFill>
              <a:srgbClr val="D295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0BA0D203-4A12-466D-BF05-193991E9D7AF}"/>
              </a:ext>
            </a:extLst>
          </p:cNvPr>
          <p:cNvSpPr txBox="1"/>
          <p:nvPr/>
        </p:nvSpPr>
        <p:spPr>
          <a:xfrm>
            <a:off x="3172078" y="1521274"/>
            <a:ext cx="5647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D4A9C"/>
                </a:solidFill>
              </a:rPr>
              <a:t>Первичный приём, медицинские услуги</a:t>
            </a:r>
            <a:endParaRPr lang="ru-RU" dirty="0">
              <a:solidFill>
                <a:srgbClr val="1D4A9C"/>
              </a:solidFill>
            </a:endParaRPr>
          </a:p>
        </p:txBody>
      </p:sp>
      <p:cxnSp>
        <p:nvCxnSpPr>
          <p:cNvPr id="86" name="Скругленная соединительная линия 85"/>
          <p:cNvCxnSpPr/>
          <p:nvPr/>
        </p:nvCxnSpPr>
        <p:spPr>
          <a:xfrm flipV="1">
            <a:off x="6405662" y="2790358"/>
            <a:ext cx="3288596" cy="1322332"/>
          </a:xfrm>
          <a:prstGeom prst="curvedConnector3">
            <a:avLst>
              <a:gd name="adj1" fmla="val 99705"/>
            </a:avLst>
          </a:prstGeom>
          <a:ln w="57150">
            <a:solidFill>
              <a:srgbClr val="D295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0BA0D203-4A12-466D-BF05-193991E9D7AF}"/>
              </a:ext>
            </a:extLst>
          </p:cNvPr>
          <p:cNvSpPr txBox="1"/>
          <p:nvPr/>
        </p:nvSpPr>
        <p:spPr>
          <a:xfrm>
            <a:off x="7011566" y="3308491"/>
            <a:ext cx="2076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Кардиомониторинг</a:t>
            </a:r>
            <a:endParaRPr lang="ru-RU" dirty="0" smtClean="0"/>
          </a:p>
          <a:p>
            <a:pPr algn="ctr"/>
            <a:r>
              <a:rPr lang="ru-RU" dirty="0" smtClean="0"/>
              <a:t>Поддержка</a:t>
            </a:r>
            <a:endParaRPr lang="ru-RU" dirty="0"/>
          </a:p>
        </p:txBody>
      </p:sp>
      <p:cxnSp>
        <p:nvCxnSpPr>
          <p:cNvPr id="88" name="Скругленная соединительная линия 87"/>
          <p:cNvCxnSpPr/>
          <p:nvPr/>
        </p:nvCxnSpPr>
        <p:spPr>
          <a:xfrm>
            <a:off x="2979412" y="2821190"/>
            <a:ext cx="3046133" cy="604619"/>
          </a:xfrm>
          <a:prstGeom prst="curvedConnector3">
            <a:avLst>
              <a:gd name="adj1" fmla="val 1386"/>
            </a:avLst>
          </a:prstGeom>
          <a:ln w="57150">
            <a:solidFill>
              <a:srgbClr val="2F57A1"/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0BA0D203-4A12-466D-BF05-193991E9D7AF}"/>
              </a:ext>
            </a:extLst>
          </p:cNvPr>
          <p:cNvSpPr txBox="1"/>
          <p:nvPr/>
        </p:nvSpPr>
        <p:spPr>
          <a:xfrm>
            <a:off x="4400639" y="3521132"/>
            <a:ext cx="1176574" cy="923330"/>
          </a:xfrm>
          <a:prstGeom prst="rect">
            <a:avLst/>
          </a:prstGeom>
          <a:noFill/>
          <a:ln>
            <a:solidFill>
              <a:srgbClr val="2F57A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Отчёты</a:t>
            </a:r>
          </a:p>
          <a:p>
            <a:pPr algn="ctr"/>
            <a:r>
              <a:rPr lang="ru-RU" dirty="0" err="1" smtClean="0"/>
              <a:t>Алерты</a:t>
            </a:r>
            <a:endParaRPr lang="ru-RU" dirty="0" smtClean="0"/>
          </a:p>
          <a:p>
            <a:pPr algn="ctr"/>
            <a:r>
              <a:rPr lang="ru-RU" dirty="0" smtClean="0"/>
              <a:t>Обучение</a:t>
            </a:r>
            <a:endParaRPr lang="ru-RU" dirty="0"/>
          </a:p>
        </p:txBody>
      </p:sp>
      <p:sp>
        <p:nvSpPr>
          <p:cNvPr id="91" name="Дуга 90"/>
          <p:cNvSpPr/>
          <p:nvPr/>
        </p:nvSpPr>
        <p:spPr>
          <a:xfrm rot="1926207">
            <a:off x="5567165" y="3389246"/>
            <a:ext cx="299597" cy="683739"/>
          </a:xfrm>
          <a:prstGeom prst="arc">
            <a:avLst>
              <a:gd name="adj1" fmla="val 16200000"/>
              <a:gd name="adj2" fmla="val 50582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8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5EF1E5-E0BC-4B7C-837F-E4111AD7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7</a:t>
            </a:fld>
            <a:endParaRPr lang="en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7B0DCF-73FD-4C4A-BAC9-A931968967BA}"/>
              </a:ext>
            </a:extLst>
          </p:cNvPr>
          <p:cNvSpPr/>
          <p:nvPr/>
        </p:nvSpPr>
        <p:spPr>
          <a:xfrm>
            <a:off x="629920" y="0"/>
            <a:ext cx="11562080" cy="6858000"/>
          </a:xfrm>
          <a:prstGeom prst="rect">
            <a:avLst/>
          </a:prstGeom>
          <a:gradFill flip="none" rotWithShape="1">
            <a:gsLst>
              <a:gs pos="86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«Э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D53AC-9307-4515-BB4A-04CB849D918E}"/>
              </a:ext>
            </a:extLst>
          </p:cNvPr>
          <p:cNvSpPr txBox="1"/>
          <p:nvPr/>
        </p:nvSpPr>
        <p:spPr>
          <a:xfrm>
            <a:off x="5253422" y="674039"/>
            <a:ext cx="6492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PT Astra Sans" panose="020B0603020203020204" pitchFamily="34" charset="-52"/>
              </a:rPr>
              <a:t>Промышленная архитектура проекта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3E828A5-FB9D-4FC1-AC53-FDB016BD055D}"/>
              </a:ext>
            </a:extLst>
          </p:cNvPr>
          <p:cNvGrpSpPr/>
          <p:nvPr/>
        </p:nvGrpSpPr>
        <p:grpSpPr>
          <a:xfrm>
            <a:off x="1117510" y="445277"/>
            <a:ext cx="2854949" cy="1039853"/>
            <a:chOff x="1426270" y="380277"/>
            <a:chExt cx="2854949" cy="103985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35D29BB-20B8-4298-BAF7-E7D7BDABD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028"/>
            <a:stretch/>
          </p:blipFill>
          <p:spPr>
            <a:xfrm>
              <a:off x="3552427" y="493473"/>
              <a:ext cx="728792" cy="92665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0E5A1B-066E-49EE-B3D1-C233C7B2FAFF}"/>
                </a:ext>
              </a:extLst>
            </p:cNvPr>
            <p:cNvSpPr txBox="1"/>
            <p:nvPr/>
          </p:nvSpPr>
          <p:spPr>
            <a:xfrm>
              <a:off x="1426270" y="380277"/>
              <a:ext cx="230236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ЦЕНТР 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МЕДИЦИНСКИХ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ТЕХНОЛОГИЙ</a:t>
              </a:r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D837FEB-6CDF-4805-8A15-AD80CF89C4B3}"/>
              </a:ext>
            </a:extLst>
          </p:cNvPr>
          <p:cNvSpPr/>
          <p:nvPr/>
        </p:nvSpPr>
        <p:spPr>
          <a:xfrm>
            <a:off x="4792833" y="527808"/>
            <a:ext cx="45719" cy="8352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1498073" y="3065872"/>
            <a:ext cx="770618" cy="45547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14" tIns="45499" rIns="91014" bIns="45499" rtlCol="0" anchor="ctr"/>
          <a:lstStyle/>
          <a:p>
            <a:pPr algn="ctr" defTabSz="909968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</a:t>
            </a:r>
            <a:endParaRPr lang="ru-RU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10452655" y="2915759"/>
            <a:ext cx="770618" cy="45547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14" tIns="45499" rIns="91014" bIns="45499" rtlCol="0" anchor="ctr"/>
          <a:lstStyle/>
          <a:p>
            <a:pPr algn="ctr" defTabSz="909968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Клиника</a:t>
            </a:r>
            <a:endParaRPr lang="ru-RU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2932071" y="2368845"/>
            <a:ext cx="1379346" cy="5469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14" tIns="45499" rIns="91014" bIns="45499" rtlCol="0" anchor="ctr"/>
          <a:lstStyle/>
          <a:p>
            <a:pPr algn="ctr" defTabSz="909968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Различные измерительные приборы</a:t>
            </a:r>
            <a:endParaRPr lang="ru-RU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>
            <a:spLocks noChangeAspect="1"/>
          </p:cNvSpPr>
          <p:nvPr/>
        </p:nvSpPr>
        <p:spPr>
          <a:xfrm>
            <a:off x="2978720" y="3542311"/>
            <a:ext cx="1379346" cy="5469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14" tIns="45499" rIns="91014" bIns="45499" rtlCol="0" anchor="ctr"/>
          <a:lstStyle/>
          <a:p>
            <a:pPr algn="ctr" defTabSz="909968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Тонометр</a:t>
            </a:r>
            <a:endParaRPr lang="ru-RU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>
            <a:spLocks noChangeAspect="1"/>
          </p:cNvSpPr>
          <p:nvPr/>
        </p:nvSpPr>
        <p:spPr>
          <a:xfrm>
            <a:off x="4580835" y="2317013"/>
            <a:ext cx="1311576" cy="7342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14" tIns="45499" rIns="91014" bIns="45499" rtlCol="0" anchor="ctr"/>
          <a:lstStyle/>
          <a:p>
            <a:pPr algn="ctr" defTabSz="909968" fontAlgn="auto">
              <a:spcBef>
                <a:spcPts val="0"/>
              </a:spcBef>
              <a:spcAft>
                <a:spcPts val="0"/>
              </a:spcAft>
            </a:pPr>
            <a:r>
              <a:rPr lang="ru-RU" sz="105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Персональный медицинский помощник</a:t>
            </a:r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(УСПД / Приложение)</a:t>
            </a:r>
            <a:endParaRPr lang="ru-RU" sz="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Скругленная соединительная линия 18"/>
          <p:cNvCxnSpPr>
            <a:stCxn id="11" idx="3"/>
            <a:endCxn id="13" idx="1"/>
          </p:cNvCxnSpPr>
          <p:nvPr/>
        </p:nvCxnSpPr>
        <p:spPr>
          <a:xfrm flipV="1">
            <a:off x="2268691" y="2642302"/>
            <a:ext cx="663380" cy="65130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0" name="Скругленная соединительная линия 19"/>
          <p:cNvCxnSpPr>
            <a:stCxn id="11" idx="3"/>
            <a:endCxn id="17" idx="1"/>
          </p:cNvCxnSpPr>
          <p:nvPr/>
        </p:nvCxnSpPr>
        <p:spPr>
          <a:xfrm>
            <a:off x="2268691" y="3293609"/>
            <a:ext cx="710029" cy="52215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1" name="Скругленная соединительная линия 20"/>
          <p:cNvCxnSpPr>
            <a:stCxn id="13" idx="0"/>
            <a:endCxn id="27" idx="1"/>
          </p:cNvCxnSpPr>
          <p:nvPr/>
        </p:nvCxnSpPr>
        <p:spPr>
          <a:xfrm rot="5400000" flipH="1" flipV="1">
            <a:off x="3822706" y="1569885"/>
            <a:ext cx="597998" cy="99992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2" name="Скругленная соединительная линия 21"/>
          <p:cNvCxnSpPr>
            <a:stCxn id="27" idx="1"/>
            <a:endCxn id="18" idx="0"/>
          </p:cNvCxnSpPr>
          <p:nvPr/>
        </p:nvCxnSpPr>
        <p:spPr>
          <a:xfrm rot="10800000" flipH="1" flipV="1">
            <a:off x="4621665" y="1770847"/>
            <a:ext cx="614957" cy="546166"/>
          </a:xfrm>
          <a:prstGeom prst="curvedConnector4">
            <a:avLst>
              <a:gd name="adj1" fmla="val -37173"/>
              <a:gd name="adj2" fmla="val 6531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3" name="Облако 22"/>
          <p:cNvSpPr/>
          <p:nvPr/>
        </p:nvSpPr>
        <p:spPr>
          <a:xfrm>
            <a:off x="5255826" y="3468453"/>
            <a:ext cx="1777853" cy="694630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14" tIns="45499" rIns="91014" bIns="45499" rtlCol="0" anchor="ctr"/>
          <a:lstStyle/>
          <a:p>
            <a:pPr algn="ctr" defTabSz="909968"/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Сервер защиты медицинских данных</a:t>
            </a:r>
            <a:endParaRPr lang="ru-RU" sz="10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Скругленная соединительная линия 23"/>
          <p:cNvCxnSpPr>
            <a:stCxn id="18" idx="2"/>
            <a:endCxn id="23" idx="3"/>
          </p:cNvCxnSpPr>
          <p:nvPr/>
        </p:nvCxnSpPr>
        <p:spPr>
          <a:xfrm rot="16200000" flipH="1">
            <a:off x="5462256" y="2825671"/>
            <a:ext cx="456865" cy="90813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5" name="Скругленная соединительная линия 24"/>
          <p:cNvCxnSpPr>
            <a:stCxn id="17" idx="3"/>
            <a:endCxn id="23" idx="2"/>
          </p:cNvCxnSpPr>
          <p:nvPr/>
        </p:nvCxnSpPr>
        <p:spPr>
          <a:xfrm>
            <a:off x="4358066" y="3815768"/>
            <a:ext cx="903275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6" name="Облако 25"/>
          <p:cNvSpPr/>
          <p:nvPr/>
        </p:nvSpPr>
        <p:spPr>
          <a:xfrm>
            <a:off x="6418444" y="2432492"/>
            <a:ext cx="1465912" cy="694630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14" tIns="45499" rIns="91014" bIns="45499" rtlCol="0" anchor="ctr"/>
          <a:lstStyle/>
          <a:p>
            <a:pPr algn="ctr" defTabSz="909968"/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СМИС</a:t>
            </a:r>
            <a:endParaRPr lang="ru-RU" sz="10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4621666" y="1603517"/>
            <a:ext cx="5146498" cy="33466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14" tIns="45499" rIns="91014" bIns="45499" rtlCol="0" anchor="ctr"/>
          <a:lstStyle/>
          <a:p>
            <a:pPr algn="ctr" defTabSz="909968"/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Интеграционная </a:t>
            </a:r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шина </a:t>
            </a:r>
            <a:r>
              <a:rPr lang="ru-RU" sz="105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</a:t>
            </a:r>
            <a:endParaRPr lang="ru-RU" sz="10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Скругленная соединительная линия 27"/>
          <p:cNvCxnSpPr>
            <a:stCxn id="26" idx="3"/>
            <a:endCxn id="27" idx="2"/>
          </p:cNvCxnSpPr>
          <p:nvPr/>
        </p:nvCxnSpPr>
        <p:spPr>
          <a:xfrm rot="5400000" flipH="1" flipV="1">
            <a:off x="6906142" y="2183436"/>
            <a:ext cx="534031" cy="4351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9" name="Скругленная соединительная линия 28"/>
          <p:cNvCxnSpPr>
            <a:stCxn id="23" idx="0"/>
            <a:endCxn id="26" idx="1"/>
          </p:cNvCxnSpPr>
          <p:nvPr/>
        </p:nvCxnSpPr>
        <p:spPr>
          <a:xfrm flipV="1">
            <a:off x="7032197" y="3126382"/>
            <a:ext cx="119203" cy="68938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0" name="Скругленный прямоугольник 29"/>
          <p:cNvSpPr>
            <a:spLocks noChangeAspect="1"/>
          </p:cNvSpPr>
          <p:nvPr/>
        </p:nvSpPr>
        <p:spPr>
          <a:xfrm>
            <a:off x="8251615" y="2472209"/>
            <a:ext cx="1090549" cy="45547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14" tIns="45499" rIns="91014" bIns="45499" rtlCol="0" anchor="ctr"/>
          <a:lstStyle/>
          <a:p>
            <a:pPr algn="ctr" defTabSz="909968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ЕГИСЗ</a:t>
            </a:r>
            <a:endParaRPr lang="ru-RU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Скругленный прямоугольник 30"/>
          <p:cNvSpPr>
            <a:spLocks noChangeAspect="1"/>
          </p:cNvSpPr>
          <p:nvPr/>
        </p:nvSpPr>
        <p:spPr>
          <a:xfrm>
            <a:off x="8251615" y="3388088"/>
            <a:ext cx="1090549" cy="45547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14" tIns="45499" rIns="91014" bIns="45499" rtlCol="0" anchor="ctr"/>
          <a:lstStyle/>
          <a:p>
            <a:pPr algn="ctr" defTabSz="909968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ВИМИС</a:t>
            </a:r>
            <a:endParaRPr lang="ru-RU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2" name="Скругленная соединительная линия 31"/>
          <p:cNvCxnSpPr>
            <a:stCxn id="27" idx="2"/>
            <a:endCxn id="30" idx="0"/>
          </p:cNvCxnSpPr>
          <p:nvPr/>
        </p:nvCxnSpPr>
        <p:spPr>
          <a:xfrm rot="16200000" flipH="1">
            <a:off x="7728886" y="1404205"/>
            <a:ext cx="534032" cy="160197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3" name="Прямая со стрелкой 32"/>
          <p:cNvCxnSpPr>
            <a:stCxn id="30" idx="2"/>
          </p:cNvCxnSpPr>
          <p:nvPr/>
        </p:nvCxnSpPr>
        <p:spPr>
          <a:xfrm flipH="1">
            <a:off x="8796889" y="2927683"/>
            <a:ext cx="1" cy="45547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5" name="Скругленная соединительная линия 34"/>
          <p:cNvCxnSpPr>
            <a:stCxn id="12" idx="2"/>
            <a:endCxn id="31" idx="3"/>
          </p:cNvCxnSpPr>
          <p:nvPr/>
        </p:nvCxnSpPr>
        <p:spPr>
          <a:xfrm rot="5400000">
            <a:off x="9967768" y="2745629"/>
            <a:ext cx="244592" cy="1495800"/>
          </a:xfrm>
          <a:prstGeom prst="curvedConnector2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6" name="Скругленная соединительная линия 35"/>
          <p:cNvCxnSpPr>
            <a:stCxn id="12" idx="0"/>
            <a:endCxn id="30" idx="3"/>
          </p:cNvCxnSpPr>
          <p:nvPr/>
        </p:nvCxnSpPr>
        <p:spPr>
          <a:xfrm rot="16200000" flipV="1">
            <a:off x="9982158" y="2059953"/>
            <a:ext cx="215813" cy="14958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7" name="Скругленная соединительная линия 36"/>
          <p:cNvCxnSpPr>
            <a:stCxn id="12" idx="1"/>
            <a:endCxn id="26" idx="0"/>
          </p:cNvCxnSpPr>
          <p:nvPr/>
        </p:nvCxnSpPr>
        <p:spPr>
          <a:xfrm rot="10800000">
            <a:off x="7883135" y="2779808"/>
            <a:ext cx="2569521" cy="36368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78571ED-7E5F-4BD0-B35A-AE95B591D06C}"/>
              </a:ext>
            </a:extLst>
          </p:cNvPr>
          <p:cNvSpPr txBox="1"/>
          <p:nvPr/>
        </p:nvSpPr>
        <p:spPr>
          <a:xfrm>
            <a:off x="3910821" y="3595290"/>
            <a:ext cx="412229" cy="1846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GSM</a:t>
            </a:r>
            <a:endParaRPr lang="ru-RU" sz="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Выноска 3 (граница и черта) 39"/>
          <p:cNvSpPr/>
          <p:nvPr/>
        </p:nvSpPr>
        <p:spPr>
          <a:xfrm>
            <a:off x="2656430" y="4740221"/>
            <a:ext cx="2157438" cy="1562314"/>
          </a:xfrm>
          <a:prstGeom prst="accentBorderCallout3">
            <a:avLst>
              <a:gd name="adj1" fmla="val 32032"/>
              <a:gd name="adj2" fmla="val -5303"/>
              <a:gd name="adj3" fmla="val 19327"/>
              <a:gd name="adj4" fmla="val -10766"/>
              <a:gd name="adj5" fmla="val -7987"/>
              <a:gd name="adj6" fmla="val -11120"/>
              <a:gd name="adj7" fmla="val -36878"/>
              <a:gd name="adj8" fmla="val 5411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14" tIns="45499" rIns="91014" bIns="45499" rtlCol="0" anchor="ctr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Montserrat" panose="00000500000000000000" pitchFamily="2" charset="-52"/>
              <a:buChar char="▶"/>
            </a:pPr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измерений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Montserrat" panose="00000500000000000000" pitchFamily="2" charset="-52"/>
              <a:buChar char="▶"/>
            </a:pPr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Техническое обслуживание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Montserrat" panose="00000500000000000000" pitchFamily="2" charset="-52"/>
              <a:buChar char="▶"/>
            </a:pPr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Логистика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Montserrat" panose="00000500000000000000" pitchFamily="2" charset="-52"/>
              <a:buChar char="▶"/>
            </a:pPr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Дистрибуция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Montserrat" panose="00000500000000000000" pitchFamily="2" charset="-52"/>
              <a:buChar char="▶"/>
            </a:pPr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поддержка</a:t>
            </a:r>
          </a:p>
        </p:txBody>
      </p:sp>
      <p:sp>
        <p:nvSpPr>
          <p:cNvPr id="42" name="Выноска 3 (граница и черта) 41"/>
          <p:cNvSpPr/>
          <p:nvPr/>
        </p:nvSpPr>
        <p:spPr>
          <a:xfrm>
            <a:off x="5226097" y="4740221"/>
            <a:ext cx="2157438" cy="1562314"/>
          </a:xfrm>
          <a:prstGeom prst="accentBorderCallout3">
            <a:avLst>
              <a:gd name="adj1" fmla="val 32032"/>
              <a:gd name="adj2" fmla="val -5303"/>
              <a:gd name="adj3" fmla="val 19327"/>
              <a:gd name="adj4" fmla="val -10766"/>
              <a:gd name="adj5" fmla="val -7987"/>
              <a:gd name="adj6" fmla="val -11120"/>
              <a:gd name="adj7" fmla="val -36878"/>
              <a:gd name="adj8" fmla="val 5411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14" tIns="45499" rIns="91014" bIns="45499" rtlCol="0" anchor="ctr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Montserrat" panose="00000500000000000000" pitchFamily="2" charset="-52"/>
              <a:buChar char="▶"/>
            </a:pPr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Обработка данных, </a:t>
            </a:r>
            <a:r>
              <a:rPr lang="ru-RU" sz="105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поступаемых</a:t>
            </a:r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устройств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Montserrat" panose="00000500000000000000" pitchFamily="2" charset="-52"/>
              <a:buChar char="▶"/>
            </a:pPr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Предварительная сегментация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Montserrat" panose="00000500000000000000" pitchFamily="2" charset="-52"/>
              <a:buChar char="▶"/>
            </a:pPr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Хранение данных дистанционного наблюдения</a:t>
            </a:r>
            <a:endParaRPr lang="ru-RU" sz="10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Выноска 3 (граница и черта) 42"/>
          <p:cNvSpPr/>
          <p:nvPr/>
        </p:nvSpPr>
        <p:spPr>
          <a:xfrm>
            <a:off x="7795764" y="4735289"/>
            <a:ext cx="2157438" cy="1562314"/>
          </a:xfrm>
          <a:prstGeom prst="accentBorderCallout3">
            <a:avLst>
              <a:gd name="adj1" fmla="val 32032"/>
              <a:gd name="adj2" fmla="val -5303"/>
              <a:gd name="adj3" fmla="val 19327"/>
              <a:gd name="adj4" fmla="val -10766"/>
              <a:gd name="adj5" fmla="val -7987"/>
              <a:gd name="adj6" fmla="val -11120"/>
              <a:gd name="adj7" fmla="val -117954"/>
              <a:gd name="adj8" fmla="val 443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14" tIns="45499" rIns="91014" bIns="45499" rtlCol="0" anchor="ctr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Montserrat" panose="00000500000000000000" pitchFamily="2" charset="-52"/>
              <a:buChar char="▶"/>
            </a:pPr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коммуникации врача с пациентом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Montserrat" panose="00000500000000000000" pitchFamily="2" charset="-52"/>
              <a:buChar char="▶"/>
            </a:pPr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</a:t>
            </a:r>
            <a:r>
              <a:rPr lang="ru-RU" sz="105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мед.работников</a:t>
            </a:r>
            <a:endParaRPr lang="ru-RU" sz="105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Montserrat" panose="00000500000000000000" pitchFamily="2" charset="-52"/>
              <a:buChar char="▶"/>
            </a:pPr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рабочие места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Montserrat" panose="00000500000000000000" pitchFamily="2" charset="-52"/>
              <a:buChar char="▶"/>
            </a:pPr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</a:t>
            </a:r>
            <a:r>
              <a:rPr lang="ru-RU" sz="105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мед.учреждениями</a:t>
            </a:r>
            <a:endParaRPr lang="ru-RU" sz="105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4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5EF1E5-E0BC-4B7C-837F-E4111AD7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en-RU" smtClean="0"/>
              <a:t>8</a:t>
            </a:fld>
            <a:endParaRPr lang="en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7B0DCF-73FD-4C4A-BAC9-A931968967BA}"/>
              </a:ext>
            </a:extLst>
          </p:cNvPr>
          <p:cNvSpPr/>
          <p:nvPr/>
        </p:nvSpPr>
        <p:spPr>
          <a:xfrm>
            <a:off x="629920" y="0"/>
            <a:ext cx="11562080" cy="6858000"/>
          </a:xfrm>
          <a:prstGeom prst="rect">
            <a:avLst/>
          </a:prstGeom>
          <a:gradFill flip="none" rotWithShape="1">
            <a:gsLst>
              <a:gs pos="86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«Э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D53AC-9307-4515-BB4A-04CB849D918E}"/>
              </a:ext>
            </a:extLst>
          </p:cNvPr>
          <p:cNvSpPr txBox="1"/>
          <p:nvPr/>
        </p:nvSpPr>
        <p:spPr>
          <a:xfrm>
            <a:off x="5253422" y="674039"/>
            <a:ext cx="6492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PT Astra Sans" panose="020B0603020203020204" pitchFamily="34" charset="-52"/>
              </a:rPr>
              <a:t>Промышленная архитектура проекта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3E828A5-FB9D-4FC1-AC53-FDB016BD055D}"/>
              </a:ext>
            </a:extLst>
          </p:cNvPr>
          <p:cNvGrpSpPr/>
          <p:nvPr/>
        </p:nvGrpSpPr>
        <p:grpSpPr>
          <a:xfrm>
            <a:off x="1117510" y="445277"/>
            <a:ext cx="2854949" cy="1039853"/>
            <a:chOff x="1426270" y="380277"/>
            <a:chExt cx="2854949" cy="103985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35D29BB-20B8-4298-BAF7-E7D7BDABD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028"/>
            <a:stretch/>
          </p:blipFill>
          <p:spPr>
            <a:xfrm>
              <a:off x="3552427" y="493473"/>
              <a:ext cx="728792" cy="92665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0E5A1B-066E-49EE-B3D1-C233C7B2FAFF}"/>
                </a:ext>
              </a:extLst>
            </p:cNvPr>
            <p:cNvSpPr txBox="1"/>
            <p:nvPr/>
          </p:nvSpPr>
          <p:spPr>
            <a:xfrm>
              <a:off x="1426270" y="380277"/>
              <a:ext cx="230236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ЦЕНТР 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МЕДИЦИНСКИХ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ТЕХНОЛОГИЙ</a:t>
              </a:r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D837FEB-6CDF-4805-8A15-AD80CF89C4B3}"/>
              </a:ext>
            </a:extLst>
          </p:cNvPr>
          <p:cNvSpPr/>
          <p:nvPr/>
        </p:nvSpPr>
        <p:spPr>
          <a:xfrm>
            <a:off x="4792833" y="527808"/>
            <a:ext cx="45719" cy="8352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9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3795" y="1473403"/>
            <a:ext cx="8348095" cy="5273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2965" y="3944471"/>
            <a:ext cx="128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РОСТЕХ</a:t>
            </a:r>
          </a:p>
        </p:txBody>
      </p:sp>
    </p:spTree>
    <p:extLst>
      <p:ext uri="{BB962C8B-B14F-4D97-AF65-F5344CB8AC3E}">
        <p14:creationId xmlns:p14="http://schemas.microsoft.com/office/powerpoint/2010/main" val="249497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7B0DCF-73FD-4C4A-BAC9-A931968967BA}"/>
              </a:ext>
            </a:extLst>
          </p:cNvPr>
          <p:cNvSpPr/>
          <p:nvPr/>
        </p:nvSpPr>
        <p:spPr>
          <a:xfrm>
            <a:off x="629920" y="0"/>
            <a:ext cx="11562080" cy="6858000"/>
          </a:xfrm>
          <a:prstGeom prst="rect">
            <a:avLst/>
          </a:prstGeom>
          <a:gradFill flip="none" rotWithShape="1">
            <a:gsLst>
              <a:gs pos="86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«Э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2F6CB4AE-7176-4EBF-88EB-8013BB2359D9}"/>
              </a:ext>
            </a:extLst>
          </p:cNvPr>
          <p:cNvSpPr/>
          <p:nvPr/>
        </p:nvSpPr>
        <p:spPr>
          <a:xfrm>
            <a:off x="8755462" y="1906216"/>
            <a:ext cx="2620851" cy="260392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AACC20B-2B88-49AD-A9BB-86E37A831FD8}"/>
              </a:ext>
            </a:extLst>
          </p:cNvPr>
          <p:cNvSpPr/>
          <p:nvPr/>
        </p:nvSpPr>
        <p:spPr>
          <a:xfrm>
            <a:off x="8755461" y="1906217"/>
            <a:ext cx="2620852" cy="2603930"/>
          </a:xfrm>
          <a:prstGeom prst="ellipse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54BA41B-2808-4C51-9DDE-8A0E04599BCB}"/>
              </a:ext>
            </a:extLst>
          </p:cNvPr>
          <p:cNvSpPr/>
          <p:nvPr/>
        </p:nvSpPr>
        <p:spPr>
          <a:xfrm>
            <a:off x="1001453" y="1906216"/>
            <a:ext cx="2620851" cy="260393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40A0C04-A90E-4A4D-9F53-E2F6DB459D1A}"/>
              </a:ext>
            </a:extLst>
          </p:cNvPr>
          <p:cNvSpPr/>
          <p:nvPr/>
        </p:nvSpPr>
        <p:spPr>
          <a:xfrm>
            <a:off x="1001453" y="1906216"/>
            <a:ext cx="2620851" cy="2603929"/>
          </a:xfrm>
          <a:prstGeom prst="ellipse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D53AC-9307-4515-BB4A-04CB849D918E}"/>
              </a:ext>
            </a:extLst>
          </p:cNvPr>
          <p:cNvSpPr txBox="1"/>
          <p:nvPr/>
        </p:nvSpPr>
        <p:spPr>
          <a:xfrm>
            <a:off x="5253422" y="674039"/>
            <a:ext cx="6492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PT Astra Sans" panose="020B0603020203020204" pitchFamily="34" charset="-52"/>
              </a:rPr>
              <a:t>Кому это надо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3E828A5-FB9D-4FC1-AC53-FDB016BD055D}"/>
              </a:ext>
            </a:extLst>
          </p:cNvPr>
          <p:cNvGrpSpPr/>
          <p:nvPr/>
        </p:nvGrpSpPr>
        <p:grpSpPr>
          <a:xfrm>
            <a:off x="1117510" y="445277"/>
            <a:ext cx="2854949" cy="1039853"/>
            <a:chOff x="1426270" y="380277"/>
            <a:chExt cx="2854949" cy="103985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35D29BB-20B8-4298-BAF7-E7D7BDABD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028"/>
            <a:stretch/>
          </p:blipFill>
          <p:spPr>
            <a:xfrm>
              <a:off x="3552427" y="493473"/>
              <a:ext cx="728792" cy="92665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0E5A1B-066E-49EE-B3D1-C233C7B2FAFF}"/>
                </a:ext>
              </a:extLst>
            </p:cNvPr>
            <p:cNvSpPr txBox="1"/>
            <p:nvPr/>
          </p:nvSpPr>
          <p:spPr>
            <a:xfrm>
              <a:off x="1426270" y="380277"/>
              <a:ext cx="230236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ЦЕНТР 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МЕДИЦИНСКИХ</a:t>
              </a:r>
            </a:p>
            <a:p>
              <a:r>
                <a:rPr lang="ru-RU" sz="2000" spc="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Astra Sans" panose="020B0603020203020204" pitchFamily="34" charset="-52"/>
                  <a:ea typeface="PT Astra Sans" panose="020B0603020203020204" pitchFamily="34" charset="-52"/>
                </a:rPr>
                <a:t>ТЕХНОЛОГИЙ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0FE58FC-249A-425E-9FF5-815CFB7F909D}"/>
              </a:ext>
            </a:extLst>
          </p:cNvPr>
          <p:cNvSpPr txBox="1"/>
          <p:nvPr/>
        </p:nvSpPr>
        <p:spPr>
          <a:xfrm>
            <a:off x="1001453" y="2457587"/>
            <a:ext cx="26208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PT Astra Sans" panose="020B0603020203020204" pitchFamily="34" charset="-52"/>
                <a:cs typeface="Arial" panose="020B0604020202020204" pitchFamily="34" charset="0"/>
              </a:rPr>
              <a:t>Национальный проект «Персональный медицинский помощник»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EDFF23-D203-4C9C-80BE-F8A4D17DAB4E}"/>
              </a:ext>
            </a:extLst>
          </p:cNvPr>
          <p:cNvSpPr txBox="1"/>
          <p:nvPr/>
        </p:nvSpPr>
        <p:spPr>
          <a:xfrm>
            <a:off x="1135114" y="4662306"/>
            <a:ext cx="2368737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PT Astra Sans" panose="020B0603020203020204" pitchFamily="34" charset="-52"/>
              </a:rPr>
              <a:t>Централизованный диагностический сервис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4E47CC8-AF27-42C6-BDF5-74D0177A5C1D}"/>
              </a:ext>
            </a:extLst>
          </p:cNvPr>
          <p:cNvGrpSpPr/>
          <p:nvPr/>
        </p:nvGrpSpPr>
        <p:grpSpPr>
          <a:xfrm>
            <a:off x="4911701" y="1906216"/>
            <a:ext cx="2620851" cy="2603931"/>
            <a:chOff x="4878457" y="2959278"/>
            <a:chExt cx="2806618" cy="273695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BDF4652F-44F0-46BC-AF51-4B0D3FDC6368}"/>
                </a:ext>
              </a:extLst>
            </p:cNvPr>
            <p:cNvSpPr/>
            <p:nvPr/>
          </p:nvSpPr>
          <p:spPr>
            <a:xfrm>
              <a:off x="4878457" y="2959278"/>
              <a:ext cx="2806618" cy="2736956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8AE0CB88-931C-4EE5-B4D5-01DC09B5FEC4}"/>
                </a:ext>
              </a:extLst>
            </p:cNvPr>
            <p:cNvSpPr/>
            <p:nvPr/>
          </p:nvSpPr>
          <p:spPr>
            <a:xfrm>
              <a:off x="4878457" y="2959279"/>
              <a:ext cx="2806618" cy="2736956"/>
            </a:xfrm>
            <a:prstGeom prst="ellipse">
              <a:avLst/>
            </a:prstGeom>
            <a:solidFill>
              <a:schemeClr val="tx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BCB8695-8162-418F-A2E4-E3AD7CD95150}"/>
              </a:ext>
            </a:extLst>
          </p:cNvPr>
          <p:cNvSpPr txBox="1"/>
          <p:nvPr/>
        </p:nvSpPr>
        <p:spPr>
          <a:xfrm>
            <a:off x="4911701" y="2700348"/>
            <a:ext cx="2620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PT Astra Sans" panose="020B0603020203020204" pitchFamily="34" charset="-52"/>
                <a:cs typeface="Arial" panose="020B0604020202020204" pitchFamily="34" charset="0"/>
              </a:rPr>
              <a:t>Медицинские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PT Astra Sans" panose="020B0603020203020204" pitchFamily="34" charset="-52"/>
                <a:cs typeface="Arial" panose="020B0604020202020204" pitchFamily="34" charset="0"/>
              </a:rPr>
              <a:t>организации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8B4569-A83C-42F9-87B4-0617065FFB88}"/>
              </a:ext>
            </a:extLst>
          </p:cNvPr>
          <p:cNvSpPr txBox="1"/>
          <p:nvPr/>
        </p:nvSpPr>
        <p:spPr>
          <a:xfrm>
            <a:off x="4661013" y="4662307"/>
            <a:ext cx="38501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PT Astra Sans" panose="020B0603020203020204" pitchFamily="34" charset="-52"/>
              </a:rPr>
              <a:t>Государственные и частные учреждения здравоохранения, для решения задач амбулаторного наблюдения за пациентами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C9C2EF-A783-400C-8C08-6BF33FB959D6}"/>
              </a:ext>
            </a:extLst>
          </p:cNvPr>
          <p:cNvSpPr txBox="1"/>
          <p:nvPr/>
        </p:nvSpPr>
        <p:spPr>
          <a:xfrm>
            <a:off x="8821949" y="2854236"/>
            <a:ext cx="24350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PT Astra Sans" panose="020B0603020203020204" pitchFamily="34" charset="-52"/>
                <a:cs typeface="Arial" panose="020B0604020202020204" pitchFamily="34" charset="0"/>
              </a:rPr>
              <a:t>Физические лица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F93E30-F63E-4114-9FE8-663AC9203763}"/>
              </a:ext>
            </a:extLst>
          </p:cNvPr>
          <p:cNvSpPr txBox="1"/>
          <p:nvPr/>
        </p:nvSpPr>
        <p:spPr>
          <a:xfrm>
            <a:off x="8848345" y="4664849"/>
            <a:ext cx="30064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PT Astra Sans" panose="020B0603020203020204" pitchFamily="34" charset="-52"/>
              </a:rPr>
              <a:t>Частные пользователи, заинтересованные в контроле за состоянием своего здоровья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EF0A467-7FCD-42D2-B86D-AD24205A57A7}"/>
              </a:ext>
            </a:extLst>
          </p:cNvPr>
          <p:cNvSpPr/>
          <p:nvPr/>
        </p:nvSpPr>
        <p:spPr>
          <a:xfrm>
            <a:off x="4792833" y="527808"/>
            <a:ext cx="45719" cy="8352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2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7590</TotalTime>
  <Words>671</Words>
  <Application>Microsoft Office PowerPoint</Application>
  <PresentationFormat>Широкоэкранный</PresentationFormat>
  <Paragraphs>151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Montserrat</vt:lpstr>
      <vt:lpstr>PT Astra Sans</vt:lpstr>
      <vt:lpstr>Tahoma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персональный медицинский помощник</dc:title>
  <dc:creator>Бялковская Вероника Игоревна</dc:creator>
  <cp:keywords>здравоохранение</cp:keywords>
  <cp:lastModifiedBy>Молодняков Павел Андреевич</cp:lastModifiedBy>
  <cp:revision>349</cp:revision>
  <dcterms:created xsi:type="dcterms:W3CDTF">2020-07-29T10:39:21Z</dcterms:created>
  <dcterms:modified xsi:type="dcterms:W3CDTF">2022-11-23T10:41:29Z</dcterms:modified>
</cp:coreProperties>
</file>