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media/image12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7" r:id="rId2"/>
    <p:sldId id="258" r:id="rId3"/>
    <p:sldId id="273" r:id="rId4"/>
    <p:sldId id="274" r:id="rId5"/>
    <p:sldId id="283" r:id="rId6"/>
    <p:sldId id="276" r:id="rId7"/>
    <p:sldId id="282" r:id="rId8"/>
    <p:sldId id="288" r:id="rId9"/>
    <p:sldId id="277" r:id="rId10"/>
    <p:sldId id="279" r:id="rId11"/>
    <p:sldId id="280" r:id="rId12"/>
    <p:sldId id="278" r:id="rId13"/>
    <p:sldId id="281" r:id="rId14"/>
    <p:sldId id="285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4AE"/>
    <a:srgbClr val="E8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1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C4CC35-595F-483B-B8FE-C24BCB5BECA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FAA80DD-D249-4817-8BD5-20A2E7D85A0C}">
      <dgm:prSet phldrT="[Текст]"/>
      <dgm:spPr>
        <a:solidFill>
          <a:srgbClr val="1764AE"/>
        </a:solidFill>
      </dgm:spPr>
      <dgm:t>
        <a:bodyPr/>
        <a:lstStyle/>
        <a:p>
          <a:r>
            <a:rPr lang="ru-RU" dirty="0"/>
            <a:t>Продуктовый курс</a:t>
          </a:r>
        </a:p>
      </dgm:t>
    </dgm:pt>
    <dgm:pt modelId="{B3FA7EA0-AEB5-426C-8D95-BAFC8DC3B0FE}" type="parTrans" cxnId="{904EE7E7-B5DD-4E13-8D64-0C9C16CE488B}">
      <dgm:prSet/>
      <dgm:spPr/>
      <dgm:t>
        <a:bodyPr/>
        <a:lstStyle/>
        <a:p>
          <a:endParaRPr lang="ru-RU"/>
        </a:p>
      </dgm:t>
    </dgm:pt>
    <dgm:pt modelId="{F3C4C643-8C44-4BBD-8DDF-F10B09475C87}" type="sibTrans" cxnId="{904EE7E7-B5DD-4E13-8D64-0C9C16CE488B}">
      <dgm:prSet/>
      <dgm:spPr/>
      <dgm:t>
        <a:bodyPr/>
        <a:lstStyle/>
        <a:p>
          <a:endParaRPr lang="ru-RU"/>
        </a:p>
      </dgm:t>
    </dgm:pt>
    <dgm:pt modelId="{3BB2D0A5-7924-4B82-B87C-C8932B8E1F38}">
      <dgm:prSet phldrT="[Текст]"/>
      <dgm:spPr>
        <a:solidFill>
          <a:srgbClr val="1764AE"/>
        </a:solidFill>
      </dgm:spPr>
      <dgm:t>
        <a:bodyPr/>
        <a:lstStyle/>
        <a:p>
          <a:r>
            <a:rPr lang="ru-RU" dirty="0"/>
            <a:t>Основы телемедицины</a:t>
          </a:r>
        </a:p>
      </dgm:t>
    </dgm:pt>
    <dgm:pt modelId="{A4C24D09-9F7D-40F7-8122-FE047EB81714}" type="parTrans" cxnId="{07743180-E8E6-497F-9BB2-4F35532B37DA}">
      <dgm:prSet/>
      <dgm:spPr/>
      <dgm:t>
        <a:bodyPr/>
        <a:lstStyle/>
        <a:p>
          <a:endParaRPr lang="ru-RU"/>
        </a:p>
      </dgm:t>
    </dgm:pt>
    <dgm:pt modelId="{37CA8427-4E98-4C79-B7F7-D6348D55E784}" type="sibTrans" cxnId="{07743180-E8E6-497F-9BB2-4F35532B37DA}">
      <dgm:prSet/>
      <dgm:spPr/>
      <dgm:t>
        <a:bodyPr/>
        <a:lstStyle/>
        <a:p>
          <a:endParaRPr lang="ru-RU"/>
        </a:p>
      </dgm:t>
    </dgm:pt>
    <dgm:pt modelId="{A8743787-CDE3-4BD7-8B6F-22EC1CCF79EB}" type="pres">
      <dgm:prSet presAssocID="{32C4CC35-595F-483B-B8FE-C24BCB5BECA8}" presName="Name0" presStyleCnt="0">
        <dgm:presLayoutVars>
          <dgm:dir/>
          <dgm:animLvl val="lvl"/>
          <dgm:resizeHandles val="exact"/>
        </dgm:presLayoutVars>
      </dgm:prSet>
      <dgm:spPr/>
    </dgm:pt>
    <dgm:pt modelId="{FBDBFC1D-995B-4BF3-83D1-1EC64C2154A6}" type="pres">
      <dgm:prSet presAssocID="{9FAA80DD-D249-4817-8BD5-20A2E7D85A0C}" presName="Name8" presStyleCnt="0"/>
      <dgm:spPr/>
    </dgm:pt>
    <dgm:pt modelId="{1469EF3E-33E4-4E68-A42D-1E079F3C2423}" type="pres">
      <dgm:prSet presAssocID="{9FAA80DD-D249-4817-8BD5-20A2E7D85A0C}" presName="level" presStyleLbl="node1" presStyleIdx="0" presStyleCnt="2">
        <dgm:presLayoutVars>
          <dgm:chMax val="1"/>
          <dgm:bulletEnabled val="1"/>
        </dgm:presLayoutVars>
      </dgm:prSet>
      <dgm:spPr/>
    </dgm:pt>
    <dgm:pt modelId="{78F7246F-BE2C-406D-8B55-98C90AE9391F}" type="pres">
      <dgm:prSet presAssocID="{9FAA80DD-D249-4817-8BD5-20A2E7D85A0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908C09-8842-4FCD-B665-CC693970FFA5}" type="pres">
      <dgm:prSet presAssocID="{3BB2D0A5-7924-4B82-B87C-C8932B8E1F38}" presName="Name8" presStyleCnt="0"/>
      <dgm:spPr/>
    </dgm:pt>
    <dgm:pt modelId="{3BFFC9A8-2DCF-482E-8627-3D01490F1C07}" type="pres">
      <dgm:prSet presAssocID="{3BB2D0A5-7924-4B82-B87C-C8932B8E1F38}" presName="level" presStyleLbl="node1" presStyleIdx="1" presStyleCnt="2">
        <dgm:presLayoutVars>
          <dgm:chMax val="1"/>
          <dgm:bulletEnabled val="1"/>
        </dgm:presLayoutVars>
      </dgm:prSet>
      <dgm:spPr/>
    </dgm:pt>
    <dgm:pt modelId="{1F8965B8-8AED-484A-98AC-8A525DA0DA70}" type="pres">
      <dgm:prSet presAssocID="{3BB2D0A5-7924-4B82-B87C-C8932B8E1F3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DF3FE10-1043-4890-8C00-4CC5AEA26714}" type="presOf" srcId="{3BB2D0A5-7924-4B82-B87C-C8932B8E1F38}" destId="{3BFFC9A8-2DCF-482E-8627-3D01490F1C07}" srcOrd="0" destOrd="0" presId="urn:microsoft.com/office/officeart/2005/8/layout/pyramid1"/>
    <dgm:cxn modelId="{8B640B56-BEBB-49C8-A8AA-39F1BA0F25F8}" type="presOf" srcId="{9FAA80DD-D249-4817-8BD5-20A2E7D85A0C}" destId="{78F7246F-BE2C-406D-8B55-98C90AE9391F}" srcOrd="1" destOrd="0" presId="urn:microsoft.com/office/officeart/2005/8/layout/pyramid1"/>
    <dgm:cxn modelId="{EFC9455D-35DB-4E64-8A7C-CAD826361829}" type="presOf" srcId="{32C4CC35-595F-483B-B8FE-C24BCB5BECA8}" destId="{A8743787-CDE3-4BD7-8B6F-22EC1CCF79EB}" srcOrd="0" destOrd="0" presId="urn:microsoft.com/office/officeart/2005/8/layout/pyramid1"/>
    <dgm:cxn modelId="{07743180-E8E6-497F-9BB2-4F35532B37DA}" srcId="{32C4CC35-595F-483B-B8FE-C24BCB5BECA8}" destId="{3BB2D0A5-7924-4B82-B87C-C8932B8E1F38}" srcOrd="1" destOrd="0" parTransId="{A4C24D09-9F7D-40F7-8122-FE047EB81714}" sibTransId="{37CA8427-4E98-4C79-B7F7-D6348D55E784}"/>
    <dgm:cxn modelId="{BC4FA0B7-8AFB-44EC-BB64-DF138F602B67}" type="presOf" srcId="{9FAA80DD-D249-4817-8BD5-20A2E7D85A0C}" destId="{1469EF3E-33E4-4E68-A42D-1E079F3C2423}" srcOrd="0" destOrd="0" presId="urn:microsoft.com/office/officeart/2005/8/layout/pyramid1"/>
    <dgm:cxn modelId="{F61CCCCC-207F-4EDF-A11D-D5436592E24D}" type="presOf" srcId="{3BB2D0A5-7924-4B82-B87C-C8932B8E1F38}" destId="{1F8965B8-8AED-484A-98AC-8A525DA0DA70}" srcOrd="1" destOrd="0" presId="urn:microsoft.com/office/officeart/2005/8/layout/pyramid1"/>
    <dgm:cxn modelId="{904EE7E7-B5DD-4E13-8D64-0C9C16CE488B}" srcId="{32C4CC35-595F-483B-B8FE-C24BCB5BECA8}" destId="{9FAA80DD-D249-4817-8BD5-20A2E7D85A0C}" srcOrd="0" destOrd="0" parTransId="{B3FA7EA0-AEB5-426C-8D95-BAFC8DC3B0FE}" sibTransId="{F3C4C643-8C44-4BBD-8DDF-F10B09475C87}"/>
    <dgm:cxn modelId="{87DC4866-544E-47E8-9903-A52C7EB7B178}" type="presParOf" srcId="{A8743787-CDE3-4BD7-8B6F-22EC1CCF79EB}" destId="{FBDBFC1D-995B-4BF3-83D1-1EC64C2154A6}" srcOrd="0" destOrd="0" presId="urn:microsoft.com/office/officeart/2005/8/layout/pyramid1"/>
    <dgm:cxn modelId="{495C4DAE-978E-4932-A106-2BB6350122C0}" type="presParOf" srcId="{FBDBFC1D-995B-4BF3-83D1-1EC64C2154A6}" destId="{1469EF3E-33E4-4E68-A42D-1E079F3C2423}" srcOrd="0" destOrd="0" presId="urn:microsoft.com/office/officeart/2005/8/layout/pyramid1"/>
    <dgm:cxn modelId="{EC88422B-9AD7-4358-A696-CE31035CFDAE}" type="presParOf" srcId="{FBDBFC1D-995B-4BF3-83D1-1EC64C2154A6}" destId="{78F7246F-BE2C-406D-8B55-98C90AE9391F}" srcOrd="1" destOrd="0" presId="urn:microsoft.com/office/officeart/2005/8/layout/pyramid1"/>
    <dgm:cxn modelId="{5ADB427F-C5E1-48B4-AC44-3F586E372863}" type="presParOf" srcId="{A8743787-CDE3-4BD7-8B6F-22EC1CCF79EB}" destId="{2C908C09-8842-4FCD-B665-CC693970FFA5}" srcOrd="1" destOrd="0" presId="urn:microsoft.com/office/officeart/2005/8/layout/pyramid1"/>
    <dgm:cxn modelId="{68DCF4FC-1319-4E04-BA80-C26BC88BEE04}" type="presParOf" srcId="{2C908C09-8842-4FCD-B665-CC693970FFA5}" destId="{3BFFC9A8-2DCF-482E-8627-3D01490F1C07}" srcOrd="0" destOrd="0" presId="urn:microsoft.com/office/officeart/2005/8/layout/pyramid1"/>
    <dgm:cxn modelId="{5E02A0FE-A2C8-417E-8721-AE4A2D18F1B7}" type="presParOf" srcId="{2C908C09-8842-4FCD-B665-CC693970FFA5}" destId="{1F8965B8-8AED-484A-98AC-8A525DA0DA7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9EF3E-33E4-4E68-A42D-1E079F3C2423}">
      <dsp:nvSpPr>
        <dsp:cNvPr id="0" name=""/>
        <dsp:cNvSpPr/>
      </dsp:nvSpPr>
      <dsp:spPr>
        <a:xfrm>
          <a:off x="2032000" y="0"/>
          <a:ext cx="4064000" cy="2096043"/>
        </a:xfrm>
        <a:prstGeom prst="trapezoid">
          <a:avLst>
            <a:gd name="adj" fmla="val 96945"/>
          </a:avLst>
        </a:prstGeom>
        <a:solidFill>
          <a:srgbClr val="1764A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Продуктовый курс</a:t>
          </a:r>
        </a:p>
      </dsp:txBody>
      <dsp:txXfrm>
        <a:off x="2032000" y="0"/>
        <a:ext cx="4064000" cy="2096043"/>
      </dsp:txXfrm>
    </dsp:sp>
    <dsp:sp modelId="{3BFFC9A8-2DCF-482E-8627-3D01490F1C07}">
      <dsp:nvSpPr>
        <dsp:cNvPr id="0" name=""/>
        <dsp:cNvSpPr/>
      </dsp:nvSpPr>
      <dsp:spPr>
        <a:xfrm>
          <a:off x="0" y="2096043"/>
          <a:ext cx="8128000" cy="2096043"/>
        </a:xfrm>
        <a:prstGeom prst="trapezoid">
          <a:avLst>
            <a:gd name="adj" fmla="val 96945"/>
          </a:avLst>
        </a:prstGeom>
        <a:solidFill>
          <a:srgbClr val="1764A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Основы телемедицины</a:t>
          </a:r>
        </a:p>
      </dsp:txBody>
      <dsp:txXfrm>
        <a:off x="1422399" y="2096043"/>
        <a:ext cx="5283200" cy="2096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8E53-601F-D54A-AE9E-B575BF68B9A8}" type="datetimeFigureOut">
              <a:rPr lang="en-RU" smtClean="0"/>
              <a:t>31.05.2023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6EA0-94CB-5F4A-B504-C66DD45A4FE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9320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48c4e33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48c4e33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0579F-7C38-026F-DEF8-637A33CDE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5CFFB5-6C57-1C59-57EF-AA4AD47DB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BDEE-D39D-F59D-7AB8-7787C1AD0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7F5427-9870-6A72-3A4D-490F8532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C3963-A5DE-F5DE-8D3F-38D92B1B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7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F10C3-0AC8-60C0-05AF-C0CD824D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6D6E39-5C3C-DA20-B4EF-C00037C3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84E41F-077D-813A-00E7-DB31A88C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50C991-A141-1651-175A-73029474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797F8-ABF1-FB41-D1FA-8C2A2BD9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8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1763A8-B77C-3ED5-F512-40DEFF56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76F30F-0BDA-6052-A7C3-6682EEF4F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B0D04-E61D-C496-B882-89AC3CC1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44CCAA-44DC-B344-6CF2-30BE6FB2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8C1D47-33A3-A25F-EEAC-83A8B014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5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1">
                <a:latin typeface="Montserrat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4244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9C14D-7FAA-6693-EA86-FD912F36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1200F-3323-F1C0-1804-A3961B695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D3767-87BE-F7AC-5001-087DEE0B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C47F4-52FA-64B8-6D63-0063B1A2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E478C-B079-ACDC-8AFE-048A49BE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9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2275C-F0BE-1339-3480-54CA94F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C20D5-B437-358E-ECF8-FE0275E12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AB3E7-1F33-9D36-EAAB-0B61F9A6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526D01-00B2-8F49-8568-CC8A058C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4B5A81-9CA4-3B31-17AB-9152FACD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0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B46D4-29D3-9EA3-D8B0-35DA0CD8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B5F38-068F-B92E-AB70-45BB2A09E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69EBF4-126D-30AC-B5C4-3FD0EEFBF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4D1306-BB4B-7FEA-8698-A8CBA6F1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3D9903-C804-7897-E637-440473F6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214873-7B11-FDB3-202B-87F16AD7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1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11ED-8BE1-B590-F311-EDC9F141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238D07-D86C-E552-08B5-32D327655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C0165F-0FAB-5B39-7E42-B56025260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F6A398-CF29-EEDD-61DF-33FAE7A90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CEF624-8A33-BF5E-0D77-440C490C9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CFDD1B-3FD6-ECB9-9841-66BFEEDD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AA9369-E9FF-86C3-568C-0815AC7EB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82358A-C6DF-DB78-07B5-5054A3FD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1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CF3C2-D9BF-8793-6F87-0449F36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5D2F5A-475A-657A-41EE-FDC9F60D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6EE624-5F8F-A59B-F9EA-39EE76CC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DD1D33-0B6E-591D-C530-13A70398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5BBB94-39D0-0E95-CF2C-B10E4A66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EDD39E-04C7-1402-C063-A508605F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5BFDD8-5255-51B0-CDCA-1B6B36C3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3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30C79-6CDE-86A0-A6A8-9909D9F2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161FB-6C55-2963-5B08-9F8A558C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66104A-8B2C-7FA4-EC9F-D335C0857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FBEEB7-C740-FF0D-1D36-BEF7CA90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9EBF0-3B31-A4EF-70AB-D41BAFE1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F3BFBA-3162-C157-9822-163FC7E6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8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6162B-D8C9-3A45-E6A2-0D4FEAB4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D02491-215F-CF6F-2DE2-5B5454E87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519348-666C-2899-C5C5-7E3F42A63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F6D41-76FE-1EF4-7E37-3632F778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F5C899-7A6E-5D48-B9B3-31DB1479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744404-4D6F-3B3B-5EF4-DF33E9D0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E76EE-48AA-00DB-0C1F-A8C6027C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FED500-950E-07AD-F71C-22D946B9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C5AF-9B9B-4A44-9C8C-3A2F70C59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E6BB1-87CF-4EE2-83E0-94B89FF1F69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391A1-A7D1-1221-2A49-376026F21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100692-E796-E40B-BFED-DD1CA402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D678F-90CF-4ACD-A858-6D21D9A75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4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hyperlink" Target="mailto:zelenskiy@evercare.ru" TargetMode="External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zelenskiy@evercare.r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zelenskiy@evercare.r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uroedu.ru/course/257/lection/56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4;&#1080;&#1092;&#1088;&#1086;&#1074;&#1072;&#1103;&#1084;&#1077;&#1076;&#1080;&#1094;&#1080;&#1085;&#1072;.&#1088;&#1092;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elenskiy@evercare.ru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zelenskiy@evercare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elenskiy@evercare.ru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elenskiy@evercare.ru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mailto:zelenskiy@evercare.r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zelenskiy@evercare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zelenskiy@evercare.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mailto:zelenskiy@evercare.ru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4F709F55-FA9B-69C6-BF27-51EF1511D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319096"/>
            <a:ext cx="1174244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Б</a:t>
            </a:r>
            <a:r>
              <a:rPr lang="ru" sz="3200" b="1" dirty="0" err="1">
                <a:solidFill>
                  <a:schemeClr val="tx1"/>
                </a:solidFill>
                <a:latin typeface="Montserrat" pitchFamily="2" charset="-52"/>
              </a:rPr>
              <a:t>азовый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 курс «Основы телемедицины»</a:t>
            </a:r>
            <a:r>
              <a:rPr lang="ru-RU" sz="3200" b="1" dirty="0">
                <a:solidFill>
                  <a:schemeClr val="tx1"/>
                </a:solidFill>
                <a:latin typeface="Montserrat" pitchFamily="2" charset="-52"/>
              </a:rPr>
              <a:t> создан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DDA2AAE-0D65-0D73-1FCD-B47804A94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558803"/>
            <a:ext cx="8384378" cy="4841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Montserrat Medium" pitchFamily="2" charset="77"/>
              </a:rPr>
              <a:t>Дает основные понятия про телемедицинские технологии для врачей ВСЕХ специальностей и организаторов здравоохранения. Короткие видео-лекции по 5-10 минут - максимально простой и удобный для потребления формат.</a:t>
            </a:r>
          </a:p>
          <a:p>
            <a:pPr marL="0" indent="0">
              <a:buNone/>
            </a:pPr>
            <a:endParaRPr lang="ru-RU" sz="1050" dirty="0">
              <a:latin typeface="Montserrat" pitchFamily="2" charset="77"/>
            </a:endParaRPr>
          </a:p>
          <a:p>
            <a:pPr marL="0" indent="0">
              <a:buNone/>
            </a:pPr>
            <a:r>
              <a:rPr lang="ru-RU" sz="1400" b="1" dirty="0">
                <a:latin typeface="Montserrat" pitchFamily="2" charset="77"/>
              </a:rPr>
              <a:t>Краткая структура: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Введение в телемедицину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Законодательные основы телемедицины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Технологическое развитие телемедицины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Инструменты коммуникации в телемедицине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Формы применения телемедицины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Подготовка к применению телемедицинских технологий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Дистанционный мониторинг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Медицинские приборы повседневного использования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Медицинские приборы по требованию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Перспективные медицинские приборы для дистанционного мониторинга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Контроль проводимой терапии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Удаленный мониторинг здоровья: мотивация пациентов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272727"/>
                </a:solidFill>
                <a:effectLst/>
                <a:latin typeface="Montserrat" pitchFamily="2" charset="77"/>
              </a:rPr>
              <a:t>Юридические вопросы телемедицины</a:t>
            </a:r>
          </a:p>
          <a:p>
            <a:pPr marL="1206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400" i="0" u="none" strike="noStrike" dirty="0">
                <a:effectLst/>
                <a:latin typeface="Montserrat" pitchFamily="2" charset="77"/>
              </a:rPr>
              <a:t>Экономические вопросы телемедицины</a:t>
            </a:r>
          </a:p>
          <a:p>
            <a:pPr marL="0" indent="0">
              <a:buNone/>
            </a:pPr>
            <a:endParaRPr lang="ru-RU" sz="500" dirty="0">
              <a:latin typeface="Montserrat" pitchFamily="2" charset="77"/>
            </a:endParaRP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9BAD8FD7-146E-C656-D791-5E9602CA0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65" y="2026415"/>
            <a:ext cx="4295182" cy="21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8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109154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Первые выпускники получат дипломы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959B453B-5EA8-603E-D1BE-33E2E289A710}"/>
              </a:ext>
            </a:extLst>
          </p:cNvPr>
          <p:cNvSpPr txBox="1">
            <a:spLocks/>
          </p:cNvSpPr>
          <p:nvPr/>
        </p:nvSpPr>
        <p:spPr>
          <a:xfrm>
            <a:off x="388618" y="1109321"/>
            <a:ext cx="10515600" cy="113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Montserrat Medium" pitchFamily="2" charset="77"/>
              </a:rPr>
              <a:t>По результатам обучающийся получает п</a:t>
            </a:r>
            <a:r>
              <a:rPr lang="ru-RU" sz="1800" dirty="0">
                <a:latin typeface="Montserrat" pitchFamily="2" charset="77"/>
              </a:rPr>
              <a:t>олное понимание о возможностях телемедицины и детальный план внедрения телемедицинских консультаций в собственную врачебную практику и в работу медицинского учреждения. Плюс диплом и баллы НМО.</a:t>
            </a:r>
          </a:p>
        </p:txBody>
      </p:sp>
      <p:pic>
        <p:nvPicPr>
          <p:cNvPr id="3" name="Рисунок 22">
            <a:extLst>
              <a:ext uri="{FF2B5EF4-FFF2-40B4-BE49-F238E27FC236}">
                <a16:creationId xmlns:a16="http://schemas.microsoft.com/office/drawing/2014/main" id="{B0F5B380-55E6-9D7C-5600-9AF79313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2" y="2399018"/>
            <a:ext cx="1216824" cy="12784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24">
            <a:extLst>
              <a:ext uri="{FF2B5EF4-FFF2-40B4-BE49-F238E27FC236}">
                <a16:creationId xmlns:a16="http://schemas.microsoft.com/office/drawing/2014/main" id="{907F84A6-E0F6-7856-6B25-689AFF88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75" y="2393884"/>
            <a:ext cx="1247629" cy="12989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26">
            <a:extLst>
              <a:ext uri="{FF2B5EF4-FFF2-40B4-BE49-F238E27FC236}">
                <a16:creationId xmlns:a16="http://schemas.microsoft.com/office/drawing/2014/main" id="{C145FE2E-73B6-9843-9767-736C0E34E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03" y="2409287"/>
            <a:ext cx="1232226" cy="12835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28">
            <a:extLst>
              <a:ext uri="{FF2B5EF4-FFF2-40B4-BE49-F238E27FC236}">
                <a16:creationId xmlns:a16="http://schemas.microsoft.com/office/drawing/2014/main" id="{0B60F167-8A1C-1AD4-A905-C1251046A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28" y="2414421"/>
            <a:ext cx="1237361" cy="127843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A93D5-E25E-90A0-2F33-36B07A64CB2A}"/>
              </a:ext>
            </a:extLst>
          </p:cNvPr>
          <p:cNvSpPr txBox="1"/>
          <p:nvPr/>
        </p:nvSpPr>
        <p:spPr>
          <a:xfrm>
            <a:off x="382368" y="3989509"/>
            <a:ext cx="6162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ПАРТНЕРЫ КУРСА</a:t>
            </a:r>
          </a:p>
        </p:txBody>
      </p:sp>
      <p:pic>
        <p:nvPicPr>
          <p:cNvPr id="10" name="Рисунок 32">
            <a:extLst>
              <a:ext uri="{FF2B5EF4-FFF2-40B4-BE49-F238E27FC236}">
                <a16:creationId xmlns:a16="http://schemas.microsoft.com/office/drawing/2014/main" id="{95B88E69-3696-621A-22BB-11767A13D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46" y="4519019"/>
            <a:ext cx="1803850" cy="847809"/>
          </a:xfrm>
          <a:prstGeom prst="rect">
            <a:avLst/>
          </a:prstGeom>
        </p:spPr>
      </p:pic>
      <p:pic>
        <p:nvPicPr>
          <p:cNvPr id="11" name="Рисунок 34">
            <a:extLst>
              <a:ext uri="{FF2B5EF4-FFF2-40B4-BE49-F238E27FC236}">
                <a16:creationId xmlns:a16="http://schemas.microsoft.com/office/drawing/2014/main" id="{33541DA3-0871-25FB-1870-6417AC741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2368" y="4504766"/>
            <a:ext cx="1391781" cy="794299"/>
          </a:xfrm>
          <a:prstGeom prst="rect">
            <a:avLst/>
          </a:prstGeom>
        </p:spPr>
      </p:pic>
      <p:pic>
        <p:nvPicPr>
          <p:cNvPr id="13" name="Picture 12" descr="A picture containing text, paper, paper product, menu&#10;&#10;Description automatically generated">
            <a:extLst>
              <a:ext uri="{FF2B5EF4-FFF2-40B4-BE49-F238E27FC236}">
                <a16:creationId xmlns:a16="http://schemas.microsoft.com/office/drawing/2014/main" id="{D5751063-F389-F6AE-03D8-FDAA709F6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73" y="2393884"/>
            <a:ext cx="4322533" cy="3127082"/>
          </a:xfrm>
          <a:prstGeom prst="rect">
            <a:avLst/>
          </a:prstGeom>
        </p:spPr>
      </p:pic>
      <p:pic>
        <p:nvPicPr>
          <p:cNvPr id="15" name="Picture 14" descr="A blue book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6CC57971-6EC8-6369-F857-5946DCA76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53" y="3957425"/>
            <a:ext cx="1863485" cy="21651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1A0178-B363-E65A-ADA4-F08A24EC6D51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7" name="Google Shape;70;p15">
            <a:extLst>
              <a:ext uri="{FF2B5EF4-FFF2-40B4-BE49-F238E27FC236}">
                <a16:creationId xmlns:a16="http://schemas.microsoft.com/office/drawing/2014/main" id="{8F6C7329-28B6-FC0B-5B38-A0E5F75837C1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11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231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109154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П</a:t>
            </a:r>
            <a:r>
              <a:rPr lang="ru" sz="3200" b="1" dirty="0" err="1">
                <a:solidFill>
                  <a:schemeClr val="tx1"/>
                </a:solidFill>
                <a:latin typeface="Montserrat" pitchFamily="2" charset="-52"/>
              </a:rPr>
              <a:t>родуктовый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 курс</a:t>
            </a:r>
            <a:r>
              <a:rPr lang="ru-RU" sz="3200" b="1" dirty="0">
                <a:solidFill>
                  <a:schemeClr val="tx1"/>
                </a:solidFill>
                <a:latin typeface="Montserrat" pitchFamily="2" charset="-52"/>
              </a:rPr>
              <a:t> заточен на конкретику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120909D-0973-49BF-D248-2EF03A032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35" y="1033929"/>
            <a:ext cx="10515600" cy="523044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Montserrat" pitchFamily="2" charset="77"/>
              </a:rPr>
              <a:t>Врачам нужно развиваться в собственной специализации, в каждой уже много цифровых решений</a:t>
            </a:r>
          </a:p>
          <a:p>
            <a:r>
              <a:rPr lang="ru-RU" dirty="0">
                <a:latin typeface="Montserrat" pitchFamily="2" charset="77"/>
              </a:rPr>
              <a:t>В продуктовом курсе даются знания о конкретной цифровой технологии.</a:t>
            </a:r>
          </a:p>
          <a:p>
            <a:r>
              <a:rPr lang="ru-RU" dirty="0">
                <a:latin typeface="Montserrat" pitchFamily="2" charset="77"/>
              </a:rPr>
              <a:t>Ориентирован на врачей, которые планируют (или потенциально могут) использовать этот продукт.</a:t>
            </a:r>
          </a:p>
          <a:p>
            <a:r>
              <a:rPr lang="ru-RU" dirty="0">
                <a:latin typeface="Montserrat" pitchFamily="2" charset="77"/>
              </a:rPr>
              <a:t>Дает представление о преимуществах конкретного продукта, о способах его применения, включая экономические выкладки.</a:t>
            </a:r>
          </a:p>
          <a:p>
            <a:r>
              <a:rPr lang="ru-RU" dirty="0">
                <a:latin typeface="Montserrat" pitchFamily="2" charset="77"/>
              </a:rPr>
              <a:t>Формирует необходимые навыки.</a:t>
            </a:r>
          </a:p>
          <a:p>
            <a:r>
              <a:rPr lang="ru-RU" dirty="0">
                <a:latin typeface="Montserrat" pitchFamily="2" charset="77"/>
              </a:rPr>
              <a:t>Может быть открытым и продвигаться на широкую аудиторию, а можно использовать только для специалистов определенного сервиса.</a:t>
            </a:r>
          </a:p>
          <a:p>
            <a:endParaRPr lang="ru-RU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00B2A-89CC-04D6-5A4A-1DE64705A0B7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75D48C16-36F8-8E4B-837F-543DF6216302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2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595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109154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С</a:t>
            </a:r>
            <a:r>
              <a:rPr lang="ru" sz="3200" b="1" dirty="0" err="1">
                <a:solidFill>
                  <a:schemeClr val="tx1"/>
                </a:solidFill>
                <a:latin typeface="Montserrat" pitchFamily="2" charset="-52"/>
              </a:rPr>
              <a:t>труктура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 продуктового курса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A373211-761F-ED47-60ED-9807FF98AA02}"/>
              </a:ext>
            </a:extLst>
          </p:cNvPr>
          <p:cNvSpPr txBox="1">
            <a:spLocks/>
          </p:cNvSpPr>
          <p:nvPr/>
        </p:nvSpPr>
        <p:spPr>
          <a:xfrm>
            <a:off x="688040" y="1264674"/>
            <a:ext cx="10915448" cy="4758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40000"/>
              </a:lnSpc>
              <a:spcBef>
                <a:spcPts val="1600"/>
              </a:spcBef>
              <a:buFont typeface="+mj-lt"/>
              <a:buAutoNum type="romanUcPeriod"/>
            </a:pPr>
            <a:r>
              <a:rPr lang="ru-RU" b="1" dirty="0">
                <a:latin typeface="Montserrat" pitchFamily="2" charset="77"/>
              </a:rPr>
              <a:t>Лекционный материал </a:t>
            </a:r>
            <a:r>
              <a:rPr lang="ru-RU" dirty="0">
                <a:latin typeface="Montserrat" pitchFamily="2" charset="77"/>
              </a:rPr>
              <a:t>– теория о проблеме и рассказа о продукте.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Дистанционный формат.</a:t>
            </a:r>
          </a:p>
          <a:p>
            <a:pPr marL="571500" indent="-571500">
              <a:lnSpc>
                <a:spcPct val="140000"/>
              </a:lnSpc>
              <a:spcBef>
                <a:spcPts val="1600"/>
              </a:spcBef>
              <a:buFont typeface="+mj-lt"/>
              <a:buAutoNum type="romanUcPeriod"/>
            </a:pPr>
            <a:r>
              <a:rPr lang="ru-RU" b="1" dirty="0">
                <a:latin typeface="Montserrat" pitchFamily="2" charset="77"/>
              </a:rPr>
              <a:t>Практические занятия</a:t>
            </a:r>
            <a:r>
              <a:rPr lang="ru-RU" dirty="0">
                <a:latin typeface="Montserrat" pitchFamily="2" charset="77"/>
              </a:rPr>
              <a:t> – освоение практических навыков использования цифрового продукта под курацией специалиста, который использует продукт или его хорошо знает.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Может быть частично очным.</a:t>
            </a:r>
          </a:p>
          <a:p>
            <a:pPr marL="571500" indent="-571500">
              <a:lnSpc>
                <a:spcPct val="140000"/>
              </a:lnSpc>
              <a:spcBef>
                <a:spcPts val="1600"/>
              </a:spcBef>
              <a:buFont typeface="+mj-lt"/>
              <a:buAutoNum type="romanUcPeriod"/>
            </a:pPr>
            <a:r>
              <a:rPr lang="ru-RU" b="1" dirty="0">
                <a:latin typeface="Montserrat" pitchFamily="2" charset="77"/>
              </a:rPr>
              <a:t>Разбор клинических случаев </a:t>
            </a:r>
            <a:r>
              <a:rPr lang="ru-RU" dirty="0">
                <a:latin typeface="Montserrat" pitchFamily="2" charset="77"/>
              </a:rPr>
              <a:t>– разбор клинических примеров, где может быть использован продукт.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Может быть частично очным.</a:t>
            </a:r>
          </a:p>
          <a:p>
            <a:pPr marL="571500" indent="-571500">
              <a:lnSpc>
                <a:spcPct val="140000"/>
              </a:lnSpc>
              <a:spcBef>
                <a:spcPts val="1600"/>
              </a:spcBef>
              <a:buFont typeface="+mj-lt"/>
              <a:buAutoNum type="romanUcPeriod"/>
            </a:pPr>
            <a:r>
              <a:rPr lang="ru-RU" b="1" dirty="0">
                <a:latin typeface="Montserrat" pitchFamily="2" charset="77"/>
              </a:rPr>
              <a:t>Проверка полученных знаний.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Дистанционный формат.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4ED05-60D6-1A1B-7317-8B85B4D8A98A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FB2238F4-D819-2159-2332-8CE646A8BC76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2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64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319096"/>
            <a:ext cx="1174244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П</a:t>
            </a:r>
            <a:r>
              <a:rPr lang="ru" sz="3200" b="1" dirty="0" err="1">
                <a:solidFill>
                  <a:schemeClr val="tx1"/>
                </a:solidFill>
                <a:latin typeface="Montserrat" pitchFamily="2" charset="-52"/>
              </a:rPr>
              <a:t>ример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 реализации продуктового курса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DECFB583-093A-8CF4-2EB6-3C8BA481A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9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42"/>
          <a:stretch/>
        </p:blipFill>
        <p:spPr>
          <a:xfrm>
            <a:off x="9662095" y="1333198"/>
            <a:ext cx="1841864" cy="1430062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6D5C5448-CD0D-2589-5AA1-A238FF86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87" y="1570131"/>
            <a:ext cx="9019414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Montserrat" pitchFamily="2" charset="77"/>
              </a:rPr>
              <a:t>Суточная оценка нарушения мочеиспускания в клинике и домашних условиях</a:t>
            </a:r>
          </a:p>
          <a:p>
            <a:pPr marL="0" indent="0">
              <a:buNone/>
            </a:pPr>
            <a:r>
              <a:rPr lang="en-US" sz="2000" dirty="0">
                <a:latin typeface="Montserrat" pitchFamily="2" charset="77"/>
                <a:hlinkClick r:id="rId4"/>
              </a:rPr>
              <a:t>https://uroedu.ru/course/257/lection/566</a:t>
            </a:r>
            <a:r>
              <a:rPr lang="ru-RU" sz="2000" dirty="0">
                <a:latin typeface="Montserrat" pitchFamily="2" charset="77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54239F-7707-A549-690D-A8D2F9286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0616"/>
          <a:stretch/>
        </p:blipFill>
        <p:spPr>
          <a:xfrm>
            <a:off x="1165708" y="3243732"/>
            <a:ext cx="4441496" cy="2977433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CAA12230-F610-AC52-0414-0ECE55245D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3" r="-2" b="8273"/>
          <a:stretch/>
        </p:blipFill>
        <p:spPr>
          <a:xfrm>
            <a:off x="5946671" y="3250695"/>
            <a:ext cx="4441496" cy="29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65CF4574-2D2E-9481-F380-DF121D16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778" y="314393"/>
            <a:ext cx="5008360" cy="4521437"/>
          </a:xfrm>
          <a:prstGeom prst="rect">
            <a:avLst/>
          </a:prstGeom>
        </p:spPr>
      </p:pic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1C51C26D-20A8-5D27-21F6-0A13734F0669}"/>
              </a:ext>
            </a:extLst>
          </p:cNvPr>
          <p:cNvSpPr txBox="1">
            <a:spLocks/>
          </p:cNvSpPr>
          <p:nvPr/>
        </p:nvSpPr>
        <p:spPr>
          <a:xfrm>
            <a:off x="960967" y="2988776"/>
            <a:ext cx="4168016" cy="18470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Montserrat" pitchFamily="2" charset="-52"/>
              </a:rPr>
              <a:t>Решения для бизнеса в области цифрового здравоохранения</a:t>
            </a:r>
          </a:p>
        </p:txBody>
      </p:sp>
      <p:pic>
        <p:nvPicPr>
          <p:cNvPr id="6" name="Рисунок 9">
            <a:hlinkClick r:id="rId3"/>
            <a:extLst>
              <a:ext uri="{FF2B5EF4-FFF2-40B4-BE49-F238E27FC236}">
                <a16:creationId xmlns:a16="http://schemas.microsoft.com/office/drawing/2014/main" id="{19B50FEA-BCD8-067B-D401-9F0B35966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9" y="762449"/>
            <a:ext cx="3715293" cy="2119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7D00C3-9EEE-813B-B202-589CE3DF42C5}"/>
              </a:ext>
            </a:extLst>
          </p:cNvPr>
          <p:cNvSpPr/>
          <p:nvPr/>
        </p:nvSpPr>
        <p:spPr>
          <a:xfrm>
            <a:off x="3827247" y="5244716"/>
            <a:ext cx="4433061" cy="1298891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0" name="Google Shape;70;p15">
            <a:extLst>
              <a:ext uri="{FF2B5EF4-FFF2-40B4-BE49-F238E27FC236}">
                <a16:creationId xmlns:a16="http://schemas.microsoft.com/office/drawing/2014/main" id="{326AF8BE-426E-E8F1-EFD6-E71919F734AB}"/>
              </a:ext>
            </a:extLst>
          </p:cNvPr>
          <p:cNvSpPr txBox="1">
            <a:spLocks/>
          </p:cNvSpPr>
          <p:nvPr/>
        </p:nvSpPr>
        <p:spPr>
          <a:xfrm>
            <a:off x="3313044" y="5512361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Montserrat" pitchFamily="2" charset="-52"/>
              </a:rPr>
              <a:t>Максим Зеленский</a:t>
            </a:r>
          </a:p>
          <a:p>
            <a:pPr algn="ctr"/>
            <a:r>
              <a:rPr lang="en-US" sz="2400" dirty="0">
                <a:latin typeface="Montserrat" pitchFamily="2" charset="-52"/>
                <a:hlinkClick r:id="rId5"/>
              </a:rPr>
              <a:t>zelenskiy@evercare.ru</a:t>
            </a:r>
            <a:endParaRPr lang="ru-RU" sz="2400" dirty="0">
              <a:latin typeface="Montserrat" pitchFamily="2" charset="-52"/>
            </a:endParaRPr>
          </a:p>
          <a:p>
            <a:pPr algn="ctr"/>
            <a:r>
              <a:rPr lang="en-US" sz="2400" dirty="0">
                <a:latin typeface="Montserrat" pitchFamily="2" charset="-52"/>
              </a:rPr>
              <a:t>@maxxz484</a:t>
            </a:r>
            <a:endParaRPr lang="ru-RU" sz="24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127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238887" y="10393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Структура холдинга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4352786" y="1698175"/>
            <a:ext cx="3501183" cy="763600"/>
          </a:xfrm>
          <a:prstGeom prst="roundRect">
            <a:avLst>
              <a:gd name="adj" fmla="val 50000"/>
            </a:avLst>
          </a:prstGeom>
          <a:solidFill>
            <a:srgbClr val="1764A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  <a:t>Экосистема цифровой медицины</a:t>
            </a:r>
            <a:endParaRPr sz="20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91136" y="3288507"/>
            <a:ext cx="1178182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Карта рынка</a:t>
            </a:r>
          </a:p>
          <a:p>
            <a:pPr algn="ctr"/>
            <a:r>
              <a:rPr lang="ru" sz="1067" dirty="0">
                <a:latin typeface="Montserrat" pitchFamily="2" charset="-52"/>
              </a:rPr>
              <a:t>компаний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1358718" y="3295031"/>
            <a:ext cx="1178183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88000" rIns="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Карта рынка гаджетов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2638818" y="3288507"/>
            <a:ext cx="1178182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Глоссарий цифровой медицины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6520728" y="3295031"/>
            <a:ext cx="1296000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Образование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3919489" y="3297012"/>
            <a:ext cx="1178182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Лица цифровой медицины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10749055" y="3289026"/>
            <a:ext cx="1296000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Юридический FAQ</a:t>
            </a:r>
            <a:endParaRPr sz="1067" dirty="0">
              <a:latin typeface="Montserrat" pitchFamily="2" charset="-52"/>
            </a:endParaRPr>
          </a:p>
        </p:txBody>
      </p:sp>
      <p:cxnSp>
        <p:nvCxnSpPr>
          <p:cNvPr id="88" name="Google Shape;88;p15"/>
          <p:cNvCxnSpPr>
            <a:cxnSpLocks/>
            <a:stCxn id="71" idx="1"/>
            <a:endCxn id="72" idx="0"/>
          </p:cNvCxnSpPr>
          <p:nvPr/>
        </p:nvCxnSpPr>
        <p:spPr>
          <a:xfrm flipH="1">
            <a:off x="680227" y="2079975"/>
            <a:ext cx="3672559" cy="1208532"/>
          </a:xfrm>
          <a:prstGeom prst="straightConnector1">
            <a:avLst/>
          </a:prstGeom>
          <a:noFill/>
          <a:ln w="12700" cap="flat" cmpd="sng">
            <a:solidFill>
              <a:srgbClr val="1864A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5"/>
          <p:cNvCxnSpPr>
            <a:cxnSpLocks/>
            <a:stCxn id="71" idx="2"/>
            <a:endCxn id="80" idx="0"/>
          </p:cNvCxnSpPr>
          <p:nvPr/>
        </p:nvCxnSpPr>
        <p:spPr>
          <a:xfrm flipH="1">
            <a:off x="3227909" y="2461775"/>
            <a:ext cx="2875469" cy="826732"/>
          </a:xfrm>
          <a:prstGeom prst="straightConnector1">
            <a:avLst/>
          </a:prstGeom>
          <a:noFill/>
          <a:ln w="12700" cap="flat" cmpd="sng">
            <a:solidFill>
              <a:srgbClr val="1864A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5"/>
          <p:cNvCxnSpPr>
            <a:cxnSpLocks/>
            <a:stCxn id="71" idx="2"/>
          </p:cNvCxnSpPr>
          <p:nvPr/>
        </p:nvCxnSpPr>
        <p:spPr>
          <a:xfrm>
            <a:off x="6103378" y="2461775"/>
            <a:ext cx="2466843" cy="861701"/>
          </a:xfrm>
          <a:prstGeom prst="straightConnector1">
            <a:avLst/>
          </a:prstGeom>
          <a:noFill/>
          <a:ln w="12700" cap="flat" cmpd="sng">
            <a:solidFill>
              <a:srgbClr val="1764A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5"/>
          <p:cNvCxnSpPr>
            <a:cxnSpLocks/>
            <a:stCxn id="71" idx="2"/>
            <a:endCxn id="84" idx="0"/>
          </p:cNvCxnSpPr>
          <p:nvPr/>
        </p:nvCxnSpPr>
        <p:spPr>
          <a:xfrm flipH="1">
            <a:off x="4508580" y="2461775"/>
            <a:ext cx="1594798" cy="835237"/>
          </a:xfrm>
          <a:prstGeom prst="straightConnector1">
            <a:avLst/>
          </a:prstGeom>
          <a:noFill/>
          <a:ln w="12700" cap="flat" cmpd="sng">
            <a:solidFill>
              <a:srgbClr val="1764A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/>
          <p:cNvCxnSpPr>
            <a:cxnSpLocks/>
            <a:stCxn id="71" idx="3"/>
            <a:endCxn id="86" idx="0"/>
          </p:cNvCxnSpPr>
          <p:nvPr/>
        </p:nvCxnSpPr>
        <p:spPr>
          <a:xfrm>
            <a:off x="7853969" y="2079975"/>
            <a:ext cx="3543086" cy="1209051"/>
          </a:xfrm>
          <a:prstGeom prst="straightConnector1">
            <a:avLst/>
          </a:prstGeom>
          <a:noFill/>
          <a:ln w="12700" cap="flat" cmpd="sng">
            <a:solidFill>
              <a:schemeClr val="tx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>
            <a:cxnSpLocks/>
            <a:stCxn id="71" idx="1"/>
            <a:endCxn id="73" idx="0"/>
          </p:cNvCxnSpPr>
          <p:nvPr/>
        </p:nvCxnSpPr>
        <p:spPr>
          <a:xfrm flipH="1">
            <a:off x="1947810" y="2079975"/>
            <a:ext cx="2404976" cy="1215056"/>
          </a:xfrm>
          <a:prstGeom prst="straightConnector1">
            <a:avLst/>
          </a:prstGeom>
          <a:noFill/>
          <a:ln w="12700" cap="flat" cmpd="sng">
            <a:solidFill>
              <a:srgbClr val="1864A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A9B4E771-0421-49C9-A105-58F269913D65}"/>
              </a:ext>
            </a:extLst>
          </p:cNvPr>
          <p:cNvSpPr/>
          <p:nvPr/>
        </p:nvSpPr>
        <p:spPr>
          <a:xfrm>
            <a:off x="473524" y="3092135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1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C0E47AC8-FF10-42BC-BD29-9537A7A0DA2E}"/>
              </a:ext>
            </a:extLst>
          </p:cNvPr>
          <p:cNvSpPr/>
          <p:nvPr/>
        </p:nvSpPr>
        <p:spPr>
          <a:xfrm>
            <a:off x="1754868" y="3097750"/>
            <a:ext cx="390946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2</a:t>
            </a: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213B5CA5-689C-4F96-A641-9FA2F1D863B5}"/>
              </a:ext>
            </a:extLst>
          </p:cNvPr>
          <p:cNvSpPr/>
          <p:nvPr/>
        </p:nvSpPr>
        <p:spPr>
          <a:xfrm>
            <a:off x="3032884" y="3091651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3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1FA60BE-7D18-4682-B546-D59916F085A0}"/>
              </a:ext>
            </a:extLst>
          </p:cNvPr>
          <p:cNvSpPr txBox="1"/>
          <p:nvPr/>
        </p:nvSpPr>
        <p:spPr>
          <a:xfrm>
            <a:off x="105055" y="4101047"/>
            <a:ext cx="1178182" cy="107760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solidFill>
                  <a:schemeClr val="dk1"/>
                </a:solidFill>
                <a:latin typeface="Montserrat" pitchFamily="2" charset="-52"/>
              </a:rPr>
              <a:t>Каталог компаний в направлении цифровизации </a:t>
            </a:r>
            <a:r>
              <a:rPr lang="ru-RU" sz="1067" dirty="0" err="1">
                <a:solidFill>
                  <a:schemeClr val="dk1"/>
                </a:solidFill>
                <a:latin typeface="Montserrat" pitchFamily="2" charset="-52"/>
              </a:rPr>
              <a:t>здравоохране-ния</a:t>
            </a:r>
            <a:endParaRPr lang="ru-RU" sz="1067" dirty="0">
              <a:solidFill>
                <a:schemeClr val="dk1"/>
              </a:solidFill>
              <a:latin typeface="Montserrat" pitchFamily="2" charset="-52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DC21945-BD62-43C1-B080-DFBE28A6FE87}"/>
              </a:ext>
            </a:extLst>
          </p:cNvPr>
          <p:cNvSpPr txBox="1"/>
          <p:nvPr/>
        </p:nvSpPr>
        <p:spPr>
          <a:xfrm>
            <a:off x="2648377" y="4101182"/>
            <a:ext cx="1228059" cy="124181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solidFill>
                  <a:schemeClr val="dk1"/>
                </a:solidFill>
                <a:latin typeface="Montserrat" pitchFamily="2" charset="-52"/>
              </a:rPr>
              <a:t>Единая </a:t>
            </a:r>
            <a:r>
              <a:rPr lang="ru-RU" sz="1067" dirty="0" err="1">
                <a:solidFill>
                  <a:schemeClr val="dk1"/>
                </a:solidFill>
                <a:latin typeface="Montserrat" pitchFamily="2" charset="-52"/>
              </a:rPr>
              <a:t>терминологи-ческая</a:t>
            </a:r>
            <a:r>
              <a:rPr lang="ru-RU" sz="1067" dirty="0">
                <a:solidFill>
                  <a:schemeClr val="dk1"/>
                </a:solidFill>
                <a:latin typeface="Montserrat" pitchFamily="2" charset="-52"/>
              </a:rPr>
              <a:t> база по основным определениям и терминам в отрасли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5E4B10C-CE46-478E-95AC-7FEFF7018E59}"/>
              </a:ext>
            </a:extLst>
          </p:cNvPr>
          <p:cNvSpPr txBox="1"/>
          <p:nvPr/>
        </p:nvSpPr>
        <p:spPr>
          <a:xfrm>
            <a:off x="6543824" y="4107403"/>
            <a:ext cx="1464532" cy="124181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Курсы </a:t>
            </a:r>
            <a:br>
              <a:rPr lang="ru-RU" sz="1067" dirty="0">
                <a:latin typeface="Montserrat" pitchFamily="2" charset="-52"/>
              </a:rPr>
            </a:br>
            <a:r>
              <a:rPr lang="ru-RU" sz="1067" dirty="0">
                <a:latin typeface="Montserrat" pitchFamily="2" charset="-52"/>
              </a:rPr>
              <a:t>для главных врачей, организаторов здравоохранения и технологических компаний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3D72DD4-975E-471A-9517-A6793BC0BC48}"/>
              </a:ext>
            </a:extLst>
          </p:cNvPr>
          <p:cNvSpPr txBox="1"/>
          <p:nvPr/>
        </p:nvSpPr>
        <p:spPr>
          <a:xfrm>
            <a:off x="3923281" y="4115340"/>
            <a:ext cx="1265200" cy="91339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Биографии и публикации ведущих экспертов в отрасли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AC541E8-FF52-4C63-AA64-DD1C733FC855}"/>
              </a:ext>
            </a:extLst>
          </p:cNvPr>
          <p:cNvSpPr txBox="1"/>
          <p:nvPr/>
        </p:nvSpPr>
        <p:spPr>
          <a:xfrm>
            <a:off x="10833600" y="4101048"/>
            <a:ext cx="1265200" cy="91339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Ответы </a:t>
            </a:r>
            <a:br>
              <a:rPr lang="ru-RU" sz="1067" dirty="0">
                <a:latin typeface="Montserrat" pitchFamily="2" charset="-52"/>
              </a:rPr>
            </a:br>
            <a:r>
              <a:rPr lang="ru-RU" sz="1067" dirty="0">
                <a:latin typeface="Montserrat" pitchFamily="2" charset="-52"/>
              </a:rPr>
              <a:t>на вопросы, касающиеся цифровой медицины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B662641-58E5-4DE1-BCDF-E7E9E6395641}"/>
              </a:ext>
            </a:extLst>
          </p:cNvPr>
          <p:cNvSpPr txBox="1"/>
          <p:nvPr/>
        </p:nvSpPr>
        <p:spPr>
          <a:xfrm>
            <a:off x="1358718" y="4107403"/>
            <a:ext cx="1103532" cy="91339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solidFill>
                  <a:schemeClr val="dk1"/>
                </a:solidFill>
                <a:latin typeface="Montserrat" pitchFamily="2" charset="-52"/>
              </a:rPr>
              <a:t>Самая полная база устройств для мониторинга здоровья</a:t>
            </a:r>
          </a:p>
        </p:txBody>
      </p:sp>
      <p:sp>
        <p:nvSpPr>
          <p:cNvPr id="44" name="Номер слайда 43">
            <a:extLst>
              <a:ext uri="{FF2B5EF4-FFF2-40B4-BE49-F238E27FC236}">
                <a16:creationId xmlns:a16="http://schemas.microsoft.com/office/drawing/2014/main" id="{A92EB5CD-C8D4-4DC6-85A3-3D48B1049C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</a:t>
            </a:fld>
            <a:endParaRPr lang="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97" y="103938"/>
            <a:ext cx="1848955" cy="105490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E3A5C0E-149E-2DEE-E176-511143B5511D}"/>
              </a:ext>
            </a:extLst>
          </p:cNvPr>
          <p:cNvSpPr/>
          <p:nvPr/>
        </p:nvSpPr>
        <p:spPr>
          <a:xfrm>
            <a:off x="4319805" y="3098008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4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5ED565C-2815-3C68-BBF5-BD3E87442FA1}"/>
              </a:ext>
            </a:extLst>
          </p:cNvPr>
          <p:cNvSpPr/>
          <p:nvPr/>
        </p:nvSpPr>
        <p:spPr>
          <a:xfrm>
            <a:off x="6950551" y="3134359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5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E89C78F-C4FE-3F8F-10A4-D71A8904A526}"/>
              </a:ext>
            </a:extLst>
          </p:cNvPr>
          <p:cNvSpPr/>
          <p:nvPr/>
        </p:nvSpPr>
        <p:spPr>
          <a:xfrm>
            <a:off x="11203682" y="3128004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37CA1D-51D8-0C9D-2F51-5F0697F3A11B}"/>
              </a:ext>
            </a:extLst>
          </p:cNvPr>
          <p:cNvSpPr/>
          <p:nvPr/>
        </p:nvSpPr>
        <p:spPr>
          <a:xfrm>
            <a:off x="218715" y="6384533"/>
            <a:ext cx="5193726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5" name="Google Shape;70;p15">
            <a:extLst>
              <a:ext uri="{FF2B5EF4-FFF2-40B4-BE49-F238E27FC236}">
                <a16:creationId xmlns:a16="http://schemas.microsoft.com/office/drawing/2014/main" id="{891F21F2-2C8C-B916-310A-0C25EA833D25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с нами сотрудничать?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4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  <p:sp>
        <p:nvSpPr>
          <p:cNvPr id="6" name="Google Shape;84;p15">
            <a:extLst>
              <a:ext uri="{FF2B5EF4-FFF2-40B4-BE49-F238E27FC236}">
                <a16:creationId xmlns:a16="http://schemas.microsoft.com/office/drawing/2014/main" id="{85FC28BD-1D93-8FC4-E544-82FBDA958529}"/>
              </a:ext>
            </a:extLst>
          </p:cNvPr>
          <p:cNvSpPr/>
          <p:nvPr/>
        </p:nvSpPr>
        <p:spPr>
          <a:xfrm>
            <a:off x="5222307" y="3297012"/>
            <a:ext cx="1178182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Аналитика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5A791-0E51-50A0-6D7F-3ACFAB804071}"/>
              </a:ext>
            </a:extLst>
          </p:cNvPr>
          <p:cNvSpPr txBox="1"/>
          <p:nvPr/>
        </p:nvSpPr>
        <p:spPr>
          <a:xfrm>
            <a:off x="5219502" y="4107403"/>
            <a:ext cx="1265200" cy="107760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Аналитические отчеты по сегментам рынка, компаниям и решениям</a:t>
            </a:r>
          </a:p>
        </p:txBody>
      </p:sp>
      <p:sp>
        <p:nvSpPr>
          <p:cNvPr id="8" name="Овал 1">
            <a:extLst>
              <a:ext uri="{FF2B5EF4-FFF2-40B4-BE49-F238E27FC236}">
                <a16:creationId xmlns:a16="http://schemas.microsoft.com/office/drawing/2014/main" id="{24A3B0C7-FFB9-F97C-8E37-493B30A5238C}"/>
              </a:ext>
            </a:extLst>
          </p:cNvPr>
          <p:cNvSpPr/>
          <p:nvPr/>
        </p:nvSpPr>
        <p:spPr>
          <a:xfrm>
            <a:off x="5622623" y="3098008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4</a:t>
            </a:r>
          </a:p>
        </p:txBody>
      </p:sp>
      <p:sp>
        <p:nvSpPr>
          <p:cNvPr id="10" name="Google Shape;82;p15">
            <a:extLst>
              <a:ext uri="{FF2B5EF4-FFF2-40B4-BE49-F238E27FC236}">
                <a16:creationId xmlns:a16="http://schemas.microsoft.com/office/drawing/2014/main" id="{F812407C-FA87-93F7-50E2-52075AF4EA14}"/>
              </a:ext>
            </a:extLst>
          </p:cNvPr>
          <p:cNvSpPr/>
          <p:nvPr/>
        </p:nvSpPr>
        <p:spPr>
          <a:xfrm>
            <a:off x="7944926" y="3295031"/>
            <a:ext cx="1296000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Новости рынка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2392F-D928-2670-D0D2-558FA0896E80}"/>
              </a:ext>
            </a:extLst>
          </p:cNvPr>
          <p:cNvSpPr txBox="1"/>
          <p:nvPr/>
        </p:nvSpPr>
        <p:spPr>
          <a:xfrm>
            <a:off x="7968021" y="4107403"/>
            <a:ext cx="1395677" cy="124181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Свежая и актуальная информация о новинках в медицине и о событиях на рынке</a:t>
            </a:r>
          </a:p>
        </p:txBody>
      </p:sp>
      <p:sp>
        <p:nvSpPr>
          <p:cNvPr id="12" name="Овал 2">
            <a:extLst>
              <a:ext uri="{FF2B5EF4-FFF2-40B4-BE49-F238E27FC236}">
                <a16:creationId xmlns:a16="http://schemas.microsoft.com/office/drawing/2014/main" id="{6C023B58-1E61-6608-A97E-54FC4F28867C}"/>
              </a:ext>
            </a:extLst>
          </p:cNvPr>
          <p:cNvSpPr/>
          <p:nvPr/>
        </p:nvSpPr>
        <p:spPr>
          <a:xfrm>
            <a:off x="8374749" y="3134359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5</a:t>
            </a:r>
          </a:p>
        </p:txBody>
      </p:sp>
      <p:sp>
        <p:nvSpPr>
          <p:cNvPr id="16" name="Google Shape;86;p15">
            <a:extLst>
              <a:ext uri="{FF2B5EF4-FFF2-40B4-BE49-F238E27FC236}">
                <a16:creationId xmlns:a16="http://schemas.microsoft.com/office/drawing/2014/main" id="{E31F196F-F86E-D0AB-F87C-00D3BFEE6618}"/>
              </a:ext>
            </a:extLst>
          </p:cNvPr>
          <p:cNvSpPr/>
          <p:nvPr/>
        </p:nvSpPr>
        <p:spPr>
          <a:xfrm>
            <a:off x="9349133" y="3289026"/>
            <a:ext cx="1296000" cy="7200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288000" rIns="121900" bIns="121900" anchor="ctr" anchorCtr="0">
            <a:noAutofit/>
          </a:bodyPr>
          <a:lstStyle/>
          <a:p>
            <a:pPr algn="ctr"/>
            <a:r>
              <a:rPr lang="ru" sz="1067" dirty="0">
                <a:latin typeface="Montserrat" pitchFamily="2" charset="-52"/>
              </a:rPr>
              <a:t>Календарь мероприятий</a:t>
            </a:r>
            <a:endParaRPr sz="1067" dirty="0">
              <a:latin typeface="Montserrat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EDE61-AC1C-EE97-C273-38F8DB0F408A}"/>
              </a:ext>
            </a:extLst>
          </p:cNvPr>
          <p:cNvSpPr txBox="1"/>
          <p:nvPr/>
        </p:nvSpPr>
        <p:spPr>
          <a:xfrm>
            <a:off x="9433678" y="4101048"/>
            <a:ext cx="1265200" cy="74917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067" dirty="0">
                <a:latin typeface="Montserrat" pitchFamily="2" charset="-52"/>
              </a:rPr>
              <a:t>Информация о предстоящих мероприятиях в отрасли</a:t>
            </a:r>
          </a:p>
        </p:txBody>
      </p:sp>
      <p:cxnSp>
        <p:nvCxnSpPr>
          <p:cNvPr id="23" name="Google Shape;90;p15">
            <a:extLst>
              <a:ext uri="{FF2B5EF4-FFF2-40B4-BE49-F238E27FC236}">
                <a16:creationId xmlns:a16="http://schemas.microsoft.com/office/drawing/2014/main" id="{13EC5C3B-328F-1280-786F-27A0E5BBBBEB}"/>
              </a:ext>
            </a:extLst>
          </p:cNvPr>
          <p:cNvCxnSpPr>
            <a:cxnSpLocks/>
            <a:stCxn id="71" idx="2"/>
            <a:endCxn id="3" idx="1"/>
          </p:cNvCxnSpPr>
          <p:nvPr/>
        </p:nvCxnSpPr>
        <p:spPr>
          <a:xfrm>
            <a:off x="6103378" y="2461775"/>
            <a:ext cx="904425" cy="729836"/>
          </a:xfrm>
          <a:prstGeom prst="straightConnector1">
            <a:avLst/>
          </a:prstGeom>
          <a:noFill/>
          <a:ln w="12700" cap="flat" cmpd="sng">
            <a:solidFill>
              <a:srgbClr val="1764A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Овал 3">
            <a:extLst>
              <a:ext uri="{FF2B5EF4-FFF2-40B4-BE49-F238E27FC236}">
                <a16:creationId xmlns:a16="http://schemas.microsoft.com/office/drawing/2014/main" id="{F70E71D4-A098-CCB0-B44F-9EDD6F659798}"/>
              </a:ext>
            </a:extLst>
          </p:cNvPr>
          <p:cNvSpPr/>
          <p:nvPr/>
        </p:nvSpPr>
        <p:spPr>
          <a:xfrm>
            <a:off x="9803760" y="3128004"/>
            <a:ext cx="390944" cy="390944"/>
          </a:xfrm>
          <a:prstGeom prst="ellipse">
            <a:avLst/>
          </a:prstGeom>
          <a:solidFill>
            <a:srgbClr val="18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" pitchFamily="2" charset="-52"/>
              </a:rPr>
              <a:t>6</a:t>
            </a:r>
          </a:p>
        </p:txBody>
      </p:sp>
      <p:cxnSp>
        <p:nvCxnSpPr>
          <p:cNvPr id="26" name="Google Shape;90;p15">
            <a:extLst>
              <a:ext uri="{FF2B5EF4-FFF2-40B4-BE49-F238E27FC236}">
                <a16:creationId xmlns:a16="http://schemas.microsoft.com/office/drawing/2014/main" id="{069258F8-37E8-6503-FBA9-74F40FB36C8C}"/>
              </a:ext>
            </a:extLst>
          </p:cNvPr>
          <p:cNvCxnSpPr>
            <a:cxnSpLocks/>
            <a:stCxn id="71" idx="3"/>
            <a:endCxn id="18" idx="1"/>
          </p:cNvCxnSpPr>
          <p:nvPr/>
        </p:nvCxnSpPr>
        <p:spPr>
          <a:xfrm>
            <a:off x="7853969" y="2079975"/>
            <a:ext cx="2007043" cy="1105281"/>
          </a:xfrm>
          <a:prstGeom prst="straightConnector1">
            <a:avLst/>
          </a:prstGeom>
          <a:noFill/>
          <a:ln w="12700" cap="flat" cmpd="sng">
            <a:solidFill>
              <a:srgbClr val="1764A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90;p15">
            <a:extLst>
              <a:ext uri="{FF2B5EF4-FFF2-40B4-BE49-F238E27FC236}">
                <a16:creationId xmlns:a16="http://schemas.microsoft.com/office/drawing/2014/main" id="{AF2FDD94-0810-C1B5-09C0-19892CD8F086}"/>
              </a:ext>
            </a:extLst>
          </p:cNvPr>
          <p:cNvCxnSpPr>
            <a:cxnSpLocks/>
            <a:stCxn id="71" idx="2"/>
            <a:endCxn id="8" idx="0"/>
          </p:cNvCxnSpPr>
          <p:nvPr/>
        </p:nvCxnSpPr>
        <p:spPr>
          <a:xfrm flipH="1">
            <a:off x="5818095" y="2461775"/>
            <a:ext cx="285283" cy="636233"/>
          </a:xfrm>
          <a:prstGeom prst="straightConnector1">
            <a:avLst/>
          </a:prstGeom>
          <a:noFill/>
          <a:ln w="12700" cap="flat" cmpd="sng">
            <a:solidFill>
              <a:srgbClr val="1764A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538178-1BA2-2F4B-D543-1AA231DAC5B3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A93C1-CC19-850A-9F29-BDF5015B2E9F}"/>
              </a:ext>
            </a:extLst>
          </p:cNvPr>
          <p:cNvSpPr/>
          <p:nvPr/>
        </p:nvSpPr>
        <p:spPr>
          <a:xfrm>
            <a:off x="6346916" y="439146"/>
            <a:ext cx="5436027" cy="2514162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7B33C-1825-350F-36D6-9AE227D25273}"/>
              </a:ext>
            </a:extLst>
          </p:cNvPr>
          <p:cNvSpPr/>
          <p:nvPr/>
        </p:nvSpPr>
        <p:spPr>
          <a:xfrm>
            <a:off x="5936763" y="3461933"/>
            <a:ext cx="5233239" cy="2807648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24C32-134F-B7AC-ED9A-8A17ACE409E8}"/>
              </a:ext>
            </a:extLst>
          </p:cNvPr>
          <p:cNvSpPr/>
          <p:nvPr/>
        </p:nvSpPr>
        <p:spPr>
          <a:xfrm>
            <a:off x="657367" y="1231402"/>
            <a:ext cx="4546652" cy="4636866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80056-8D8C-0D21-24CE-EED34B08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39"/>
          <a:stretch/>
        </p:blipFill>
        <p:spPr>
          <a:xfrm>
            <a:off x="509900" y="1002973"/>
            <a:ext cx="4646702" cy="4815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C2432-DA69-40DD-9881-37E80A940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99" y="3370004"/>
            <a:ext cx="5313858" cy="2855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B45EB-8E6D-F11A-C8A5-AF3CB148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635" y="378693"/>
            <a:ext cx="5535488" cy="2538536"/>
          </a:xfrm>
          <a:prstGeom prst="rect">
            <a:avLst/>
          </a:prstGeom>
        </p:spPr>
      </p:pic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FC6D31CC-30CE-E141-DB05-FD8B2BFEA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7" y="10393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Глоссарий терминов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12" name="Google Shape;70;p15">
            <a:extLst>
              <a:ext uri="{FF2B5EF4-FFF2-40B4-BE49-F238E27FC236}">
                <a16:creationId xmlns:a16="http://schemas.microsoft.com/office/drawing/2014/main" id="{8CB34A5B-CCA5-E3D8-C64C-285CCEDE22D3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5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203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492B9C-A00F-B0AC-7917-19BD056C9BDA}"/>
              </a:ext>
            </a:extLst>
          </p:cNvPr>
          <p:cNvSpPr/>
          <p:nvPr/>
        </p:nvSpPr>
        <p:spPr>
          <a:xfrm>
            <a:off x="4773706" y="3972342"/>
            <a:ext cx="3069384" cy="1349627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E60D7A-1B5A-8A34-F743-2F7E65C7DF71}"/>
              </a:ext>
            </a:extLst>
          </p:cNvPr>
          <p:cNvSpPr/>
          <p:nvPr/>
        </p:nvSpPr>
        <p:spPr>
          <a:xfrm>
            <a:off x="405970" y="3310590"/>
            <a:ext cx="4060265" cy="2798031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450B03-18D4-EB72-DB81-17624C3C5219}"/>
              </a:ext>
            </a:extLst>
          </p:cNvPr>
          <p:cNvSpPr/>
          <p:nvPr/>
        </p:nvSpPr>
        <p:spPr>
          <a:xfrm>
            <a:off x="3074108" y="949373"/>
            <a:ext cx="3788916" cy="2134001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F19E4-18D2-BD6A-B8B9-69D96514A929}"/>
              </a:ext>
            </a:extLst>
          </p:cNvPr>
          <p:cNvSpPr/>
          <p:nvPr/>
        </p:nvSpPr>
        <p:spPr>
          <a:xfrm>
            <a:off x="7997859" y="541515"/>
            <a:ext cx="3213169" cy="5982358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982F1-DCA5-CBE8-120F-F3F920DAA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381"/>
          <a:stretch/>
        </p:blipFill>
        <p:spPr>
          <a:xfrm>
            <a:off x="7883610" y="362239"/>
            <a:ext cx="3286898" cy="6133522"/>
          </a:xfrm>
          <a:prstGeom prst="rect">
            <a:avLst/>
          </a:prstGeom>
        </p:spPr>
      </p:pic>
      <p:sp>
        <p:nvSpPr>
          <p:cNvPr id="6" name="Google Shape;70;p15">
            <a:extLst>
              <a:ext uri="{FF2B5EF4-FFF2-40B4-BE49-F238E27FC236}">
                <a16:creationId xmlns:a16="http://schemas.microsoft.com/office/drawing/2014/main" id="{F653BE11-CB2C-18ED-FAE0-D69AD6CEF79D}"/>
              </a:ext>
            </a:extLst>
          </p:cNvPr>
          <p:cNvSpPr txBox="1">
            <a:spLocks/>
          </p:cNvSpPr>
          <p:nvPr/>
        </p:nvSpPr>
        <p:spPr>
          <a:xfrm>
            <a:off x="238886" y="103938"/>
            <a:ext cx="697745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Montserrat" pitchFamily="2" charset="-52"/>
              </a:rPr>
              <a:t>Лица цифровой медицина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EFEE4-29FC-19ED-036D-01336F1C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54" y="900926"/>
            <a:ext cx="3788916" cy="214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94B21-B877-6F55-7099-3A895C66C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0" y="3277202"/>
            <a:ext cx="4089906" cy="2800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F1D3D9-50B7-72EF-F395-02CC4E6C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88" y="3944470"/>
            <a:ext cx="3128682" cy="13496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A92A38-CA14-58A6-8B2A-1F7E2A71C86A}"/>
              </a:ext>
            </a:extLst>
          </p:cNvPr>
          <p:cNvSpPr/>
          <p:nvPr/>
        </p:nvSpPr>
        <p:spPr>
          <a:xfrm>
            <a:off x="218715" y="6384533"/>
            <a:ext cx="4554991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5" name="Google Shape;70;p15">
            <a:extLst>
              <a:ext uri="{FF2B5EF4-FFF2-40B4-BE49-F238E27FC236}">
                <a16:creationId xmlns:a16="http://schemas.microsoft.com/office/drawing/2014/main" id="{0C899E92-D560-F9DE-3079-A22B555F0BE6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сюда попасть?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6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0419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>
            <a:extLst>
              <a:ext uri="{FF2B5EF4-FFF2-40B4-BE49-F238E27FC236}">
                <a16:creationId xmlns:a16="http://schemas.microsoft.com/office/drawing/2014/main" id="{58709F36-A7D8-EB90-A8D6-EF804DBD27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8198" y="2779902"/>
            <a:ext cx="8407574" cy="9852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Образование – почему это важно?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675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069" y="160744"/>
            <a:ext cx="10717731" cy="765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latin typeface="Montserrat" pitchFamily="2" charset="-52"/>
              </a:rPr>
              <a:t>С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ложности с цифровыми продуктами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26174AB-0A7A-8C0F-4610-FF075377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50" y="1194512"/>
            <a:ext cx="8920449" cy="4949416"/>
          </a:xfrm>
        </p:spPr>
        <p:txBody>
          <a:bodyPr>
            <a:noAutofit/>
          </a:bodyPr>
          <a:lstStyle/>
          <a:p>
            <a:r>
              <a:rPr lang="ru-RU" sz="1900" dirty="0">
                <a:latin typeface="Montserrat" pitchFamily="2" charset="77"/>
              </a:rPr>
              <a:t>Шума при </a:t>
            </a:r>
            <a:r>
              <a:rPr lang="ru-RU" sz="1900" dirty="0" err="1">
                <a:latin typeface="Montserrat" pitchFamily="2" charset="77"/>
              </a:rPr>
              <a:t>цифровизации</a:t>
            </a:r>
            <a:r>
              <a:rPr lang="ru-RU" sz="1900" dirty="0">
                <a:latin typeface="Montserrat" pitchFamily="2" charset="77"/>
              </a:rPr>
              <a:t> много, результатов мало. Это всех беспокоит.</a:t>
            </a:r>
          </a:p>
          <a:p>
            <a:r>
              <a:rPr lang="ru-RU" sz="1900" dirty="0">
                <a:latin typeface="Montserrat" pitchFamily="2" charset="77"/>
              </a:rPr>
              <a:t>Образовательных продуктов, ориентированных на врачей конкретной нозологии, почти нет (гинекологу не интересны продукты по кардиологии…).</a:t>
            </a:r>
          </a:p>
          <a:p>
            <a:r>
              <a:rPr lang="ru-RU" sz="1900" dirty="0">
                <a:latin typeface="Montserrat" pitchFamily="2" charset="77"/>
              </a:rPr>
              <a:t>Есть потребность в обучении </a:t>
            </a:r>
            <a:r>
              <a:rPr lang="ru-RU" sz="1900" i="1" dirty="0">
                <a:latin typeface="Montserrat" pitchFamily="2" charset="77"/>
              </a:rPr>
              <a:t>(см. результаты исследования).</a:t>
            </a:r>
          </a:p>
          <a:p>
            <a:r>
              <a:rPr lang="ru-RU" sz="1900" dirty="0">
                <a:latin typeface="Montserrat" pitchFamily="2" charset="77"/>
              </a:rPr>
              <a:t>Часто информация о продукте исходит от разработчиков. Врачи видят в этом канале </a:t>
            </a:r>
            <a:r>
              <a:rPr lang="ru-RU" sz="1900" dirty="0" err="1">
                <a:latin typeface="Montserrat" pitchFamily="2" charset="77"/>
              </a:rPr>
              <a:t>аффиляцию</a:t>
            </a:r>
            <a:r>
              <a:rPr lang="ru-RU" sz="1900" dirty="0">
                <a:latin typeface="Montserrat" pitchFamily="2" charset="77"/>
              </a:rPr>
              <a:t> и прямой бизнес-интерес. </a:t>
            </a:r>
          </a:p>
          <a:p>
            <a:r>
              <a:rPr lang="ru-RU" sz="1900" dirty="0">
                <a:latin typeface="Montserrat" pitchFamily="2" charset="77"/>
              </a:rPr>
              <a:t>Врачи привыкли воспринимать информацию от лидеров мнений и практиков  медицины.</a:t>
            </a:r>
          </a:p>
          <a:p>
            <a:r>
              <a:rPr lang="ru-RU" sz="1900" dirty="0">
                <a:latin typeface="Montserrat" pitchFamily="2" charset="77"/>
              </a:rPr>
              <a:t>В публичном поле не хватает аргументов, показывающих материальные выгоды и позитивные клинические результаты от применения инноваций.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695C5-521E-D00D-683D-CF0D3ACA618E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8" name="Google Shape;70;p15">
            <a:extLst>
              <a:ext uri="{FF2B5EF4-FFF2-40B4-BE49-F238E27FC236}">
                <a16:creationId xmlns:a16="http://schemas.microsoft.com/office/drawing/2014/main" id="{5F09D7D9-FF83-AD11-FCDA-31F8B0F14D34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2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75AA5B-AD17-76E0-A525-C30CDC5A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542722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15">
            <a:extLst>
              <a:ext uri="{FF2B5EF4-FFF2-40B4-BE49-F238E27FC236}">
                <a16:creationId xmlns:a16="http://schemas.microsoft.com/office/drawing/2014/main" id="{6AEDB33B-9730-7AC9-6A9C-B2DC349FFB9D}"/>
              </a:ext>
            </a:extLst>
          </p:cNvPr>
          <p:cNvSpPr txBox="1">
            <a:spLocks/>
          </p:cNvSpPr>
          <p:nvPr/>
        </p:nvSpPr>
        <p:spPr>
          <a:xfrm>
            <a:off x="9661890" y="2903345"/>
            <a:ext cx="1675051" cy="765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Montserrat" pitchFamily="2" charset="-52"/>
              </a:rPr>
              <a:t>Опрос</a:t>
            </a:r>
          </a:p>
          <a:p>
            <a:pPr algn="ctr"/>
            <a:r>
              <a:rPr lang="ru-RU" sz="2000" b="1" dirty="0">
                <a:latin typeface="Montserrat" pitchFamily="2" charset="-52"/>
              </a:rPr>
              <a:t>для </a:t>
            </a:r>
          </a:p>
          <a:p>
            <a:pPr algn="ctr"/>
            <a:r>
              <a:rPr lang="ru-RU" sz="2000" b="1" dirty="0">
                <a:latin typeface="Montserrat" pitchFamily="2" charset="-52"/>
              </a:rPr>
              <a:t>врачей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D9AEDBC-6114-45BA-3879-96F88089CCAB}"/>
              </a:ext>
            </a:extLst>
          </p:cNvPr>
          <p:cNvSpPr/>
          <p:nvPr/>
        </p:nvSpPr>
        <p:spPr>
          <a:xfrm>
            <a:off x="8468989" y="3019728"/>
            <a:ext cx="1197621" cy="295550"/>
          </a:xfrm>
          <a:prstGeom prst="rightArrow">
            <a:avLst/>
          </a:prstGeom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4832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E26B42-1F34-280C-0C96-7E22733FA42F}"/>
              </a:ext>
            </a:extLst>
          </p:cNvPr>
          <p:cNvSpPr/>
          <p:nvPr/>
        </p:nvSpPr>
        <p:spPr>
          <a:xfrm>
            <a:off x="8431035" y="1226768"/>
            <a:ext cx="3618005" cy="5086013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A6BCB-4C28-F299-BEAE-B01DF0F148A4}"/>
              </a:ext>
            </a:extLst>
          </p:cNvPr>
          <p:cNvSpPr/>
          <p:nvPr/>
        </p:nvSpPr>
        <p:spPr>
          <a:xfrm>
            <a:off x="3631005" y="1226768"/>
            <a:ext cx="4308153" cy="5086013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9897D3-A1A4-8707-A484-9F0D8B6AD542}"/>
              </a:ext>
            </a:extLst>
          </p:cNvPr>
          <p:cNvSpPr/>
          <p:nvPr/>
        </p:nvSpPr>
        <p:spPr>
          <a:xfrm>
            <a:off x="466700" y="1245643"/>
            <a:ext cx="2842943" cy="1745585"/>
          </a:xfrm>
          <a:prstGeom prst="rect">
            <a:avLst/>
          </a:prstGeom>
          <a:solidFill>
            <a:srgbClr val="1764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1164831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Montserrat" pitchFamily="2" charset="-52"/>
              </a:rPr>
              <a:t>Опрос среди врачей о цифровизации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E8E4FC-428F-E6B3-D96E-F74A023B0A88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750A7633-AD70-5785-6A64-BE8204601C28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2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882B7A7-6578-5799-D914-70CC352C2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24" y="1178216"/>
            <a:ext cx="3831659" cy="508601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38890B9-9DB9-73BF-0E25-78F21D0A0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916" y="1178216"/>
            <a:ext cx="4354691" cy="5086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E969F-1204-339C-30AF-A18E434FA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2" y="1178216"/>
            <a:ext cx="2842943" cy="17806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F6EFF6-CFA3-3E8D-4A6C-FD000FEA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3" y="3169252"/>
            <a:ext cx="1957373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F826B270-C2D5-0476-C359-A867AADD8E8B}"/>
              </a:ext>
            </a:extLst>
          </p:cNvPr>
          <p:cNvSpPr/>
          <p:nvPr/>
        </p:nvSpPr>
        <p:spPr>
          <a:xfrm>
            <a:off x="3735294" y="2043953"/>
            <a:ext cx="3998259" cy="280894"/>
          </a:xfrm>
          <a:custGeom>
            <a:avLst/>
            <a:gdLst>
              <a:gd name="connsiteX0" fmla="*/ 0 w 3998259"/>
              <a:gd name="connsiteY0" fmla="*/ 0 h 280894"/>
              <a:gd name="connsiteX1" fmla="*/ 3998259 w 3998259"/>
              <a:gd name="connsiteY1" fmla="*/ 0 h 280894"/>
              <a:gd name="connsiteX2" fmla="*/ 3998259 w 3998259"/>
              <a:gd name="connsiteY2" fmla="*/ 280894 h 280894"/>
              <a:gd name="connsiteX3" fmla="*/ 0 w 3998259"/>
              <a:gd name="connsiteY3" fmla="*/ 280894 h 280894"/>
              <a:gd name="connsiteX4" fmla="*/ 0 w 3998259"/>
              <a:gd name="connsiteY4" fmla="*/ 0 h 2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259" h="280894">
                <a:moveTo>
                  <a:pt x="0" y="0"/>
                </a:moveTo>
                <a:lnTo>
                  <a:pt x="3998259" y="0"/>
                </a:lnTo>
                <a:lnTo>
                  <a:pt x="3998259" y="280894"/>
                </a:lnTo>
                <a:lnTo>
                  <a:pt x="0" y="2808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8B76F7-0983-B401-6FE3-8C62843AAA0F}"/>
              </a:ext>
            </a:extLst>
          </p:cNvPr>
          <p:cNvSpPr/>
          <p:nvPr/>
        </p:nvSpPr>
        <p:spPr>
          <a:xfrm>
            <a:off x="3741270" y="2695386"/>
            <a:ext cx="3998259" cy="412377"/>
          </a:xfrm>
          <a:custGeom>
            <a:avLst/>
            <a:gdLst>
              <a:gd name="connsiteX0" fmla="*/ 0 w 3998259"/>
              <a:gd name="connsiteY0" fmla="*/ 0 h 280894"/>
              <a:gd name="connsiteX1" fmla="*/ 3998259 w 3998259"/>
              <a:gd name="connsiteY1" fmla="*/ 0 h 280894"/>
              <a:gd name="connsiteX2" fmla="*/ 3998259 w 3998259"/>
              <a:gd name="connsiteY2" fmla="*/ 280894 h 280894"/>
              <a:gd name="connsiteX3" fmla="*/ 0 w 3998259"/>
              <a:gd name="connsiteY3" fmla="*/ 280894 h 280894"/>
              <a:gd name="connsiteX4" fmla="*/ 0 w 3998259"/>
              <a:gd name="connsiteY4" fmla="*/ 0 h 2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259" h="280894">
                <a:moveTo>
                  <a:pt x="0" y="0"/>
                </a:moveTo>
                <a:lnTo>
                  <a:pt x="3998259" y="0"/>
                </a:lnTo>
                <a:lnTo>
                  <a:pt x="3998259" y="280894"/>
                </a:lnTo>
                <a:lnTo>
                  <a:pt x="0" y="2808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BF9A50B-28FB-4508-661B-601018CEE9C5}"/>
              </a:ext>
            </a:extLst>
          </p:cNvPr>
          <p:cNvSpPr/>
          <p:nvPr/>
        </p:nvSpPr>
        <p:spPr>
          <a:xfrm>
            <a:off x="3753223" y="3759198"/>
            <a:ext cx="3998259" cy="305360"/>
          </a:xfrm>
          <a:custGeom>
            <a:avLst/>
            <a:gdLst>
              <a:gd name="connsiteX0" fmla="*/ 0 w 3998259"/>
              <a:gd name="connsiteY0" fmla="*/ 0 h 280894"/>
              <a:gd name="connsiteX1" fmla="*/ 3998259 w 3998259"/>
              <a:gd name="connsiteY1" fmla="*/ 0 h 280894"/>
              <a:gd name="connsiteX2" fmla="*/ 3998259 w 3998259"/>
              <a:gd name="connsiteY2" fmla="*/ 280894 h 280894"/>
              <a:gd name="connsiteX3" fmla="*/ 0 w 3998259"/>
              <a:gd name="connsiteY3" fmla="*/ 280894 h 280894"/>
              <a:gd name="connsiteX4" fmla="*/ 0 w 3998259"/>
              <a:gd name="connsiteY4" fmla="*/ 0 h 2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259" h="280894">
                <a:moveTo>
                  <a:pt x="0" y="0"/>
                </a:moveTo>
                <a:lnTo>
                  <a:pt x="3998259" y="0"/>
                </a:lnTo>
                <a:lnTo>
                  <a:pt x="3998259" y="280894"/>
                </a:lnTo>
                <a:lnTo>
                  <a:pt x="0" y="2808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5625292-3108-2866-F203-A865847BA3BA}"/>
              </a:ext>
            </a:extLst>
          </p:cNvPr>
          <p:cNvSpPr/>
          <p:nvPr/>
        </p:nvSpPr>
        <p:spPr>
          <a:xfrm>
            <a:off x="8263218" y="3926539"/>
            <a:ext cx="3618005" cy="316755"/>
          </a:xfrm>
          <a:custGeom>
            <a:avLst/>
            <a:gdLst>
              <a:gd name="connsiteX0" fmla="*/ 0 w 3998259"/>
              <a:gd name="connsiteY0" fmla="*/ 0 h 280894"/>
              <a:gd name="connsiteX1" fmla="*/ 3998259 w 3998259"/>
              <a:gd name="connsiteY1" fmla="*/ 0 h 280894"/>
              <a:gd name="connsiteX2" fmla="*/ 3998259 w 3998259"/>
              <a:gd name="connsiteY2" fmla="*/ 280894 h 280894"/>
              <a:gd name="connsiteX3" fmla="*/ 0 w 3998259"/>
              <a:gd name="connsiteY3" fmla="*/ 280894 h 280894"/>
              <a:gd name="connsiteX4" fmla="*/ 0 w 3998259"/>
              <a:gd name="connsiteY4" fmla="*/ 0 h 2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259" h="280894">
                <a:moveTo>
                  <a:pt x="0" y="0"/>
                </a:moveTo>
                <a:lnTo>
                  <a:pt x="3998259" y="0"/>
                </a:lnTo>
                <a:lnTo>
                  <a:pt x="3998259" y="280894"/>
                </a:lnTo>
                <a:lnTo>
                  <a:pt x="0" y="2808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0A446B1-2259-6730-E95E-C7E54732C9D2}"/>
              </a:ext>
            </a:extLst>
          </p:cNvPr>
          <p:cNvSpPr/>
          <p:nvPr/>
        </p:nvSpPr>
        <p:spPr>
          <a:xfrm>
            <a:off x="8257242" y="4619810"/>
            <a:ext cx="3618005" cy="305360"/>
          </a:xfrm>
          <a:custGeom>
            <a:avLst/>
            <a:gdLst>
              <a:gd name="connsiteX0" fmla="*/ 0 w 3998259"/>
              <a:gd name="connsiteY0" fmla="*/ 0 h 280894"/>
              <a:gd name="connsiteX1" fmla="*/ 3998259 w 3998259"/>
              <a:gd name="connsiteY1" fmla="*/ 0 h 280894"/>
              <a:gd name="connsiteX2" fmla="*/ 3998259 w 3998259"/>
              <a:gd name="connsiteY2" fmla="*/ 280894 h 280894"/>
              <a:gd name="connsiteX3" fmla="*/ 0 w 3998259"/>
              <a:gd name="connsiteY3" fmla="*/ 280894 h 280894"/>
              <a:gd name="connsiteX4" fmla="*/ 0 w 3998259"/>
              <a:gd name="connsiteY4" fmla="*/ 0 h 2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259" h="280894">
                <a:moveTo>
                  <a:pt x="0" y="0"/>
                </a:moveTo>
                <a:lnTo>
                  <a:pt x="3998259" y="0"/>
                </a:lnTo>
                <a:lnTo>
                  <a:pt x="3998259" y="280894"/>
                </a:lnTo>
                <a:lnTo>
                  <a:pt x="0" y="2808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176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60182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1164831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Montserrat" pitchFamily="2" charset="-52"/>
              </a:rPr>
              <a:t>Цифровое </a:t>
            </a:r>
            <a:r>
              <a:rPr lang="ru-RU" sz="3200" b="1" dirty="0">
                <a:latin typeface="Montserrat" pitchFamily="2" charset="-52"/>
              </a:rPr>
              <a:t>о</a:t>
            </a:r>
            <a:r>
              <a:rPr lang="ru" sz="3200" b="1" dirty="0" err="1">
                <a:solidFill>
                  <a:schemeClr val="tx1"/>
                </a:solidFill>
                <a:latin typeface="Montserrat" pitchFamily="2" charset="-52"/>
              </a:rPr>
              <a:t>бразование</a:t>
            </a:r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 актуально</a:t>
            </a:r>
            <a:r>
              <a:rPr lang="ru-RU" sz="3200" b="1" dirty="0">
                <a:solidFill>
                  <a:schemeClr val="tx1"/>
                </a:solidFill>
                <a:latin typeface="Montserrat" pitchFamily="2" charset="-52"/>
              </a:rPr>
              <a:t> для врачей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0CBD66C-21C6-C5BB-E4A0-770587D3B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64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Montserrat" pitchFamily="2" charset="77"/>
              </a:rPr>
              <a:t>Врачи плохо знакомы с цифровыми продуктами.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Montserrat" pitchFamily="2" charset="77"/>
              </a:rPr>
              <a:t>Они привыкли к необходимости постоянного постдипломного образования для повышения своих компетенций.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Montserrat" pitchFamily="2" charset="77"/>
              </a:rPr>
              <a:t>У врачей есть необходимость участвовать в системе непрерывного медицинского образования (НМО).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Montserrat" pitchFamily="2" charset="77"/>
              </a:rPr>
              <a:t>Многим очевидно повышение конкурентоспособности при «</a:t>
            </a:r>
            <a:r>
              <a:rPr lang="ru-RU" dirty="0" err="1">
                <a:latin typeface="Montserrat" pitchFamily="2" charset="77"/>
              </a:rPr>
              <a:t>дижитализации</a:t>
            </a:r>
            <a:r>
              <a:rPr lang="ru-RU" dirty="0">
                <a:latin typeface="Montserrat" pitchFamily="2" charset="77"/>
              </a:rPr>
              <a:t>» профессии </a:t>
            </a:r>
            <a:r>
              <a:rPr lang="ru-RU" i="1" dirty="0">
                <a:latin typeface="Montserrat" pitchFamily="2" charset="77"/>
              </a:rPr>
              <a:t>(см. результаты исследования)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Montserrat" pitchFamily="2" charset="77"/>
              </a:rPr>
              <a:t>Применение цифровых решений в медицине может приносить дополнительный доход и помогать развиваться в специализации.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E8E4FC-428F-E6B3-D96E-F74A023B0A88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750A7633-AD70-5785-6A64-BE8204601C28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2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709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5ECD93C8-CEA7-11E4-A126-A1FC611FE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886" y="103938"/>
            <a:ext cx="832434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" sz="3200" b="1" dirty="0">
                <a:solidFill>
                  <a:schemeClr val="tx1"/>
                </a:solidFill>
                <a:latin typeface="Montserrat" pitchFamily="2" charset="-52"/>
              </a:rPr>
              <a:t>Образовательные продукты</a:t>
            </a:r>
            <a:endParaRPr sz="3200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graphicFrame>
        <p:nvGraphicFramePr>
          <p:cNvPr id="6" name="Схема 3">
            <a:extLst>
              <a:ext uri="{FF2B5EF4-FFF2-40B4-BE49-F238E27FC236}">
                <a16:creationId xmlns:a16="http://schemas.microsoft.com/office/drawing/2014/main" id="{233C9366-C43F-E84C-3093-1DE4C3672D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142256"/>
              </p:ext>
            </p:extLst>
          </p:nvPr>
        </p:nvGraphicFramePr>
        <p:xfrm>
          <a:off x="2381623" y="1771431"/>
          <a:ext cx="8128000" cy="419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: вправо 2">
            <a:extLst>
              <a:ext uri="{FF2B5EF4-FFF2-40B4-BE49-F238E27FC236}">
                <a16:creationId xmlns:a16="http://schemas.microsoft.com/office/drawing/2014/main" id="{16BE143A-2F2B-2474-A689-13857E4E8E41}"/>
              </a:ext>
            </a:extLst>
          </p:cNvPr>
          <p:cNvSpPr/>
          <p:nvPr/>
        </p:nvSpPr>
        <p:spPr>
          <a:xfrm>
            <a:off x="937051" y="4152658"/>
            <a:ext cx="1956816" cy="9692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Курс готов</a:t>
            </a:r>
          </a:p>
        </p:txBody>
      </p:sp>
      <p:sp>
        <p:nvSpPr>
          <p:cNvPr id="8" name="Стрелка: вправо 5">
            <a:extLst>
              <a:ext uri="{FF2B5EF4-FFF2-40B4-BE49-F238E27FC236}">
                <a16:creationId xmlns:a16="http://schemas.microsoft.com/office/drawing/2014/main" id="{B02091B9-3A5E-F4FE-E624-D0BDC6B5E8C8}"/>
              </a:ext>
            </a:extLst>
          </p:cNvPr>
          <p:cNvSpPr/>
          <p:nvPr/>
        </p:nvSpPr>
        <p:spPr>
          <a:xfrm>
            <a:off x="984862" y="2542904"/>
            <a:ext cx="3661844" cy="838281"/>
          </a:xfrm>
          <a:prstGeom prst="rightArrow">
            <a:avLst/>
          </a:prstGeom>
          <a:solidFill>
            <a:srgbClr val="17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Сделаем под задачу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28586-D609-4C74-C56F-D0C325B0AC2E}"/>
              </a:ext>
            </a:extLst>
          </p:cNvPr>
          <p:cNvSpPr/>
          <p:nvPr/>
        </p:nvSpPr>
        <p:spPr>
          <a:xfrm>
            <a:off x="218715" y="6384533"/>
            <a:ext cx="4790314" cy="282389"/>
          </a:xfrm>
          <a:prstGeom prst="rect">
            <a:avLst/>
          </a:prstGeom>
          <a:solidFill>
            <a:srgbClr val="E8FAFB"/>
          </a:solidFill>
          <a:ln>
            <a:solidFill>
              <a:srgbClr val="E8F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6BF7FDF4-45F4-CA91-5513-A541727C3743}"/>
              </a:ext>
            </a:extLst>
          </p:cNvPr>
          <p:cNvSpPr txBox="1">
            <a:spLocks/>
          </p:cNvSpPr>
          <p:nvPr/>
        </p:nvSpPr>
        <p:spPr>
          <a:xfrm>
            <a:off x="147350" y="6143928"/>
            <a:ext cx="55659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Montserrat" pitchFamily="2" charset="-52"/>
              </a:rPr>
              <a:t>Как принять участие? </a:t>
            </a:r>
            <a:r>
              <a:rPr lang="ru-RU" sz="1200" dirty="0">
                <a:latin typeface="Montserrat" pitchFamily="2" charset="-52"/>
              </a:rPr>
              <a:t>– Напиши на </a:t>
            </a:r>
            <a:r>
              <a:rPr lang="en-US" sz="1200" dirty="0">
                <a:latin typeface="Montserrat" pitchFamily="2" charset="-52"/>
                <a:hlinkClick r:id="rId7"/>
              </a:rPr>
              <a:t>zelenskiy@evercare.ru</a:t>
            </a:r>
            <a:r>
              <a:rPr lang="en-US" sz="1200" dirty="0">
                <a:latin typeface="Montserrat" pitchFamily="2" charset="-52"/>
              </a:rPr>
              <a:t> </a:t>
            </a:r>
            <a:endParaRPr lang="ru-RU" sz="12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67813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7894</TotalTime>
  <Words>747</Words>
  <Application>Microsoft Macintosh PowerPoint</Application>
  <PresentationFormat>Widescreen</PresentationFormat>
  <Paragraphs>106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Montserrat Medium</vt:lpstr>
      <vt:lpstr>Тема Office</vt:lpstr>
      <vt:lpstr>PowerPoint Presentation</vt:lpstr>
      <vt:lpstr>Структура холдинга</vt:lpstr>
      <vt:lpstr>Глоссарий терминов</vt:lpstr>
      <vt:lpstr>PowerPoint Presentation</vt:lpstr>
      <vt:lpstr>Образование – почему это важно?</vt:lpstr>
      <vt:lpstr>Сложности с цифровыми продуктами</vt:lpstr>
      <vt:lpstr>Опрос среди врачей о цифровизации</vt:lpstr>
      <vt:lpstr>Цифровое образование актуально для врачей</vt:lpstr>
      <vt:lpstr>Образовательные продукты</vt:lpstr>
      <vt:lpstr>Базовый курс «Основы телемедицины» создан</vt:lpstr>
      <vt:lpstr>Первые выпускники получат дипломы</vt:lpstr>
      <vt:lpstr>Продуктовый курс заточен на конкретику</vt:lpstr>
      <vt:lpstr>Структура продуктового курса</vt:lpstr>
      <vt:lpstr>Пример реализации продуктового курса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врачей</dc:title>
  <dc:creator>Игорь Шадеркин</dc:creator>
  <cp:lastModifiedBy>Максим Зеленский</cp:lastModifiedBy>
  <cp:revision>62</cp:revision>
  <dcterms:created xsi:type="dcterms:W3CDTF">2023-04-12T06:55:22Z</dcterms:created>
  <dcterms:modified xsi:type="dcterms:W3CDTF">2023-06-01T05:53:38Z</dcterms:modified>
</cp:coreProperties>
</file>