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3" r:id="rId4"/>
    <p:sldId id="274" r:id="rId5"/>
    <p:sldId id="275" r:id="rId6"/>
    <p:sldId id="272" r:id="rId7"/>
    <p:sldId id="276" r:id="rId8"/>
    <p:sldId id="277" r:id="rId9"/>
    <p:sldId id="278" r:id="rId10"/>
    <p:sldId id="279" r:id="rId11"/>
    <p:sldId id="280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 autoAdjust="0"/>
    <p:restoredTop sz="95934" autoAdjust="0"/>
  </p:normalViewPr>
  <p:slideViewPr>
    <p:cSldViewPr>
      <p:cViewPr varScale="1">
        <p:scale>
          <a:sx n="89" d="100"/>
          <a:sy n="89" d="100"/>
        </p:scale>
        <p:origin x="12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9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5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2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5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2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8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FC3EB-4849-4809-BDB0-2F7C0C32AE10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E7A7-6A6C-4DA1-89AD-C44151DB1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8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lixiraid.com/wp-content/uploads/2016/09/Hospital-Management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12160" cy="22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Картинки по запросу pepsi"/>
          <p:cNvSpPr>
            <a:spLocks noChangeAspect="1" noChangeArrowheads="1"/>
          </p:cNvSpPr>
          <p:nvPr/>
        </p:nvSpPr>
        <p:spPr bwMode="auto">
          <a:xfrm>
            <a:off x="1947200" y="635883"/>
            <a:ext cx="238675" cy="2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pepsi"/>
          <p:cNvSpPr>
            <a:spLocks noChangeAspect="1" noChangeArrowheads="1"/>
          </p:cNvSpPr>
          <p:nvPr/>
        </p:nvSpPr>
        <p:spPr bwMode="auto">
          <a:xfrm>
            <a:off x="2099600" y="788283"/>
            <a:ext cx="238675" cy="2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07504" y="3435846"/>
            <a:ext cx="8892479" cy="648072"/>
          </a:xfrm>
        </p:spPr>
        <p:txBody>
          <a:bodyPr rtlCol="0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/>
                </a:solidFill>
                <a:latin typeface="+mn-lt"/>
                <a:cs typeface="Arial"/>
              </a:rPr>
              <a:t>Корпоративная медицина</a:t>
            </a:r>
            <a:r>
              <a:rPr lang="en-US" sz="4000" b="1" dirty="0">
                <a:solidFill>
                  <a:schemeClr val="accent1"/>
                </a:solidFill>
                <a:latin typeface="+mn-lt"/>
                <a:cs typeface="Arial"/>
              </a:rPr>
              <a:t>:</a:t>
            </a:r>
            <a:br>
              <a:rPr lang="en-US" sz="4000" b="1" dirty="0">
                <a:solidFill>
                  <a:schemeClr val="accent1"/>
                </a:solidFill>
                <a:latin typeface="+mn-lt"/>
                <a:cs typeface="Arial"/>
              </a:rPr>
            </a:br>
            <a:r>
              <a:rPr lang="ru-RU" sz="4000" b="1" dirty="0">
                <a:solidFill>
                  <a:schemeClr val="accent1"/>
                </a:solidFill>
                <a:latin typeface="+mn-lt"/>
                <a:cs typeface="Arial"/>
              </a:rPr>
              <a:t>не хочешь – заставим!</a:t>
            </a:r>
            <a:r>
              <a:rPr lang="en-US" sz="4000" b="1" dirty="0">
                <a:solidFill>
                  <a:schemeClr val="accent1"/>
                </a:solidFill>
                <a:latin typeface="+mn-lt"/>
                <a:cs typeface="Arial"/>
              </a:rPr>
              <a:t/>
            </a:r>
            <a:br>
              <a:rPr lang="en-US" sz="4000" b="1" dirty="0">
                <a:solidFill>
                  <a:schemeClr val="accent1"/>
                </a:solidFill>
                <a:latin typeface="+mn-lt"/>
                <a:cs typeface="Arial"/>
              </a:rPr>
            </a:br>
            <a:r>
              <a:rPr lang="ru-RU" sz="2800" b="1" dirty="0">
                <a:solidFill>
                  <a:schemeClr val="accent1"/>
                </a:solidFill>
                <a:latin typeface="+mn-lt"/>
                <a:cs typeface="Arial"/>
              </a:rPr>
              <a:t/>
            </a:r>
            <a:br>
              <a:rPr lang="ru-RU" sz="2800" b="1" dirty="0">
                <a:solidFill>
                  <a:schemeClr val="accent1"/>
                </a:solidFill>
                <a:latin typeface="+mn-lt"/>
                <a:cs typeface="Arial"/>
              </a:rPr>
            </a:br>
            <a:r>
              <a:rPr lang="ru-RU" sz="2800" b="1" dirty="0">
                <a:solidFill>
                  <a:schemeClr val="accent1"/>
                </a:solidFill>
                <a:latin typeface="+mn-lt"/>
                <a:cs typeface="Arial"/>
              </a:rPr>
              <a:t>Вячеслав </a:t>
            </a:r>
            <a:r>
              <a:rPr lang="ru-RU" sz="2800" b="1" dirty="0" err="1">
                <a:solidFill>
                  <a:schemeClr val="accent1"/>
                </a:solidFill>
                <a:latin typeface="+mn-lt"/>
                <a:cs typeface="Arial"/>
              </a:rPr>
              <a:t>Кадников</a:t>
            </a:r>
            <a:r>
              <a:rPr lang="ru-RU" sz="2800" b="1" dirty="0">
                <a:solidFill>
                  <a:schemeClr val="accent1"/>
                </a:solidFill>
                <a:latin typeface="+mn-lt"/>
                <a:cs typeface="Arial"/>
              </a:rPr>
              <a:t>, </a:t>
            </a:r>
            <a:br>
              <a:rPr lang="ru-RU" sz="2800" b="1" dirty="0">
                <a:solidFill>
                  <a:schemeClr val="accent1"/>
                </a:solidFill>
                <a:latin typeface="+mn-lt"/>
                <a:cs typeface="Arial"/>
              </a:rPr>
            </a:br>
            <a:r>
              <a:rPr lang="ru-RU" sz="2800" b="1" dirty="0">
                <a:solidFill>
                  <a:schemeClr val="accent1"/>
                </a:solidFill>
                <a:latin typeface="+mn-lt"/>
                <a:cs typeface="Arial"/>
              </a:rPr>
              <a:t>генеральный директор, </a:t>
            </a:r>
            <a:r>
              <a:rPr lang="en-US" sz="2800" b="1" dirty="0">
                <a:solidFill>
                  <a:schemeClr val="accent1"/>
                </a:solidFill>
                <a:latin typeface="+mn-lt"/>
                <a:cs typeface="Arial"/>
              </a:rPr>
              <a:t>DICOM Consulting</a:t>
            </a:r>
            <a:r>
              <a:rPr lang="ru-RU" sz="2000" dirty="0">
                <a:solidFill>
                  <a:schemeClr val="tx1"/>
                </a:solidFill>
                <a:latin typeface="+mn-lt"/>
                <a:cs typeface="Arial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  <a:cs typeface="Arial"/>
              </a:rPr>
            </a:br>
            <a:endParaRPr lang="ru-RU" sz="200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31225" y="7221020"/>
            <a:ext cx="2148075" cy="214676"/>
          </a:xfrm>
        </p:spPr>
        <p:txBody>
          <a:bodyPr/>
          <a:lstStyle/>
          <a:p>
            <a:fld id="{AA9BC9A8-263C-4A77-BA44-31A11F0FD6D7}" type="slidenum">
              <a:rPr lang="ru-RU" smtClean="0"/>
              <a:t>1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7CFC6A-70C9-7B4B-938B-6DB0ADA6E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518935"/>
            <a:ext cx="2195736" cy="13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1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927" y="328475"/>
            <a:ext cx="8690073" cy="58709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chemeClr val="accent1"/>
                </a:solidFill>
              </a:rPr>
              <a:t>Итого, корпоративная медицина</a:t>
            </a:r>
            <a:r>
              <a:rPr lang="en-US" sz="1400" b="1" cap="all" dirty="0">
                <a:solidFill>
                  <a:schemeClr val="accent1"/>
                </a:solidFill>
              </a:rPr>
              <a:t>:</a:t>
            </a:r>
            <a:endParaRPr lang="ru-RU" sz="1400" b="1" cap="all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927" y="896183"/>
            <a:ext cx="8510561" cy="212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Может решить задачу организации взаимодействия пациента с врачом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Может служить инструментом сбора широкого спектра данных о состоянии здоровья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Может участвовать в долговременном наблюдении за состоянием здоровья человека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Может хорошо загрузить работой врачебное и </a:t>
            </a:r>
            <a:r>
              <a:rPr lang="ru-RU" sz="1400" dirty="0" err="1"/>
              <a:t>айтишное</a:t>
            </a:r>
            <a:r>
              <a:rPr lang="ru-RU" sz="1400" dirty="0"/>
              <a:t> сообщество.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ru-RU" sz="2000" dirty="0"/>
              <a:t>Надо заниматься!</a:t>
            </a:r>
            <a:endParaRPr lang="en-US" sz="2000" dirty="0"/>
          </a:p>
        </p:txBody>
      </p:sp>
      <p:sp>
        <p:nvSpPr>
          <p:cNvPr id="6" name="AutoShape 2" descr="DC_color"/>
          <p:cNvSpPr>
            <a:spLocks noChangeAspect="1" noChangeArrowheads="1"/>
          </p:cNvSpPr>
          <p:nvPr/>
        </p:nvSpPr>
        <p:spPr bwMode="auto">
          <a:xfrm>
            <a:off x="1222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C_color"/>
          <p:cNvSpPr>
            <a:spLocks noChangeAspect="1" noChangeArrowheads="1"/>
          </p:cNvSpPr>
          <p:nvPr/>
        </p:nvSpPr>
        <p:spPr bwMode="auto">
          <a:xfrm>
            <a:off x="274638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5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7038" y="2355726"/>
            <a:ext cx="85105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Вячеслав </a:t>
            </a:r>
            <a:r>
              <a:rPr lang="ru-RU" sz="2400" dirty="0" err="1"/>
              <a:t>Кадников</a:t>
            </a:r>
            <a:r>
              <a:rPr lang="ru-RU" sz="2400" dirty="0"/>
              <a:t>,</a:t>
            </a:r>
          </a:p>
          <a:p>
            <a:pPr algn="ctr"/>
            <a:r>
              <a:rPr lang="ru-RU" sz="2400" dirty="0"/>
              <a:t>генеральный директор,</a:t>
            </a:r>
          </a:p>
          <a:p>
            <a:pPr algn="ctr"/>
            <a:r>
              <a:rPr lang="en-US" sz="2400" dirty="0"/>
              <a:t>DICOM Consulting</a:t>
            </a:r>
          </a:p>
          <a:p>
            <a:pPr algn="ctr"/>
            <a:r>
              <a:rPr lang="ru-RU" sz="2400" dirty="0"/>
              <a:t>Москва, пр-т Вернадского, 6</a:t>
            </a:r>
          </a:p>
          <a:p>
            <a:pPr algn="ctr"/>
            <a:r>
              <a:rPr lang="ru-RU" sz="2400" dirty="0"/>
              <a:t>Казань, Спартаковская, 23</a:t>
            </a:r>
          </a:p>
          <a:p>
            <a:pPr algn="ctr"/>
            <a:r>
              <a:rPr lang="en-US" sz="2400" dirty="0" err="1"/>
              <a:t>v.kadnikov@dicoming.ru</a:t>
            </a:r>
            <a:endParaRPr lang="en-US" sz="2400" dirty="0"/>
          </a:p>
        </p:txBody>
      </p:sp>
      <p:sp>
        <p:nvSpPr>
          <p:cNvPr id="6" name="AutoShape 2" descr="DC_color"/>
          <p:cNvSpPr>
            <a:spLocks noChangeAspect="1" noChangeArrowheads="1"/>
          </p:cNvSpPr>
          <p:nvPr/>
        </p:nvSpPr>
        <p:spPr bwMode="auto">
          <a:xfrm>
            <a:off x="1222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C_color"/>
          <p:cNvSpPr>
            <a:spLocks noChangeAspect="1" noChangeArrowheads="1"/>
          </p:cNvSpPr>
          <p:nvPr/>
        </p:nvSpPr>
        <p:spPr bwMode="auto">
          <a:xfrm>
            <a:off x="274638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7D8B36-DA1F-E341-948B-741F696B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837" y="395396"/>
            <a:ext cx="2856962" cy="17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927" y="328475"/>
            <a:ext cx="8690073" cy="58709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chemeClr val="accent1"/>
                </a:solidFill>
              </a:rPr>
              <a:t>Зачем корпоративная медицина врачебно-</a:t>
            </a:r>
            <a:r>
              <a:rPr lang="ru-RU" sz="1400" b="1" cap="all" dirty="0" err="1">
                <a:solidFill>
                  <a:schemeClr val="accent1"/>
                </a:solidFill>
              </a:rPr>
              <a:t>айтишному</a:t>
            </a:r>
            <a:r>
              <a:rPr lang="ru-RU" sz="1400" b="1" cap="all" dirty="0">
                <a:solidFill>
                  <a:schemeClr val="accent1"/>
                </a:solidFill>
              </a:rPr>
              <a:t> сообществу?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927" y="896183"/>
            <a:ext cx="8510561" cy="329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Первая волна автоматизации здравоохранения в России обошлась без пациентов – государство и медики как-то сформулировали задачи, а </a:t>
            </a:r>
            <a:r>
              <a:rPr lang="ru-RU" sz="1400" dirty="0" err="1"/>
              <a:t>айтишники</a:t>
            </a:r>
            <a:r>
              <a:rPr lang="ru-RU" sz="1400" dirty="0"/>
              <a:t> их как-то реализовали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Вторая волна (телемедицина «врач-пациент», дистанционный мониторинг) без пациента уже не обойдется, но желание пациентов участвовать крайне невелико, да и учитывать их интересы пока не научились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Заставить человека заботиться о своем здоровье сложно, а вот заставить пройти </a:t>
            </a:r>
            <a:r>
              <a:rPr lang="ru-RU" sz="1400" dirty="0" err="1"/>
              <a:t>предрейсовый</a:t>
            </a:r>
            <a:r>
              <a:rPr lang="ru-RU" sz="1400" dirty="0"/>
              <a:t>/</a:t>
            </a:r>
            <a:r>
              <a:rPr lang="ru-RU" sz="1400" dirty="0" err="1"/>
              <a:t>предсменный</a:t>
            </a:r>
            <a:r>
              <a:rPr lang="ru-RU" sz="1400" dirty="0"/>
              <a:t>/периодический медосмотр – вполне реально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Увеличение объема таких услуг даст желанное расширение объема задач как медикам, так и </a:t>
            </a:r>
            <a:r>
              <a:rPr lang="ru-RU" sz="1400" dirty="0" err="1"/>
              <a:t>айтишникам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Да еще и заплатит за это не государство, а бездонный карман капиталиста. Отлично!</a:t>
            </a:r>
          </a:p>
        </p:txBody>
      </p:sp>
      <p:sp>
        <p:nvSpPr>
          <p:cNvPr id="6" name="AutoShape 2" descr="DC_color"/>
          <p:cNvSpPr>
            <a:spLocks noChangeAspect="1" noChangeArrowheads="1"/>
          </p:cNvSpPr>
          <p:nvPr/>
        </p:nvSpPr>
        <p:spPr bwMode="auto">
          <a:xfrm>
            <a:off x="1222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C_color"/>
          <p:cNvSpPr>
            <a:spLocks noChangeAspect="1" noChangeArrowheads="1"/>
          </p:cNvSpPr>
          <p:nvPr/>
        </p:nvSpPr>
        <p:spPr bwMode="auto">
          <a:xfrm>
            <a:off x="274638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1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927" y="328475"/>
            <a:ext cx="8690073" cy="58709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chemeClr val="accent1"/>
                </a:solidFill>
              </a:rPr>
              <a:t>Зачем корпоративная медицина бизнесу?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927" y="896183"/>
            <a:ext cx="8510561" cy="2967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Безопасность! Сотрудник в адекватном физическом и психологическом состоянии с гораздо меньшей вероятностью устроит техногенную аварию, сломает дорогое оборудование, навредит себе, другим людям и окружающей среде.</a:t>
            </a:r>
            <a:endParaRPr lang="en-US" sz="1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Здоровый сотрудник работает эффективнее – утверждение бесспорное, но экономический расчет корреляции очень труден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За что-то государство может наказать – профзаболевания, производственный травматизм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За что-то государство может поощрить</a:t>
            </a:r>
            <a:r>
              <a:rPr lang="en-US" sz="1400" dirty="0"/>
              <a:t> – </a:t>
            </a:r>
            <a:r>
              <a:rPr lang="ru-RU" sz="1400" dirty="0"/>
              <a:t>компенсация затрат от СФР</a:t>
            </a:r>
            <a:r>
              <a:rPr lang="en-US" sz="1400" dirty="0"/>
              <a:t>;</a:t>
            </a:r>
            <a:endParaRPr lang="ru-RU" sz="1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Лояльность сотрудников, социальная ответственность – раздел в годовом отчете акционерам или 10 минут в рассказе директора губернатору после осмотра цехов.</a:t>
            </a:r>
            <a:endParaRPr lang="en-US" sz="1400" dirty="0"/>
          </a:p>
        </p:txBody>
      </p:sp>
      <p:sp>
        <p:nvSpPr>
          <p:cNvPr id="6" name="AutoShape 2" descr="DC_color"/>
          <p:cNvSpPr>
            <a:spLocks noChangeAspect="1" noChangeArrowheads="1"/>
          </p:cNvSpPr>
          <p:nvPr/>
        </p:nvSpPr>
        <p:spPr bwMode="auto">
          <a:xfrm>
            <a:off x="1222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C_color"/>
          <p:cNvSpPr>
            <a:spLocks noChangeAspect="1" noChangeArrowheads="1"/>
          </p:cNvSpPr>
          <p:nvPr/>
        </p:nvSpPr>
        <p:spPr bwMode="auto">
          <a:xfrm>
            <a:off x="274638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6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927" y="328475"/>
            <a:ext cx="8690073" cy="58709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 err="1">
                <a:solidFill>
                  <a:schemeClr val="accent1"/>
                </a:solidFill>
              </a:rPr>
              <a:t>Предрейсовый</a:t>
            </a:r>
            <a:r>
              <a:rPr lang="ru-RU" sz="1400" b="1" cap="all" dirty="0">
                <a:solidFill>
                  <a:schemeClr val="accent1"/>
                </a:solidFill>
              </a:rPr>
              <a:t>/</a:t>
            </a:r>
            <a:r>
              <a:rPr lang="ru-RU" sz="1400" b="1" cap="all" dirty="0" err="1">
                <a:solidFill>
                  <a:schemeClr val="accent1"/>
                </a:solidFill>
              </a:rPr>
              <a:t>предсменный</a:t>
            </a:r>
            <a:r>
              <a:rPr lang="ru-RU" sz="1400" b="1" cap="all" dirty="0">
                <a:solidFill>
                  <a:schemeClr val="accent1"/>
                </a:solidFill>
              </a:rPr>
              <a:t> осмотр – горячая тема 2023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927" y="896183"/>
            <a:ext cx="8510561" cy="2644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Простая задача – быстро оценить, способен ли сотрудник СЕГОДНЯ выполнять свои рабочие обязанности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Большие плюсы – широкий охват, обязательность, а с недавних пор – полноценная возможность использования телемедицинских технологий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Большие минусы – скудный перечень собираемой информации, малое время на проведение осмотра, формальное отношение работодателя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Построить мостик от безопасности труда к медицине очень сложно – в текущих условиях возможна только фиксация гипертоников и отслеживание всплесков инфекционных заболеваний.</a:t>
            </a:r>
            <a:endParaRPr lang="en-US" sz="1400" dirty="0"/>
          </a:p>
        </p:txBody>
      </p:sp>
      <p:sp>
        <p:nvSpPr>
          <p:cNvPr id="6" name="AutoShape 2" descr="DC_color"/>
          <p:cNvSpPr>
            <a:spLocks noChangeAspect="1" noChangeArrowheads="1"/>
          </p:cNvSpPr>
          <p:nvPr/>
        </p:nvSpPr>
        <p:spPr bwMode="auto">
          <a:xfrm>
            <a:off x="1222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C_color"/>
          <p:cNvSpPr>
            <a:spLocks noChangeAspect="1" noChangeArrowheads="1"/>
          </p:cNvSpPr>
          <p:nvPr/>
        </p:nvSpPr>
        <p:spPr bwMode="auto">
          <a:xfrm>
            <a:off x="274638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927" y="328475"/>
            <a:ext cx="8690073" cy="58709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 err="1">
                <a:solidFill>
                  <a:schemeClr val="accent1"/>
                </a:solidFill>
              </a:rPr>
              <a:t>Предрейсовый</a:t>
            </a:r>
            <a:r>
              <a:rPr lang="ru-RU" sz="1400" b="1" cap="all" dirty="0">
                <a:solidFill>
                  <a:schemeClr val="accent1"/>
                </a:solidFill>
              </a:rPr>
              <a:t>/</a:t>
            </a:r>
            <a:r>
              <a:rPr lang="ru-RU" sz="1400" b="1" cap="all" dirty="0" err="1">
                <a:solidFill>
                  <a:schemeClr val="accent1"/>
                </a:solidFill>
              </a:rPr>
              <a:t>предсменный</a:t>
            </a:r>
            <a:r>
              <a:rPr lang="ru-RU" sz="1400" b="1" cap="all" dirty="0">
                <a:solidFill>
                  <a:schemeClr val="accent1"/>
                </a:solidFill>
              </a:rPr>
              <a:t> осмотр – что можно и нужно делать лучше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927" y="896183"/>
            <a:ext cx="8510561" cy="2644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Расширять перечень собираемых показателей, не сильно увеличивая время осмотра – задача класса «больших семь шапок из овцы», но тем не менее реальная (расширенная тонометрия, использование комплексных опросников по симптомам)</a:t>
            </a:r>
            <a:endParaRPr lang="en-US" sz="1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Массово внедрять автоматизированный дистанционный осмотр – только так уйдем от формального подхода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Не забывать о психофизиологическом осмотре – для рабочего процесса зачастую опаснее не повышенное давление или пульс, а запредельный уровень усталости, стресса, агрессии, нервозности сотрудника.</a:t>
            </a:r>
            <a:endParaRPr lang="en-US" sz="1400" dirty="0"/>
          </a:p>
        </p:txBody>
      </p:sp>
      <p:sp>
        <p:nvSpPr>
          <p:cNvPr id="6" name="AutoShape 2" descr="DC_color"/>
          <p:cNvSpPr>
            <a:spLocks noChangeAspect="1" noChangeArrowheads="1"/>
          </p:cNvSpPr>
          <p:nvPr/>
        </p:nvSpPr>
        <p:spPr bwMode="auto">
          <a:xfrm>
            <a:off x="1222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C_color"/>
          <p:cNvSpPr>
            <a:spLocks noChangeAspect="1" noChangeArrowheads="1"/>
          </p:cNvSpPr>
          <p:nvPr/>
        </p:nvSpPr>
        <p:spPr bwMode="auto">
          <a:xfrm>
            <a:off x="274638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7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3927" y="195486"/>
            <a:ext cx="11033858" cy="93610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chemeClr val="accent1"/>
                </a:solidFill>
              </a:rPr>
              <a:t>примеры Методов оценки психофизиологического состояния сотрудника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1096DD-9440-6348-9821-02896DA0A297}"/>
              </a:ext>
            </a:extLst>
          </p:cNvPr>
          <p:cNvSpPr/>
          <p:nvPr/>
        </p:nvSpPr>
        <p:spPr>
          <a:xfrm>
            <a:off x="453927" y="896183"/>
            <a:ext cx="8510561" cy="374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/>
              <a:t>Метод вариационной </a:t>
            </a:r>
            <a:r>
              <a:rPr lang="ru-RU" sz="1600" dirty="0" err="1"/>
              <a:t>кардиоинтервалометрии</a:t>
            </a:r>
            <a:r>
              <a:rPr lang="ru-RU" sz="1600" dirty="0"/>
              <a:t>, позволяющий оценить уровень функционального состояния тестируемого сотрудника и выявить опасные состояния, характеризующие перенапряжение или истощение регуляторных механизмов – разработка Р.М. </a:t>
            </a:r>
            <a:r>
              <a:rPr lang="ru-RU" sz="1600" dirty="0" err="1"/>
              <a:t>Баевского</a:t>
            </a:r>
            <a:r>
              <a:rPr lang="en-US" sz="16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/>
              <a:t>Тест простой или сложной зрительно-моторной реакции, построенный на основе анализа параметров выполнения заданий (быстроты, безошибочности и стабильности реакций) на предъявляемые зрительные стимулы</a:t>
            </a:r>
            <a:r>
              <a:rPr lang="en-US" sz="16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/>
              <a:t>Метод анализа </a:t>
            </a:r>
            <a:r>
              <a:rPr lang="ru-RU" sz="1600" dirty="0" err="1"/>
              <a:t>виброизображения</a:t>
            </a:r>
            <a:r>
              <a:rPr lang="ru-RU" sz="1600" dirty="0"/>
              <a:t>, научной основой для которого является вестибулярно-эмоциональный рефлекс (ВЭР) – разработка НИИ «Электрон» (Санкт-Петербург) и В.А. Минкина.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783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927" y="328475"/>
            <a:ext cx="8690073" cy="58709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chemeClr val="accent1"/>
                </a:solidFill>
              </a:rPr>
              <a:t>здравпункт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927" y="896183"/>
            <a:ext cx="8510561" cy="2321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При правильном подходе к организации здравпункта на предприятии он способен стать ключевым звеном системы здравоохранения в стране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На данный момент при формальном подходе функции здравпункта ограничены проведением </a:t>
            </a:r>
            <a:r>
              <a:rPr lang="ru-RU" sz="1400" dirty="0" err="1"/>
              <a:t>предрейсовых</a:t>
            </a:r>
            <a:r>
              <a:rPr lang="ru-RU" sz="1400" dirty="0"/>
              <a:t>/</a:t>
            </a:r>
            <a:r>
              <a:rPr lang="ru-RU" sz="1400" dirty="0" err="1"/>
              <a:t>предсменных</a:t>
            </a:r>
            <a:r>
              <a:rPr lang="ru-RU" sz="1400" dirty="0"/>
              <a:t> осмотров и помощью сотрудникам в экстренных случаях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Все концептуальные и практические улучшения, о которых говорят применительно к </a:t>
            </a:r>
            <a:r>
              <a:rPr lang="ru-RU" sz="1400" dirty="0" err="1"/>
              <a:t>ФАПам</a:t>
            </a:r>
            <a:r>
              <a:rPr lang="ru-RU" sz="1400" dirty="0"/>
              <a:t>, в полной мере относятся и к здравпункту на предприятии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При этом, как мы помним, заставить человека пойти в ФАП нельзя, а на здравпункт – можно.</a:t>
            </a:r>
            <a:endParaRPr lang="en-US" sz="1400" dirty="0"/>
          </a:p>
        </p:txBody>
      </p:sp>
      <p:sp>
        <p:nvSpPr>
          <p:cNvPr id="6" name="AutoShape 2" descr="DC_color"/>
          <p:cNvSpPr>
            <a:spLocks noChangeAspect="1" noChangeArrowheads="1"/>
          </p:cNvSpPr>
          <p:nvPr/>
        </p:nvSpPr>
        <p:spPr bwMode="auto">
          <a:xfrm>
            <a:off x="1222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C_color"/>
          <p:cNvSpPr>
            <a:spLocks noChangeAspect="1" noChangeArrowheads="1"/>
          </p:cNvSpPr>
          <p:nvPr/>
        </p:nvSpPr>
        <p:spPr bwMode="auto">
          <a:xfrm>
            <a:off x="274638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927" y="328475"/>
            <a:ext cx="8690073" cy="58709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chemeClr val="accent1"/>
                </a:solidFill>
              </a:rPr>
              <a:t>Периодический осмотр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927" y="896183"/>
            <a:ext cx="8510561" cy="16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При правильном подходе, опять-таки, с лихвой заменяет ту диспансеризацию, которую государство уговаривает всех нас проходить каждый год</a:t>
            </a:r>
            <a:r>
              <a:rPr lang="en-US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И опять можно заставить человека ее пройти!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/>
              <a:t>Ключевая проблема, требующая решения – единая автоматизированная система сбора результатов ПМО и интеграция с ЭМК (если, конечно, она появится в полноценном виде).</a:t>
            </a:r>
            <a:endParaRPr lang="en-US" sz="1400" dirty="0"/>
          </a:p>
        </p:txBody>
      </p:sp>
      <p:sp>
        <p:nvSpPr>
          <p:cNvPr id="6" name="AutoShape 2" descr="DC_color"/>
          <p:cNvSpPr>
            <a:spLocks noChangeAspect="1" noChangeArrowheads="1"/>
          </p:cNvSpPr>
          <p:nvPr/>
        </p:nvSpPr>
        <p:spPr bwMode="auto">
          <a:xfrm>
            <a:off x="1222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C_color"/>
          <p:cNvSpPr>
            <a:spLocks noChangeAspect="1" noChangeArrowheads="1"/>
          </p:cNvSpPr>
          <p:nvPr/>
        </p:nvSpPr>
        <p:spPr bwMode="auto">
          <a:xfrm>
            <a:off x="274638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2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927" y="328475"/>
            <a:ext cx="8690073" cy="58709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400" b="1" cap="all" dirty="0">
                <a:solidFill>
                  <a:schemeClr val="accent1"/>
                </a:solidFill>
              </a:rPr>
              <a:t>Отношение пациентов/сотрудников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927" y="896183"/>
            <a:ext cx="851056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БИ</a:t>
            </a:r>
            <a:r>
              <a:rPr lang="en-US" dirty="0"/>
              <a:t>:</a:t>
            </a:r>
            <a:r>
              <a:rPr lang="ru-RU" dirty="0"/>
              <a:t> Я ж не глотал, поэтому я лучше себя чувствую.</a:t>
            </a:r>
          </a:p>
          <a:p>
            <a:r>
              <a:rPr lang="ru-RU" dirty="0"/>
              <a:t>КВС</a:t>
            </a:r>
            <a:r>
              <a:rPr lang="en-US" dirty="0"/>
              <a:t>:</a:t>
            </a:r>
            <a:r>
              <a:rPr lang="ru-RU" dirty="0"/>
              <a:t> В жизни не пойду больше, попробуйте заставить меня. Не имеете права, б***, когда наши космические корабли бороздят просторы мирового океана, заставить глотать эту х*** ради эксперимента, мы вам платим здоровьем, вам хочется посмотреть, б***, полюбоваться, вот х**</a:t>
            </a:r>
            <a:r>
              <a:rPr lang="en-US" dirty="0"/>
              <a:t>*</a:t>
            </a:r>
            <a:r>
              <a:rPr lang="ru-RU" dirty="0"/>
              <a:t>. Нашли, б***, клоунов.</a:t>
            </a:r>
            <a:br>
              <a:rPr lang="ru-RU" dirty="0"/>
            </a:br>
            <a:r>
              <a:rPr lang="ru-RU" dirty="0"/>
              <a:t>Э</a:t>
            </a:r>
            <a:r>
              <a:rPr lang="en-US" dirty="0"/>
              <a:t>:</a:t>
            </a:r>
            <a:r>
              <a:rPr lang="ru-RU" dirty="0"/>
              <a:t> 4 года глотал.</a:t>
            </a:r>
            <a:br>
              <a:rPr lang="ru-RU" dirty="0"/>
            </a:br>
            <a:r>
              <a:rPr lang="ru-RU" dirty="0"/>
              <a:t>КВС</a:t>
            </a:r>
            <a:r>
              <a:rPr lang="en-US" dirty="0"/>
              <a:t>:</a:t>
            </a:r>
            <a:r>
              <a:rPr lang="ru-RU" dirty="0"/>
              <a:t> Все врачи п*** </a:t>
            </a:r>
            <a:r>
              <a:rPr lang="ru-RU" dirty="0" err="1"/>
              <a:t>елы</a:t>
            </a:r>
            <a:r>
              <a:rPr lang="ru-RU" dirty="0"/>
              <a:t>-палы, мучают нас. Здоровых пацанов, да?</a:t>
            </a:r>
            <a:br>
              <a:rPr lang="ru-RU" dirty="0"/>
            </a:br>
            <a:r>
              <a:rPr lang="ru-RU" dirty="0"/>
              <a:t>Э</a:t>
            </a:r>
            <a:r>
              <a:rPr lang="en-US" dirty="0"/>
              <a:t>:</a:t>
            </a:r>
            <a:r>
              <a:rPr lang="ru-RU" dirty="0"/>
              <a:t> Да.</a:t>
            </a:r>
            <a:endParaRPr lang="en-US" dirty="0"/>
          </a:p>
          <a:p>
            <a:pPr algn="r"/>
            <a:r>
              <a:rPr lang="ru-RU" sz="1400" dirty="0"/>
              <a:t>Переговоры экипажа рейса ПЛ-612 22 августа 2006 года,</a:t>
            </a:r>
          </a:p>
          <a:p>
            <a:pPr algn="r"/>
            <a:r>
              <a:rPr lang="ru-RU" sz="1400" dirty="0"/>
              <a:t>за 20 минут до катастрофы </a:t>
            </a:r>
          </a:p>
        </p:txBody>
      </p:sp>
      <p:sp>
        <p:nvSpPr>
          <p:cNvPr id="6" name="AutoShape 2" descr="DC_color"/>
          <p:cNvSpPr>
            <a:spLocks noChangeAspect="1" noChangeArrowheads="1"/>
          </p:cNvSpPr>
          <p:nvPr/>
        </p:nvSpPr>
        <p:spPr bwMode="auto">
          <a:xfrm>
            <a:off x="1222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C_color"/>
          <p:cNvSpPr>
            <a:spLocks noChangeAspect="1" noChangeArrowheads="1"/>
          </p:cNvSpPr>
          <p:nvPr/>
        </p:nvSpPr>
        <p:spPr bwMode="auto">
          <a:xfrm>
            <a:off x="274638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2020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57" y="4432569"/>
            <a:ext cx="937542" cy="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06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283</TotalTime>
  <Words>746</Words>
  <Application>Microsoft Office PowerPoint</Application>
  <PresentationFormat>Экран (16:9)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Корпоративная медицина: не хочешь – заставим!  Вячеслав Кадников,  генеральный директор, DICOM Consulting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предрейсовых и послерейсовых осмотров сотрудников</dc:title>
  <dc:creator>2020</dc:creator>
  <cp:lastModifiedBy>Выездной1</cp:lastModifiedBy>
  <cp:revision>24</cp:revision>
  <dcterms:created xsi:type="dcterms:W3CDTF">2023-03-23T12:19:24Z</dcterms:created>
  <dcterms:modified xsi:type="dcterms:W3CDTF">2023-06-01T06:36:25Z</dcterms:modified>
</cp:coreProperties>
</file>