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7" r:id="rId3"/>
    <p:sldId id="512" r:id="rId4"/>
    <p:sldId id="518" r:id="rId5"/>
    <p:sldId id="513" r:id="rId6"/>
    <p:sldId id="514" r:id="rId7"/>
    <p:sldId id="515" r:id="rId8"/>
    <p:sldId id="516" r:id="rId9"/>
    <p:sldId id="522" r:id="rId10"/>
    <p:sldId id="523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5794"/>
  </p:normalViewPr>
  <p:slideViewPr>
    <p:cSldViewPr snapToGrid="0">
      <p:cViewPr varScale="1">
        <p:scale>
          <a:sx n="111" d="100"/>
          <a:sy n="111" d="100"/>
        </p:scale>
        <p:origin x="63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365628004483153"/>
          <c:y val="2.9810917095806421E-2"/>
          <c:w val="0.59940468075236242"/>
          <c:h val="0.66547018594596541"/>
        </c:manualLayout>
      </c:layout>
      <c:lineChart>
        <c:grouping val="standard"/>
        <c:varyColors val="0"/>
        <c:ser>
          <c:idx val="0"/>
          <c:order val="0"/>
          <c:tx>
            <c:strRef>
              <c:f>Лист1!$A$6</c:f>
              <c:strCache>
                <c:ptCount val="1"/>
                <c:pt idx="0">
                  <c:v>Температура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val>
            <c:numRef>
              <c:f>Лист1!$B$6:$F$6</c:f>
              <c:numCache>
                <c:formatCode>General</c:formatCode>
                <c:ptCount val="5"/>
                <c:pt idx="0">
                  <c:v>22</c:v>
                </c:pt>
                <c:pt idx="1">
                  <c:v>23</c:v>
                </c:pt>
                <c:pt idx="2">
                  <c:v>25</c:v>
                </c:pt>
                <c:pt idx="3">
                  <c:v>27</c:v>
                </c:pt>
                <c:pt idx="4">
                  <c:v>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250-2E43-8867-3DA3E8F2F604}"/>
            </c:ext>
          </c:extLst>
        </c:ser>
        <c:ser>
          <c:idx val="1"/>
          <c:order val="1"/>
          <c:tx>
            <c:strRef>
              <c:f>Лист1!$A$7</c:f>
              <c:strCache>
                <c:ptCount val="1"/>
                <c:pt idx="0">
                  <c:v>Влажность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Лист1!$B$7:$F$7</c:f>
              <c:numCache>
                <c:formatCode>General</c:formatCode>
                <c:ptCount val="5"/>
                <c:pt idx="0">
                  <c:v>40</c:v>
                </c:pt>
                <c:pt idx="1">
                  <c:v>39</c:v>
                </c:pt>
                <c:pt idx="2">
                  <c:v>31</c:v>
                </c:pt>
                <c:pt idx="3">
                  <c:v>29</c:v>
                </c:pt>
                <c:pt idx="4">
                  <c:v>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250-2E43-8867-3DA3E8F2F6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3754303"/>
        <c:axId val="463755951"/>
      </c:lineChart>
      <c:lineChart>
        <c:grouping val="standard"/>
        <c:varyColors val="0"/>
        <c:ser>
          <c:idx val="2"/>
          <c:order val="2"/>
          <c:tx>
            <c:strRef>
              <c:f>Лист1!$A$8</c:f>
              <c:strCache>
                <c:ptCount val="1"/>
                <c:pt idx="0">
                  <c:v>Плотность мочи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val>
            <c:numRef>
              <c:f>Лист1!$B$8:$F$8</c:f>
              <c:numCache>
                <c:formatCode>General</c:formatCode>
                <c:ptCount val="5"/>
                <c:pt idx="0">
                  <c:v>1.01</c:v>
                </c:pt>
                <c:pt idx="1">
                  <c:v>1.01</c:v>
                </c:pt>
                <c:pt idx="2">
                  <c:v>1.02</c:v>
                </c:pt>
                <c:pt idx="3">
                  <c:v>1.0249999999999999</c:v>
                </c:pt>
                <c:pt idx="4">
                  <c:v>1.03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250-2E43-8867-3DA3E8F2F6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99155280"/>
        <c:axId val="1298335760"/>
      </c:lineChart>
      <c:catAx>
        <c:axId val="4637543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3755951"/>
        <c:crosses val="autoZero"/>
        <c:auto val="1"/>
        <c:lblAlgn val="ctr"/>
        <c:lblOffset val="100"/>
        <c:noMultiLvlLbl val="0"/>
      </c:catAx>
      <c:valAx>
        <c:axId val="4637559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3754303"/>
        <c:crosses val="autoZero"/>
        <c:crossBetween val="between"/>
      </c:valAx>
      <c:valAx>
        <c:axId val="1298335760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99155280"/>
        <c:crosses val="max"/>
        <c:crossBetween val="between"/>
      </c:valAx>
      <c:catAx>
        <c:axId val="1299155280"/>
        <c:scaling>
          <c:orientation val="minMax"/>
        </c:scaling>
        <c:delete val="1"/>
        <c:axPos val="b"/>
        <c:majorTickMark val="out"/>
        <c:minorTickMark val="none"/>
        <c:tickLblPos val="nextTo"/>
        <c:crossAx val="1298335760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6_2">
  <dgm:title val=""/>
  <dgm:desc val=""/>
  <dgm:catLst>
    <dgm:cat type="accent6" pri="16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7CB300-2B14-4339-B4FF-9188536F2E7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6_2" csCatId="accent6" phldr="1"/>
      <dgm:spPr/>
      <dgm:t>
        <a:bodyPr/>
        <a:lstStyle/>
        <a:p>
          <a:endParaRPr lang="en-US"/>
        </a:p>
      </dgm:t>
    </dgm:pt>
    <dgm:pt modelId="{F2454AA8-01C7-44BF-8E31-7F46EE9EEDA4}">
      <dgm:prSet/>
      <dgm:spPr/>
      <dgm:t>
        <a:bodyPr/>
        <a:lstStyle/>
        <a:p>
          <a:pPr>
            <a:lnSpc>
              <a:spcPct val="100000"/>
            </a:lnSpc>
          </a:pPr>
          <a:r>
            <a:rPr lang="ru-RU" dirty="0"/>
            <a:t>ДМ </a:t>
          </a:r>
          <a:r>
            <a:rPr lang="ru-RU" b="1" dirty="0"/>
            <a:t>показателей здоровья </a:t>
          </a:r>
          <a:r>
            <a:rPr lang="ru-RU" dirty="0"/>
            <a:t>человека (артериальное давление, пульс, глюкоза крови и др.). Используются:</a:t>
          </a:r>
          <a:endParaRPr lang="en-US" dirty="0"/>
        </a:p>
      </dgm:t>
    </dgm:pt>
    <dgm:pt modelId="{1958699C-0081-40CE-A509-C62F7A23BBA1}" type="parTrans" cxnId="{ABEE8AA2-854C-4716-85E7-21A45E62D239}">
      <dgm:prSet/>
      <dgm:spPr/>
      <dgm:t>
        <a:bodyPr/>
        <a:lstStyle/>
        <a:p>
          <a:endParaRPr lang="en-US"/>
        </a:p>
      </dgm:t>
    </dgm:pt>
    <dgm:pt modelId="{5994FAE7-E11E-4EC4-BE66-4F4C97BA9328}" type="sibTrans" cxnId="{ABEE8AA2-854C-4716-85E7-21A45E62D239}">
      <dgm:prSet/>
      <dgm:spPr/>
      <dgm:t>
        <a:bodyPr/>
        <a:lstStyle/>
        <a:p>
          <a:endParaRPr lang="en-US"/>
        </a:p>
      </dgm:t>
    </dgm:pt>
    <dgm:pt modelId="{DCE294C6-5570-4553-B2AD-690FB4DA77E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ru-RU" sz="1600"/>
            <a:t>1) Формализованные опросники</a:t>
          </a:r>
          <a:endParaRPr lang="en-US" sz="1600"/>
        </a:p>
      </dgm:t>
    </dgm:pt>
    <dgm:pt modelId="{F75D7149-5034-40A9-977C-3637D995DE42}" type="parTrans" cxnId="{72D91865-3453-48AF-A977-2608006C94F5}">
      <dgm:prSet/>
      <dgm:spPr/>
      <dgm:t>
        <a:bodyPr/>
        <a:lstStyle/>
        <a:p>
          <a:endParaRPr lang="en-US"/>
        </a:p>
      </dgm:t>
    </dgm:pt>
    <dgm:pt modelId="{7FB7F537-65AE-405E-ADCF-8C5A82BE6001}" type="sibTrans" cxnId="{72D91865-3453-48AF-A977-2608006C94F5}">
      <dgm:prSet/>
      <dgm:spPr/>
      <dgm:t>
        <a:bodyPr/>
        <a:lstStyle/>
        <a:p>
          <a:endParaRPr lang="en-US"/>
        </a:p>
      </dgm:t>
    </dgm:pt>
    <dgm:pt modelId="{F0070D9A-8855-49BE-B6A0-3FDD7427BB3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ru-RU" sz="1600"/>
            <a:t>2) Приборы класса интернет медицинских вещей (тонометры, глюкометры, весы) </a:t>
          </a:r>
          <a:endParaRPr lang="en-US" sz="1600"/>
        </a:p>
      </dgm:t>
    </dgm:pt>
    <dgm:pt modelId="{7865C219-CFBE-4709-BCBA-6004A371CB42}" type="parTrans" cxnId="{C354F1EE-F7DA-45A6-A4A8-90407D91478E}">
      <dgm:prSet/>
      <dgm:spPr/>
      <dgm:t>
        <a:bodyPr/>
        <a:lstStyle/>
        <a:p>
          <a:endParaRPr lang="en-US"/>
        </a:p>
      </dgm:t>
    </dgm:pt>
    <dgm:pt modelId="{5F524AC6-01AA-4F3E-9F9A-71CE1D45BA0D}" type="sibTrans" cxnId="{C354F1EE-F7DA-45A6-A4A8-90407D91478E}">
      <dgm:prSet/>
      <dgm:spPr/>
      <dgm:t>
        <a:bodyPr/>
        <a:lstStyle/>
        <a:p>
          <a:endParaRPr lang="en-US"/>
        </a:p>
      </dgm:t>
    </dgm:pt>
    <dgm:pt modelId="{D76ADABB-30C0-4361-A27F-03C559D2BBD5}">
      <dgm:prSet/>
      <dgm:spPr/>
      <dgm:t>
        <a:bodyPr/>
        <a:lstStyle/>
        <a:p>
          <a:pPr>
            <a:lnSpc>
              <a:spcPct val="100000"/>
            </a:lnSpc>
          </a:pPr>
          <a:r>
            <a:rPr lang="ru-RU" dirty="0"/>
            <a:t>Мониторинг </a:t>
          </a:r>
          <a:r>
            <a:rPr lang="ru-RU" b="1" dirty="0"/>
            <a:t>окружающей среды</a:t>
          </a:r>
          <a:r>
            <a:rPr lang="ru-RU" dirty="0"/>
            <a:t> человека. </a:t>
          </a:r>
          <a:r>
            <a:rPr lang="ru-RU" dirty="0" err="1"/>
            <a:t>Мониторируются</a:t>
          </a:r>
          <a:r>
            <a:rPr lang="ru-RU" dirty="0"/>
            <a:t>:</a:t>
          </a:r>
          <a:endParaRPr lang="en-US" dirty="0"/>
        </a:p>
      </dgm:t>
    </dgm:pt>
    <dgm:pt modelId="{FBAFAD40-1107-4436-B13B-58A73EECE657}" type="parTrans" cxnId="{E9A04D6B-9F72-47EE-AB72-6496006C83E0}">
      <dgm:prSet/>
      <dgm:spPr/>
      <dgm:t>
        <a:bodyPr/>
        <a:lstStyle/>
        <a:p>
          <a:endParaRPr lang="en-US"/>
        </a:p>
      </dgm:t>
    </dgm:pt>
    <dgm:pt modelId="{DAB44C84-32A1-4765-B728-F43875183F6F}" type="sibTrans" cxnId="{E9A04D6B-9F72-47EE-AB72-6496006C83E0}">
      <dgm:prSet/>
      <dgm:spPr/>
      <dgm:t>
        <a:bodyPr/>
        <a:lstStyle/>
        <a:p>
          <a:endParaRPr lang="en-US"/>
        </a:p>
      </dgm:t>
    </dgm:pt>
    <dgm:pt modelId="{1808AE5B-F538-431F-B3BB-1879E8FCDDA5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ru-RU" sz="1600" dirty="0"/>
            <a:t>1) Природные факторы</a:t>
          </a:r>
          <a:endParaRPr lang="en-US" sz="1600" dirty="0"/>
        </a:p>
      </dgm:t>
    </dgm:pt>
    <dgm:pt modelId="{B25C12E6-8622-44B4-B947-C42B5E2DBD66}" type="parTrans" cxnId="{AB2CC32C-BBB5-431D-8D95-6AFF08B3C2CC}">
      <dgm:prSet/>
      <dgm:spPr/>
      <dgm:t>
        <a:bodyPr/>
        <a:lstStyle/>
        <a:p>
          <a:endParaRPr lang="en-US"/>
        </a:p>
      </dgm:t>
    </dgm:pt>
    <dgm:pt modelId="{0AB6BE37-0E8A-47A8-BA8F-6E04DD839324}" type="sibTrans" cxnId="{AB2CC32C-BBB5-431D-8D95-6AFF08B3C2CC}">
      <dgm:prSet/>
      <dgm:spPr/>
      <dgm:t>
        <a:bodyPr/>
        <a:lstStyle/>
        <a:p>
          <a:endParaRPr lang="en-US"/>
        </a:p>
      </dgm:t>
    </dgm:pt>
    <dgm:pt modelId="{193539A0-13D8-42A6-A795-7FD7C8E7D1C0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ru-RU" sz="1600"/>
            <a:t>2) Микроклимат </a:t>
          </a:r>
          <a:endParaRPr lang="en-US" sz="1600"/>
        </a:p>
      </dgm:t>
    </dgm:pt>
    <dgm:pt modelId="{184C4A71-EEEE-4A74-A571-B1E413DB67BD}" type="parTrans" cxnId="{1998DD37-7F0A-4292-B8F2-15C107CCA410}">
      <dgm:prSet/>
      <dgm:spPr/>
      <dgm:t>
        <a:bodyPr/>
        <a:lstStyle/>
        <a:p>
          <a:endParaRPr lang="en-US"/>
        </a:p>
      </dgm:t>
    </dgm:pt>
    <dgm:pt modelId="{E60594F4-42FA-4625-9B4B-2A0CBDBE0BB6}" type="sibTrans" cxnId="{1998DD37-7F0A-4292-B8F2-15C107CCA410}">
      <dgm:prSet/>
      <dgm:spPr/>
      <dgm:t>
        <a:bodyPr/>
        <a:lstStyle/>
        <a:p>
          <a:endParaRPr lang="en-US"/>
        </a:p>
      </dgm:t>
    </dgm:pt>
    <dgm:pt modelId="{FB52DBB8-651D-4068-81B8-FC291E1BE630}">
      <dgm:prSet/>
      <dgm:spPr/>
      <dgm:t>
        <a:bodyPr/>
        <a:lstStyle/>
        <a:p>
          <a:pPr>
            <a:lnSpc>
              <a:spcPct val="100000"/>
            </a:lnSpc>
          </a:pPr>
          <a:r>
            <a:rPr lang="ru-RU" dirty="0"/>
            <a:t>Мониторинг </a:t>
          </a:r>
          <a:r>
            <a:rPr lang="ru-RU" b="1" dirty="0"/>
            <a:t>медицинских назначений</a:t>
          </a:r>
          <a:endParaRPr lang="en-US" dirty="0"/>
        </a:p>
      </dgm:t>
    </dgm:pt>
    <dgm:pt modelId="{4930F12D-BCF6-4BFC-A2F5-BE7C2796EA1A}" type="parTrans" cxnId="{0D65A4CC-DCC4-488C-BC03-78EB5A068C78}">
      <dgm:prSet/>
      <dgm:spPr/>
      <dgm:t>
        <a:bodyPr/>
        <a:lstStyle/>
        <a:p>
          <a:endParaRPr lang="en-US"/>
        </a:p>
      </dgm:t>
    </dgm:pt>
    <dgm:pt modelId="{B7C2527C-95F6-4BFB-A510-D8E240DF7012}" type="sibTrans" cxnId="{0D65A4CC-DCC4-488C-BC03-78EB5A068C78}">
      <dgm:prSet/>
      <dgm:spPr/>
      <dgm:t>
        <a:bodyPr/>
        <a:lstStyle/>
        <a:p>
          <a:endParaRPr lang="en-US"/>
        </a:p>
      </dgm:t>
    </dgm:pt>
    <dgm:pt modelId="{E4C6D3ED-4E80-4A2F-B7DB-DA3D75C5B145}">
      <dgm:prSet/>
      <dgm:spPr/>
      <dgm:t>
        <a:bodyPr/>
        <a:lstStyle/>
        <a:p>
          <a:pPr>
            <a:lnSpc>
              <a:spcPct val="100000"/>
            </a:lnSpc>
          </a:pPr>
          <a:r>
            <a:rPr lang="ru-RU" dirty="0"/>
            <a:t>Мониторинг </a:t>
          </a:r>
          <a:r>
            <a:rPr lang="ru-RU" b="1" dirty="0"/>
            <a:t>социальных графов (связей)</a:t>
          </a:r>
          <a:r>
            <a:rPr lang="ru-RU" dirty="0"/>
            <a:t> человека  </a:t>
          </a:r>
          <a:endParaRPr lang="en-US" dirty="0"/>
        </a:p>
      </dgm:t>
    </dgm:pt>
    <dgm:pt modelId="{347E84CB-FF38-4CE8-A766-180313AB7EBC}" type="parTrans" cxnId="{0349BD1A-44A1-41F1-9133-5A604A180069}">
      <dgm:prSet/>
      <dgm:spPr/>
      <dgm:t>
        <a:bodyPr/>
        <a:lstStyle/>
        <a:p>
          <a:endParaRPr lang="en-US"/>
        </a:p>
      </dgm:t>
    </dgm:pt>
    <dgm:pt modelId="{D7381170-D3AD-45A5-9745-14DA02FED6BC}" type="sibTrans" cxnId="{0349BD1A-44A1-41F1-9133-5A604A180069}">
      <dgm:prSet/>
      <dgm:spPr/>
      <dgm:t>
        <a:bodyPr/>
        <a:lstStyle/>
        <a:p>
          <a:endParaRPr lang="en-US"/>
        </a:p>
      </dgm:t>
    </dgm:pt>
    <dgm:pt modelId="{520C44D6-A225-EC43-AC97-51EBE63A2C7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ru-RU" sz="1400" dirty="0"/>
            <a:t>2) Таблетница</a:t>
          </a:r>
          <a:endParaRPr lang="en-US" sz="1400" dirty="0"/>
        </a:p>
      </dgm:t>
    </dgm:pt>
    <dgm:pt modelId="{C98179A6-407B-7F47-9E07-C48CDF81AC94}" type="parTrans" cxnId="{2FB2983D-A5AA-BE4F-B950-2249319C204C}">
      <dgm:prSet/>
      <dgm:spPr/>
      <dgm:t>
        <a:bodyPr/>
        <a:lstStyle/>
        <a:p>
          <a:endParaRPr lang="ru-RU"/>
        </a:p>
      </dgm:t>
    </dgm:pt>
    <dgm:pt modelId="{2678EE36-382E-AB47-BF7D-902374FD41ED}" type="sibTrans" cxnId="{2FB2983D-A5AA-BE4F-B950-2249319C204C}">
      <dgm:prSet/>
      <dgm:spPr/>
      <dgm:t>
        <a:bodyPr/>
        <a:lstStyle/>
        <a:p>
          <a:endParaRPr lang="ru-RU"/>
        </a:p>
      </dgm:t>
    </dgm:pt>
    <dgm:pt modelId="{314F3697-34FB-F04B-A604-D6A9BFE8E7A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ru-RU" sz="1400" dirty="0"/>
            <a:t>3) Аптечка</a:t>
          </a:r>
          <a:endParaRPr lang="en-US" sz="1400" dirty="0"/>
        </a:p>
      </dgm:t>
    </dgm:pt>
    <dgm:pt modelId="{55E224FC-B8ED-8E4A-82A6-2220CD2EEE17}" type="parTrans" cxnId="{B0E381A8-A8E9-AD4A-9F9A-E38455C54DC1}">
      <dgm:prSet/>
      <dgm:spPr/>
      <dgm:t>
        <a:bodyPr/>
        <a:lstStyle/>
        <a:p>
          <a:endParaRPr lang="ru-RU"/>
        </a:p>
      </dgm:t>
    </dgm:pt>
    <dgm:pt modelId="{B08BF84B-D906-EF43-8C80-FC14591BF58D}" type="sibTrans" cxnId="{B0E381A8-A8E9-AD4A-9F9A-E38455C54DC1}">
      <dgm:prSet/>
      <dgm:spPr/>
      <dgm:t>
        <a:bodyPr/>
        <a:lstStyle/>
        <a:p>
          <a:endParaRPr lang="ru-RU"/>
        </a:p>
      </dgm:t>
    </dgm:pt>
    <dgm:pt modelId="{D3B892B0-FB6C-3541-ADF5-0145527A6FF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ru-RU" sz="1400" dirty="0"/>
            <a:t>1) Опросники</a:t>
          </a:r>
          <a:endParaRPr lang="en-US" sz="1400" dirty="0"/>
        </a:p>
      </dgm:t>
    </dgm:pt>
    <dgm:pt modelId="{BD202FAC-1D53-B944-83D6-1BB8D7694B3E}" type="parTrans" cxnId="{3442C0D1-57A4-BA4D-9465-7772DADC6F20}">
      <dgm:prSet/>
      <dgm:spPr/>
      <dgm:t>
        <a:bodyPr/>
        <a:lstStyle/>
        <a:p>
          <a:endParaRPr lang="ru-RU"/>
        </a:p>
      </dgm:t>
    </dgm:pt>
    <dgm:pt modelId="{5FB8313D-99AA-5D4A-A81D-7365B4DD8BB4}" type="sibTrans" cxnId="{3442C0D1-57A4-BA4D-9465-7772DADC6F20}">
      <dgm:prSet/>
      <dgm:spPr/>
      <dgm:t>
        <a:bodyPr/>
        <a:lstStyle/>
        <a:p>
          <a:endParaRPr lang="ru-RU"/>
        </a:p>
      </dgm:t>
    </dgm:pt>
    <dgm:pt modelId="{C730F3AF-1821-42C9-9D41-524F06BA06FE}" type="pres">
      <dgm:prSet presAssocID="{BC7CB300-2B14-4339-B4FF-9188536F2E75}" presName="root" presStyleCnt="0">
        <dgm:presLayoutVars>
          <dgm:dir/>
          <dgm:resizeHandles val="exact"/>
        </dgm:presLayoutVars>
      </dgm:prSet>
      <dgm:spPr/>
    </dgm:pt>
    <dgm:pt modelId="{237938CC-D6A8-4EAB-AE65-8A34AF4131D2}" type="pres">
      <dgm:prSet presAssocID="{F2454AA8-01C7-44BF-8E31-7F46EE9EEDA4}" presName="compNode" presStyleCnt="0"/>
      <dgm:spPr/>
    </dgm:pt>
    <dgm:pt modelId="{3D80B052-1A0B-496C-994B-8F8512733F8B}" type="pres">
      <dgm:prSet presAssocID="{F2454AA8-01C7-44BF-8E31-7F46EE9EEDA4}" presName="bgRect" presStyleLbl="bgShp" presStyleIdx="0" presStyleCnt="4"/>
      <dgm:spPr/>
    </dgm:pt>
    <dgm:pt modelId="{F33E1C00-25D9-4053-A6CD-B2648297871D}" type="pres">
      <dgm:prSet presAssocID="{F2454AA8-01C7-44BF-8E31-7F46EE9EEDA4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Пульсация сердца со сплошной заливкой"/>
        </a:ext>
      </dgm:extLst>
    </dgm:pt>
    <dgm:pt modelId="{24805C67-AFDD-4B00-AA90-7600EB2A7968}" type="pres">
      <dgm:prSet presAssocID="{F2454AA8-01C7-44BF-8E31-7F46EE9EEDA4}" presName="spaceRect" presStyleCnt="0"/>
      <dgm:spPr/>
    </dgm:pt>
    <dgm:pt modelId="{5DB7ADB8-3A68-4C13-B842-C74CE3C66F46}" type="pres">
      <dgm:prSet presAssocID="{F2454AA8-01C7-44BF-8E31-7F46EE9EEDA4}" presName="parTx" presStyleLbl="revTx" presStyleIdx="0" presStyleCnt="7">
        <dgm:presLayoutVars>
          <dgm:chMax val="0"/>
          <dgm:chPref val="0"/>
        </dgm:presLayoutVars>
      </dgm:prSet>
      <dgm:spPr/>
    </dgm:pt>
    <dgm:pt modelId="{1FEEBFCD-0C17-457D-8A16-1A869FB6F809}" type="pres">
      <dgm:prSet presAssocID="{F2454AA8-01C7-44BF-8E31-7F46EE9EEDA4}" presName="desTx" presStyleLbl="revTx" presStyleIdx="1" presStyleCnt="7">
        <dgm:presLayoutVars/>
      </dgm:prSet>
      <dgm:spPr/>
    </dgm:pt>
    <dgm:pt modelId="{5C8440A9-F502-4B46-97A2-7DFB045321D3}" type="pres">
      <dgm:prSet presAssocID="{5994FAE7-E11E-4EC4-BE66-4F4C97BA9328}" presName="sibTrans" presStyleCnt="0"/>
      <dgm:spPr/>
    </dgm:pt>
    <dgm:pt modelId="{F7AF2DF7-E84B-4592-884F-EFE7041087B6}" type="pres">
      <dgm:prSet presAssocID="{D76ADABB-30C0-4361-A27F-03C559D2BBD5}" presName="compNode" presStyleCnt="0"/>
      <dgm:spPr/>
    </dgm:pt>
    <dgm:pt modelId="{65DAE56E-3417-4DC7-817E-A6D2352377EB}" type="pres">
      <dgm:prSet presAssocID="{D76ADABB-30C0-4361-A27F-03C559D2BBD5}" presName="bgRect" presStyleLbl="bgShp" presStyleIdx="1" presStyleCnt="4"/>
      <dgm:spPr/>
    </dgm:pt>
    <dgm:pt modelId="{85F70057-E270-456B-88E7-1F4E0F039FC8}" type="pres">
      <dgm:prSet presAssocID="{D76ADABB-30C0-4361-A27F-03C559D2BBD5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adioactive"/>
        </a:ext>
      </dgm:extLst>
    </dgm:pt>
    <dgm:pt modelId="{E318FDB3-8B8D-4B61-A70E-E8C2BB4C7803}" type="pres">
      <dgm:prSet presAssocID="{D76ADABB-30C0-4361-A27F-03C559D2BBD5}" presName="spaceRect" presStyleCnt="0"/>
      <dgm:spPr/>
    </dgm:pt>
    <dgm:pt modelId="{AF96932E-673B-4846-B4C8-3B2E4BBBC6B7}" type="pres">
      <dgm:prSet presAssocID="{D76ADABB-30C0-4361-A27F-03C559D2BBD5}" presName="parTx" presStyleLbl="revTx" presStyleIdx="2" presStyleCnt="7">
        <dgm:presLayoutVars>
          <dgm:chMax val="0"/>
          <dgm:chPref val="0"/>
        </dgm:presLayoutVars>
      </dgm:prSet>
      <dgm:spPr/>
    </dgm:pt>
    <dgm:pt modelId="{60B65FD5-EB5E-46F1-B417-F395CB6BD46B}" type="pres">
      <dgm:prSet presAssocID="{D76ADABB-30C0-4361-A27F-03C559D2BBD5}" presName="desTx" presStyleLbl="revTx" presStyleIdx="3" presStyleCnt="7">
        <dgm:presLayoutVars/>
      </dgm:prSet>
      <dgm:spPr/>
    </dgm:pt>
    <dgm:pt modelId="{265D6804-331A-438F-A3D7-258E42368D87}" type="pres">
      <dgm:prSet presAssocID="{DAB44C84-32A1-4765-B728-F43875183F6F}" presName="sibTrans" presStyleCnt="0"/>
      <dgm:spPr/>
    </dgm:pt>
    <dgm:pt modelId="{3328E4AA-EAA6-4E6D-BFEC-6B36F19E1FAF}" type="pres">
      <dgm:prSet presAssocID="{FB52DBB8-651D-4068-81B8-FC291E1BE630}" presName="compNode" presStyleCnt="0"/>
      <dgm:spPr/>
    </dgm:pt>
    <dgm:pt modelId="{53F86EB5-B628-4F71-A255-94A29C7A0340}" type="pres">
      <dgm:prSet presAssocID="{FB52DBB8-651D-4068-81B8-FC291E1BE630}" presName="bgRect" presStyleLbl="bgShp" presStyleIdx="2" presStyleCnt="4"/>
      <dgm:spPr/>
    </dgm:pt>
    <dgm:pt modelId="{096BD934-21C1-453F-B9F0-8D022D13AE94}" type="pres">
      <dgm:prSet presAssocID="{FB52DBB8-651D-4068-81B8-FC291E1BE630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Набор первой помощи со сплошной заливкой"/>
        </a:ext>
      </dgm:extLst>
    </dgm:pt>
    <dgm:pt modelId="{70718E4A-3801-491D-8974-3A10DF3BFAC6}" type="pres">
      <dgm:prSet presAssocID="{FB52DBB8-651D-4068-81B8-FC291E1BE630}" presName="spaceRect" presStyleCnt="0"/>
      <dgm:spPr/>
    </dgm:pt>
    <dgm:pt modelId="{1F7FAD07-1671-4F3B-99DF-7F40BF85CA81}" type="pres">
      <dgm:prSet presAssocID="{FB52DBB8-651D-4068-81B8-FC291E1BE630}" presName="parTx" presStyleLbl="revTx" presStyleIdx="4" presStyleCnt="7">
        <dgm:presLayoutVars>
          <dgm:chMax val="0"/>
          <dgm:chPref val="0"/>
        </dgm:presLayoutVars>
      </dgm:prSet>
      <dgm:spPr/>
    </dgm:pt>
    <dgm:pt modelId="{8D660057-2BFE-914B-A653-BCFBE0527678}" type="pres">
      <dgm:prSet presAssocID="{FB52DBB8-651D-4068-81B8-FC291E1BE630}" presName="desTx" presStyleLbl="revTx" presStyleIdx="5" presStyleCnt="7">
        <dgm:presLayoutVars/>
      </dgm:prSet>
      <dgm:spPr/>
    </dgm:pt>
    <dgm:pt modelId="{4C93972C-576B-45F4-BABC-817FD3A44A26}" type="pres">
      <dgm:prSet presAssocID="{B7C2527C-95F6-4BFB-A510-D8E240DF7012}" presName="sibTrans" presStyleCnt="0"/>
      <dgm:spPr/>
    </dgm:pt>
    <dgm:pt modelId="{330059FF-C1EA-46F6-B3B2-3EEE0BC00F18}" type="pres">
      <dgm:prSet presAssocID="{E4C6D3ED-4E80-4A2F-B7DB-DA3D75C5B145}" presName="compNode" presStyleCnt="0"/>
      <dgm:spPr/>
    </dgm:pt>
    <dgm:pt modelId="{2743FF50-6581-4203-973C-CCE93304B1BB}" type="pres">
      <dgm:prSet presAssocID="{E4C6D3ED-4E80-4A2F-B7DB-DA3D75C5B145}" presName="bgRect" presStyleLbl="bgShp" presStyleIdx="3" presStyleCnt="4"/>
      <dgm:spPr/>
    </dgm:pt>
    <dgm:pt modelId="{20F67FEA-3F82-443B-BA1A-AFE158FA6E9D}" type="pres">
      <dgm:prSet presAssocID="{E4C6D3ED-4E80-4A2F-B7DB-DA3D75C5B145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Подключения со сплошной заливкой"/>
        </a:ext>
      </dgm:extLst>
    </dgm:pt>
    <dgm:pt modelId="{2FAB87D2-7B2E-43AB-884C-D7ADFC3E4AFF}" type="pres">
      <dgm:prSet presAssocID="{E4C6D3ED-4E80-4A2F-B7DB-DA3D75C5B145}" presName="spaceRect" presStyleCnt="0"/>
      <dgm:spPr/>
    </dgm:pt>
    <dgm:pt modelId="{68364960-E23E-40B0-925A-E546C26B0737}" type="pres">
      <dgm:prSet presAssocID="{E4C6D3ED-4E80-4A2F-B7DB-DA3D75C5B145}" presName="parTx" presStyleLbl="revTx" presStyleIdx="6" presStyleCnt="7">
        <dgm:presLayoutVars>
          <dgm:chMax val="0"/>
          <dgm:chPref val="0"/>
        </dgm:presLayoutVars>
      </dgm:prSet>
      <dgm:spPr/>
    </dgm:pt>
  </dgm:ptLst>
  <dgm:cxnLst>
    <dgm:cxn modelId="{59BF1204-DBAA-40F7-BDE0-BE769B9A877B}" type="presOf" srcId="{1808AE5B-F538-431F-B3BB-1879E8FCDDA5}" destId="{60B65FD5-EB5E-46F1-B417-F395CB6BD46B}" srcOrd="0" destOrd="0" presId="urn:microsoft.com/office/officeart/2018/2/layout/IconVerticalSolidList"/>
    <dgm:cxn modelId="{5ABD6608-F98E-A848-9312-2B815138F685}" type="presOf" srcId="{D3B892B0-FB6C-3541-ADF5-0145527A6FFD}" destId="{8D660057-2BFE-914B-A653-BCFBE0527678}" srcOrd="0" destOrd="0" presId="urn:microsoft.com/office/officeart/2018/2/layout/IconVerticalSolidList"/>
    <dgm:cxn modelId="{0349BD1A-44A1-41F1-9133-5A604A180069}" srcId="{BC7CB300-2B14-4339-B4FF-9188536F2E75}" destId="{E4C6D3ED-4E80-4A2F-B7DB-DA3D75C5B145}" srcOrd="3" destOrd="0" parTransId="{347E84CB-FF38-4CE8-A766-180313AB7EBC}" sibTransId="{D7381170-D3AD-45A5-9745-14DA02FED6BC}"/>
    <dgm:cxn modelId="{AB2CC32C-BBB5-431D-8D95-6AFF08B3C2CC}" srcId="{D76ADABB-30C0-4361-A27F-03C559D2BBD5}" destId="{1808AE5B-F538-431F-B3BB-1879E8FCDDA5}" srcOrd="0" destOrd="0" parTransId="{B25C12E6-8622-44B4-B947-C42B5E2DBD66}" sibTransId="{0AB6BE37-0E8A-47A8-BA8F-6E04DD839324}"/>
    <dgm:cxn modelId="{728F4A2D-B32A-4344-BB33-88E2D32C1C47}" type="presOf" srcId="{D76ADABB-30C0-4361-A27F-03C559D2BBD5}" destId="{AF96932E-673B-4846-B4C8-3B2E4BBBC6B7}" srcOrd="0" destOrd="0" presId="urn:microsoft.com/office/officeart/2018/2/layout/IconVerticalSolidList"/>
    <dgm:cxn modelId="{1998DD37-7F0A-4292-B8F2-15C107CCA410}" srcId="{D76ADABB-30C0-4361-A27F-03C559D2BBD5}" destId="{193539A0-13D8-42A6-A795-7FD7C8E7D1C0}" srcOrd="1" destOrd="0" parTransId="{184C4A71-EEEE-4A74-A571-B1E413DB67BD}" sibTransId="{E60594F4-42FA-4625-9B4B-2A0CBDBE0BB6}"/>
    <dgm:cxn modelId="{2FB2983D-A5AA-BE4F-B950-2249319C204C}" srcId="{FB52DBB8-651D-4068-81B8-FC291E1BE630}" destId="{520C44D6-A225-EC43-AC97-51EBE63A2C7C}" srcOrd="1" destOrd="0" parTransId="{C98179A6-407B-7F47-9E07-C48CDF81AC94}" sibTransId="{2678EE36-382E-AB47-BF7D-902374FD41ED}"/>
    <dgm:cxn modelId="{BB88A151-29D7-A84C-871E-737739F0CA11}" type="presOf" srcId="{520C44D6-A225-EC43-AC97-51EBE63A2C7C}" destId="{8D660057-2BFE-914B-A653-BCFBE0527678}" srcOrd="0" destOrd="1" presId="urn:microsoft.com/office/officeart/2018/2/layout/IconVerticalSolidList"/>
    <dgm:cxn modelId="{72D91865-3453-48AF-A977-2608006C94F5}" srcId="{F2454AA8-01C7-44BF-8E31-7F46EE9EEDA4}" destId="{DCE294C6-5570-4553-B2AD-690FB4DA77EA}" srcOrd="0" destOrd="0" parTransId="{F75D7149-5034-40A9-977C-3637D995DE42}" sibTransId="{7FB7F537-65AE-405E-ADCF-8C5A82BE6001}"/>
    <dgm:cxn modelId="{AF934F6A-164A-45DE-8ACF-1502E0408176}" type="presOf" srcId="{DCE294C6-5570-4553-B2AD-690FB4DA77EA}" destId="{1FEEBFCD-0C17-457D-8A16-1A869FB6F809}" srcOrd="0" destOrd="0" presId="urn:microsoft.com/office/officeart/2018/2/layout/IconVerticalSolidList"/>
    <dgm:cxn modelId="{E9A04D6B-9F72-47EE-AB72-6496006C83E0}" srcId="{BC7CB300-2B14-4339-B4FF-9188536F2E75}" destId="{D76ADABB-30C0-4361-A27F-03C559D2BBD5}" srcOrd="1" destOrd="0" parTransId="{FBAFAD40-1107-4436-B13B-58A73EECE657}" sibTransId="{DAB44C84-32A1-4765-B728-F43875183F6F}"/>
    <dgm:cxn modelId="{660C906E-DC6A-429F-B192-D2FF885940D1}" type="presOf" srcId="{193539A0-13D8-42A6-A795-7FD7C8E7D1C0}" destId="{60B65FD5-EB5E-46F1-B417-F395CB6BD46B}" srcOrd="0" destOrd="1" presId="urn:microsoft.com/office/officeart/2018/2/layout/IconVerticalSolidList"/>
    <dgm:cxn modelId="{0F3B0876-CB9B-4A32-9413-7077D7596687}" type="presOf" srcId="{FB52DBB8-651D-4068-81B8-FC291E1BE630}" destId="{1F7FAD07-1671-4F3B-99DF-7F40BF85CA81}" srcOrd="0" destOrd="0" presId="urn:microsoft.com/office/officeart/2018/2/layout/IconVerticalSolidList"/>
    <dgm:cxn modelId="{7BB8E683-14F5-4BD7-B650-0E68E72BFD26}" type="presOf" srcId="{E4C6D3ED-4E80-4A2F-B7DB-DA3D75C5B145}" destId="{68364960-E23E-40B0-925A-E546C26B0737}" srcOrd="0" destOrd="0" presId="urn:microsoft.com/office/officeart/2018/2/layout/IconVerticalSolidList"/>
    <dgm:cxn modelId="{037A0D94-FDE5-4CBC-BA61-0111A81B8373}" type="presOf" srcId="{BC7CB300-2B14-4339-B4FF-9188536F2E75}" destId="{C730F3AF-1821-42C9-9D41-524F06BA06FE}" srcOrd="0" destOrd="0" presId="urn:microsoft.com/office/officeart/2018/2/layout/IconVerticalSolidList"/>
    <dgm:cxn modelId="{3FB8AF97-EBB3-458F-995D-386C00DD34FB}" type="presOf" srcId="{F2454AA8-01C7-44BF-8E31-7F46EE9EEDA4}" destId="{5DB7ADB8-3A68-4C13-B842-C74CE3C66F46}" srcOrd="0" destOrd="0" presId="urn:microsoft.com/office/officeart/2018/2/layout/IconVerticalSolidList"/>
    <dgm:cxn modelId="{ABEE8AA2-854C-4716-85E7-21A45E62D239}" srcId="{BC7CB300-2B14-4339-B4FF-9188536F2E75}" destId="{F2454AA8-01C7-44BF-8E31-7F46EE9EEDA4}" srcOrd="0" destOrd="0" parTransId="{1958699C-0081-40CE-A509-C62F7A23BBA1}" sibTransId="{5994FAE7-E11E-4EC4-BE66-4F4C97BA9328}"/>
    <dgm:cxn modelId="{B0E381A8-A8E9-AD4A-9F9A-E38455C54DC1}" srcId="{FB52DBB8-651D-4068-81B8-FC291E1BE630}" destId="{314F3697-34FB-F04B-A604-D6A9BFE8E7AC}" srcOrd="2" destOrd="0" parTransId="{55E224FC-B8ED-8E4A-82A6-2220CD2EEE17}" sibTransId="{B08BF84B-D906-EF43-8C80-FC14591BF58D}"/>
    <dgm:cxn modelId="{0D65A4CC-DCC4-488C-BC03-78EB5A068C78}" srcId="{BC7CB300-2B14-4339-B4FF-9188536F2E75}" destId="{FB52DBB8-651D-4068-81B8-FC291E1BE630}" srcOrd="2" destOrd="0" parTransId="{4930F12D-BCF6-4BFC-A2F5-BE7C2796EA1A}" sibTransId="{B7C2527C-95F6-4BFB-A510-D8E240DF7012}"/>
    <dgm:cxn modelId="{3442C0D1-57A4-BA4D-9465-7772DADC6F20}" srcId="{FB52DBB8-651D-4068-81B8-FC291E1BE630}" destId="{D3B892B0-FB6C-3541-ADF5-0145527A6FFD}" srcOrd="0" destOrd="0" parTransId="{BD202FAC-1D53-B944-83D6-1BB8D7694B3E}" sibTransId="{5FB8313D-99AA-5D4A-A81D-7365B4DD8BB4}"/>
    <dgm:cxn modelId="{C354F1EE-F7DA-45A6-A4A8-90407D91478E}" srcId="{F2454AA8-01C7-44BF-8E31-7F46EE9EEDA4}" destId="{F0070D9A-8855-49BE-B6A0-3FDD7427BB33}" srcOrd="1" destOrd="0" parTransId="{7865C219-CFBE-4709-BCBA-6004A371CB42}" sibTransId="{5F524AC6-01AA-4F3E-9F9A-71CE1D45BA0D}"/>
    <dgm:cxn modelId="{24870BEF-6E21-0140-B49F-9920476DF05B}" type="presOf" srcId="{314F3697-34FB-F04B-A604-D6A9BFE8E7AC}" destId="{8D660057-2BFE-914B-A653-BCFBE0527678}" srcOrd="0" destOrd="2" presId="urn:microsoft.com/office/officeart/2018/2/layout/IconVerticalSolidList"/>
    <dgm:cxn modelId="{2F59DCF9-A0E2-4ACE-8059-C5D7C24F27BC}" type="presOf" srcId="{F0070D9A-8855-49BE-B6A0-3FDD7427BB33}" destId="{1FEEBFCD-0C17-457D-8A16-1A869FB6F809}" srcOrd="0" destOrd="1" presId="urn:microsoft.com/office/officeart/2018/2/layout/IconVerticalSolidList"/>
    <dgm:cxn modelId="{E9E37912-AA8B-4AE3-8CA9-DAF16E5AD935}" type="presParOf" srcId="{C730F3AF-1821-42C9-9D41-524F06BA06FE}" destId="{237938CC-D6A8-4EAB-AE65-8A34AF4131D2}" srcOrd="0" destOrd="0" presId="urn:microsoft.com/office/officeart/2018/2/layout/IconVerticalSolidList"/>
    <dgm:cxn modelId="{9682387F-C3F9-442C-A6FA-3F5DEBAFB7FA}" type="presParOf" srcId="{237938CC-D6A8-4EAB-AE65-8A34AF4131D2}" destId="{3D80B052-1A0B-496C-994B-8F8512733F8B}" srcOrd="0" destOrd="0" presId="urn:microsoft.com/office/officeart/2018/2/layout/IconVerticalSolidList"/>
    <dgm:cxn modelId="{056656B8-F6F5-424A-B694-54C575B2DB7F}" type="presParOf" srcId="{237938CC-D6A8-4EAB-AE65-8A34AF4131D2}" destId="{F33E1C00-25D9-4053-A6CD-B2648297871D}" srcOrd="1" destOrd="0" presId="urn:microsoft.com/office/officeart/2018/2/layout/IconVerticalSolidList"/>
    <dgm:cxn modelId="{57AFEF3C-D44E-48F3-B153-F3ABBD2110DB}" type="presParOf" srcId="{237938CC-D6A8-4EAB-AE65-8A34AF4131D2}" destId="{24805C67-AFDD-4B00-AA90-7600EB2A7968}" srcOrd="2" destOrd="0" presId="urn:microsoft.com/office/officeart/2018/2/layout/IconVerticalSolidList"/>
    <dgm:cxn modelId="{78A53B1A-E24C-4475-A3DF-728BE46EFA62}" type="presParOf" srcId="{237938CC-D6A8-4EAB-AE65-8A34AF4131D2}" destId="{5DB7ADB8-3A68-4C13-B842-C74CE3C66F46}" srcOrd="3" destOrd="0" presId="urn:microsoft.com/office/officeart/2018/2/layout/IconVerticalSolidList"/>
    <dgm:cxn modelId="{956670D2-B980-43A1-8843-8841477F382D}" type="presParOf" srcId="{237938CC-D6A8-4EAB-AE65-8A34AF4131D2}" destId="{1FEEBFCD-0C17-457D-8A16-1A869FB6F809}" srcOrd="4" destOrd="0" presId="urn:microsoft.com/office/officeart/2018/2/layout/IconVerticalSolidList"/>
    <dgm:cxn modelId="{F5650841-2724-4C5A-ADC7-45F8B8CB2DEA}" type="presParOf" srcId="{C730F3AF-1821-42C9-9D41-524F06BA06FE}" destId="{5C8440A9-F502-4B46-97A2-7DFB045321D3}" srcOrd="1" destOrd="0" presId="urn:microsoft.com/office/officeart/2018/2/layout/IconVerticalSolidList"/>
    <dgm:cxn modelId="{44870255-DF6B-4FBC-BC33-A26170535C9D}" type="presParOf" srcId="{C730F3AF-1821-42C9-9D41-524F06BA06FE}" destId="{F7AF2DF7-E84B-4592-884F-EFE7041087B6}" srcOrd="2" destOrd="0" presId="urn:microsoft.com/office/officeart/2018/2/layout/IconVerticalSolidList"/>
    <dgm:cxn modelId="{9FDE60CC-3475-4377-AC0E-7C39F6ADD047}" type="presParOf" srcId="{F7AF2DF7-E84B-4592-884F-EFE7041087B6}" destId="{65DAE56E-3417-4DC7-817E-A6D2352377EB}" srcOrd="0" destOrd="0" presId="urn:microsoft.com/office/officeart/2018/2/layout/IconVerticalSolidList"/>
    <dgm:cxn modelId="{88F71955-9D58-4980-B9DA-2CF75B2E0B6F}" type="presParOf" srcId="{F7AF2DF7-E84B-4592-884F-EFE7041087B6}" destId="{85F70057-E270-456B-88E7-1F4E0F039FC8}" srcOrd="1" destOrd="0" presId="urn:microsoft.com/office/officeart/2018/2/layout/IconVerticalSolidList"/>
    <dgm:cxn modelId="{51D18BDE-DEC4-45A8-BF36-A3DF1711BE63}" type="presParOf" srcId="{F7AF2DF7-E84B-4592-884F-EFE7041087B6}" destId="{E318FDB3-8B8D-4B61-A70E-E8C2BB4C7803}" srcOrd="2" destOrd="0" presId="urn:microsoft.com/office/officeart/2018/2/layout/IconVerticalSolidList"/>
    <dgm:cxn modelId="{E2248DEC-5FB7-41EC-9926-635238986947}" type="presParOf" srcId="{F7AF2DF7-E84B-4592-884F-EFE7041087B6}" destId="{AF96932E-673B-4846-B4C8-3B2E4BBBC6B7}" srcOrd="3" destOrd="0" presId="urn:microsoft.com/office/officeart/2018/2/layout/IconVerticalSolidList"/>
    <dgm:cxn modelId="{09725C81-AA27-4016-A52F-2E1A949DC29C}" type="presParOf" srcId="{F7AF2DF7-E84B-4592-884F-EFE7041087B6}" destId="{60B65FD5-EB5E-46F1-B417-F395CB6BD46B}" srcOrd="4" destOrd="0" presId="urn:microsoft.com/office/officeart/2018/2/layout/IconVerticalSolidList"/>
    <dgm:cxn modelId="{94CD1599-02D2-4AD8-BE82-4ECC6C72A623}" type="presParOf" srcId="{C730F3AF-1821-42C9-9D41-524F06BA06FE}" destId="{265D6804-331A-438F-A3D7-258E42368D87}" srcOrd="3" destOrd="0" presId="urn:microsoft.com/office/officeart/2018/2/layout/IconVerticalSolidList"/>
    <dgm:cxn modelId="{71909CBD-406E-44D1-A70C-3E08501C81D0}" type="presParOf" srcId="{C730F3AF-1821-42C9-9D41-524F06BA06FE}" destId="{3328E4AA-EAA6-4E6D-BFEC-6B36F19E1FAF}" srcOrd="4" destOrd="0" presId="urn:microsoft.com/office/officeart/2018/2/layout/IconVerticalSolidList"/>
    <dgm:cxn modelId="{1A44BEAB-8603-4D48-A7D8-67E48F42C036}" type="presParOf" srcId="{3328E4AA-EAA6-4E6D-BFEC-6B36F19E1FAF}" destId="{53F86EB5-B628-4F71-A255-94A29C7A0340}" srcOrd="0" destOrd="0" presId="urn:microsoft.com/office/officeart/2018/2/layout/IconVerticalSolidList"/>
    <dgm:cxn modelId="{20854F5C-C4DC-41C6-B906-6B6AB3B45895}" type="presParOf" srcId="{3328E4AA-EAA6-4E6D-BFEC-6B36F19E1FAF}" destId="{096BD934-21C1-453F-B9F0-8D022D13AE94}" srcOrd="1" destOrd="0" presId="urn:microsoft.com/office/officeart/2018/2/layout/IconVerticalSolidList"/>
    <dgm:cxn modelId="{0BFB8B92-43FA-4427-83E7-FB18941F732C}" type="presParOf" srcId="{3328E4AA-EAA6-4E6D-BFEC-6B36F19E1FAF}" destId="{70718E4A-3801-491D-8974-3A10DF3BFAC6}" srcOrd="2" destOrd="0" presId="urn:microsoft.com/office/officeart/2018/2/layout/IconVerticalSolidList"/>
    <dgm:cxn modelId="{DC117A85-3701-4006-93A3-2019C80DEE01}" type="presParOf" srcId="{3328E4AA-EAA6-4E6D-BFEC-6B36F19E1FAF}" destId="{1F7FAD07-1671-4F3B-99DF-7F40BF85CA81}" srcOrd="3" destOrd="0" presId="urn:microsoft.com/office/officeart/2018/2/layout/IconVerticalSolidList"/>
    <dgm:cxn modelId="{DE758129-DBF7-3F46-9C0A-476B4487C86B}" type="presParOf" srcId="{3328E4AA-EAA6-4E6D-BFEC-6B36F19E1FAF}" destId="{8D660057-2BFE-914B-A653-BCFBE0527678}" srcOrd="4" destOrd="0" presId="urn:microsoft.com/office/officeart/2018/2/layout/IconVerticalSolidList"/>
    <dgm:cxn modelId="{2D5CDE0A-A0E4-4ACD-B557-8E9F05488AE8}" type="presParOf" srcId="{C730F3AF-1821-42C9-9D41-524F06BA06FE}" destId="{4C93972C-576B-45F4-BABC-817FD3A44A26}" srcOrd="5" destOrd="0" presId="urn:microsoft.com/office/officeart/2018/2/layout/IconVerticalSolidList"/>
    <dgm:cxn modelId="{C7D7F50F-EC6C-4CD8-A733-8FDFAD23DEE5}" type="presParOf" srcId="{C730F3AF-1821-42C9-9D41-524F06BA06FE}" destId="{330059FF-C1EA-46F6-B3B2-3EEE0BC00F18}" srcOrd="6" destOrd="0" presId="urn:microsoft.com/office/officeart/2018/2/layout/IconVerticalSolidList"/>
    <dgm:cxn modelId="{AF190567-2506-4B22-9E94-981D0402A9DB}" type="presParOf" srcId="{330059FF-C1EA-46F6-B3B2-3EEE0BC00F18}" destId="{2743FF50-6581-4203-973C-CCE93304B1BB}" srcOrd="0" destOrd="0" presId="urn:microsoft.com/office/officeart/2018/2/layout/IconVerticalSolidList"/>
    <dgm:cxn modelId="{4317899D-071C-4BC9-9CF2-B831AC55DABF}" type="presParOf" srcId="{330059FF-C1EA-46F6-B3B2-3EEE0BC00F18}" destId="{20F67FEA-3F82-443B-BA1A-AFE158FA6E9D}" srcOrd="1" destOrd="0" presId="urn:microsoft.com/office/officeart/2018/2/layout/IconVerticalSolidList"/>
    <dgm:cxn modelId="{43F43E5C-AA50-47D6-86CC-4E5103F0A8BD}" type="presParOf" srcId="{330059FF-C1EA-46F6-B3B2-3EEE0BC00F18}" destId="{2FAB87D2-7B2E-43AB-884C-D7ADFC3E4AFF}" srcOrd="2" destOrd="0" presId="urn:microsoft.com/office/officeart/2018/2/layout/IconVerticalSolidList"/>
    <dgm:cxn modelId="{EC2E379E-C402-445B-85BB-953453526965}" type="presParOf" srcId="{330059FF-C1EA-46F6-B3B2-3EEE0BC00F18}" destId="{68364960-E23E-40B0-925A-E546C26B073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80B052-1A0B-496C-994B-8F8512733F8B}">
      <dsp:nvSpPr>
        <dsp:cNvPr id="0" name=""/>
        <dsp:cNvSpPr/>
      </dsp:nvSpPr>
      <dsp:spPr>
        <a:xfrm>
          <a:off x="0" y="3928"/>
          <a:ext cx="10515600" cy="91441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3E1C00-25D9-4053-A6CD-B2648297871D}">
      <dsp:nvSpPr>
        <dsp:cNvPr id="0" name=""/>
        <dsp:cNvSpPr/>
      </dsp:nvSpPr>
      <dsp:spPr>
        <a:xfrm>
          <a:off x="276611" y="209672"/>
          <a:ext cx="502929" cy="50292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B7ADB8-3A68-4C13-B842-C74CE3C66F46}">
      <dsp:nvSpPr>
        <dsp:cNvPr id="0" name=""/>
        <dsp:cNvSpPr/>
      </dsp:nvSpPr>
      <dsp:spPr>
        <a:xfrm>
          <a:off x="1056151" y="3928"/>
          <a:ext cx="4732020" cy="9144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776" tIns="96776" rIns="96776" bIns="96776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ДМ </a:t>
          </a:r>
          <a:r>
            <a:rPr lang="ru-RU" sz="1500" b="1" kern="1200" dirty="0"/>
            <a:t>показателей здоровья </a:t>
          </a:r>
          <a:r>
            <a:rPr lang="ru-RU" sz="1500" kern="1200" dirty="0"/>
            <a:t>человека (артериальное давление, пульс, глюкоза крови и др.). Используются:</a:t>
          </a:r>
          <a:endParaRPr lang="en-US" sz="1500" kern="1200" dirty="0"/>
        </a:p>
      </dsp:txBody>
      <dsp:txXfrm>
        <a:off x="1056151" y="3928"/>
        <a:ext cx="4732020" cy="914416"/>
      </dsp:txXfrm>
    </dsp:sp>
    <dsp:sp modelId="{1FEEBFCD-0C17-457D-8A16-1A869FB6F809}">
      <dsp:nvSpPr>
        <dsp:cNvPr id="0" name=""/>
        <dsp:cNvSpPr/>
      </dsp:nvSpPr>
      <dsp:spPr>
        <a:xfrm>
          <a:off x="5788171" y="3928"/>
          <a:ext cx="4726396" cy="9144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776" tIns="96776" rIns="96776" bIns="96776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/>
            <a:t>1) Формализованные опросники</a:t>
          </a:r>
          <a:endParaRPr lang="en-US" sz="1600" kern="1200"/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/>
            <a:t>2) Приборы класса интернет медицинских вещей (тонометры, глюкометры, весы) </a:t>
          </a:r>
          <a:endParaRPr lang="en-US" sz="1600" kern="1200"/>
        </a:p>
      </dsp:txBody>
      <dsp:txXfrm>
        <a:off x="5788171" y="3928"/>
        <a:ext cx="4726396" cy="914416"/>
      </dsp:txXfrm>
    </dsp:sp>
    <dsp:sp modelId="{65DAE56E-3417-4DC7-817E-A6D2352377EB}">
      <dsp:nvSpPr>
        <dsp:cNvPr id="0" name=""/>
        <dsp:cNvSpPr/>
      </dsp:nvSpPr>
      <dsp:spPr>
        <a:xfrm>
          <a:off x="0" y="1146949"/>
          <a:ext cx="10515600" cy="91441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F70057-E270-456B-88E7-1F4E0F039FC8}">
      <dsp:nvSpPr>
        <dsp:cNvPr id="0" name=""/>
        <dsp:cNvSpPr/>
      </dsp:nvSpPr>
      <dsp:spPr>
        <a:xfrm>
          <a:off x="276611" y="1352693"/>
          <a:ext cx="502929" cy="50292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96932E-673B-4846-B4C8-3B2E4BBBC6B7}">
      <dsp:nvSpPr>
        <dsp:cNvPr id="0" name=""/>
        <dsp:cNvSpPr/>
      </dsp:nvSpPr>
      <dsp:spPr>
        <a:xfrm>
          <a:off x="1056151" y="1146949"/>
          <a:ext cx="4732020" cy="9144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776" tIns="96776" rIns="96776" bIns="96776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Мониторинг </a:t>
          </a:r>
          <a:r>
            <a:rPr lang="ru-RU" sz="1500" b="1" kern="1200" dirty="0"/>
            <a:t>окружающей среды</a:t>
          </a:r>
          <a:r>
            <a:rPr lang="ru-RU" sz="1500" kern="1200" dirty="0"/>
            <a:t> человека. </a:t>
          </a:r>
          <a:r>
            <a:rPr lang="ru-RU" sz="1500" kern="1200" dirty="0" err="1"/>
            <a:t>Мониторируются</a:t>
          </a:r>
          <a:r>
            <a:rPr lang="ru-RU" sz="1500" kern="1200" dirty="0"/>
            <a:t>:</a:t>
          </a:r>
          <a:endParaRPr lang="en-US" sz="1500" kern="1200" dirty="0"/>
        </a:p>
      </dsp:txBody>
      <dsp:txXfrm>
        <a:off x="1056151" y="1146949"/>
        <a:ext cx="4732020" cy="914416"/>
      </dsp:txXfrm>
    </dsp:sp>
    <dsp:sp modelId="{60B65FD5-EB5E-46F1-B417-F395CB6BD46B}">
      <dsp:nvSpPr>
        <dsp:cNvPr id="0" name=""/>
        <dsp:cNvSpPr/>
      </dsp:nvSpPr>
      <dsp:spPr>
        <a:xfrm>
          <a:off x="5788171" y="1146949"/>
          <a:ext cx="4726396" cy="9144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776" tIns="96776" rIns="96776" bIns="96776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1) Природные факторы</a:t>
          </a:r>
          <a:endParaRPr lang="en-US" sz="1600" kern="1200" dirty="0"/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/>
            <a:t>2) Микроклимат </a:t>
          </a:r>
          <a:endParaRPr lang="en-US" sz="1600" kern="1200"/>
        </a:p>
      </dsp:txBody>
      <dsp:txXfrm>
        <a:off x="5788171" y="1146949"/>
        <a:ext cx="4726396" cy="914416"/>
      </dsp:txXfrm>
    </dsp:sp>
    <dsp:sp modelId="{53F86EB5-B628-4F71-A255-94A29C7A0340}">
      <dsp:nvSpPr>
        <dsp:cNvPr id="0" name=""/>
        <dsp:cNvSpPr/>
      </dsp:nvSpPr>
      <dsp:spPr>
        <a:xfrm>
          <a:off x="0" y="2289971"/>
          <a:ext cx="10515600" cy="91441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6BD934-21C1-453F-B9F0-8D022D13AE94}">
      <dsp:nvSpPr>
        <dsp:cNvPr id="0" name=""/>
        <dsp:cNvSpPr/>
      </dsp:nvSpPr>
      <dsp:spPr>
        <a:xfrm>
          <a:off x="276611" y="2495714"/>
          <a:ext cx="502929" cy="50292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7FAD07-1671-4F3B-99DF-7F40BF85CA81}">
      <dsp:nvSpPr>
        <dsp:cNvPr id="0" name=""/>
        <dsp:cNvSpPr/>
      </dsp:nvSpPr>
      <dsp:spPr>
        <a:xfrm>
          <a:off x="1056151" y="2289971"/>
          <a:ext cx="4732020" cy="9144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776" tIns="96776" rIns="96776" bIns="96776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Мониторинг </a:t>
          </a:r>
          <a:r>
            <a:rPr lang="ru-RU" sz="1500" b="1" kern="1200" dirty="0"/>
            <a:t>медицинских назначений</a:t>
          </a:r>
          <a:endParaRPr lang="en-US" sz="1500" kern="1200" dirty="0"/>
        </a:p>
      </dsp:txBody>
      <dsp:txXfrm>
        <a:off x="1056151" y="2289971"/>
        <a:ext cx="4732020" cy="914416"/>
      </dsp:txXfrm>
    </dsp:sp>
    <dsp:sp modelId="{8D660057-2BFE-914B-A653-BCFBE0527678}">
      <dsp:nvSpPr>
        <dsp:cNvPr id="0" name=""/>
        <dsp:cNvSpPr/>
      </dsp:nvSpPr>
      <dsp:spPr>
        <a:xfrm>
          <a:off x="5788171" y="2289971"/>
          <a:ext cx="4726396" cy="9144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776" tIns="96776" rIns="96776" bIns="96776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1) Опросники</a:t>
          </a:r>
          <a:endParaRPr lang="en-US" sz="1400" kern="1200" dirty="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2) Таблетница</a:t>
          </a:r>
          <a:endParaRPr lang="en-US" sz="1400" kern="1200" dirty="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3) Аптечка</a:t>
          </a:r>
          <a:endParaRPr lang="en-US" sz="1400" kern="1200" dirty="0"/>
        </a:p>
      </dsp:txBody>
      <dsp:txXfrm>
        <a:off x="5788171" y="2289971"/>
        <a:ext cx="4726396" cy="914416"/>
      </dsp:txXfrm>
    </dsp:sp>
    <dsp:sp modelId="{2743FF50-6581-4203-973C-CCE93304B1BB}">
      <dsp:nvSpPr>
        <dsp:cNvPr id="0" name=""/>
        <dsp:cNvSpPr/>
      </dsp:nvSpPr>
      <dsp:spPr>
        <a:xfrm>
          <a:off x="0" y="3432992"/>
          <a:ext cx="10515600" cy="91441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F67FEA-3F82-443B-BA1A-AFE158FA6E9D}">
      <dsp:nvSpPr>
        <dsp:cNvPr id="0" name=""/>
        <dsp:cNvSpPr/>
      </dsp:nvSpPr>
      <dsp:spPr>
        <a:xfrm>
          <a:off x="276611" y="3638736"/>
          <a:ext cx="502929" cy="50292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364960-E23E-40B0-925A-E546C26B0737}">
      <dsp:nvSpPr>
        <dsp:cNvPr id="0" name=""/>
        <dsp:cNvSpPr/>
      </dsp:nvSpPr>
      <dsp:spPr>
        <a:xfrm>
          <a:off x="1056151" y="3432992"/>
          <a:ext cx="9458416" cy="9144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776" tIns="96776" rIns="96776" bIns="96776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Мониторинг </a:t>
          </a:r>
          <a:r>
            <a:rPr lang="ru-RU" sz="1500" b="1" kern="1200" dirty="0"/>
            <a:t>социальных графов (связей)</a:t>
          </a:r>
          <a:r>
            <a:rPr lang="ru-RU" sz="1500" kern="1200" dirty="0"/>
            <a:t> человека  </a:t>
          </a:r>
          <a:endParaRPr lang="en-US" sz="1500" kern="1200" dirty="0"/>
        </a:p>
      </dsp:txBody>
      <dsp:txXfrm>
        <a:off x="1056151" y="3432992"/>
        <a:ext cx="9458416" cy="9144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943D02-AAC3-6CE8-2749-F46D7ED8A1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7B3374A-3479-E027-CEC7-77E6839343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1061F54-38BB-F7DA-39F6-17B47BC73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9D3AD-0FB3-F24A-95AB-E7DA36DF2A10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0BAA4A8-3234-7CB7-DE32-C23896BDB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F3ABC0B-5BDF-9ABA-348F-8EFB8F46A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85454-945C-E846-847B-07D13AAE85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0766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FB3527-3272-01F1-AC67-EB2421EB6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B14A29C-7C6F-F88F-A8A4-34A57B8E88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50D17E-7D0C-4EC8-D706-36BF67C8C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9D3AD-0FB3-F24A-95AB-E7DA36DF2A10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EE8C0D4-9F84-0E37-5D72-8A80745B8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7B475E8-0F29-3987-79C6-0E32EA0EA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85454-945C-E846-847B-07D13AAE85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9016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0978944-BEAF-F8CB-D310-28D1A23712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7D90FDD-7C67-A504-86DF-9D636D9515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F126817-8832-7948-15EC-6AA74A8E3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9D3AD-0FB3-F24A-95AB-E7DA36DF2A10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D918B32-02BC-DE0B-795B-C6249E099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1E8290F-0E93-EC47-8ECF-2EAB600B8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85454-945C-E846-847B-07D13AAE85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2832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49B64E-9614-E74A-64A1-C95D845C9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C4535A3-A984-80FB-F7A0-D24C230E91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1BBDA78-3F07-D94A-146A-EF8DEAF60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9D3AD-0FB3-F24A-95AB-E7DA36DF2A10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E2AC5D-5D91-0216-C2B9-A13D8CF28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F04BB2C-6D90-0C4A-DDC1-E27393CB7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85454-945C-E846-847B-07D13AAE85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6892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423BD3-4AD6-FBB9-64DD-E0952B3D7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41CB051-FDB7-24C2-B823-F718D90E1A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2E2F940-7B15-158C-D751-A7470BAFC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9D3AD-0FB3-F24A-95AB-E7DA36DF2A10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5E4E36E-A446-8C82-84C1-D2FFD6923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E187F42-36C6-9307-CC3B-98674E32E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85454-945C-E846-847B-07D13AAE85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8512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1BC1DA-3985-2270-0EF5-EA6402D5D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ED3327-366B-6DD3-693E-6E695CB512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96213FC-7985-F121-EDE0-56D11D6644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E1227FB-0D40-BCDF-8995-9BB8FB412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9D3AD-0FB3-F24A-95AB-E7DA36DF2A10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75095F9-9BA3-2BFB-FF67-7D1A98AA8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B7E249A-7A0E-FE5C-A9AB-2790AD184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85454-945C-E846-847B-07D13AAE85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4717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8BC5A9-D39C-C66E-412C-1AAF59BC5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6A262B5-6866-A5A3-F4BA-B796680320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0BF9040-8156-172A-1303-965665ED6E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BA176BF-F7EE-E4A9-A9E0-85D5064CF3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1B1996B-419A-3254-D09F-4ADD5DEDCF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540F17D-7235-2A65-076B-B1DFB976D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9D3AD-0FB3-F24A-95AB-E7DA36DF2A10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32E3E0C-4FFF-51DB-0464-CC7FE293D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0246785-BC77-CCE2-87C8-90173618F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85454-945C-E846-847B-07D13AAE85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4166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AC896C-D8F8-7951-11D2-6D8EBE384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710708D-5964-A983-DF39-1EEE437E2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9D3AD-0FB3-F24A-95AB-E7DA36DF2A10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EF76A88-7C10-F430-9769-FFBA91D64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978F145-4BF4-2513-005C-33FCEDEB2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85454-945C-E846-847B-07D13AAE85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035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16A1CBF-9E2A-E76A-D3C0-9176D0518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9D3AD-0FB3-F24A-95AB-E7DA36DF2A10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E880E28-EA57-ABF6-B0CA-DBD84E650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86B1641-B32C-B778-558D-4208E2072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85454-945C-E846-847B-07D13AAE85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7597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0A741B-892A-9EF4-7A01-A8D1D5571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F2DFF96-B856-336F-C049-996A858207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2C5305C-CABB-006F-96DB-1F6CCD05C8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CA21B7C-2F3D-F5C0-F31B-C390920DA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9D3AD-0FB3-F24A-95AB-E7DA36DF2A10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A6D0CF4-300D-9297-ECCF-48989155D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C8A2117-62D4-04E0-795C-7F7174841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85454-945C-E846-847B-07D13AAE85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4962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F44A5E-7152-6E4D-EAE2-835A07410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119AC39-C266-1C77-3FC9-D62D4CECE5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F69EA70-7F20-98E1-8F14-D38C1E558A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DA9F8B0-3421-915C-9EDB-CF3EB447E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9D3AD-0FB3-F24A-95AB-E7DA36DF2A10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1005C5E-EEBD-EBBB-7568-8AAFEF7B3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0282232-DC3A-C13E-E965-98CB8AADE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85454-945C-E846-847B-07D13AAE85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2243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8EA300-292D-9C66-FE82-F62AA79B4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0786530-342C-75AA-EEB3-E678821C2B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36A3FA4-1AAD-8785-9356-61B78E4918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9D3AD-0FB3-F24A-95AB-E7DA36DF2A10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F87E928-6C86-8679-4A1F-ACE870AE25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B2BAD63-EC5C-23AD-E156-C12D96A80C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885454-945C-E846-847B-07D13AAE85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8429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536DFF-2CF2-A64E-AC62-9875E46E36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55296"/>
            <a:ext cx="9144000" cy="2214476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Дистанционный мониторинг состояния здоровья возможности и ограничения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F7B4874-4659-1E4B-9085-DF1FBEBDEC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48704"/>
            <a:ext cx="9144000" cy="1999309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/>
              <a:t>Шадёркин</a:t>
            </a:r>
            <a:r>
              <a:rPr lang="ru-RU" dirty="0"/>
              <a:t> Игорь Аркадьевич</a:t>
            </a:r>
          </a:p>
          <a:p>
            <a:r>
              <a:rPr lang="ru-RU" dirty="0"/>
              <a:t>Уролог, </a:t>
            </a:r>
            <a:r>
              <a:rPr lang="ru-RU" dirty="0" err="1"/>
              <a:t>к.м.н</a:t>
            </a:r>
            <a:r>
              <a:rPr lang="ru-RU" dirty="0"/>
              <a:t>, заведующий лабораторией электронного здравоохранения Института цифровой медицины ФГАОУ ВО Первый МГМУ имени И.М. Сеченова Минздрава России (</a:t>
            </a:r>
            <a:r>
              <a:rPr lang="ru-RU" dirty="0" err="1"/>
              <a:t>Сеченовский</a:t>
            </a:r>
            <a:r>
              <a:rPr lang="ru-RU" dirty="0"/>
              <a:t> Университет)</a:t>
            </a:r>
          </a:p>
          <a:p>
            <a:pPr fontAlgn="ctr"/>
            <a:r>
              <a:rPr lang="ru-RU" b="1" dirty="0" err="1"/>
              <a:t>Телемедфорум</a:t>
            </a:r>
            <a:r>
              <a:rPr lang="ru-RU" b="1" dirty="0"/>
              <a:t> 2023</a:t>
            </a:r>
          </a:p>
          <a:p>
            <a:r>
              <a:rPr lang="ru-RU" dirty="0"/>
              <a:t>1-2 июня 2023 года, Санкт-Петербург, Россия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2F86218-9B9F-FE4A-ABAB-DAC673BEA90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93" t="18419" r="18062" b="15194"/>
          <a:stretch/>
        </p:blipFill>
        <p:spPr>
          <a:xfrm>
            <a:off x="4611149" y="77054"/>
            <a:ext cx="2969702" cy="2214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0734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F27409FE-A2AC-46BB-B011-3F520271061E}"/>
              </a:ext>
            </a:extLst>
          </p:cNvPr>
          <p:cNvGrpSpPr/>
          <p:nvPr/>
        </p:nvGrpSpPr>
        <p:grpSpPr>
          <a:xfrm>
            <a:off x="1544979" y="0"/>
            <a:ext cx="5143500" cy="6858000"/>
            <a:chOff x="3524250" y="0"/>
            <a:chExt cx="5143500" cy="6858000"/>
          </a:xfrm>
        </p:grpSpPr>
        <p:pic>
          <p:nvPicPr>
            <p:cNvPr id="4" name="Рисунок 3">
              <a:extLst>
                <a:ext uri="{FF2B5EF4-FFF2-40B4-BE49-F238E27FC236}">
                  <a16:creationId xmlns:a16="http://schemas.microsoft.com/office/drawing/2014/main" id="{A5F08E0B-8921-3A10-0CDC-EC48C9DEAB6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524250" y="0"/>
              <a:ext cx="5143500" cy="6858000"/>
            </a:xfrm>
            <a:prstGeom prst="rect">
              <a:avLst/>
            </a:prstGeom>
          </p:spPr>
        </p:pic>
        <p:pic>
          <p:nvPicPr>
            <p:cNvPr id="5" name="Рисунок 4">
              <a:extLst>
                <a:ext uri="{FF2B5EF4-FFF2-40B4-BE49-F238E27FC236}">
                  <a16:creationId xmlns:a16="http://schemas.microsoft.com/office/drawing/2014/main" id="{013DC440-B78C-03BB-AB47-61CCD54366D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95696" y="1735238"/>
              <a:ext cx="2832100" cy="609600"/>
            </a:xfrm>
            <a:prstGeom prst="rect">
              <a:avLst/>
            </a:prstGeom>
          </p:spPr>
        </p:pic>
      </p:grp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C06D843-8F4F-1B74-197A-4B8A4A46EC6E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93" t="18419" r="18062" b="15194"/>
          <a:stretch/>
        </p:blipFill>
        <p:spPr>
          <a:xfrm>
            <a:off x="7959925" y="130362"/>
            <a:ext cx="2969702" cy="221447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7A87B52-9A5A-DFBD-B348-B2ECAA489C51}"/>
              </a:ext>
            </a:extLst>
          </p:cNvPr>
          <p:cNvSpPr txBox="1"/>
          <p:nvPr/>
        </p:nvSpPr>
        <p:spPr>
          <a:xfrm>
            <a:off x="7599238" y="3429000"/>
            <a:ext cx="392671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Коллектив авторов:</a:t>
            </a:r>
          </a:p>
          <a:p>
            <a:r>
              <a:rPr lang="ru-RU" dirty="0"/>
              <a:t>Лебедев Георгий Станиславович</a:t>
            </a:r>
          </a:p>
          <a:p>
            <a:r>
              <a:rPr lang="ru-RU" dirty="0"/>
              <a:t>Алфимов Александр Евгеньевич </a:t>
            </a:r>
          </a:p>
          <a:p>
            <a:r>
              <a:rPr lang="ru-RU" dirty="0"/>
              <a:t>Артемова </a:t>
            </a:r>
            <a:r>
              <a:rPr lang="ru-RU" dirty="0" err="1"/>
              <a:t>Олия</a:t>
            </a:r>
            <a:r>
              <a:rPr lang="ru-RU" dirty="0"/>
              <a:t> </a:t>
            </a:r>
            <a:r>
              <a:rPr lang="ru-RU" dirty="0" err="1"/>
              <a:t>Рашитовна</a:t>
            </a:r>
            <a:endParaRPr lang="ru-RU" dirty="0"/>
          </a:p>
          <a:p>
            <a:r>
              <a:rPr lang="ru-RU" dirty="0" err="1"/>
              <a:t>Владзимирский</a:t>
            </a:r>
            <a:r>
              <a:rPr lang="ru-RU" dirty="0"/>
              <a:t> Антон Вячеславович</a:t>
            </a:r>
          </a:p>
          <a:p>
            <a:r>
              <a:rPr lang="ru-RU" dirty="0"/>
              <a:t>Шадеркин Игорь Аркадьевич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3AB3388-B57F-C7B9-429C-A6745FA63088}"/>
              </a:ext>
            </a:extLst>
          </p:cNvPr>
          <p:cNvSpPr txBox="1"/>
          <p:nvPr/>
        </p:nvSpPr>
        <p:spPr>
          <a:xfrm>
            <a:off x="8075672" y="6082822"/>
            <a:ext cx="2061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Год издания – 2023</a:t>
            </a:r>
          </a:p>
        </p:txBody>
      </p:sp>
    </p:spTree>
    <p:extLst>
      <p:ext uri="{BB962C8B-B14F-4D97-AF65-F5344CB8AC3E}">
        <p14:creationId xmlns:p14="http://schemas.microsoft.com/office/powerpoint/2010/main" val="3407155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789382-AE65-D7A9-69B0-96631DA84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Определение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A55A2C6-D528-E7DB-76AA-8EFF8B2E91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/>
              <a:t>Дистанционный мониторинг состояния здоровья и окружающей среды человека</a:t>
            </a:r>
            <a:r>
              <a:rPr lang="ru-RU" sz="2400" dirty="0"/>
              <a:t> – это </a:t>
            </a:r>
            <a:r>
              <a:rPr lang="ru-RU" sz="2400" i="1" dirty="0"/>
              <a:t>разновидность телемедицинских технологий (1)</a:t>
            </a:r>
            <a:r>
              <a:rPr lang="ru-RU" sz="2400" dirty="0"/>
              <a:t>, которая позволяет </a:t>
            </a:r>
            <a:r>
              <a:rPr lang="ru-RU" sz="2400" i="1" dirty="0"/>
              <a:t>отслеживать во времени (2)</a:t>
            </a:r>
            <a:r>
              <a:rPr lang="ru-RU" sz="2400" dirty="0"/>
              <a:t> выбранные </a:t>
            </a:r>
            <a:r>
              <a:rPr lang="ru-RU" sz="2400" i="1" dirty="0"/>
              <a:t>показатели здоровья (3) </a:t>
            </a:r>
            <a:r>
              <a:rPr lang="ru-RU" sz="2400" dirty="0"/>
              <a:t>и </a:t>
            </a:r>
            <a:r>
              <a:rPr lang="ru-RU" sz="2400" i="1" dirty="0"/>
              <a:t>показатели окружающей среды (4)</a:t>
            </a:r>
            <a:r>
              <a:rPr lang="ru-RU" sz="2400" dirty="0"/>
              <a:t> человека, </a:t>
            </a:r>
            <a:r>
              <a:rPr lang="ru-RU" sz="2400" i="1" dirty="0"/>
              <a:t>накапливать (5)</a:t>
            </a:r>
            <a:r>
              <a:rPr lang="ru-RU" sz="2400" dirty="0"/>
              <a:t> эти данные </a:t>
            </a:r>
            <a:r>
              <a:rPr lang="ru-RU" sz="2400" i="1" dirty="0"/>
              <a:t>в цифровом виде (6)</a:t>
            </a:r>
            <a:r>
              <a:rPr lang="ru-RU" sz="2400" dirty="0"/>
              <a:t>, </a:t>
            </a:r>
            <a:r>
              <a:rPr lang="ru-RU" sz="2400" i="1" dirty="0"/>
              <a:t>передавать на расстоянии (7)</a:t>
            </a:r>
            <a:r>
              <a:rPr lang="ru-RU" sz="2400" dirty="0"/>
              <a:t> для </a:t>
            </a:r>
            <a:r>
              <a:rPr lang="ru-RU" sz="2400" i="1" dirty="0"/>
              <a:t>оценки врачом (8) </a:t>
            </a:r>
            <a:r>
              <a:rPr lang="ru-RU" sz="2400" dirty="0"/>
              <a:t>или другим медицинским персоналом </a:t>
            </a:r>
            <a:r>
              <a:rPr lang="ru-RU" sz="2400" i="1" dirty="0"/>
              <a:t>динамики состояния здоровья (9)</a:t>
            </a:r>
            <a:r>
              <a:rPr lang="ru-RU" sz="2400" dirty="0"/>
              <a:t> человека с </a:t>
            </a:r>
            <a:r>
              <a:rPr lang="ru-RU" sz="2400" i="1" dirty="0"/>
              <a:t>целью принятия клинического решения (10)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400" dirty="0"/>
              <a:t>Не просто новая форма общения, а </a:t>
            </a:r>
            <a:r>
              <a:rPr lang="ru-RU" sz="2400" b="1" dirty="0">
                <a:solidFill>
                  <a:srgbClr val="FF0000"/>
                </a:solidFill>
              </a:rPr>
              <a:t>новый клинический инструмент,</a:t>
            </a:r>
            <a:r>
              <a:rPr lang="ru-RU" sz="2400" dirty="0"/>
              <a:t> что по степени важности сопоставимо с появлением нового класса препаратов в фармакологии</a:t>
            </a:r>
          </a:p>
        </p:txBody>
      </p:sp>
    </p:spTree>
    <p:extLst>
      <p:ext uri="{BB962C8B-B14F-4D97-AF65-F5344CB8AC3E}">
        <p14:creationId xmlns:p14="http://schemas.microsoft.com/office/powerpoint/2010/main" val="1242612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51194D-F866-E485-8B06-F1773B8FC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 fontScale="90000"/>
          </a:bodyPr>
          <a:lstStyle/>
          <a:p>
            <a:r>
              <a:rPr lang="ru-RU" sz="4000" b="1" dirty="0"/>
              <a:t>Что в себя включает дистанционный мониторинг </a:t>
            </a: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187A1FE3-03F4-1155-BF47-92234CE4676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31111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995146-2478-3B94-DC7B-0A14E5BAD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5452532" cy="1135737"/>
          </a:xfrm>
        </p:spPr>
        <p:txBody>
          <a:bodyPr>
            <a:normAutofit/>
          </a:bodyPr>
          <a:lstStyle/>
          <a:p>
            <a:r>
              <a:rPr lang="ru-RU" sz="3200" b="1" dirty="0"/>
              <a:t>Фьюжн мониторинг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F71FC9E-30B5-039A-7B5C-C8A927349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705" y="1602769"/>
            <a:ext cx="4764554" cy="43939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Временное сопоставление показателей состояния здоровья и окружающей среды различной модальности с целью поиска взаимных корреляций</a:t>
            </a:r>
          </a:p>
          <a:p>
            <a:pPr marL="0" indent="0">
              <a:buNone/>
            </a:pPr>
            <a:r>
              <a:rPr lang="ru-RU" sz="2400" dirty="0"/>
              <a:t>По мере своего развития такой вид мониторинга может стать мощным клиническим инструментом для подбора и оценки эффективности терапии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38EB9A0C-93FC-C9AC-1CBF-9D1696317BF5}"/>
              </a:ext>
            </a:extLst>
          </p:cNvPr>
          <p:cNvGraphicFramePr>
            <a:graphicFrameLocks/>
          </p:cNvGraphicFramePr>
          <p:nvPr/>
        </p:nvGraphicFramePr>
        <p:xfrm>
          <a:off x="5295320" y="1782981"/>
          <a:ext cx="6253212" cy="43618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BDF8B68-F7D2-3C30-8015-E37F96073DBE}"/>
              </a:ext>
            </a:extLst>
          </p:cNvPr>
          <p:cNvSpPr txBox="1"/>
          <p:nvPr/>
        </p:nvSpPr>
        <p:spPr>
          <a:xfrm>
            <a:off x="6230471" y="1172613"/>
            <a:ext cx="512328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 err="1"/>
              <a:t>Метафилактика</a:t>
            </a:r>
            <a:r>
              <a:rPr lang="ru-RU" sz="1800" b="1" dirty="0"/>
              <a:t> при мочекаменной болезни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8216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AFA3B1-BCC4-9037-7055-50C6D3D2C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Показания для дистанционного мониторинга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85EFA1C-9C0C-D7A6-A5BA-EE51688668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8834"/>
            <a:ext cx="10515600" cy="493404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400" b="1" dirty="0"/>
              <a:t>I. </a:t>
            </a:r>
            <a:r>
              <a:rPr lang="ru-RU" sz="2400" b="1" dirty="0"/>
              <a:t>Постановка первичного диагноза</a:t>
            </a:r>
            <a:r>
              <a:rPr lang="ru-RU" sz="2400" dirty="0"/>
              <a:t> и дифференциальная диагностика – </a:t>
            </a:r>
            <a:r>
              <a:rPr lang="ru-RU" sz="2400" b="1" dirty="0"/>
              <a:t>3-7 дней</a:t>
            </a:r>
          </a:p>
          <a:p>
            <a:r>
              <a:rPr lang="ru-RU" sz="2400" dirty="0"/>
              <a:t>Ограниченность во времени исследования</a:t>
            </a:r>
          </a:p>
          <a:p>
            <a:r>
              <a:rPr lang="ru-RU" sz="2400" dirty="0"/>
              <a:t>Цель – постановка диагноза, проведение дифференциальной диагностики</a:t>
            </a:r>
          </a:p>
          <a:p>
            <a:pPr marL="0" indent="0">
              <a:buNone/>
            </a:pPr>
            <a:r>
              <a:rPr lang="en-US" sz="2400" b="1" dirty="0"/>
              <a:t>II. </a:t>
            </a:r>
            <a:r>
              <a:rPr lang="ru-RU" sz="2400" b="1" dirty="0"/>
              <a:t>Подбор терапии и мониторинг динамики</a:t>
            </a:r>
            <a:r>
              <a:rPr lang="ru-RU" sz="2400" dirty="0"/>
              <a:t> состояния здоровья – в течение </a:t>
            </a:r>
            <a:r>
              <a:rPr lang="ru-RU" sz="2400" b="1" dirty="0"/>
              <a:t>нескольких месяцев</a:t>
            </a:r>
            <a:r>
              <a:rPr lang="ru-RU" sz="2400" dirty="0"/>
              <a:t> и более. 1) У пациента </a:t>
            </a:r>
            <a:r>
              <a:rPr lang="ru-RU" sz="2400" b="1" dirty="0"/>
              <a:t>уже поставлен диагноз</a:t>
            </a:r>
            <a:r>
              <a:rPr lang="ru-RU" sz="2400" dirty="0"/>
              <a:t> и назначена терапия. 2) Длительность мониторинга ограничена длительностью заболевания</a:t>
            </a:r>
          </a:p>
          <a:p>
            <a:r>
              <a:rPr lang="ru-RU" sz="2400" b="1" dirty="0"/>
              <a:t>Острые заболевания</a:t>
            </a:r>
            <a:r>
              <a:rPr lang="ru-RU" sz="2400" dirty="0"/>
              <a:t> (ОРЗ, </a:t>
            </a:r>
            <a:r>
              <a:rPr lang="en-US" sz="2400" dirty="0"/>
              <a:t>COVID-19</a:t>
            </a:r>
            <a:r>
              <a:rPr lang="ru-RU" sz="2400" dirty="0"/>
              <a:t>) – имеют четко ограниченный временной промежуток</a:t>
            </a:r>
            <a:endParaRPr lang="en-US" sz="2400" dirty="0"/>
          </a:p>
          <a:p>
            <a:r>
              <a:rPr lang="ru-RU" sz="2400" b="1" dirty="0"/>
              <a:t>Длительно текущие хронические заболевания</a:t>
            </a:r>
            <a:r>
              <a:rPr lang="ru-RU" sz="2400" dirty="0"/>
              <a:t> (АГ, сахарный диабет) – как правило, очень длительно</a:t>
            </a:r>
          </a:p>
          <a:p>
            <a:r>
              <a:rPr lang="ru-RU" sz="2400" b="1" dirty="0"/>
              <a:t>Заболевания с непрерывно-рецидивирующим течением</a:t>
            </a:r>
            <a:r>
              <a:rPr lang="ru-RU" sz="2400" dirty="0"/>
              <a:t> (хроническая инфекция нижних мочевых путей) – цель увеличение </a:t>
            </a:r>
            <a:r>
              <a:rPr lang="ru-RU" sz="2400" dirty="0" err="1"/>
              <a:t>межрецидивного</a:t>
            </a:r>
            <a:r>
              <a:rPr lang="ru-RU" sz="2400" dirty="0"/>
              <a:t> периода и уменьшение выраженности симптомов при их возникновении</a:t>
            </a:r>
          </a:p>
        </p:txBody>
      </p:sp>
    </p:spTree>
    <p:extLst>
      <p:ext uri="{BB962C8B-B14F-4D97-AF65-F5344CB8AC3E}">
        <p14:creationId xmlns:p14="http://schemas.microsoft.com/office/powerpoint/2010/main" val="1885553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A1FAAE-6EB6-A47C-63F9-724D73A28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Организация и технология проведения ДМ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CBE1C3-ECCF-7A16-F358-A00F4EB898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400" dirty="0"/>
              <a:t>Встраивание ДМ в существующую клиническую практику амбулаторного приема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/>
              <a:t>Дистанционное врачебное сопровождение пациента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/>
              <a:t>Создание службы дистанционного мониторинга</a:t>
            </a:r>
          </a:p>
        </p:txBody>
      </p:sp>
    </p:spTree>
    <p:extLst>
      <p:ext uri="{BB962C8B-B14F-4D97-AF65-F5344CB8AC3E}">
        <p14:creationId xmlns:p14="http://schemas.microsoft.com/office/powerpoint/2010/main" val="656982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A1FAAE-6EB6-A47C-63F9-724D73A28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Возможности дистанционного мониторинга 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CBE1C3-ECCF-7A16-F358-A00F4EB898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/>
              <a:t>Увеличение приверженности</a:t>
            </a:r>
            <a:r>
              <a:rPr lang="ru-RU" dirty="0"/>
              <a:t> к терапии </a:t>
            </a:r>
          </a:p>
          <a:p>
            <a:r>
              <a:rPr lang="ru-RU" b="1" dirty="0"/>
              <a:t>Сочетание ДМ с регулярными телемедицинскими консультациями</a:t>
            </a:r>
            <a:r>
              <a:rPr lang="ru-RU" dirty="0"/>
              <a:t> «врач-пациент» </a:t>
            </a:r>
            <a:r>
              <a:rPr lang="ru-RU" b="1" dirty="0"/>
              <a:t>увеличивает приверженность терапии</a:t>
            </a:r>
            <a:r>
              <a:rPr lang="ru-RU" dirty="0"/>
              <a:t> в сравнении с обычным ДМ без ТМК </a:t>
            </a:r>
          </a:p>
          <a:p>
            <a:r>
              <a:rPr lang="ru-RU" dirty="0"/>
              <a:t>Регулярный ДМ позволяет </a:t>
            </a:r>
            <a:r>
              <a:rPr lang="ru-RU" b="1" dirty="0"/>
              <a:t>выявлять скрытые отклонения от нормы</a:t>
            </a:r>
          </a:p>
          <a:p>
            <a:r>
              <a:rPr lang="ru-RU" dirty="0"/>
              <a:t>Выявление отклонений от нормы </a:t>
            </a:r>
            <a:r>
              <a:rPr lang="ru-RU" b="1" dirty="0"/>
              <a:t>на ранних стадиях их развития</a:t>
            </a:r>
          </a:p>
          <a:p>
            <a:r>
              <a:rPr lang="ru-RU" b="1" dirty="0"/>
              <a:t>Профилактика</a:t>
            </a:r>
            <a:r>
              <a:rPr lang="ru-RU" dirty="0"/>
              <a:t> заболеваний и развития осложнений</a:t>
            </a:r>
          </a:p>
          <a:p>
            <a:r>
              <a:rPr lang="ru-RU" b="1" dirty="0"/>
              <a:t>Предсказание</a:t>
            </a:r>
            <a:r>
              <a:rPr lang="ru-RU" dirty="0"/>
              <a:t> эффективности терапии</a:t>
            </a:r>
          </a:p>
          <a:p>
            <a:r>
              <a:rPr lang="ru-RU" dirty="0"/>
              <a:t>ДМ дает возможность </a:t>
            </a:r>
            <a:r>
              <a:rPr lang="ru-RU" b="1" dirty="0"/>
              <a:t>подбора индивидуальной или </a:t>
            </a:r>
            <a:r>
              <a:rPr lang="ru-RU" b="1" dirty="0" err="1"/>
              <a:t>таргетной</a:t>
            </a:r>
            <a:r>
              <a:rPr lang="ru-RU" b="1" dirty="0"/>
              <a:t> терапии</a:t>
            </a:r>
          </a:p>
          <a:p>
            <a:r>
              <a:rPr lang="ru-RU" dirty="0"/>
              <a:t>Информация из разных источников о состоянии здоровья и окружающей среды </a:t>
            </a:r>
            <a:r>
              <a:rPr lang="ru-RU" b="1" dirty="0" err="1"/>
              <a:t>взаимообогащается</a:t>
            </a:r>
            <a:r>
              <a:rPr lang="ru-RU" dirty="0"/>
              <a:t> – </a:t>
            </a:r>
            <a:r>
              <a:rPr lang="ru-RU" b="1" dirty="0">
                <a:solidFill>
                  <a:srgbClr val="FF0000"/>
                </a:solidFill>
              </a:rPr>
              <a:t>фьюжн мониторинг</a:t>
            </a:r>
          </a:p>
          <a:p>
            <a:r>
              <a:rPr lang="ru-RU" dirty="0"/>
              <a:t>Получение </a:t>
            </a:r>
            <a:r>
              <a:rPr lang="ru-RU" b="1" dirty="0"/>
              <a:t>новой информации</a:t>
            </a:r>
            <a:r>
              <a:rPr lang="ru-RU" dirty="0"/>
              <a:t> о состоянии организма</a:t>
            </a:r>
          </a:p>
        </p:txBody>
      </p:sp>
    </p:spTree>
    <p:extLst>
      <p:ext uri="{BB962C8B-B14F-4D97-AF65-F5344CB8AC3E}">
        <p14:creationId xmlns:p14="http://schemas.microsoft.com/office/powerpoint/2010/main" val="22684495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A1FAAE-6EB6-A47C-63F9-724D73A28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Ограничения дистанционного мониторинга 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CBE1C3-ECCF-7A16-F358-A00F4EB898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ДМ </a:t>
            </a:r>
            <a:r>
              <a:rPr lang="ru-RU" b="1" dirty="0"/>
              <a:t>увеличивает нагрузку на врачей</a:t>
            </a:r>
            <a:r>
              <a:rPr lang="ru-RU" dirty="0"/>
              <a:t> </a:t>
            </a:r>
          </a:p>
          <a:p>
            <a:r>
              <a:rPr lang="ru-RU" dirty="0"/>
              <a:t>ДМ может </a:t>
            </a:r>
            <a:r>
              <a:rPr lang="ru-RU" b="1" dirty="0"/>
              <a:t>формировать тревожность</a:t>
            </a:r>
            <a:r>
              <a:rPr lang="ru-RU" dirty="0"/>
              <a:t> у пациентов</a:t>
            </a:r>
          </a:p>
          <a:p>
            <a:pPr lvl="1"/>
            <a:r>
              <a:rPr lang="ru-RU" b="1" dirty="0"/>
              <a:t>Недостижение целевых показателей</a:t>
            </a:r>
            <a:r>
              <a:rPr lang="ru-RU" dirty="0"/>
              <a:t> </a:t>
            </a:r>
          </a:p>
          <a:p>
            <a:pPr lvl="2"/>
            <a:r>
              <a:rPr lang="ru-RU" dirty="0"/>
              <a:t>Неправильно выбранные ЦП</a:t>
            </a:r>
          </a:p>
          <a:p>
            <a:pPr lvl="2"/>
            <a:r>
              <a:rPr lang="ru-RU" dirty="0"/>
              <a:t>Неблагоприятное течение заболевания</a:t>
            </a:r>
          </a:p>
          <a:p>
            <a:pPr lvl="1"/>
            <a:r>
              <a:rPr lang="ru-RU" b="1" dirty="0"/>
              <a:t>Ложное срабатывание</a:t>
            </a:r>
          </a:p>
          <a:p>
            <a:pPr lvl="1"/>
            <a:r>
              <a:rPr lang="ru-RU" dirty="0"/>
              <a:t>У ряда пациентов, страдающих </a:t>
            </a:r>
            <a:r>
              <a:rPr lang="ru-RU" b="1" dirty="0"/>
              <a:t>мнительностью, ипохондрией</a:t>
            </a:r>
            <a:r>
              <a:rPr lang="ru-RU" dirty="0"/>
              <a:t>, инструменты, которые позволяют объективизировать показатели здоровья, могут </a:t>
            </a:r>
            <a:r>
              <a:rPr lang="ru-RU" b="1" dirty="0"/>
              <a:t>приводить к акцентуации</a:t>
            </a:r>
            <a:r>
              <a:rPr lang="ru-RU" dirty="0"/>
              <a:t> на малейшие отклонения от нормы</a:t>
            </a:r>
          </a:p>
          <a:p>
            <a:pPr lvl="1"/>
            <a:r>
              <a:rPr lang="ru-RU" b="1" dirty="0"/>
              <a:t>Опасения</a:t>
            </a:r>
            <a:r>
              <a:rPr lang="ru-RU" dirty="0"/>
              <a:t> пациента, что </a:t>
            </a:r>
            <a:r>
              <a:rPr lang="ru-RU" b="1" dirty="0"/>
              <a:t>за ним наблюдают</a:t>
            </a:r>
          </a:p>
        </p:txBody>
      </p:sp>
    </p:spTree>
    <p:extLst>
      <p:ext uri="{BB962C8B-B14F-4D97-AF65-F5344CB8AC3E}">
        <p14:creationId xmlns:p14="http://schemas.microsoft.com/office/powerpoint/2010/main" val="38834305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450010-1843-6E7F-DBDF-832F24DA6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Заключение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98A8B17-DE65-E6F2-7D96-3A29A8CAF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400" dirty="0"/>
              <a:t>Технологии </a:t>
            </a:r>
            <a:r>
              <a:rPr lang="ru-RU" sz="2400" b="1" dirty="0"/>
              <a:t>ДМ являются новым этапом развития ТМТ</a:t>
            </a:r>
            <a:r>
              <a:rPr lang="ru-RU" sz="2400" dirty="0"/>
              <a:t>, и, как любая технология, он имеет свои положительные и отрицательные стороны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/>
              <a:t>По мере развития и становления ДМ </a:t>
            </a:r>
            <a:r>
              <a:rPr lang="ru-RU" sz="2400" b="1" dirty="0"/>
              <a:t>знания о нем будут расширяться </a:t>
            </a:r>
            <a:r>
              <a:rPr lang="ru-RU" sz="2400" dirty="0"/>
              <a:t>и дополняться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/>
              <a:t>На первых этапах дистанционный мониторинг </a:t>
            </a:r>
            <a:r>
              <a:rPr lang="ru-RU" sz="2400" b="1" dirty="0"/>
              <a:t>можно выделить как отдельную технологию</a:t>
            </a:r>
            <a:r>
              <a:rPr lang="ru-RU" sz="2400" dirty="0"/>
              <a:t>, но, скорее всего, со временем эта технология будет распадаться на отдельные клинические направления и </a:t>
            </a:r>
            <a:r>
              <a:rPr lang="ru-RU" sz="2400" b="1" dirty="0"/>
              <a:t>раствориться в рутинной клинической практике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/>
              <a:t>На этапе становления акцент на особый статус технологии, например создание пилотного проекта МЗ РФ </a:t>
            </a:r>
            <a:r>
              <a:rPr lang="ru-RU" sz="2400" b="1" dirty="0"/>
              <a:t>«ПМП», является хорошим инструментом для стимулирования и развития ДМ</a:t>
            </a:r>
            <a:r>
              <a:rPr lang="ru-RU" sz="2400" dirty="0"/>
              <a:t> как особого направления</a:t>
            </a:r>
          </a:p>
        </p:txBody>
      </p:sp>
    </p:spTree>
    <p:extLst>
      <p:ext uri="{BB962C8B-B14F-4D97-AF65-F5344CB8AC3E}">
        <p14:creationId xmlns:p14="http://schemas.microsoft.com/office/powerpoint/2010/main" val="4787439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660</Words>
  <Application>Microsoft Macintosh PowerPoint</Application>
  <PresentationFormat>Широкоэкранный</PresentationFormat>
  <Paragraphs>68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Тема Office</vt:lpstr>
      <vt:lpstr>Дистанционный мониторинг состояния здоровья возможности и ограничения</vt:lpstr>
      <vt:lpstr>Определение</vt:lpstr>
      <vt:lpstr>Что в себя включает дистанционный мониторинг </vt:lpstr>
      <vt:lpstr>Фьюжн мониторинг</vt:lpstr>
      <vt:lpstr>Показания для дистанционного мониторинга </vt:lpstr>
      <vt:lpstr>Организация и технология проведения ДМ </vt:lpstr>
      <vt:lpstr>Возможности дистанционного мониторинга  </vt:lpstr>
      <vt:lpstr>Ограничения дистанционного мониторинга  </vt:lpstr>
      <vt:lpstr>Заключение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Роль «гаджетов» в дистанционном мониторинге</dc:title>
  <dc:creator>Игорь Шадеркин</dc:creator>
  <cp:lastModifiedBy>Игорь Шадеркин</cp:lastModifiedBy>
  <cp:revision>6</cp:revision>
  <dcterms:created xsi:type="dcterms:W3CDTF">2023-05-30T12:58:40Z</dcterms:created>
  <dcterms:modified xsi:type="dcterms:W3CDTF">2023-05-30T15:48:51Z</dcterms:modified>
</cp:coreProperties>
</file>