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84" r:id="rId3"/>
    <p:sldId id="285" r:id="rId4"/>
    <p:sldId id="286" r:id="rId5"/>
    <p:sldId id="287" r:id="rId6"/>
    <p:sldId id="259" r:id="rId7"/>
    <p:sldId id="288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4" r:id="rId17"/>
    <p:sldId id="273" r:id="rId18"/>
    <p:sldId id="275" r:id="rId19"/>
    <p:sldId id="278" r:id="rId20"/>
    <p:sldId id="279" r:id="rId21"/>
    <p:sldId id="281" r:id="rId22"/>
    <p:sldId id="276" r:id="rId23"/>
    <p:sldId id="282" r:id="rId24"/>
    <p:sldId id="289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3"/>
    <a:srgbClr val="00463E"/>
    <a:srgbClr val="006E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86" d="100"/>
          <a:sy n="86" d="100"/>
        </p:scale>
        <p:origin x="24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DEE33-8A96-47FE-84FD-CCF5578D2986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2BE98-274A-4872-943D-123F0BF8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3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203AB88-CE60-4043-90E0-AF13BF84C87A}" type="slidenum">
              <a:rPr lang="ru-RU" altLang="ru-RU" sz="1200" smtClean="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специалисты по социальной работе, социальные педагоги, специалисты по социальной реабилитации, врачи различных специальностей, средний медицинский персонал, педагоги, психологи, логопеды, дефектологи, специалисты по работе с семьей, в сфере физической культуры и спорта, культуры и др.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2BE98-274A-4872-943D-123F0BF88FD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CD7B5-7FD2-43AA-8663-306029554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80AA-BD05-4966-B1DE-A39468FA5D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62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27C4-65D7-41DE-97F0-6A1B3FE1DF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FC45-36CF-4532-8B03-1E5CEF1F4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79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9854-ECE9-43DC-B366-842CE3EF29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817A-BD8A-45FF-BD9F-61C1B671E6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38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6"/>
          <p:cNvSpPr txBox="1">
            <a:spLocks noChangeArrowheads="1"/>
          </p:cNvSpPr>
          <p:nvPr/>
        </p:nvSpPr>
        <p:spPr bwMode="auto">
          <a:xfrm>
            <a:off x="-1333500" y="1985964"/>
            <a:ext cx="125730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ru-RU" sz="1000" b="1">
                <a:solidFill>
                  <a:prstClr val="black"/>
                </a:solidFill>
              </a:rPr>
              <a:t>Punktlista nivå 1: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ru-RU" sz="1000">
                <a:solidFill>
                  <a:prstClr val="black"/>
                </a:solidFill>
              </a:rPr>
              <a:t>Century Gothic,</a:t>
            </a:r>
            <a:br>
              <a:rPr lang="sv-SE" altLang="ru-RU" sz="1000">
                <a:solidFill>
                  <a:prstClr val="black"/>
                </a:solidFill>
              </a:rPr>
            </a:br>
            <a:r>
              <a:rPr lang="sv-SE" altLang="ru-RU" sz="1000">
                <a:solidFill>
                  <a:prstClr val="black"/>
                </a:solidFill>
              </a:rPr>
              <a:t>bold 19pt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ru-RU" sz="1000" b="1">
                <a:solidFill>
                  <a:prstClr val="black"/>
                </a:solidFill>
              </a:rPr>
              <a:t>Nivå 2: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ru-RU" sz="1000">
                <a:solidFill>
                  <a:prstClr val="black"/>
                </a:solidFill>
              </a:rPr>
              <a:t>Century Gothic normal 19pt</a:t>
            </a:r>
          </a:p>
        </p:txBody>
      </p:sp>
      <p:sp>
        <p:nvSpPr>
          <p:cNvPr id="5" name="textruta 7"/>
          <p:cNvSpPr txBox="1">
            <a:spLocks noChangeArrowheads="1"/>
          </p:cNvSpPr>
          <p:nvPr/>
        </p:nvSpPr>
        <p:spPr bwMode="auto">
          <a:xfrm>
            <a:off x="-1333500" y="907256"/>
            <a:ext cx="12573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ru-RU" sz="1000" b="1">
                <a:solidFill>
                  <a:prstClr val="black"/>
                </a:solidFill>
              </a:rPr>
              <a:t>Rubrik: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ru-RU" sz="1000">
                <a:solidFill>
                  <a:prstClr val="black"/>
                </a:solidFill>
              </a:rPr>
              <a:t>Century Gothic,</a:t>
            </a:r>
            <a:br>
              <a:rPr lang="sv-SE" altLang="ru-RU" sz="1000">
                <a:solidFill>
                  <a:prstClr val="black"/>
                </a:solidFill>
              </a:rPr>
            </a:br>
            <a:r>
              <a:rPr lang="sv-SE" altLang="ru-RU" sz="1000">
                <a:solidFill>
                  <a:prstClr val="black"/>
                </a:solidFill>
              </a:rPr>
              <a:t>bold 33pt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544400"/>
            <a:ext cx="6959600" cy="27813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568A-76F7-4C36-86C3-7DD8CBC903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2ADA-5F0B-4893-AE4D-672423775C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88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90" y="250031"/>
            <a:ext cx="8137525" cy="857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27088" y="1168006"/>
            <a:ext cx="3992562" cy="35635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72052" y="1168004"/>
            <a:ext cx="3992563" cy="172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972052" y="3006331"/>
            <a:ext cx="3992563" cy="1725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CH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368D-1682-44BC-BEE8-53F52495E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1631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90" y="250031"/>
            <a:ext cx="8137525" cy="857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27088" y="1168006"/>
            <a:ext cx="3992562" cy="35635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CH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972052" y="1168006"/>
            <a:ext cx="3992563" cy="356354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de-CH" noProof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D231-76A4-4CE7-8D82-AD7596C72A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6557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58C-6637-460E-8456-44C74F29BC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EB44-D90D-4C77-9B1C-2C2803112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A2C5-1766-4480-B391-5597C5ACD3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A101-D1AD-45C9-B7B1-93E71CA2CD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34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2DF8B-29E7-4D9A-A46B-EA47376D92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E91E-49D4-40F9-B1FF-073A40AF60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79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A8F0-74A4-4DF7-8934-947192E3DB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D81F-0E47-435E-A170-F280B1DD4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64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B4B4-588B-4EDA-8796-1CCA0F5CB9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598F-AB01-4E7D-A411-DFD939A729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25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FC03-CFF5-412C-8C4C-D1A5C8DD30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4F54-CC5F-4F25-9813-CA6F8FF18D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91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5207-0035-4370-9F95-62690FD601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1585-D20C-4664-B187-D3E2AE583D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165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2CCC-FD70-4707-A723-7FCDC8ACE2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D643-FA30-40AA-B736-8FF742E13E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50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B6513E-F190-40A7-8EA1-0B8814ADE7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28559-63A2-4A16-B989-BCF5253EAE7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7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55" y="16669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190548" y="3363838"/>
            <a:ext cx="6577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white"/>
                </a:solidFill>
                <a:latin typeface="Arial" charset="0"/>
              </a:rPr>
              <a:t>Формирование системы комплексной реабилитации на современном этапе</a:t>
            </a:r>
            <a:endParaRPr lang="ru-RU" altLang="ru-RU" sz="24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8388424" y="4741190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2413877" y="4371950"/>
            <a:ext cx="4246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solidFill>
                  <a:prstClr val="whit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Шошмин</a:t>
            </a:r>
            <a:r>
              <a:rPr lang="ru-RU" altLang="ru-RU" sz="2000" dirty="0">
                <a:solidFill>
                  <a:prstClr val="whit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Александр </a:t>
            </a:r>
            <a:r>
              <a:rPr lang="ru-RU" altLang="ru-RU" dirty="0">
                <a:solidFill>
                  <a:prstClr val="whit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Владимирович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85341" y="4349561"/>
            <a:ext cx="26828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324471" y="699542"/>
            <a:ext cx="7812360" cy="558193"/>
          </a:xfrm>
          <a:prstGeom prst="rect">
            <a:avLst/>
          </a:prstGeom>
          <a:solidFill>
            <a:srgbClr val="0046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324470" y="735155"/>
            <a:ext cx="7819529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реабилитации и </a:t>
            </a:r>
            <a:r>
              <a:rPr lang="ru-RU" altLang="ru-RU" sz="11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alt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инвалидов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Сотрудничающий центр ВОЗ в Российской Федерации по семейству международных классификаций (МКФ</a:t>
            </a:r>
            <a:r>
              <a:rPr lang="ru-RU" alt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63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08446"/>
            <a:ext cx="7272808" cy="3263504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«Основы законодательства Российской Федерации о культуре»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 социальной защите инвалидов в Российской Федерации»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«Об общих принципах организации публичной власти в субъектах Российской Федерации»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 техническом регулировании»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 физической культуре и спорте в Российской Федерации»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«Об основах социального обслуживания граждан в Российской Федерации»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«Об Общественной палате Российской Федерации»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«Об общих принципах организации и деятельности общественных палат субъектов Российской Федерации»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1284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ИЗМЕНЕНИЯ В ЗАКОНЫ РОССИЙСКОЙ ФЕДЕРАЦИИ </a:t>
            </a:r>
            <a:endParaRPr lang="de-CH" sz="2400" b="1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395536" y="581815"/>
            <a:ext cx="7920880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643223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0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79662"/>
            <a:ext cx="6912768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анализа развития сети организаций, включенных в систему комплексной реабилитации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инвалидов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достаточности принимаемых субъектами Российской Федерации мер по формированию системы комплексной реабилитации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инвалидов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анализ реабилитационной инфраструктуры для предоставления услуг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5277394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МОНИТОРИНГ ФОРМИРОВАНИЯ И РАЗВИТИЯ СИСТЕМЫ</a:t>
            </a:r>
            <a:endParaRPr lang="de-CH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41855"/>
            <a:ext cx="3600400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643223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7534"/>
            <a:ext cx="7272808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16 597 организациях, включены в систему комплексной реабилитации 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3 581 организация социальной защиты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371 многопрофильный центр (16,9% от общего числа)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1 204 медицинских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118 федерального уровня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предоставляются услуги по медицинской реабилитации в условиях дневного стационара в Республика Алтай, Кабардино-Балкарская Республика, Республика Мордовия, Воронежская область, Псковская область, Томская область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498 психолого-педагогических центров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795886"/>
            <a:ext cx="381642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Нет информации об организациях по Москве, Еврейской автономной области и Чукотскому автономному округу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560" y="4643223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4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9582"/>
            <a:ext cx="4608512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735 организаций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572 – базовый уровень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защита населения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46 регионов;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населения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4 региона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сфера культуры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3 региона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физическая культура и спорт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6 регионов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253493"/>
            <a:ext cx="53285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*приказ Минтруда России от 23 апреля 2018 г. № 275 «Об утверждении примерных положений о многопрофильных реабилитационных центрах для инвалидов и детей-инвалидов, а также примерных перечней оборудования, необходимого для предоставления услуг по социальной и профессиональной реабилитации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инвалидов и детей инвалидов»*</a:t>
            </a:r>
          </a:p>
          <a:p>
            <a:r>
              <a:rPr lang="ru-RU" sz="1600" dirty="0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1284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МНОГОПРОФИЛЬНЫЕ ЦЕНТРЫ* </a:t>
            </a:r>
            <a:endParaRPr lang="de-CH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7534"/>
            <a:ext cx="4824536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662518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7654"/>
            <a:ext cx="9001000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социально-средовая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социально-педагогическая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социально-психологическая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социально-бытовая реабилитация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социокультурная реабилитацию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ориентация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адаптивная физическая культура и адаптивный спорт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229722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ОСНОВНЫЕ НАПРАВЛЕНИЯ КОМПЛЕКСНОЙ РЕАБИЛИТАЦИИ И АБИЛИТАЦИИ ИНВАЛИДОВ </a:t>
            </a:r>
          </a:p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И ДЕТЕЙ-ИНВАЛИДОВ </a:t>
            </a:r>
            <a:endParaRPr lang="de-CH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444" y="1275606"/>
            <a:ext cx="4824536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4662518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4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220" y="555526"/>
            <a:ext cx="8136904" cy="4419005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основе методологии постановки целей и задач реабилитации для конкретного инвалида, ребенка-инвалида, ранней помощи детям и их семьям лежит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классификация функционирования, ограничений жизнедеятельности и здоровья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28824"/>
            <a:ext cx="1577421" cy="236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7377"/>
            <a:ext cx="4867602" cy="237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4662518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0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419622"/>
            <a:ext cx="4104456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99,8%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 медицинской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97,8%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 социальной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62,3%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 психолого-педагогической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18,4%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методами адаптивной физической культуры и адаптивного спорта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24,8%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 обеспечении техническими средствами реабилитации</a:t>
            </a: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1630"/>
            <a:ext cx="3427442" cy="16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1284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Потребность в реабилитации (дети)</a:t>
            </a:r>
            <a:endParaRPr lang="de-CH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7534"/>
            <a:ext cx="5472608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662518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64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7626" y="801688"/>
            <a:ext cx="3868340" cy="617934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Ранговые места по структуре инвалидности (дети)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31652" y="957436"/>
            <a:ext cx="3220268" cy="2763441"/>
          </a:xfrm>
        </p:spPr>
        <p:txBody>
          <a:bodyPr/>
          <a:lstStyle/>
          <a:p>
            <a:pPr marL="0" indent="0">
              <a:buNone/>
            </a:pPr>
            <a:endParaRPr lang="ru-RU" sz="2400" b="1" dirty="0"/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Психические расстройства и расстройства поведения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Болезни нервной системы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Врожденные аномалии (пороки развития)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деформации и хромосомные нарушения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психические расстройства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61163" y="771550"/>
            <a:ext cx="4623368" cy="617934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Услуги детям-инвалидам (организации - %) преимущественные нарушения функций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499992" y="1389484"/>
            <a:ext cx="3887391" cy="2763441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81,9%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статодинамических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80,7%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психических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75,7%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внутренних органов и систем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70,1%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сенсорных функций (зрение)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69,0%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сенсорных функций (слух)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68,3%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языковых и речевых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63,7%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тяжелые множественные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51,8%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новообразования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44,9%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комбинированные сенсорные (слух и зрение)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662518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8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347614"/>
            <a:ext cx="3871342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99,8%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 медицинской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96,1%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 социальной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44,6%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 профессиональной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8,7%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методами адаптивной физической культуры и адаптивного спорта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38,6%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 обеспечении техническими средствами реабилитации</a:t>
            </a: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9622"/>
            <a:ext cx="383295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1284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Потребность в реабилитации (взрослые)</a:t>
            </a:r>
            <a:endParaRPr lang="de-CH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7534"/>
            <a:ext cx="6192688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662518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1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19872" y="3734462"/>
            <a:ext cx="5437112" cy="889854"/>
          </a:xfrm>
        </p:spPr>
        <p:txBody>
          <a:bodyPr/>
          <a:lstStyle/>
          <a:p>
            <a:pPr marL="0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*приказ Минтруда России от 27 сентября 2017 г. № 701 </a:t>
            </a:r>
          </a:p>
          <a:p>
            <a:pPr marL="0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примерного порядка организации межведомственного взаимодействия организаций, предоставляющих реабилитационные услуги, обеспечивающего формирование системы комплексной реабилитации инвалидов, раннюю помощь, преемственность в работе с инвалидами, в том числе детьми-инвалидами, и их сопровождение»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29290"/>
            <a:ext cx="67687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документы – 22 субъекта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17 субъектов - координирующий орган - социальная защита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Обычно – учет услуг, редко - координация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Участники - органы исполнительной власти субъектов Российской Федерации:</a:t>
            </a:r>
          </a:p>
          <a:p>
            <a:pPr marL="538163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защита</a:t>
            </a:r>
          </a:p>
          <a:p>
            <a:pPr marL="538163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pPr marL="538163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Труд и занятость</a:t>
            </a:r>
          </a:p>
          <a:p>
            <a:pPr marL="538163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</a:p>
          <a:p>
            <a:pPr marL="538163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Физкультура и спорт</a:t>
            </a:r>
          </a:p>
          <a:p>
            <a:pPr marL="538163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Молодежная политика</a:t>
            </a:r>
          </a:p>
          <a:p>
            <a:pPr marL="538163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5993"/>
            <a:ext cx="3456384" cy="159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1284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 err="1"/>
              <a:t>Межвед</a:t>
            </a:r>
            <a:r>
              <a:rPr lang="ru-RU" sz="2400" dirty="0"/>
              <a:t>*</a:t>
            </a:r>
            <a:endParaRPr lang="de-CH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27534"/>
            <a:ext cx="1080120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4662518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5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179512" y="1131590"/>
            <a:ext cx="5799107" cy="2587087"/>
            <a:chOff x="683570" y="627534"/>
            <a:chExt cx="6955278" cy="3102876"/>
          </a:xfrm>
        </p:grpSpPr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3009725" y="627534"/>
              <a:ext cx="2714403" cy="25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9900"/>
                  </a:solidFill>
                </a:rPr>
                <a:t>Состояние здоровья</a:t>
              </a:r>
              <a:endParaRPr lang="en-US" sz="1200" b="1" dirty="0">
                <a:solidFill>
                  <a:srgbClr val="009900"/>
                </a:solidFill>
              </a:endParaRPr>
            </a:p>
          </p:txBody>
        </p:sp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331641" y="3291830"/>
              <a:ext cx="2714402" cy="4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CC0000"/>
                  </a:solidFill>
                </a:rPr>
                <a:t>Факторы </a:t>
              </a:r>
            </a:p>
            <a:p>
              <a:pPr algn="ctr" defTabSz="68571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CC0000"/>
                  </a:solidFill>
                </a:rPr>
                <a:t>окружающей среды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4608898" y="3354858"/>
              <a:ext cx="2569145" cy="25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CC3300"/>
                  </a:solidFill>
                </a:rPr>
                <a:t>Личностные факторы</a:t>
              </a:r>
              <a:endParaRPr lang="en-US" sz="1200" b="1" dirty="0">
                <a:solidFill>
                  <a:srgbClr val="CC3300"/>
                </a:solidFill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139980" y="2147218"/>
              <a:ext cx="4623759" cy="1111842"/>
              <a:chOff x="793" y="2568"/>
              <a:chExt cx="4128" cy="999"/>
            </a:xfrm>
          </p:grpSpPr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>
                <a:off x="4150" y="3294"/>
                <a:ext cx="0" cy="273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71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793" y="2568"/>
                <a:ext cx="4128" cy="998"/>
                <a:chOff x="793" y="2568"/>
                <a:chExt cx="4128" cy="998"/>
              </a:xfrm>
            </p:grpSpPr>
            <p:sp>
              <p:nvSpPr>
                <p:cNvPr id="8" name="Line 9"/>
                <p:cNvSpPr>
                  <a:spLocks noChangeShapeType="1"/>
                </p:cNvSpPr>
                <p:nvPr/>
              </p:nvSpPr>
              <p:spPr bwMode="auto">
                <a:xfrm>
                  <a:off x="1292" y="3294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Line 10"/>
                <p:cNvSpPr>
                  <a:spLocks noChangeShapeType="1"/>
                </p:cNvSpPr>
                <p:nvPr/>
              </p:nvSpPr>
              <p:spPr bwMode="auto">
                <a:xfrm>
                  <a:off x="1292" y="3294"/>
                  <a:ext cx="2858" cy="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89" y="2568"/>
                  <a:ext cx="0" cy="726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Line 12"/>
                <p:cNvSpPr>
                  <a:spLocks noChangeShapeType="1"/>
                </p:cNvSpPr>
                <p:nvPr/>
              </p:nvSpPr>
              <p:spPr bwMode="auto">
                <a:xfrm>
                  <a:off x="793" y="3022"/>
                  <a:ext cx="4128" cy="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93" y="2568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921" y="2568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2139980" y="972820"/>
              <a:ext cx="4623759" cy="814363"/>
              <a:chOff x="793" y="935"/>
              <a:chExt cx="4128" cy="817"/>
            </a:xfrm>
          </p:grpSpPr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2789" y="935"/>
                <a:ext cx="0" cy="817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71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V="1">
                <a:off x="793" y="1298"/>
                <a:ext cx="4128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71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793" y="1298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71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4921" y="1298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71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683570" y="1763607"/>
              <a:ext cx="2868411" cy="42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CC0000"/>
                  </a:solidFill>
                </a:rPr>
                <a:t>Функции организма</a:t>
              </a:r>
              <a:r>
                <a:rPr lang="en-US" sz="1200" b="1" dirty="0">
                  <a:solidFill>
                    <a:srgbClr val="CC0000"/>
                  </a:solidFill>
                </a:rPr>
                <a:t>/</a:t>
              </a:r>
              <a:endParaRPr lang="ru-RU" sz="1200" b="1" dirty="0">
                <a:solidFill>
                  <a:srgbClr val="CC0000"/>
                </a:solidFill>
              </a:endParaRPr>
            </a:p>
            <a:p>
              <a:pPr algn="ctr" defTabSz="685715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CC0000"/>
                  </a:solidFill>
                </a:rPr>
                <a:t>Структуры организма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563890" y="1851318"/>
              <a:ext cx="1617092" cy="24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CC0000"/>
                  </a:solidFill>
                </a:rPr>
                <a:t>Активность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5876498" y="1859044"/>
              <a:ext cx="1762350" cy="24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CC0000"/>
                  </a:solidFill>
                </a:rPr>
                <a:t>Участие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3121372" y="1975702"/>
              <a:ext cx="514529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71" tIns="34289" rIns="68571" bIns="34289"/>
            <a:lstStyle/>
            <a:p>
              <a:pPr defTabSz="6857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5610884" y="1975702"/>
              <a:ext cx="514529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71" tIns="34289" rIns="68571" bIns="34289"/>
            <a:lstStyle/>
            <a:p>
              <a:pPr defTabSz="6857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1284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БИОПСИХОСОЦИАЛЬНАЯ МОДЕЛЬ ЗДОРОВЬЯ</a:t>
            </a:r>
            <a:endParaRPr lang="de-CH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50254" y="1237443"/>
            <a:ext cx="27996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Здоровье является состоянием полного физического, душевного и социального благополучия, а не только отсутствием болезней и физических дефектов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(Европейская программа работы на 2020–2025 гг. Совместные действия для улучшения здоровья. Копенгаген: Европейское региональное бюро ВОЗ; 2021)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b="1" dirty="0">
                <a:solidFill>
                  <a:srgbClr val="006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https://apps.who.int/iris/handle/10665/339486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115616" y="4826755"/>
            <a:ext cx="740816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C00000"/>
                </a:solidFill>
                <a:latin typeface="Verdana" pitchFamily="34" charset="0"/>
              </a:rPr>
              <a:t>2023		А.В. </a:t>
            </a:r>
            <a:r>
              <a:rPr lang="ru-RU" sz="900" b="1" dirty="0" err="1">
                <a:solidFill>
                  <a:srgbClr val="C00000"/>
                </a:solidFill>
                <a:latin typeface="Verdana" pitchFamily="34" charset="0"/>
              </a:rPr>
              <a:t>Шошмин</a:t>
            </a:r>
            <a:endParaRPr lang="de-CH" sz="9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581815"/>
            <a:ext cx="7200800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66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419622"/>
            <a:ext cx="5616624" cy="278130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более 40 специальностей 235,5* тыс. специалистов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медицинских работников – 88 тыс.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области образования – 80 тыс.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области социального обслуживания – 52 тыс.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области физической культуры и спорта – 3 тыс.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3219822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за первое полугодие 2022 года прошли обучение 75 181 специалист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1284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СПЕЦИАЛИСТЫ</a:t>
            </a:r>
            <a:endParaRPr lang="de-CH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7534"/>
            <a:ext cx="2448272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662518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59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07704" y="1419622"/>
            <a:ext cx="5616624" cy="2781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6 040 служб ранней помощи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2020 год - 458 794 очных и заочных обращений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31 декабря 2021 - 75 Региональных ресурсно-методических центра ранней помощи в 53 субъектах Российской Федерации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36 – в социальной защите населения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27 – в образовании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12 - в сфере охраны здоровья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1284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РАННЯЯ ПОМОЩЬ ДЕТЯМ И ИХ СЕМЬЯМ </a:t>
            </a:r>
            <a:endParaRPr lang="de-CH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7534"/>
            <a:ext cx="6264696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4662518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627534"/>
            <a:ext cx="6120680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Реабилитационная инфраструктура требует дальнейшего развития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работа по определению оптимального количества реабилитационных организаций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28373"/>
            <a:ext cx="4830560" cy="22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560" y="4662518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1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635646"/>
            <a:ext cx="6120680" cy="2781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554,2 млн. руб. ежегодно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… реабилитационным оборудованием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компьютерной техникой, оргтехникой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программным обеспечением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обучение специалистов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созданию, эксплуатацию и развитие информационных систем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организацию ранней помощи…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661770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Субсидия на обеспечение мероприятий на 2020-2025 гг.</a:t>
            </a:r>
            <a:endParaRPr lang="de-CH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96361"/>
            <a:ext cx="4320480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4662518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0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62" y="464429"/>
            <a:ext cx="6210300" cy="571500"/>
          </a:xfrm>
        </p:spPr>
        <p:txBody>
          <a:bodyPr/>
          <a:lstStyle/>
          <a:p>
            <a:pPr algn="ctr" eaLnBrk="1" hangingPunct="1"/>
            <a:r>
              <a:rPr lang="ru-RU" sz="2400" b="1" i="1" dirty="0">
                <a:solidFill>
                  <a:srgbClr val="006E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1277542" y="1437085"/>
            <a:ext cx="6535340" cy="3143250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Сотрудничающий центр ВОЗ в Российской Федерации</a:t>
            </a:r>
          </a:p>
          <a:p>
            <a:pPr marL="0" indent="0" algn="ctr"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семейству международных классификаций (МКФ)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ФНЦЭРИ им. Г. А. Альбрехта Минтруда России</a:t>
            </a:r>
          </a:p>
          <a:p>
            <a:pPr marL="0" indent="0" algn="ctr">
              <a:buNone/>
              <a:defRPr/>
            </a:pPr>
            <a:r>
              <a:rPr lang="en-US" sz="1600" b="1" i="1" dirty="0">
                <a:solidFill>
                  <a:srgbClr val="006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http://www.center-albreht.ru</a:t>
            </a:r>
            <a:endParaRPr lang="ru-RU" sz="1600" b="1" i="1" dirty="0">
              <a:solidFill>
                <a:srgbClr val="006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ru-RU" sz="800" b="1" i="1" dirty="0">
              <a:solidFill>
                <a:srgbClr val="C00000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Александр Владимирович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000" b="1" i="1" dirty="0">
                <a:solidFill>
                  <a:srgbClr val="006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shoshminav@mail.ru</a:t>
            </a:r>
            <a:endParaRPr lang="ru-RU" sz="2000" b="1" i="1" dirty="0">
              <a:solidFill>
                <a:srgbClr val="006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7" name="Picture 2" descr="http://minzdrav.gov.by/nimages/s000782_892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649"/>
            <a:ext cx="2021159" cy="14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396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8"/>
          <p:cNvSpPr>
            <a:spLocks noChangeArrowheads="1"/>
          </p:cNvSpPr>
          <p:nvPr/>
        </p:nvSpPr>
        <p:spPr bwMode="auto">
          <a:xfrm rot="16459267">
            <a:off x="2000094" y="1392054"/>
            <a:ext cx="165235" cy="635734"/>
          </a:xfrm>
          <a:prstGeom prst="upArrow">
            <a:avLst>
              <a:gd name="adj1" fmla="val 50907"/>
              <a:gd name="adj2" fmla="val 157176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9" rIns="68571" bIns="34289" anchor="ctr"/>
          <a:lstStyle/>
          <a:p>
            <a:pPr defTabSz="685715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52204" y="1285956"/>
            <a:ext cx="5244353" cy="2589454"/>
            <a:chOff x="377559" y="1266601"/>
            <a:chExt cx="6048247" cy="2986385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270050" y="1332590"/>
              <a:ext cx="1846660" cy="25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9900"/>
                  </a:solidFill>
                </a:rPr>
                <a:t>Состояние здоровья</a:t>
              </a:r>
              <a:endParaRPr lang="en-US" sz="1200" b="1" dirty="0">
                <a:solidFill>
                  <a:srgbClr val="009900"/>
                </a:solidFill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132411" y="3321851"/>
              <a:ext cx="1846659" cy="43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CC0000"/>
                  </a:solidFill>
                </a:rPr>
                <a:t>Факторы </a:t>
              </a:r>
            </a:p>
            <a:p>
              <a:pPr algn="ctr" defTabSz="68571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CC0000"/>
                  </a:solidFill>
                </a:rPr>
                <a:t>окружающей среды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379119" y="3321851"/>
              <a:ext cx="1747838" cy="43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CC3300"/>
                  </a:solidFill>
                </a:rPr>
                <a:t>Личностные факторы</a:t>
              </a:r>
              <a:endParaRPr lang="en-US" sz="1200" b="1" dirty="0">
                <a:solidFill>
                  <a:srgbClr val="CC3300"/>
                </a:solidFill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81295" y="2730104"/>
              <a:ext cx="3145631" cy="542925"/>
              <a:chOff x="793" y="2568"/>
              <a:chExt cx="4128" cy="999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4150" y="3294"/>
                <a:ext cx="0" cy="273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71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793" y="2568"/>
                <a:ext cx="4128" cy="998"/>
                <a:chOff x="793" y="2568"/>
                <a:chExt cx="4128" cy="998"/>
              </a:xfrm>
            </p:grpSpPr>
            <p:sp>
              <p:nvSpPr>
                <p:cNvPr id="10" name="Line 9"/>
                <p:cNvSpPr>
                  <a:spLocks noChangeShapeType="1"/>
                </p:cNvSpPr>
                <p:nvPr/>
              </p:nvSpPr>
              <p:spPr bwMode="auto">
                <a:xfrm>
                  <a:off x="1292" y="3294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Line 10"/>
                <p:cNvSpPr>
                  <a:spLocks noChangeShapeType="1"/>
                </p:cNvSpPr>
                <p:nvPr/>
              </p:nvSpPr>
              <p:spPr bwMode="auto">
                <a:xfrm>
                  <a:off x="1292" y="3294"/>
                  <a:ext cx="2858" cy="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89" y="2568"/>
                  <a:ext cx="0" cy="726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793" y="3022"/>
                  <a:ext cx="4128" cy="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93" y="2568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921" y="2568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71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681295" y="1841904"/>
              <a:ext cx="3145631" cy="345281"/>
              <a:chOff x="793" y="935"/>
              <a:chExt cx="4128" cy="817"/>
            </a:xfrm>
          </p:grpSpPr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789" y="935"/>
                <a:ext cx="0" cy="817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71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 flipV="1">
                <a:off x="793" y="1298"/>
                <a:ext cx="4128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71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793" y="1298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71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4921" y="1298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71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1602994" y="2252759"/>
              <a:ext cx="1951434" cy="43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CC0000"/>
                  </a:solidFill>
                </a:rPr>
                <a:t>Функции организма</a:t>
              </a:r>
              <a:r>
                <a:rPr lang="en-US" sz="1050" b="1" dirty="0">
                  <a:solidFill>
                    <a:srgbClr val="CC0000"/>
                  </a:solidFill>
                </a:rPr>
                <a:t>/ </a:t>
              </a:r>
              <a:r>
                <a:rPr lang="ru-RU" sz="1050" b="1" dirty="0">
                  <a:solidFill>
                    <a:srgbClr val="CC0000"/>
                  </a:solidFill>
                </a:rPr>
                <a:t>Структуры организма</a:t>
              </a:r>
              <a:endParaRPr lang="en-US" sz="1050" b="1" dirty="0">
                <a:solidFill>
                  <a:srgbClr val="CC0000"/>
                </a:solidFill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3643312" y="2353867"/>
              <a:ext cx="1100138" cy="25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CC0000"/>
                  </a:solidFill>
                </a:rPr>
                <a:t>Активность</a:t>
              </a:r>
              <a:endParaRPr lang="en-US" sz="1050" b="1" dirty="0">
                <a:solidFill>
                  <a:srgbClr val="CC0000"/>
                </a:solidFill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5226846" y="2351485"/>
              <a:ext cx="119896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1" tIns="34289" rIns="68571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715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CC0000"/>
                  </a:solidFill>
                </a:rPr>
                <a:t>Участие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3380187" y="2483644"/>
              <a:ext cx="3500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71" tIns="34289" rIns="68571" bIns="34289"/>
            <a:lstStyle/>
            <a:p>
              <a:pPr defTabSz="6857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4677968" y="2483644"/>
              <a:ext cx="35004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71" tIns="34289" rIns="68571" bIns="34289"/>
            <a:lstStyle/>
            <a:p>
              <a:pPr defTabSz="6857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7" name="Picture 33" descr="nternational Statistical Classification of Diseases and Related Health Problems (ICD-10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59" y="1266601"/>
              <a:ext cx="732296" cy="1084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29"/>
            <p:cNvSpPr>
              <a:spLocks noChangeArrowheads="1"/>
            </p:cNvSpPr>
            <p:nvPr/>
          </p:nvSpPr>
          <p:spPr bwMode="auto">
            <a:xfrm rot="14555631">
              <a:off x="2033136" y="2691154"/>
              <a:ext cx="189309" cy="808434"/>
            </a:xfrm>
            <a:prstGeom prst="upArrow">
              <a:avLst>
                <a:gd name="adj1" fmla="val 50000"/>
                <a:gd name="adj2" fmla="val 155258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1" tIns="34289" rIns="68571" bIns="34289" anchor="ctr"/>
            <a:lstStyle/>
            <a:p>
              <a:pPr defTabSz="6857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29" name="Picture 35" descr="3546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510" y="2969132"/>
              <a:ext cx="866600" cy="128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697678" y="4734526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721151" y="788582"/>
            <a:ext cx="2768203" cy="394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14283" indent="-214283" defTabSz="685715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</a:rPr>
              <a:t>Этически нейтральный взгляд на инвалидность </a:t>
            </a:r>
          </a:p>
          <a:p>
            <a:pPr marL="214283" indent="-214283" defTabSz="685715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</a:rPr>
              <a:t>Категории МКФ являются нейтральными во избежание негативных коннотаций и стигматизации</a:t>
            </a:r>
          </a:p>
          <a:p>
            <a:pPr marL="214283" indent="-214283" defTabSz="685715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</a:rPr>
              <a:t>Классификация от функций и частей тела до государства, факторов внешней среды</a:t>
            </a:r>
          </a:p>
          <a:p>
            <a:pPr marL="214283" indent="-214283" defTabSz="685715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</a:rPr>
              <a:t>Подходит всем людям (сплошная шкала от полного здоровья до полного нездоровья)</a:t>
            </a:r>
          </a:p>
          <a:p>
            <a:pPr marL="214283" indent="-214283" defTabSz="685715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</a:rPr>
              <a:t>Общий язык для описания здоровья и инвалидности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33" name="Picture 51" descr="МКБ-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59" y="893449"/>
            <a:ext cx="793835" cy="104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1284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БИОПСИХОСОЦИАЛЬНАЯ МОДЕЛЬ ЗДОРОВЬЯ</a:t>
            </a:r>
            <a:endParaRPr lang="de-CH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581815"/>
            <a:ext cx="7200800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31" y="161478"/>
            <a:ext cx="7578600" cy="745331"/>
          </a:xfrm>
        </p:spPr>
        <p:txBody>
          <a:bodyPr/>
          <a:lstStyle/>
          <a:p>
            <a:pPr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ФУНКЦИОНИРОВАНИЕ ВАРЬИРУЕТ ПО СФЕРАМ И ПО ЛЮДЯМ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219" name="Объект 13"/>
          <p:cNvGraphicFramePr>
            <a:graphicFrameLocks noGrp="1"/>
          </p:cNvGraphicFramePr>
          <p:nvPr>
            <p:ph idx="1"/>
          </p:nvPr>
        </p:nvGraphicFramePr>
        <p:xfrm>
          <a:off x="541338" y="922338"/>
          <a:ext cx="8231187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иаграмма" r:id="rId3" imgW="10998137" imgH="4846740" progId="Excel.Chart.8">
                  <p:embed/>
                </p:oleObj>
              </mc:Choice>
              <mc:Fallback>
                <p:oleObj name="Диаграмма" r:id="rId3" imgW="10998137" imgH="484674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922338"/>
                        <a:ext cx="8231187" cy="362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Рисунок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87985" r="51683" b="8876"/>
          <a:stretch>
            <a:fillRect/>
          </a:stretch>
        </p:blipFill>
        <p:spPr bwMode="auto">
          <a:xfrm>
            <a:off x="5547122" y="4624396"/>
            <a:ext cx="3037284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0256" y="4643223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3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1231" y="92441"/>
            <a:ext cx="8568572" cy="994172"/>
          </a:xfrm>
        </p:spPr>
        <p:txBody>
          <a:bodyPr/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ФУНКЦИОНИРОВАНИЕ И ОГРАНИЧЕНИЕ ЖИЗНЕДЕЯТЕЛЬНОСТИ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Объект 2"/>
          <p:cNvSpPr>
            <a:spLocks noGrp="1"/>
          </p:cNvSpPr>
          <p:nvPr>
            <p:ph idx="1"/>
          </p:nvPr>
        </p:nvSpPr>
        <p:spPr>
          <a:xfrm>
            <a:off x="911226" y="1131590"/>
            <a:ext cx="7261174" cy="35182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Уход от диагноза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Взгляд на человека с точки зрения его функционирования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Программа реабилитации/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 точки зрения потребностей, активности, участия в жизни общества и факторов окружающей среды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53" y="2500196"/>
            <a:ext cx="1188244" cy="178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81" y="2500196"/>
            <a:ext cx="4130513" cy="201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flipV="1">
            <a:off x="335216" y="894117"/>
            <a:ext cx="3660720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4643223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3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9582"/>
            <a:ext cx="7886700" cy="3263504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Российской Федерации «Доступная среда»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Концепция развития в Российской Федерации системы комплексной реабилитации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инвалидов, в том числе детей-инвалидов, на период до 2025 года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реализации Концепции… 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1836" y="3291830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i="1" dirty="0"/>
              <a:t>распоряжение Правительства Российской Федерации от 16 августа 2022 г. № 2253-р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560" y="4643223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4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4734" y="1383617"/>
            <a:ext cx="3543250" cy="36451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сферам: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защита населения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занятость населения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физическая культура и спорта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общественные объединения инвалидов и лица, представляющие их интересы </a:t>
            </a:r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214" y="1347614"/>
            <a:ext cx="3111202" cy="37171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ведомствам: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Минздрав России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Минспорт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Минкультуры России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Минпромторг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Роструд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1284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МИНТРУД РОССИИ - КООРДИНАТОР РЕФОРМЫ</a:t>
            </a:r>
            <a:endParaRPr lang="de-CH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81815"/>
            <a:ext cx="7200800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4643223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7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7153"/>
            <a:ext cx="7920880" cy="994172"/>
          </a:xfrm>
        </p:spPr>
        <p:txBody>
          <a:bodyPr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ЗАКОНОПРОЕКТ «О ВНЕСЕНИИ ИЗМЕНЕНИЙ В ОТДЕЛЬНЫЕ ЗАКОНОДАТЕЛЬНЫЕ АКТЫ РОССИЙСКОЙ ФЕДЕРАЦИИ ПО ВОПРОСАМ КОМПЛЕКСНОЙ РЕАБИЛИТАЦИИ И АБИЛИТАЦИИ ИНВАЛИДОВ»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63638"/>
            <a:ext cx="7056784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декабрь 2022 г. - внесен в Правительство Российской Федерации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январь 2023 г. - на площадке Аппарата Правительства Российской Федерации состоялось согласительное совещание по обсуждению Законопроекта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Законопроект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83 субъектами Российской Федерации, Минздравом России,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Минпромторгом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Минспортом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Минцифры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России, Минкультуры России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Подписаны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таблицы разногласий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законопроекту с Минфином России и Минэкономразвития России. 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316960" y="1013863"/>
            <a:ext cx="3660720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560" y="4643223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2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35646"/>
            <a:ext cx="7128792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взаимоувязанной системы полномочий органов государственной власти и организаций, предоставляющих услуги по комплексной реабилитации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инвалидам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закрепление полномочий органов государственной власти - основания для обеспечения инвалидов услугами по комплексной реабилитации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2718" y="183752"/>
            <a:ext cx="81284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ОСНОВНАЯ ЦЕЛЬ ЗАКОНОПРОЕКТА </a:t>
            </a:r>
            <a:endParaRPr lang="de-CH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81815"/>
            <a:ext cx="7200800" cy="45719"/>
          </a:xfrm>
          <a:prstGeom prst="rect">
            <a:avLst/>
          </a:prstGeom>
          <a:solidFill>
            <a:srgbClr val="00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4643223"/>
            <a:ext cx="8338818" cy="3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Verdana" pitchFamily="34" charset="0"/>
              </a:rPr>
              <a:t>2023	</a:t>
            </a:r>
            <a:r>
              <a:rPr lang="en-US" sz="900" b="1" dirty="0">
                <a:latin typeface="Verdana" pitchFamily="34" charset="0"/>
              </a:rPr>
              <a:t>				</a:t>
            </a:r>
            <a:r>
              <a:rPr lang="ru-RU" sz="900" b="1" dirty="0">
                <a:latin typeface="Verdana" pitchFamily="34" charset="0"/>
              </a:rPr>
              <a:t>				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А.В.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Шошмин</a:t>
            </a:r>
            <a:endParaRPr lang="de-CH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86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491A3C9D-0E5B-40B2-89B6-F8B5AA00090B}" vid="{1EDF3111-2DDC-42F6-B39E-5D26A00F2F2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1278</Words>
  <Application>Microsoft Office PowerPoint</Application>
  <PresentationFormat>Экран (16:9)</PresentationFormat>
  <Paragraphs>203</Paragraphs>
  <Slides>24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Тема1</vt:lpstr>
      <vt:lpstr>Диаграмма</vt:lpstr>
      <vt:lpstr>Презентация PowerPoint</vt:lpstr>
      <vt:lpstr>Презентация PowerPoint</vt:lpstr>
      <vt:lpstr>Презентация PowerPoint</vt:lpstr>
      <vt:lpstr>ФУНКЦИОНИРОВАНИЕ ВАРЬИРУЕТ ПО СФЕРАМ И ПО ЛЮДЯМ</vt:lpstr>
      <vt:lpstr>ФУНКЦИОНИРОВАНИЕ И ОГРАНИЧЕНИЕ ЖИЗНЕДЕЯТЕЛЬНОСТИ</vt:lpstr>
      <vt:lpstr>Презентация PowerPoint</vt:lpstr>
      <vt:lpstr>Презентация PowerPoint</vt:lpstr>
      <vt:lpstr>ЗАКОНОПРОЕКТ «О ВНЕСЕНИИ ИЗМЕНЕНИЙ В ОТДЕЛЬНЫЕ ЗАКОНОДАТЕЛЬНЫЕ АКТЫ РОССИЙСКОЙ ФЕДЕРАЦИИ ПО ВОПРОСАМ КОМПЛЕКСНОЙ РЕАБИЛИТАЦИИ И АБИЛИТАЦИИ ИНВАЛИДОВ»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Woker</dc:creator>
  <cp:lastModifiedBy>Выездной1</cp:lastModifiedBy>
  <cp:revision>44</cp:revision>
  <dcterms:created xsi:type="dcterms:W3CDTF">2023-05-26T12:53:44Z</dcterms:created>
  <dcterms:modified xsi:type="dcterms:W3CDTF">2023-06-02T06:57:52Z</dcterms:modified>
</cp:coreProperties>
</file>