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8" r:id="rId5"/>
    <p:sldId id="262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371"/>
  </p:normalViewPr>
  <p:slideViewPr>
    <p:cSldViewPr snapToGrid="0">
      <p:cViewPr varScale="1">
        <p:scale>
          <a:sx n="69" d="100"/>
          <a:sy n="6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78CCB-2394-FF66-8AF6-CDF03CD49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74AE78-1D6E-8102-1B44-08F661934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182C2-F57B-1453-9377-E7DF847F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D26B-D87A-4349-984E-0BB028034D9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8F7D07-B616-7089-E574-26E9EAB1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D71EC-210D-074E-5537-D778AA54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4728-2A04-4D4E-B45A-1F367120D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6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24A57-EC91-AB85-BAE6-ABB484A8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1E738F-2137-C1EB-D176-71574A636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8DA760-8C65-C13B-8F7D-EF716809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D26B-D87A-4349-984E-0BB028034D9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40BFD-A8BE-79EC-F01F-99605997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B6F0F7-83D2-3638-E84B-1B8918D1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4728-2A04-4D4E-B45A-1F367120D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2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EDCC4F-93D1-0D0D-C376-DE3EF7483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6AD90E-39E1-E318-7C67-6A2E36F61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F3343-09AB-0DCD-891E-AB14DC78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D26B-D87A-4349-984E-0BB028034D9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209B0-5BDC-EDDB-703A-B69CC26C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DC5A7-4CD2-0D60-25D8-CF7F24CD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4728-2A04-4D4E-B45A-1F367120D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2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03DED-6C41-65E5-2780-DCC041B7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894060-60B1-DCA3-B2D8-50221576B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8F346-FF20-E653-36C5-8CDD14E6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D26B-D87A-4349-984E-0BB028034D9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86000F-C54C-F51C-FAE8-E37E8154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ABA8E-12FB-B5F3-5491-F161AEBA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4728-2A04-4D4E-B45A-1F367120D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4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9AE1B-101F-13CE-ACC4-50A7959F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A91BD7-C977-8EA1-76C2-6C4BE912D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0D316-8083-12EE-1BAC-69D4F0BA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D26B-D87A-4349-984E-0BB028034D9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4C20DD-629D-8618-A63F-0F641451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64A2F-4981-89B9-F5D9-9E5712B0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4728-2A04-4D4E-B45A-1F367120D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7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6217B-CBB1-A547-CA1A-F76ACA479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7CF57-A1D5-7E88-4A36-6F90A5096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0D6BFF-8777-E3DC-8409-3A7EB5F22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9E96D5-7406-A975-3D51-C0363700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D26B-D87A-4349-984E-0BB028034D9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F7C2D0-D1FB-3608-21AF-186DC1B2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C7C01-2588-DAE1-926B-BC730B3D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4728-2A04-4D4E-B45A-1F367120D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0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1C8F9-E9DC-85C6-816F-7E3D8675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4D4AB-4443-673F-1976-4A4478B8D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F2260B-D757-7E7F-C648-B16156AE6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7E4CF8-7DF4-C652-A62C-A387B0A60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BED172-22C0-1DD9-1A39-93B7C6612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EAD217-D1EE-4139-327C-42211B6F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D26B-D87A-4349-984E-0BB028034D9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02EC95-A3BE-BBEE-1DA9-11A4D41F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0611E7-86C5-DD47-F2A6-AC38106D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4728-2A04-4D4E-B45A-1F367120D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6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207C3-23CB-69EF-9434-0D0002EC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FE6FFB-9B43-A22F-C3D6-1188A7CD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D26B-D87A-4349-984E-0BB028034D9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D7A4AE-CC92-D80C-41B6-F863CE1E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CF2E0D-56BA-7742-178D-82F25365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4728-2A04-4D4E-B45A-1F367120D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7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6EACDA-CF4B-C776-0D90-ED497577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D26B-D87A-4349-984E-0BB028034D9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C2A9B4-1E02-29CE-F822-E990DB11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81E6F4-D736-73CA-F616-92C8837D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4728-2A04-4D4E-B45A-1F367120D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961AC-1481-3419-8B22-D92D5B07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E6950-6110-DEF2-C311-69A751635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BECCAD-14A8-30EF-8AB6-186BDF668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21D908-6F82-6680-7576-B514547F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D26B-D87A-4349-984E-0BB028034D9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1256D3-FCEF-77EA-B06E-D5031AC4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3ACA8A-9DE0-8BA8-5750-232D0DF48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4728-2A04-4D4E-B45A-1F367120D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3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23DDF-965B-65BA-868F-E3935A70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890DE6-05B1-159B-82B8-8C0687A4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3F09A7-43B0-2B2C-EB1B-CA02E5C9F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F40296-760D-C684-F17C-D857E536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D26B-D87A-4349-984E-0BB028034D9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84D420-A0E3-6120-D318-8C262C85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6C14B-1372-FBA5-6236-C640413E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4728-2A04-4D4E-B45A-1F367120D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0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A0AF9-CEAD-621F-0346-7C0EB6BC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965DDC-F4AE-A9C3-0449-3EDF93880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9BDD2-AA5F-8328-DEB0-FCD447949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D26B-D87A-4349-984E-0BB028034D9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C5EAED-FA7E-F3AA-299A-761F81A61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40140-6D9B-EF3D-62C8-9E8881F98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4728-2A04-4D4E-B45A-1F367120D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4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F64249-6890-2408-163B-D55BCE7E6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 l="107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4CDD4-7187-AA1E-29D7-838F40CE6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609" y="1135615"/>
            <a:ext cx="9342782" cy="238760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Опыт ЧУЗ «МСЧ «Силовые машины»</a:t>
            </a:r>
            <a:br>
              <a:rPr lang="ru-RU" sz="4000" dirty="0">
                <a:latin typeface="Georgia" panose="02040502050405020303" pitchFamily="18" charset="0"/>
              </a:rPr>
            </a:br>
            <a:r>
              <a:rPr lang="ru-RU" sz="4000" dirty="0">
                <a:latin typeface="Georgia" panose="02040502050405020303" pitchFamily="18" charset="0"/>
              </a:rPr>
              <a:t>Корпоративная медицина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651639-6815-DC51-A9DF-0C6491537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4190"/>
            <a:ext cx="9144000" cy="1043609"/>
          </a:xfrm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Главный врач Воеводин Д.О.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B67488-EFB3-0874-10B1-6308E07F9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591" y="103450"/>
            <a:ext cx="2119042" cy="7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4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F64249-6890-2408-163B-D55BCE7E6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 l="214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4CDD4-7187-AA1E-29D7-838F40CE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Медсанчасть «Силовые Машины»	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651639-6815-DC51-A9DF-0C6491537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Некоммерческая организация</a:t>
            </a:r>
          </a:p>
          <a:p>
            <a:r>
              <a:rPr lang="ru-RU" dirty="0">
                <a:latin typeface="Georgia" panose="02040502050405020303" pitchFamily="18" charset="0"/>
              </a:rPr>
              <a:t>Ведомственная поликлиника</a:t>
            </a:r>
          </a:p>
          <a:p>
            <a:r>
              <a:rPr lang="ru-RU" dirty="0">
                <a:latin typeface="Georgia" panose="02040502050405020303" pitchFamily="18" charset="0"/>
              </a:rPr>
              <a:t>64 сотрудника</a:t>
            </a:r>
          </a:p>
          <a:p>
            <a:r>
              <a:rPr lang="ru-RU" dirty="0">
                <a:latin typeface="Georgia" panose="02040502050405020303" pitchFamily="18" charset="0"/>
              </a:rPr>
              <a:t>50 сотрудников медицинского персонала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Часть команды, часть корабля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Мы являемся частью холдинга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5E75F8-12B5-262E-A649-076067592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591" y="103450"/>
            <a:ext cx="2119042" cy="7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8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F64249-6890-2408-163B-D55BCE7E6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 l="214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4CDD4-7187-AA1E-29D7-838F40CE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Услуги для холдинга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651639-6815-DC51-A9DF-0C6491537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Предварительные и периодические медицинские осмотры</a:t>
            </a:r>
          </a:p>
          <a:p>
            <a:r>
              <a:rPr lang="ru-RU" dirty="0">
                <a:latin typeface="Georgia" panose="02040502050405020303" pitchFamily="18" charset="0"/>
              </a:rPr>
              <a:t>Предрейсовые и послерейсовые, </a:t>
            </a:r>
            <a:r>
              <a:rPr lang="ru-RU" dirty="0" err="1">
                <a:latin typeface="Georgia" panose="02040502050405020303" pitchFamily="18" charset="0"/>
              </a:rPr>
              <a:t>предсменные</a:t>
            </a:r>
            <a:r>
              <a:rPr lang="ru-RU" dirty="0">
                <a:latin typeface="Georgia" panose="02040502050405020303" pitchFamily="18" charset="0"/>
              </a:rPr>
              <a:t> и </a:t>
            </a:r>
            <a:r>
              <a:rPr lang="ru-RU" dirty="0" err="1">
                <a:latin typeface="Georgia" panose="02040502050405020303" pitchFamily="18" charset="0"/>
              </a:rPr>
              <a:t>послесменные</a:t>
            </a:r>
            <a:r>
              <a:rPr lang="ru-RU" dirty="0">
                <a:latin typeface="Georgia" panose="02040502050405020303" pitchFamily="18" charset="0"/>
              </a:rPr>
              <a:t> медицинские осмотры</a:t>
            </a:r>
          </a:p>
          <a:p>
            <a:r>
              <a:rPr lang="ru-RU" dirty="0">
                <a:latin typeface="Georgia" panose="02040502050405020303" pitchFamily="18" charset="0"/>
              </a:rPr>
              <a:t>Обслуживание сотрудников компании по ДМС</a:t>
            </a:r>
          </a:p>
          <a:p>
            <a:r>
              <a:rPr lang="ru-RU" dirty="0">
                <a:latin typeface="Georgia" panose="02040502050405020303" pitchFamily="18" charset="0"/>
              </a:rPr>
              <a:t>Здравпункты на заводах компании</a:t>
            </a: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AAF877-445D-32AD-F536-4AB7AE24A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591" y="103450"/>
            <a:ext cx="2119042" cy="7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3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F64249-6890-2408-163B-D55BCE7E6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 l="214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4CDD4-7187-AA1E-29D7-838F40CE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Начало пути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651639-6815-DC51-A9DF-0C6491537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Финансово зависимы от компании</a:t>
            </a:r>
          </a:p>
          <a:p>
            <a:r>
              <a:rPr lang="ru-RU" dirty="0">
                <a:latin typeface="Georgia" panose="02040502050405020303" pitchFamily="18" charset="0"/>
              </a:rPr>
              <a:t>Устаревшее оборудование и оснащение</a:t>
            </a:r>
          </a:p>
          <a:p>
            <a:r>
              <a:rPr lang="ru-RU" dirty="0">
                <a:latin typeface="Georgia" panose="02040502050405020303" pitchFamily="18" charset="0"/>
              </a:rPr>
              <a:t>МИС работает только на часть задач</a:t>
            </a:r>
          </a:p>
          <a:p>
            <a:r>
              <a:rPr lang="ru-RU" dirty="0">
                <a:latin typeface="Georgia" panose="02040502050405020303" pitchFamily="18" charset="0"/>
              </a:rPr>
              <a:t>Остальное на бумаге без электронных документов</a:t>
            </a:r>
          </a:p>
          <a:p>
            <a:r>
              <a:rPr lang="ru-RU" dirty="0">
                <a:latin typeface="Georgia" panose="02040502050405020303" pitchFamily="18" charset="0"/>
              </a:rPr>
              <a:t>5 удаленных здравпунктов не имеют компьютеров и выхода в интернет</a:t>
            </a: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96A113-98F6-452E-9D12-183DD4D9D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591" y="103450"/>
            <a:ext cx="2119042" cy="7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F64249-6890-2408-163B-D55BCE7E6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 l="214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4CDD4-7187-AA1E-29D7-838F40CE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Цели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651639-6815-DC51-A9DF-0C6491537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Финансовое самообеспечение</a:t>
            </a:r>
          </a:p>
          <a:p>
            <a:r>
              <a:rPr lang="ru-RU" dirty="0">
                <a:latin typeface="Georgia" panose="02040502050405020303" pitchFamily="18" charset="0"/>
              </a:rPr>
              <a:t>Рост </a:t>
            </a:r>
            <a:r>
              <a:rPr lang="en-US" dirty="0">
                <a:latin typeface="Georgia" panose="02040502050405020303" pitchFamily="18" charset="0"/>
              </a:rPr>
              <a:t>NPS</a:t>
            </a:r>
            <a:r>
              <a:rPr lang="ru-RU" dirty="0">
                <a:latin typeface="Georgia" panose="02040502050405020303" pitchFamily="18" charset="0"/>
              </a:rPr>
              <a:t> до 80% среди сотрудников</a:t>
            </a:r>
          </a:p>
          <a:p>
            <a:r>
              <a:rPr lang="ru-RU" dirty="0">
                <a:latin typeface="Georgia" panose="02040502050405020303" pitchFamily="18" charset="0"/>
              </a:rPr>
              <a:t>Приведение учреждение к бенчмаркингу отрасли</a:t>
            </a:r>
          </a:p>
          <a:p>
            <a:r>
              <a:rPr lang="ru-RU" dirty="0">
                <a:latin typeface="Georgia" panose="02040502050405020303" pitchFamily="18" charset="0"/>
              </a:rPr>
              <a:t>Расширение спектра услуг для сотрудников компании</a:t>
            </a:r>
          </a:p>
          <a:p>
            <a:r>
              <a:rPr lang="ru-RU" dirty="0">
                <a:latin typeface="Georgia" panose="02040502050405020303" pitchFamily="18" charset="0"/>
              </a:rPr>
              <a:t>Соблюдение сроков проведения </a:t>
            </a:r>
            <a:r>
              <a:rPr lang="ru-RU" dirty="0" err="1">
                <a:latin typeface="Georgia" panose="02040502050405020303" pitchFamily="18" charset="0"/>
              </a:rPr>
              <a:t>проф</a:t>
            </a:r>
            <a:r>
              <a:rPr lang="ru-RU" dirty="0">
                <a:latin typeface="Georgia" panose="02040502050405020303" pitchFamily="18" charset="0"/>
              </a:rPr>
              <a:t> осмотров</a:t>
            </a:r>
          </a:p>
          <a:p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39478F-752E-23C5-B176-2DA92EBE1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591" y="103450"/>
            <a:ext cx="2119042" cy="7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4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F64249-6890-2408-163B-D55BCE7E6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 l="214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4CDD4-7187-AA1E-29D7-838F40CE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Что сделано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651639-6815-DC51-A9DF-0C6491537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Перестройка процессов начиная от регистратуры</a:t>
            </a:r>
          </a:p>
          <a:p>
            <a:r>
              <a:rPr lang="ru-RU" dirty="0">
                <a:latin typeface="Georgia" panose="02040502050405020303" pitchFamily="18" charset="0"/>
              </a:rPr>
              <a:t>Внедрение бережливых технологий</a:t>
            </a:r>
          </a:p>
          <a:p>
            <a:r>
              <a:rPr lang="ru-RU" dirty="0">
                <a:latin typeface="Georgia" panose="02040502050405020303" pitchFamily="18" charset="0"/>
              </a:rPr>
              <a:t>Смена и доработка МИС для обеспечения работы </a:t>
            </a:r>
            <a:r>
              <a:rPr lang="ru-RU" dirty="0" err="1">
                <a:latin typeface="Georgia" panose="02040502050405020303" pitchFamily="18" charset="0"/>
              </a:rPr>
              <a:t>проф</a:t>
            </a:r>
            <a:r>
              <a:rPr lang="ru-RU" dirty="0">
                <a:latin typeface="Georgia" panose="02040502050405020303" pitchFamily="18" charset="0"/>
              </a:rPr>
              <a:t> осмотров</a:t>
            </a:r>
          </a:p>
          <a:p>
            <a:r>
              <a:rPr lang="ru-RU" dirty="0">
                <a:latin typeface="Georgia" panose="02040502050405020303" pitchFamily="18" charset="0"/>
              </a:rPr>
              <a:t>Привлечение клиентов «с улицы»</a:t>
            </a:r>
          </a:p>
          <a:p>
            <a:r>
              <a:rPr lang="ru-RU" dirty="0">
                <a:latin typeface="Georgia" panose="02040502050405020303" pitchFamily="18" charset="0"/>
              </a:rPr>
              <a:t>Программа лояльности для сотрудников и их родственников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Ремонт помещения и переоснащение кабинетов</a:t>
            </a:r>
          </a:p>
          <a:p>
            <a:r>
              <a:rPr lang="ru-RU" dirty="0">
                <a:latin typeface="Georgia" panose="02040502050405020303" pitchFamily="18" charset="0"/>
              </a:rPr>
              <a:t>Самоокупаемость и рентабельность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0655E7-82C0-9591-8F3B-0E1BF1701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591" y="103450"/>
            <a:ext cx="2119042" cy="7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0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F64249-6890-2408-163B-D55BCE7E6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 l="214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4CDD4-7187-AA1E-29D7-838F40CE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Усиление здравпунктов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651639-6815-DC51-A9DF-0C6491537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Не только вызов с экстренной помощью</a:t>
            </a:r>
          </a:p>
          <a:p>
            <a:r>
              <a:rPr lang="ru-RU" dirty="0">
                <a:latin typeface="Georgia" panose="02040502050405020303" pitchFamily="18" charset="0"/>
              </a:rPr>
              <a:t>Включение в цепочку ценности от Медсанчасти</a:t>
            </a:r>
          </a:p>
          <a:p>
            <a:r>
              <a:rPr lang="ru-RU" dirty="0">
                <a:latin typeface="Georgia" panose="02040502050405020303" pitchFamily="18" charset="0"/>
              </a:rPr>
              <a:t>Использование нового продукта для удаленных массовых опросов и построения рискового профиля каждого сотрудника</a:t>
            </a:r>
          </a:p>
          <a:p>
            <a:r>
              <a:rPr lang="ru-RU" dirty="0">
                <a:latin typeface="Georgia" panose="02040502050405020303" pitchFamily="18" charset="0"/>
              </a:rPr>
              <a:t>Диспансерное наблюдение персонала под контролем здравпункта</a:t>
            </a:r>
          </a:p>
          <a:p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ECF571-4F39-3855-71CA-AA3595433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591" y="103450"/>
            <a:ext cx="2119042" cy="7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F64249-6890-2408-163B-D55BCE7E6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 l="214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4CDD4-7187-AA1E-29D7-838F40CE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Итог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651639-6815-DC51-A9DF-0C6491537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Собственная медицина внутри компании становиться выгоднее на сегодня, в том числе финансово</a:t>
            </a:r>
          </a:p>
          <a:p>
            <a:r>
              <a:rPr lang="ru-RU" dirty="0">
                <a:latin typeface="Georgia" panose="02040502050405020303" pitchFamily="18" charset="0"/>
              </a:rPr>
              <a:t>Медсанчасть как часть </a:t>
            </a:r>
            <a:r>
              <a:rPr lang="en-US" dirty="0">
                <a:latin typeface="Georgia" panose="02040502050405020303" pitchFamily="18" charset="0"/>
              </a:rPr>
              <a:t>HR-</a:t>
            </a:r>
            <a:r>
              <a:rPr lang="ru-RU" dirty="0">
                <a:latin typeface="Georgia" panose="02040502050405020303" pitchFamily="18" charset="0"/>
              </a:rPr>
              <a:t>бренда</a:t>
            </a:r>
          </a:p>
          <a:p>
            <a:r>
              <a:rPr lang="ru-RU" dirty="0">
                <a:latin typeface="Georgia" panose="02040502050405020303" pitchFamily="18" charset="0"/>
              </a:rPr>
              <a:t>Полноценность и достоверность медицинских осмотров</a:t>
            </a:r>
          </a:p>
          <a:p>
            <a:r>
              <a:rPr lang="ru-RU" dirty="0">
                <a:latin typeface="Georgia" panose="02040502050405020303" pitchFamily="18" charset="0"/>
              </a:rPr>
              <a:t>Возможность существования своего медицинского центра без дополнительных вливаний</a:t>
            </a:r>
          </a:p>
          <a:p>
            <a:r>
              <a:rPr lang="ru-RU" dirty="0">
                <a:latin typeface="Georgia" panose="02040502050405020303" pitchFamily="18" charset="0"/>
              </a:rPr>
              <a:t>Внедрение подхода 4Р медицины будущего уже сегодня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44263-103D-90B6-B276-AE9FF4599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591" y="103450"/>
            <a:ext cx="2119042" cy="7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3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F64249-6890-2408-163B-D55BCE7E6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 l="214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4CDD4-7187-AA1E-29D7-838F40CE6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05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Georgia" panose="02040502050405020303" pitchFamily="18" charset="0"/>
              </a:rPr>
              <a:t>Спасибо за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44263-103D-90B6-B276-AE9FF4599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591" y="103450"/>
            <a:ext cx="2119042" cy="761889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177A37CE-BAEC-C341-D93B-F5E5B097B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806950" y="3749387"/>
            <a:ext cx="2578100" cy="25781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690411-AC37-3845-ABF6-9CDCF1110978}"/>
              </a:ext>
            </a:extLst>
          </p:cNvPr>
          <p:cNvSpPr txBox="1"/>
          <p:nvPr/>
        </p:nvSpPr>
        <p:spPr>
          <a:xfrm>
            <a:off x="8150989" y="4853771"/>
            <a:ext cx="392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eorgia" panose="02040502050405020303" pitchFamily="18" charset="0"/>
              </a:rPr>
              <a:t>Dr.mojet@gmail.com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11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19845</TotalTime>
  <Words>237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Тема Office</vt:lpstr>
      <vt:lpstr>Опыт ЧУЗ «МСЧ «Силовые машины» Корпоративная медицина</vt:lpstr>
      <vt:lpstr>Медсанчасть «Силовые Машины» </vt:lpstr>
      <vt:lpstr>Услуги для холдинга</vt:lpstr>
      <vt:lpstr>Начало пути</vt:lpstr>
      <vt:lpstr>Цели</vt:lpstr>
      <vt:lpstr>Что сделано</vt:lpstr>
      <vt:lpstr>Усиление здравпунктов</vt:lpstr>
      <vt:lpstr>Итог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ЧУЗ «МСЧ «Силовые машины» в контексте цифровой трансформации</dc:title>
  <dc:creator>Дмитрий Воеводин</dc:creator>
  <cp:lastModifiedBy>Выездной1</cp:lastModifiedBy>
  <cp:revision>7</cp:revision>
  <dcterms:created xsi:type="dcterms:W3CDTF">2023-05-18T21:14:55Z</dcterms:created>
  <dcterms:modified xsi:type="dcterms:W3CDTF">2023-06-02T06:14:18Z</dcterms:modified>
</cp:coreProperties>
</file>