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701" r:id="rId2"/>
    <p:sldMasterId id="2147483736" r:id="rId3"/>
    <p:sldMasterId id="2147483737" r:id="rId4"/>
    <p:sldMasterId id="2147483753" r:id="rId5"/>
  </p:sldMasterIdLst>
  <p:notesMasterIdLst>
    <p:notesMasterId r:id="rId22"/>
  </p:notesMasterIdLst>
  <p:handoutMasterIdLst>
    <p:handoutMasterId r:id="rId23"/>
  </p:handoutMasterIdLst>
  <p:sldIdLst>
    <p:sldId id="1480" r:id="rId6"/>
    <p:sldId id="1488" r:id="rId7"/>
    <p:sldId id="1489" r:id="rId8"/>
    <p:sldId id="310" r:id="rId9"/>
    <p:sldId id="1483" r:id="rId10"/>
    <p:sldId id="1495" r:id="rId11"/>
    <p:sldId id="1478" r:id="rId12"/>
    <p:sldId id="483" r:id="rId13"/>
    <p:sldId id="1508" r:id="rId14"/>
    <p:sldId id="1486" r:id="rId15"/>
    <p:sldId id="1502" r:id="rId16"/>
    <p:sldId id="1498" r:id="rId17"/>
    <p:sldId id="1497" r:id="rId18"/>
    <p:sldId id="1509" r:id="rId19"/>
    <p:sldId id="1510" r:id="rId20"/>
    <p:sldId id="268" r:id="rId21"/>
  </p:sldIdLst>
  <p:sldSz cx="9144000" cy="5715000" type="screen16x10"/>
  <p:notesSz cx="6797675" cy="987425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C4D7"/>
    <a:srgbClr val="24A8B5"/>
    <a:srgbClr val="04B0E0"/>
    <a:srgbClr val="1FA37C"/>
    <a:srgbClr val="58B691"/>
    <a:srgbClr val="0267A9"/>
    <a:srgbClr val="32A0D2"/>
    <a:srgbClr val="788FB9"/>
    <a:srgbClr val="33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7" autoAdjust="0"/>
    <p:restoredTop sz="93705" autoAdjust="0"/>
  </p:normalViewPr>
  <p:slideViewPr>
    <p:cSldViewPr>
      <p:cViewPr varScale="1">
        <p:scale>
          <a:sx n="77" d="100"/>
          <a:sy n="77" d="100"/>
        </p:scale>
        <p:origin x="732" y="90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4;&#1090;&#1095;&#1077;&#1090;%20&#1087;&#1086;%20&#1084;&#1080;&#1085;&#1080;&#1075;&#1088;&#1072;&#1085;&#1090;&#1091;\&#1052;&#1072;&#1090;&#1077;&#1088;&#1080;&#1072;&#1083;&#1099;\&#1054;&#1090;&#1095;&#1077;&#1090;%20COVIDREHAB%20&#1074;&#1086;&#1079;&#1088;&#1072;&#1089;&#1090;%20&#1080;%20&#1087;&#1086;&#1083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r>
              <a:rPr lang="ru-RU" sz="1200" dirty="0">
                <a:latin typeface="Calibri" pitchFamily="34" charset="0"/>
                <a:cs typeface="Calibri" pitchFamily="34" charset="0"/>
              </a:rPr>
              <a:t>Распределение пациентов, проходивших реабилитацию</a:t>
            </a:r>
            <a:r>
              <a:rPr lang="ru-RU" sz="1200" baseline="0" dirty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1200" b="0" i="0" u="none" strike="noStrike" baseline="0" dirty="0">
                <a:effectLst/>
                <a:latin typeface="Calibri" pitchFamily="34" charset="0"/>
                <a:cs typeface="Calibri" pitchFamily="34" charset="0"/>
              </a:rPr>
              <a:t>НМИЦ РК по территориальной</a:t>
            </a:r>
            <a:r>
              <a:rPr lang="en-US" sz="1200" b="0" i="0" u="none" strike="noStrike" baseline="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0" i="0" u="none" strike="noStrike" baseline="0" dirty="0">
                <a:effectLst/>
                <a:latin typeface="Calibri" pitchFamily="34" charset="0"/>
                <a:cs typeface="Calibri" pitchFamily="34" charset="0"/>
              </a:rPr>
              <a:t>принадлежности</a:t>
            </a:r>
            <a:endParaRPr lang="en-US" sz="1200" b="0" i="0" u="none" strike="noStrike" baseline="0" dirty="0">
              <a:effectLst/>
              <a:latin typeface="Calibri" pitchFamily="34" charset="0"/>
              <a:cs typeface="Calibri" pitchFamily="34" charset="0"/>
            </a:endParaRP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9.9183617672790825E-2"/>
          <c:y val="3.5355650776009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186730381357806"/>
          <c:y val="0.21025280551677294"/>
          <c:w val="0.25860417044899259"/>
          <c:h val="0.6154491245153964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91-4BCF-9623-02D999913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91-4BCF-9623-02D999913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91-4BCF-9623-02D999913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91-4BCF-9623-02D999913A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91-4BCF-9623-02D999913A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91-4BCF-9623-02D999913A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91-4BCF-9623-02D999913A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91-4BCF-9623-02D999913AA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91-4BCF-9623-02D999913AA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91-4BCF-9623-02D999913AA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B91-4BCF-9623-02D999913AA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B91-4BCF-9623-02D999913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'г. Москва, Центр реабилитации'!$A$285:$A$296</c:f>
              <c:strCache>
                <c:ptCount val="12"/>
                <c:pt idx="0">
                  <c:v>Москва (32%)</c:v>
                </c:pt>
                <c:pt idx="1">
                  <c:v>Приволжский федеральный округ (12%)</c:v>
                </c:pt>
                <c:pt idx="2">
                  <c:v>Сибирский федеральный округ (9%)</c:v>
                </c:pt>
                <c:pt idx="3">
                  <c:v>Санкт-Петербург (8%)</c:v>
                </c:pt>
                <c:pt idx="4">
                  <c:v>Московская область (8%)</c:v>
                </c:pt>
                <c:pt idx="5">
                  <c:v>Центральный ФО(без Московской области и Москвы) (8%)</c:v>
                </c:pt>
                <c:pt idx="6">
                  <c:v>Южный и Северо-кавказский ФО (6%)</c:v>
                </c:pt>
                <c:pt idx="7">
                  <c:v>Уральский федеральный округ (5%)</c:v>
                </c:pt>
                <c:pt idx="8">
                  <c:v>Ближнее зарубежье (5%)</c:v>
                </c:pt>
                <c:pt idx="9">
                  <c:v>Дальневосточный федеральный округ (9%)</c:v>
                </c:pt>
                <c:pt idx="10">
                  <c:v>Северо-западный федеральный округ (3%)</c:v>
                </c:pt>
                <c:pt idx="11">
                  <c:v>Дальнее зарубежье (1%)</c:v>
                </c:pt>
              </c:strCache>
            </c:strRef>
          </c:cat>
          <c:val>
            <c:numRef>
              <c:f>'г. Москва, Центр реабилитации'!$B$285:$B$296</c:f>
              <c:numCache>
                <c:formatCode>General</c:formatCode>
                <c:ptCount val="12"/>
                <c:pt idx="0">
                  <c:v>457</c:v>
                </c:pt>
                <c:pt idx="1">
                  <c:v>170</c:v>
                </c:pt>
                <c:pt idx="2">
                  <c:v>124</c:v>
                </c:pt>
                <c:pt idx="3">
                  <c:v>118</c:v>
                </c:pt>
                <c:pt idx="4">
                  <c:v>112</c:v>
                </c:pt>
                <c:pt idx="5">
                  <c:v>110</c:v>
                </c:pt>
                <c:pt idx="6">
                  <c:v>88</c:v>
                </c:pt>
                <c:pt idx="7">
                  <c:v>78</c:v>
                </c:pt>
                <c:pt idx="8">
                  <c:v>67</c:v>
                </c:pt>
                <c:pt idx="9">
                  <c:v>52</c:v>
                </c:pt>
                <c:pt idx="10">
                  <c:v>46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B91-4BCF-9623-02D999913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653290104170838"/>
          <c:y val="0.17301125646093782"/>
          <c:w val="0.38754512822875142"/>
          <c:h val="0.6779373688062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Calibri" pitchFamily="34" charset="0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baseline="0" dirty="0">
                <a:effectLst/>
              </a:rPr>
              <a:t>Возрастное распределение пациентов, проходивших дистанционную реабилитацию в </a:t>
            </a:r>
            <a:r>
              <a:rPr lang="ru-RU" sz="1600" b="0" i="0" u="none" strike="noStrike" baseline="0" dirty="0">
                <a:effectLst/>
              </a:rPr>
              <a:t>ГБУЗ </a:t>
            </a:r>
            <a:r>
              <a:rPr lang="ru-RU" sz="16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Самарской областной клиническая больнице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самара!$A$2:$A$62</c:f>
              <c:numCache>
                <c:formatCode>General</c:formatCode>
                <c:ptCount val="61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21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27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68</c:v>
                </c:pt>
                <c:pt idx="47">
                  <c:v>69</c:v>
                </c:pt>
                <c:pt idx="48">
                  <c:v>70</c:v>
                </c:pt>
                <c:pt idx="49">
                  <c:v>71</c:v>
                </c:pt>
                <c:pt idx="50">
                  <c:v>72</c:v>
                </c:pt>
                <c:pt idx="51">
                  <c:v>73</c:v>
                </c:pt>
                <c:pt idx="52">
                  <c:v>74</c:v>
                </c:pt>
                <c:pt idx="53">
                  <c:v>76</c:v>
                </c:pt>
                <c:pt idx="54">
                  <c:v>77</c:v>
                </c:pt>
                <c:pt idx="55">
                  <c:v>78</c:v>
                </c:pt>
                <c:pt idx="56">
                  <c:v>79</c:v>
                </c:pt>
                <c:pt idx="57">
                  <c:v>80</c:v>
                </c:pt>
                <c:pt idx="58">
                  <c:v>81</c:v>
                </c:pt>
                <c:pt idx="59">
                  <c:v>83</c:v>
                </c:pt>
                <c:pt idx="60">
                  <c:v>93</c:v>
                </c:pt>
              </c:numCache>
            </c:numRef>
          </c:cat>
          <c:val>
            <c:numRef>
              <c:f>самара!$D$2:$D$62</c:f>
              <c:numCache>
                <c:formatCode>General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8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7</c:v>
                </c:pt>
                <c:pt idx="18">
                  <c:v>5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13</c:v>
                </c:pt>
                <c:pt idx="24">
                  <c:v>9</c:v>
                </c:pt>
                <c:pt idx="25">
                  <c:v>14</c:v>
                </c:pt>
                <c:pt idx="26">
                  <c:v>9</c:v>
                </c:pt>
                <c:pt idx="27">
                  <c:v>14</c:v>
                </c:pt>
                <c:pt idx="28">
                  <c:v>6</c:v>
                </c:pt>
                <c:pt idx="29">
                  <c:v>8</c:v>
                </c:pt>
                <c:pt idx="30">
                  <c:v>16</c:v>
                </c:pt>
                <c:pt idx="31">
                  <c:v>11</c:v>
                </c:pt>
                <c:pt idx="32">
                  <c:v>16</c:v>
                </c:pt>
                <c:pt idx="33">
                  <c:v>18</c:v>
                </c:pt>
                <c:pt idx="34">
                  <c:v>19</c:v>
                </c:pt>
                <c:pt idx="35">
                  <c:v>16</c:v>
                </c:pt>
                <c:pt idx="36">
                  <c:v>12</c:v>
                </c:pt>
                <c:pt idx="37">
                  <c:v>14</c:v>
                </c:pt>
                <c:pt idx="38">
                  <c:v>15</c:v>
                </c:pt>
                <c:pt idx="39">
                  <c:v>12</c:v>
                </c:pt>
                <c:pt idx="40">
                  <c:v>13</c:v>
                </c:pt>
                <c:pt idx="41">
                  <c:v>2</c:v>
                </c:pt>
                <c:pt idx="42">
                  <c:v>14</c:v>
                </c:pt>
                <c:pt idx="43">
                  <c:v>12</c:v>
                </c:pt>
                <c:pt idx="44">
                  <c:v>15</c:v>
                </c:pt>
                <c:pt idx="45">
                  <c:v>11</c:v>
                </c:pt>
                <c:pt idx="46">
                  <c:v>11</c:v>
                </c:pt>
                <c:pt idx="47">
                  <c:v>9</c:v>
                </c:pt>
                <c:pt idx="48">
                  <c:v>3</c:v>
                </c:pt>
                <c:pt idx="49">
                  <c:v>5</c:v>
                </c:pt>
                <c:pt idx="50">
                  <c:v>6</c:v>
                </c:pt>
                <c:pt idx="51">
                  <c:v>4</c:v>
                </c:pt>
                <c:pt idx="52">
                  <c:v>11</c:v>
                </c:pt>
                <c:pt idx="53">
                  <c:v>1</c:v>
                </c:pt>
                <c:pt idx="54">
                  <c:v>3</c:v>
                </c:pt>
                <c:pt idx="55">
                  <c:v>2</c:v>
                </c:pt>
                <c:pt idx="56">
                  <c:v>5</c:v>
                </c:pt>
                <c:pt idx="57">
                  <c:v>2</c:v>
                </c:pt>
                <c:pt idx="58">
                  <c:v>2</c:v>
                </c:pt>
                <c:pt idx="59">
                  <c:v>3</c:v>
                </c:pt>
                <c:pt idx="6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5-4302-87C4-3F5221461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676856"/>
        <c:axId val="424674888"/>
      </c:barChart>
      <c:catAx>
        <c:axId val="424676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674888"/>
        <c:crosses val="autoZero"/>
        <c:auto val="1"/>
        <c:lblAlgn val="ctr"/>
        <c:lblOffset val="100"/>
        <c:noMultiLvlLbl val="0"/>
      </c:catAx>
      <c:valAx>
        <c:axId val="42467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67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584F-E088-4BAE-B50A-867542E628CB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9C1A7F-6D2E-4DA0-AAF7-CB2389E49C5A}">
      <dgm:prSet phldrT="[Текст]" custT="1"/>
      <dgm:spPr>
        <a:solidFill>
          <a:srgbClr val="1FA37C"/>
        </a:solidFill>
      </dgm:spPr>
      <dgm:t>
        <a:bodyPr/>
        <a:lstStyle/>
        <a:p>
          <a:r>
            <a:rPr lang="ru-RU" sz="1400" b="1" dirty="0"/>
            <a:t>Оценка врачом медицинской документации из стационара</a:t>
          </a:r>
        </a:p>
      </dgm:t>
    </dgm:pt>
    <dgm:pt modelId="{F44AEED3-A8FA-4C80-94C5-027DD445DCC2}" type="parTrans" cxnId="{5E6A3AD1-FD40-40CF-9642-3DF28E5A0163}">
      <dgm:prSet/>
      <dgm:spPr/>
      <dgm:t>
        <a:bodyPr/>
        <a:lstStyle/>
        <a:p>
          <a:endParaRPr lang="ru-RU" sz="1600" b="1"/>
        </a:p>
      </dgm:t>
    </dgm:pt>
    <dgm:pt modelId="{5A0847E3-DCFB-40F4-927F-11C5C8DA5EC8}" type="sibTrans" cxnId="{5E6A3AD1-FD40-40CF-9642-3DF28E5A0163}">
      <dgm:prSet/>
      <dgm:spPr>
        <a:solidFill>
          <a:srgbClr val="0267A9"/>
        </a:solidFill>
      </dgm:spPr>
      <dgm:t>
        <a:bodyPr/>
        <a:lstStyle/>
        <a:p>
          <a:endParaRPr lang="ru-RU" sz="1600" b="1"/>
        </a:p>
      </dgm:t>
    </dgm:pt>
    <dgm:pt modelId="{28763948-BF1D-4664-A8DE-70CFAC1C53AC}">
      <dgm:prSet phldrT="[Текст]" custT="1"/>
      <dgm:spPr>
        <a:solidFill>
          <a:srgbClr val="1FA37C"/>
        </a:solidFill>
      </dgm:spPr>
      <dgm:t>
        <a:bodyPr/>
        <a:lstStyle/>
        <a:p>
          <a:r>
            <a:rPr lang="ru-RU" sz="1400" b="1" dirty="0"/>
            <a:t>Определение программы реабилитации</a:t>
          </a:r>
        </a:p>
      </dgm:t>
    </dgm:pt>
    <dgm:pt modelId="{FAF2081F-C568-48AB-8774-7C32BA68916E}" type="parTrans" cxnId="{716C812A-8471-43EB-88F0-C122DD17B3F4}">
      <dgm:prSet/>
      <dgm:spPr/>
      <dgm:t>
        <a:bodyPr/>
        <a:lstStyle/>
        <a:p>
          <a:endParaRPr lang="ru-RU" sz="1600" b="1"/>
        </a:p>
      </dgm:t>
    </dgm:pt>
    <dgm:pt modelId="{FB45A420-1513-4612-9DE7-FB0B0F1A83AD}" type="sibTrans" cxnId="{716C812A-8471-43EB-88F0-C122DD17B3F4}">
      <dgm:prSet/>
      <dgm:spPr/>
      <dgm:t>
        <a:bodyPr/>
        <a:lstStyle/>
        <a:p>
          <a:endParaRPr lang="ru-RU" sz="1600" b="1"/>
        </a:p>
      </dgm:t>
    </dgm:pt>
    <dgm:pt modelId="{DF150BF1-9431-47A2-BFA1-E79033FB7F2B}">
      <dgm:prSet phldrT="[Текст]" custT="1"/>
      <dgm:spPr>
        <a:solidFill>
          <a:srgbClr val="1FA37C"/>
        </a:solidFill>
      </dgm:spPr>
      <dgm:t>
        <a:bodyPr/>
        <a:lstStyle/>
        <a:p>
          <a:r>
            <a:rPr lang="ru-RU" sz="1400" b="1" dirty="0"/>
            <a:t>Групповые занятия с инструктором ЛФК под его контролем+ гаджеты в перспективе</a:t>
          </a:r>
        </a:p>
      </dgm:t>
    </dgm:pt>
    <dgm:pt modelId="{54935728-6554-42C0-89A5-439723B11636}" type="parTrans" cxnId="{24777498-1F6F-4380-BDB1-435313EFBFF2}">
      <dgm:prSet/>
      <dgm:spPr/>
      <dgm:t>
        <a:bodyPr/>
        <a:lstStyle/>
        <a:p>
          <a:endParaRPr lang="ru-RU" sz="1600" b="1"/>
        </a:p>
      </dgm:t>
    </dgm:pt>
    <dgm:pt modelId="{E21AD189-4442-40C6-8BDE-ED2ECD2063A1}" type="sibTrans" cxnId="{24777498-1F6F-4380-BDB1-435313EFBFF2}">
      <dgm:prSet/>
      <dgm:spPr/>
      <dgm:t>
        <a:bodyPr/>
        <a:lstStyle/>
        <a:p>
          <a:endParaRPr lang="ru-RU" sz="1600" b="1"/>
        </a:p>
      </dgm:t>
    </dgm:pt>
    <dgm:pt modelId="{4B7FE982-9BD3-48E5-A101-95C150978C63}">
      <dgm:prSet phldrT="[Текст]" custT="1"/>
      <dgm:spPr>
        <a:solidFill>
          <a:srgbClr val="1FA37C"/>
        </a:solidFill>
      </dgm:spPr>
      <dgm:t>
        <a:bodyPr/>
        <a:lstStyle/>
        <a:p>
          <a:r>
            <a:rPr lang="ru-RU" sz="1400" b="1" dirty="0"/>
            <a:t>Оценка пациентом состояния (заполнение опросников и измерение параметров) </a:t>
          </a:r>
        </a:p>
      </dgm:t>
    </dgm:pt>
    <dgm:pt modelId="{86E60FCD-61B9-4F67-9F81-CBEC9C5468C6}" type="parTrans" cxnId="{0F2FC4B0-4AAC-4C43-AEF2-8D8B25515E16}">
      <dgm:prSet/>
      <dgm:spPr/>
      <dgm:t>
        <a:bodyPr/>
        <a:lstStyle/>
        <a:p>
          <a:endParaRPr lang="ru-RU" sz="1600" b="1"/>
        </a:p>
      </dgm:t>
    </dgm:pt>
    <dgm:pt modelId="{E53278BB-B2A3-4AD4-98F9-A6848B64EB7A}" type="sibTrans" cxnId="{0F2FC4B0-4AAC-4C43-AEF2-8D8B25515E16}">
      <dgm:prSet/>
      <dgm:spPr/>
      <dgm:t>
        <a:bodyPr/>
        <a:lstStyle/>
        <a:p>
          <a:endParaRPr lang="ru-RU" sz="1600" b="1"/>
        </a:p>
      </dgm:t>
    </dgm:pt>
    <dgm:pt modelId="{5C2FA21D-01C5-4753-A14D-98AA7987DBC1}">
      <dgm:prSet phldrT="[Текст]" custT="1"/>
      <dgm:spPr>
        <a:solidFill>
          <a:srgbClr val="1FA37C"/>
        </a:solidFill>
      </dgm:spPr>
      <dgm:t>
        <a:bodyPr/>
        <a:lstStyle/>
        <a:p>
          <a:r>
            <a:rPr lang="ru-RU" sz="1400" b="1" dirty="0"/>
            <a:t>Оценка эффективности и безопасности врачом</a:t>
          </a:r>
        </a:p>
      </dgm:t>
    </dgm:pt>
    <dgm:pt modelId="{8D820825-BFB3-4817-BD04-7A1D56C78EFB}" type="parTrans" cxnId="{218AE4AD-B9C4-4DE9-A8DD-BEC70A5DE8B7}">
      <dgm:prSet/>
      <dgm:spPr/>
      <dgm:t>
        <a:bodyPr/>
        <a:lstStyle/>
        <a:p>
          <a:endParaRPr lang="ru-RU" sz="1600" b="1"/>
        </a:p>
      </dgm:t>
    </dgm:pt>
    <dgm:pt modelId="{50B8BF15-129E-4E91-B41A-763B2800AB6C}" type="sibTrans" cxnId="{218AE4AD-B9C4-4DE9-A8DD-BEC70A5DE8B7}">
      <dgm:prSet/>
      <dgm:spPr/>
      <dgm:t>
        <a:bodyPr/>
        <a:lstStyle/>
        <a:p>
          <a:endParaRPr lang="ru-RU" sz="1600" b="1"/>
        </a:p>
      </dgm:t>
    </dgm:pt>
    <dgm:pt modelId="{86044738-F03D-46F7-821F-7BEFAC661ED8}" type="pres">
      <dgm:prSet presAssocID="{CC04584F-E088-4BAE-B50A-867542E628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40D3AF-BE75-4B40-91DC-92AC1A169722}" type="pres">
      <dgm:prSet presAssocID="{CC04584F-E088-4BAE-B50A-867542E628CB}" presName="cycle" presStyleCnt="0"/>
      <dgm:spPr/>
    </dgm:pt>
    <dgm:pt modelId="{3186C3B8-7B12-4848-B60C-70E4D5756C63}" type="pres">
      <dgm:prSet presAssocID="{529C1A7F-6D2E-4DA0-AAF7-CB2389E49C5A}" presName="nodeFirstNode" presStyleLbl="node1" presStyleIdx="0" presStyleCnt="5" custScaleX="94177" custScaleY="79531" custRadScaleRad="10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C00F-6A70-4F89-8096-6AABE228F0D8}" type="pres">
      <dgm:prSet presAssocID="{5A0847E3-DCFB-40F4-927F-11C5C8DA5EC8}" presName="sibTransFirstNode" presStyleLbl="bgShp" presStyleIdx="0" presStyleCnt="1" custLinFactNeighborX="255" custLinFactNeighborY="-723"/>
      <dgm:spPr/>
      <dgm:t>
        <a:bodyPr/>
        <a:lstStyle/>
        <a:p>
          <a:endParaRPr lang="ru-RU"/>
        </a:p>
      </dgm:t>
    </dgm:pt>
    <dgm:pt modelId="{F0A95EC2-70C4-442A-8216-85D9FEA34353}" type="pres">
      <dgm:prSet presAssocID="{28763948-BF1D-4664-A8DE-70CFAC1C53AC}" presName="nodeFollowingNodes" presStyleLbl="node1" presStyleIdx="1" presStyleCnt="5" custScaleX="87620" custScaleY="76455" custRadScaleRad="131614" custRadScaleInc="8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FBC16-D188-4B34-B065-69DCBB31659F}" type="pres">
      <dgm:prSet presAssocID="{DF150BF1-9431-47A2-BFA1-E79033FB7F2B}" presName="nodeFollowingNodes" presStyleLbl="node1" presStyleIdx="2" presStyleCnt="5" custScaleX="98531" custScaleY="89767" custRadScaleRad="120915" custRadScaleInc="-2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30175-0CAE-413B-ADBC-CA773A3B8E3A}" type="pres">
      <dgm:prSet presAssocID="{4B7FE982-9BD3-48E5-A101-95C150978C63}" presName="nodeFollowingNodes" presStyleLbl="node1" presStyleIdx="3" presStyleCnt="5" custScaleX="101595" custScaleY="86989" custRadScaleRad="118466" custRadScaleInc="20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0CE4F-F62B-4A5E-A419-51E21BB0C416}" type="pres">
      <dgm:prSet presAssocID="{5C2FA21D-01C5-4753-A14D-98AA7987DBC1}" presName="nodeFollowingNodes" presStyleLbl="node1" presStyleIdx="4" presStyleCnt="5" custScaleX="79038" custScaleY="77994" custRadScaleRad="121414" custRadScaleInc="-9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6C812A-8471-43EB-88F0-C122DD17B3F4}" srcId="{CC04584F-E088-4BAE-B50A-867542E628CB}" destId="{28763948-BF1D-4664-A8DE-70CFAC1C53AC}" srcOrd="1" destOrd="0" parTransId="{FAF2081F-C568-48AB-8774-7C32BA68916E}" sibTransId="{FB45A420-1513-4612-9DE7-FB0B0F1A83AD}"/>
    <dgm:cxn modelId="{218AE4AD-B9C4-4DE9-A8DD-BEC70A5DE8B7}" srcId="{CC04584F-E088-4BAE-B50A-867542E628CB}" destId="{5C2FA21D-01C5-4753-A14D-98AA7987DBC1}" srcOrd="4" destOrd="0" parTransId="{8D820825-BFB3-4817-BD04-7A1D56C78EFB}" sibTransId="{50B8BF15-129E-4E91-B41A-763B2800AB6C}"/>
    <dgm:cxn modelId="{6A9F499B-C0B1-4E29-801C-C3F0A32A59DB}" type="presOf" srcId="{529C1A7F-6D2E-4DA0-AAF7-CB2389E49C5A}" destId="{3186C3B8-7B12-4848-B60C-70E4D5756C63}" srcOrd="0" destOrd="0" presId="urn:microsoft.com/office/officeart/2005/8/layout/cycle3"/>
    <dgm:cxn modelId="{24777498-1F6F-4380-BDB1-435313EFBFF2}" srcId="{CC04584F-E088-4BAE-B50A-867542E628CB}" destId="{DF150BF1-9431-47A2-BFA1-E79033FB7F2B}" srcOrd="2" destOrd="0" parTransId="{54935728-6554-42C0-89A5-439723B11636}" sibTransId="{E21AD189-4442-40C6-8BDE-ED2ECD2063A1}"/>
    <dgm:cxn modelId="{5E6A3AD1-FD40-40CF-9642-3DF28E5A0163}" srcId="{CC04584F-E088-4BAE-B50A-867542E628CB}" destId="{529C1A7F-6D2E-4DA0-AAF7-CB2389E49C5A}" srcOrd="0" destOrd="0" parTransId="{F44AEED3-A8FA-4C80-94C5-027DD445DCC2}" sibTransId="{5A0847E3-DCFB-40F4-927F-11C5C8DA5EC8}"/>
    <dgm:cxn modelId="{0F2FC4B0-4AAC-4C43-AEF2-8D8B25515E16}" srcId="{CC04584F-E088-4BAE-B50A-867542E628CB}" destId="{4B7FE982-9BD3-48E5-A101-95C150978C63}" srcOrd="3" destOrd="0" parTransId="{86E60FCD-61B9-4F67-9F81-CBEC9C5468C6}" sibTransId="{E53278BB-B2A3-4AD4-98F9-A6848B64EB7A}"/>
    <dgm:cxn modelId="{C91672B7-0076-4B11-AEA6-3200B04F4211}" type="presOf" srcId="{28763948-BF1D-4664-A8DE-70CFAC1C53AC}" destId="{F0A95EC2-70C4-442A-8216-85D9FEA34353}" srcOrd="0" destOrd="0" presId="urn:microsoft.com/office/officeart/2005/8/layout/cycle3"/>
    <dgm:cxn modelId="{AAF3814D-673A-44B6-8DFF-1D02054812E2}" type="presOf" srcId="{5C2FA21D-01C5-4753-A14D-98AA7987DBC1}" destId="{4C70CE4F-F62B-4A5E-A419-51E21BB0C416}" srcOrd="0" destOrd="0" presId="urn:microsoft.com/office/officeart/2005/8/layout/cycle3"/>
    <dgm:cxn modelId="{91AE2088-D8B4-4B23-A7FD-7075CD84686C}" type="presOf" srcId="{CC04584F-E088-4BAE-B50A-867542E628CB}" destId="{86044738-F03D-46F7-821F-7BEFAC661ED8}" srcOrd="0" destOrd="0" presId="urn:microsoft.com/office/officeart/2005/8/layout/cycle3"/>
    <dgm:cxn modelId="{8EB9927C-56E0-44B7-8BAE-439571A2309D}" type="presOf" srcId="{DF150BF1-9431-47A2-BFA1-E79033FB7F2B}" destId="{A6FFBC16-D188-4B34-B065-69DCBB31659F}" srcOrd="0" destOrd="0" presId="urn:microsoft.com/office/officeart/2005/8/layout/cycle3"/>
    <dgm:cxn modelId="{A95C3D72-A0BD-4EB3-A543-C95BFF2E7A22}" type="presOf" srcId="{5A0847E3-DCFB-40F4-927F-11C5C8DA5EC8}" destId="{7B19C00F-6A70-4F89-8096-6AABE228F0D8}" srcOrd="0" destOrd="0" presId="urn:microsoft.com/office/officeart/2005/8/layout/cycle3"/>
    <dgm:cxn modelId="{29EFE7B0-3A7D-4225-B44B-98F58825F4BE}" type="presOf" srcId="{4B7FE982-9BD3-48E5-A101-95C150978C63}" destId="{65A30175-0CAE-413B-ADBC-CA773A3B8E3A}" srcOrd="0" destOrd="0" presId="urn:microsoft.com/office/officeart/2005/8/layout/cycle3"/>
    <dgm:cxn modelId="{D9C125B6-2547-4726-A3E2-6687D04D89EB}" type="presParOf" srcId="{86044738-F03D-46F7-821F-7BEFAC661ED8}" destId="{5840D3AF-BE75-4B40-91DC-92AC1A169722}" srcOrd="0" destOrd="0" presId="urn:microsoft.com/office/officeart/2005/8/layout/cycle3"/>
    <dgm:cxn modelId="{DAEC29AC-591A-464D-A3E3-006F1B083D4B}" type="presParOf" srcId="{5840D3AF-BE75-4B40-91DC-92AC1A169722}" destId="{3186C3B8-7B12-4848-B60C-70E4D5756C63}" srcOrd="0" destOrd="0" presId="urn:microsoft.com/office/officeart/2005/8/layout/cycle3"/>
    <dgm:cxn modelId="{162E1E42-E7C6-49C1-A2E9-DE0DD766D76A}" type="presParOf" srcId="{5840D3AF-BE75-4B40-91DC-92AC1A169722}" destId="{7B19C00F-6A70-4F89-8096-6AABE228F0D8}" srcOrd="1" destOrd="0" presId="urn:microsoft.com/office/officeart/2005/8/layout/cycle3"/>
    <dgm:cxn modelId="{587DD20B-9B8C-453A-A023-8B8A191FE862}" type="presParOf" srcId="{5840D3AF-BE75-4B40-91DC-92AC1A169722}" destId="{F0A95EC2-70C4-442A-8216-85D9FEA34353}" srcOrd="2" destOrd="0" presId="urn:microsoft.com/office/officeart/2005/8/layout/cycle3"/>
    <dgm:cxn modelId="{9A9A6F40-B018-499C-A5B5-E821D6D50DCE}" type="presParOf" srcId="{5840D3AF-BE75-4B40-91DC-92AC1A169722}" destId="{A6FFBC16-D188-4B34-B065-69DCBB31659F}" srcOrd="3" destOrd="0" presId="urn:microsoft.com/office/officeart/2005/8/layout/cycle3"/>
    <dgm:cxn modelId="{B2AF3D78-E401-453A-8133-C5EA299A5CF8}" type="presParOf" srcId="{5840D3AF-BE75-4B40-91DC-92AC1A169722}" destId="{65A30175-0CAE-413B-ADBC-CA773A3B8E3A}" srcOrd="4" destOrd="0" presId="urn:microsoft.com/office/officeart/2005/8/layout/cycle3"/>
    <dgm:cxn modelId="{ACDEBFA4-704D-4171-AC25-D3F4C9C17351}" type="presParOf" srcId="{5840D3AF-BE75-4B40-91DC-92AC1A169722}" destId="{4C70CE4F-F62B-4A5E-A419-51E21BB0C416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A0D60-9B3B-405E-8311-6820CE47642A}" type="doc">
      <dgm:prSet loTypeId="urn:microsoft.com/office/officeart/2005/8/layout/b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4C1FC02-88B0-467C-9CAA-74EA34CA4B74}">
      <dgm:prSet phldrT="[Текст]" custT="1"/>
      <dgm:spPr/>
      <dgm:t>
        <a:bodyPr/>
        <a:lstStyle/>
        <a:p>
          <a:pPr rtl="0"/>
          <a:r>
            <a:rPr lang="ru-RU" sz="900" b="1" dirty="0"/>
            <a:t>Контроль эффективности и безопасности занятий для пациентов врачом ЛФК, ранжирование пациентов по категориям и генерация экстренных уведомлений для пациентов, требующих особого внимания.</a:t>
          </a:r>
          <a:endParaRPr lang="ru-RU" sz="900" dirty="0"/>
        </a:p>
      </dgm:t>
    </dgm:pt>
    <dgm:pt modelId="{DAA61290-0EC8-4FE7-B5EE-D4A4AA4CF479}" type="parTrans" cxnId="{3AEC6D04-CE65-410C-B763-AE041C0E721D}">
      <dgm:prSet/>
      <dgm:spPr/>
      <dgm:t>
        <a:bodyPr/>
        <a:lstStyle/>
        <a:p>
          <a:endParaRPr lang="ru-RU" sz="900"/>
        </a:p>
      </dgm:t>
    </dgm:pt>
    <dgm:pt modelId="{04BF39BA-8060-46DB-BBA8-85E72349E993}" type="sibTrans" cxnId="{3AEC6D04-CE65-410C-B763-AE041C0E721D}">
      <dgm:prSet/>
      <dgm:spPr/>
      <dgm:t>
        <a:bodyPr/>
        <a:lstStyle/>
        <a:p>
          <a:endParaRPr lang="ru-RU" sz="900"/>
        </a:p>
      </dgm:t>
    </dgm:pt>
    <dgm:pt modelId="{60382913-4C75-4DA7-AA6D-50EBEE373EFF}">
      <dgm:prSet phldrT="[Текст]" custT="1"/>
      <dgm:spPr/>
      <dgm:t>
        <a:bodyPr/>
        <a:lstStyle/>
        <a:p>
          <a:pPr rtl="0"/>
          <a:r>
            <a:rPr lang="ru-RU" sz="900" b="1" dirty="0"/>
            <a:t>Инструменты по переводу пациентов в другие группы. Курсы или стадии реабилитации.</a:t>
          </a:r>
          <a:endParaRPr lang="ru-RU" sz="900" dirty="0"/>
        </a:p>
      </dgm:t>
    </dgm:pt>
    <dgm:pt modelId="{47954096-B195-4D1B-9E3D-E923916726BD}" type="parTrans" cxnId="{6BA0629D-F7A5-45D3-BD66-FEC19F45E7B8}">
      <dgm:prSet/>
      <dgm:spPr/>
      <dgm:t>
        <a:bodyPr/>
        <a:lstStyle/>
        <a:p>
          <a:endParaRPr lang="ru-RU" sz="900"/>
        </a:p>
      </dgm:t>
    </dgm:pt>
    <dgm:pt modelId="{C9A8EAE0-B0DA-4748-B916-4EA1CFE0C954}" type="sibTrans" cxnId="{6BA0629D-F7A5-45D3-BD66-FEC19F45E7B8}">
      <dgm:prSet/>
      <dgm:spPr/>
      <dgm:t>
        <a:bodyPr/>
        <a:lstStyle/>
        <a:p>
          <a:endParaRPr lang="ru-RU" sz="900"/>
        </a:p>
      </dgm:t>
    </dgm:pt>
    <dgm:pt modelId="{049302D1-C38E-4E99-AA17-7F3B7CB3C6F5}">
      <dgm:prSet phldrT="[Текст]" custT="1"/>
      <dgm:spPr/>
      <dgm:t>
        <a:bodyPr/>
        <a:lstStyle/>
        <a:p>
          <a:pPr rtl="0"/>
          <a:r>
            <a:rPr lang="ru-RU" sz="900" b="1" dirty="0"/>
            <a:t>Комбинирование </a:t>
          </a:r>
          <a:r>
            <a:rPr lang="ru-RU" sz="900" b="1" dirty="0" err="1"/>
            <a:t>онлайн-занятий</a:t>
          </a:r>
          <a:r>
            <a:rPr lang="ru-RU" sz="900" b="1" dirty="0"/>
            <a:t> и самостоятельных занятий пациента по графику, установленному врачом, на основе предварительно записанных </a:t>
          </a:r>
          <a:r>
            <a:rPr lang="ru-RU" sz="900" b="1" dirty="0" err="1"/>
            <a:t>видеокурсов</a:t>
          </a:r>
          <a:r>
            <a:rPr lang="ru-RU" sz="900" b="1" dirty="0"/>
            <a:t>.</a:t>
          </a:r>
          <a:endParaRPr lang="ru-RU" sz="900" dirty="0"/>
        </a:p>
      </dgm:t>
    </dgm:pt>
    <dgm:pt modelId="{1BDAF8E9-E540-418A-945D-3DD4FD1DEABF}" type="parTrans" cxnId="{897A69E0-FF4E-40DE-9A9B-43F0D99FE985}">
      <dgm:prSet/>
      <dgm:spPr/>
      <dgm:t>
        <a:bodyPr/>
        <a:lstStyle/>
        <a:p>
          <a:endParaRPr lang="ru-RU" sz="900"/>
        </a:p>
      </dgm:t>
    </dgm:pt>
    <dgm:pt modelId="{01726434-14BA-4E8E-9B28-740284801395}" type="sibTrans" cxnId="{897A69E0-FF4E-40DE-9A9B-43F0D99FE985}">
      <dgm:prSet/>
      <dgm:spPr/>
      <dgm:t>
        <a:bodyPr/>
        <a:lstStyle/>
        <a:p>
          <a:endParaRPr lang="ru-RU" sz="900"/>
        </a:p>
      </dgm:t>
    </dgm:pt>
    <dgm:pt modelId="{34926451-8FE2-4777-BA7E-B8C8025607CF}">
      <dgm:prSet phldrT="[Текст]" custT="1"/>
      <dgm:spPr/>
      <dgm:t>
        <a:bodyPr/>
        <a:lstStyle/>
        <a:p>
          <a:pPr rtl="0"/>
          <a:r>
            <a:rPr lang="ru-RU" sz="900" b="1" dirty="0"/>
            <a:t>Информационные материалы, персонифицировано направляемые пациенту для разъяснения особенностей и порядка реабилитации, рекомендации по ведению образа жизни.</a:t>
          </a:r>
          <a:endParaRPr lang="ru-RU" sz="900" dirty="0"/>
        </a:p>
      </dgm:t>
    </dgm:pt>
    <dgm:pt modelId="{14E9FEB4-399F-4F48-B551-3141AFCCAF90}" type="parTrans" cxnId="{FAC8C532-77F5-47AD-B0D6-5367C282E0FF}">
      <dgm:prSet/>
      <dgm:spPr/>
      <dgm:t>
        <a:bodyPr/>
        <a:lstStyle/>
        <a:p>
          <a:endParaRPr lang="ru-RU" sz="900"/>
        </a:p>
      </dgm:t>
    </dgm:pt>
    <dgm:pt modelId="{0DD1EB04-AE36-4492-A1DE-6EF28B830576}" type="sibTrans" cxnId="{FAC8C532-77F5-47AD-B0D6-5367C282E0FF}">
      <dgm:prSet/>
      <dgm:spPr/>
      <dgm:t>
        <a:bodyPr/>
        <a:lstStyle/>
        <a:p>
          <a:endParaRPr lang="ru-RU" sz="900"/>
        </a:p>
      </dgm:t>
    </dgm:pt>
    <dgm:pt modelId="{2A99123F-6E30-4B58-BBF6-3BA0A2D548A8}">
      <dgm:prSet phldrT="[Текст]" custT="1"/>
      <dgm:spPr/>
      <dgm:t>
        <a:bodyPr/>
        <a:lstStyle/>
        <a:p>
          <a:pPr rtl="0"/>
          <a:r>
            <a:rPr lang="ru-RU" sz="900" b="1" dirty="0"/>
            <a:t>Персональное консультирование в процессе курса реабилитации.</a:t>
          </a:r>
          <a:endParaRPr lang="ru-RU" sz="900" dirty="0"/>
        </a:p>
      </dgm:t>
    </dgm:pt>
    <dgm:pt modelId="{C8CCA665-7628-43DF-AE39-E3E3658B8DA2}" type="parTrans" cxnId="{3C370290-61C8-4E7A-BC38-4178C1DF6558}">
      <dgm:prSet/>
      <dgm:spPr/>
      <dgm:t>
        <a:bodyPr/>
        <a:lstStyle/>
        <a:p>
          <a:endParaRPr lang="ru-RU" sz="900"/>
        </a:p>
      </dgm:t>
    </dgm:pt>
    <dgm:pt modelId="{BE39933F-E9C1-4197-A112-9D842C737D95}" type="sibTrans" cxnId="{3C370290-61C8-4E7A-BC38-4178C1DF6558}">
      <dgm:prSet/>
      <dgm:spPr/>
      <dgm:t>
        <a:bodyPr/>
        <a:lstStyle/>
        <a:p>
          <a:endParaRPr lang="ru-RU" sz="900"/>
        </a:p>
      </dgm:t>
    </dgm:pt>
    <dgm:pt modelId="{DD12A0C1-4E57-42B3-AF19-B18497327AC6}">
      <dgm:prSet phldrT="[Текст]" custT="1"/>
      <dgm:spPr/>
      <dgm:t>
        <a:bodyPr/>
        <a:lstStyle/>
        <a:p>
          <a:pPr rtl="0"/>
          <a:r>
            <a:rPr lang="ru-RU" sz="900" b="1" dirty="0"/>
            <a:t>Учет финансовых потоков и оплаты (в случае платного проведения реабилитации).</a:t>
          </a:r>
          <a:endParaRPr lang="ru-RU" sz="900" dirty="0"/>
        </a:p>
      </dgm:t>
    </dgm:pt>
    <dgm:pt modelId="{152933C7-6D69-48D6-9020-BE3914486D87}" type="parTrans" cxnId="{D654CEEE-F856-458E-9B88-D9E8640437D7}">
      <dgm:prSet/>
      <dgm:spPr/>
      <dgm:t>
        <a:bodyPr/>
        <a:lstStyle/>
        <a:p>
          <a:endParaRPr lang="ru-RU" sz="900"/>
        </a:p>
      </dgm:t>
    </dgm:pt>
    <dgm:pt modelId="{8531F6E7-D1CE-428D-AF75-E9FCBE6302C0}" type="sibTrans" cxnId="{D654CEEE-F856-458E-9B88-D9E8640437D7}">
      <dgm:prSet/>
      <dgm:spPr/>
      <dgm:t>
        <a:bodyPr/>
        <a:lstStyle/>
        <a:p>
          <a:endParaRPr lang="ru-RU" sz="900"/>
        </a:p>
      </dgm:t>
    </dgm:pt>
    <dgm:pt modelId="{19D11BCE-6658-47D3-8748-EE19393DBDD2}">
      <dgm:prSet phldrT="[Текст]" custT="1"/>
      <dgm:spPr/>
      <dgm:t>
        <a:bodyPr/>
        <a:lstStyle/>
        <a:p>
          <a:pPr rtl="0"/>
          <a:r>
            <a:rPr lang="ru-RU" sz="900" b="1" dirty="0"/>
            <a:t>Гибкий инструментарий настройки и размещения реабилитационных методик, </a:t>
          </a:r>
          <a:r>
            <a:rPr lang="ru-RU" sz="900" b="1" dirty="0" err="1"/>
            <a:t>опросников</a:t>
          </a:r>
          <a:r>
            <a:rPr lang="ru-RU" sz="900" b="1" dirty="0"/>
            <a:t>, протоколов оценки эффективности, </a:t>
          </a:r>
          <a:r>
            <a:rPr lang="ru-RU" sz="900" b="1" dirty="0" err="1"/>
            <a:t>видеокурсов</a:t>
          </a:r>
          <a:r>
            <a:rPr lang="ru-RU" sz="900" b="1" dirty="0"/>
            <a:t> и информационных материалов по каждому курсу.</a:t>
          </a:r>
          <a:endParaRPr lang="ru-RU" sz="900" dirty="0"/>
        </a:p>
      </dgm:t>
    </dgm:pt>
    <dgm:pt modelId="{6CFEB22E-3056-4A26-AB88-CB323FC0D0A4}" type="parTrans" cxnId="{4E4910EA-B57F-42F3-A923-5209272A27E0}">
      <dgm:prSet/>
      <dgm:spPr/>
      <dgm:t>
        <a:bodyPr/>
        <a:lstStyle/>
        <a:p>
          <a:endParaRPr lang="ru-RU" sz="900"/>
        </a:p>
      </dgm:t>
    </dgm:pt>
    <dgm:pt modelId="{C15236DE-E7BB-42FC-ADD2-7DB0AABF792C}" type="sibTrans" cxnId="{4E4910EA-B57F-42F3-A923-5209272A27E0}">
      <dgm:prSet/>
      <dgm:spPr/>
      <dgm:t>
        <a:bodyPr/>
        <a:lstStyle/>
        <a:p>
          <a:endParaRPr lang="ru-RU" sz="900"/>
        </a:p>
      </dgm:t>
    </dgm:pt>
    <dgm:pt modelId="{A2113660-FDB7-49A3-A4B9-D2020A91E0DA}">
      <dgm:prSet custT="1"/>
      <dgm:spPr/>
      <dgm:t>
        <a:bodyPr/>
        <a:lstStyle/>
        <a:p>
          <a:pPr rtl="0"/>
          <a:r>
            <a:rPr lang="ru-RU" sz="900" b="1" dirty="0"/>
            <a:t>Направление пациентам специализированных </a:t>
          </a:r>
          <a:r>
            <a:rPr lang="ru-RU" sz="900" b="1" dirty="0" err="1"/>
            <a:t>опросников</a:t>
          </a:r>
          <a:r>
            <a:rPr lang="ru-RU" sz="900" b="1" dirty="0"/>
            <a:t> для оценки эффективности и безопасности проводимых занятий.</a:t>
          </a:r>
          <a:endParaRPr lang="ru-RU" sz="900" dirty="0"/>
        </a:p>
      </dgm:t>
    </dgm:pt>
    <dgm:pt modelId="{524581CA-C396-4269-B34D-47CF4033BF4E}" type="parTrans" cxnId="{966B8E71-BD91-4660-93BB-A86E7C1FAE95}">
      <dgm:prSet/>
      <dgm:spPr/>
      <dgm:t>
        <a:bodyPr/>
        <a:lstStyle/>
        <a:p>
          <a:endParaRPr lang="ru-RU" sz="900"/>
        </a:p>
      </dgm:t>
    </dgm:pt>
    <dgm:pt modelId="{E6823E51-7828-422A-8BD9-D3F34578CE88}" type="sibTrans" cxnId="{966B8E71-BD91-4660-93BB-A86E7C1FAE95}">
      <dgm:prSet/>
      <dgm:spPr/>
      <dgm:t>
        <a:bodyPr/>
        <a:lstStyle/>
        <a:p>
          <a:endParaRPr lang="ru-RU" sz="900"/>
        </a:p>
      </dgm:t>
    </dgm:pt>
    <dgm:pt modelId="{92ED2FDC-DA3D-4CD9-A54F-1A90E26EFABD}">
      <dgm:prSet custT="1"/>
      <dgm:spPr/>
      <dgm:t>
        <a:bodyPr/>
        <a:lstStyle/>
        <a:p>
          <a:pPr rtl="0"/>
          <a:r>
            <a:rPr lang="ru-RU" sz="900" b="1" dirty="0"/>
            <a:t>Возможность для пациента записаться в группу по его профилю в удобное для него время.</a:t>
          </a:r>
          <a:endParaRPr lang="ru-RU" sz="900" dirty="0"/>
        </a:p>
      </dgm:t>
    </dgm:pt>
    <dgm:pt modelId="{4AC8D427-8227-45F3-A874-71660B539690}" type="parTrans" cxnId="{2F1BBF01-C04E-4D1F-B0CD-4ED9880FA22C}">
      <dgm:prSet/>
      <dgm:spPr/>
      <dgm:t>
        <a:bodyPr/>
        <a:lstStyle/>
        <a:p>
          <a:endParaRPr lang="ru-RU" sz="900"/>
        </a:p>
      </dgm:t>
    </dgm:pt>
    <dgm:pt modelId="{CF543C94-723D-46AC-A99A-0ADE5DBDC37A}" type="sibTrans" cxnId="{2F1BBF01-C04E-4D1F-B0CD-4ED9880FA22C}">
      <dgm:prSet/>
      <dgm:spPr/>
      <dgm:t>
        <a:bodyPr/>
        <a:lstStyle/>
        <a:p>
          <a:endParaRPr lang="ru-RU" sz="900"/>
        </a:p>
      </dgm:t>
    </dgm:pt>
    <dgm:pt modelId="{AB46312F-C6BA-47BC-8F28-E011D28CBD4A}">
      <dgm:prSet custT="1"/>
      <dgm:spPr/>
      <dgm:t>
        <a:bodyPr/>
        <a:lstStyle/>
        <a:p>
          <a:pPr rtl="0"/>
          <a:r>
            <a:rPr lang="ru-RU" sz="900" b="1" dirty="0"/>
            <a:t>Запись пациентов на дистанционную реабилитацию, </a:t>
          </a:r>
          <a:br>
            <a:rPr lang="ru-RU" sz="900" b="1" dirty="0"/>
          </a:br>
          <a:r>
            <a:rPr lang="ru-RU" sz="900" b="1" dirty="0"/>
            <a:t>с заполнением специализированной анкеты и предоставлением комплекса медицинских документов.</a:t>
          </a:r>
          <a:endParaRPr lang="ru-RU" sz="900" dirty="0"/>
        </a:p>
      </dgm:t>
    </dgm:pt>
    <dgm:pt modelId="{BA67489A-7358-4F02-80A1-85C8FCE0FCF9}" type="parTrans" cxnId="{35C800E6-2A6D-44F2-B600-647389F2032A}">
      <dgm:prSet/>
      <dgm:spPr/>
      <dgm:t>
        <a:bodyPr/>
        <a:lstStyle/>
        <a:p>
          <a:endParaRPr lang="ru-RU" sz="900"/>
        </a:p>
      </dgm:t>
    </dgm:pt>
    <dgm:pt modelId="{3B3FC291-ED68-4D94-AC46-54443E24A45D}" type="sibTrans" cxnId="{35C800E6-2A6D-44F2-B600-647389F2032A}">
      <dgm:prSet/>
      <dgm:spPr/>
      <dgm:t>
        <a:bodyPr/>
        <a:lstStyle/>
        <a:p>
          <a:endParaRPr lang="ru-RU" sz="900"/>
        </a:p>
      </dgm:t>
    </dgm:pt>
    <dgm:pt modelId="{25DA8A96-1EF0-4AEC-9693-F8AB036270A2}">
      <dgm:prSet custT="1"/>
      <dgm:spPr/>
      <dgm:t>
        <a:bodyPr/>
        <a:lstStyle/>
        <a:p>
          <a:pPr rtl="0"/>
          <a:r>
            <a:rPr lang="ru-RU" sz="900" b="1" dirty="0"/>
            <a:t>Анализ и оценка врачом ЛФК медицинской документации и заполненных анкет, определение возможности проведения </a:t>
          </a:r>
          <a:r>
            <a:rPr lang="ru-RU" sz="900" b="1" dirty="0" err="1"/>
            <a:t>онлайн</a:t>
          </a:r>
          <a:r>
            <a:rPr lang="ru-RU" sz="900" b="1" dirty="0"/>
            <a:t> реабилитации, вида и стадии курса.</a:t>
          </a:r>
          <a:endParaRPr lang="ru-RU" sz="900" dirty="0"/>
        </a:p>
      </dgm:t>
    </dgm:pt>
    <dgm:pt modelId="{1D5F4BB8-EE81-4A22-AD05-90FD2935CC70}" type="parTrans" cxnId="{709F27DF-C14A-40DE-AB63-A182B869B0B9}">
      <dgm:prSet/>
      <dgm:spPr/>
      <dgm:t>
        <a:bodyPr/>
        <a:lstStyle/>
        <a:p>
          <a:endParaRPr lang="ru-RU" sz="900"/>
        </a:p>
      </dgm:t>
    </dgm:pt>
    <dgm:pt modelId="{EF3F861A-3560-4ED8-AF5C-C6CA8511076C}" type="sibTrans" cxnId="{709F27DF-C14A-40DE-AB63-A182B869B0B9}">
      <dgm:prSet/>
      <dgm:spPr/>
      <dgm:t>
        <a:bodyPr/>
        <a:lstStyle/>
        <a:p>
          <a:endParaRPr lang="ru-RU" sz="900"/>
        </a:p>
      </dgm:t>
    </dgm:pt>
    <dgm:pt modelId="{255AC600-CA04-42AF-A6FE-ED10D781B220}">
      <dgm:prSet custT="1"/>
      <dgm:spPr/>
      <dgm:t>
        <a:bodyPr/>
        <a:lstStyle/>
        <a:p>
          <a:pPr rtl="0"/>
          <a:r>
            <a:rPr lang="ru-RU" sz="900" b="1" dirty="0"/>
            <a:t>Ведение расписания реабилитационных групп разного профиля и стадии.</a:t>
          </a:r>
          <a:endParaRPr lang="ru-RU" sz="900" dirty="0"/>
        </a:p>
      </dgm:t>
    </dgm:pt>
    <dgm:pt modelId="{1A8FEFA6-D0F1-4B1B-8083-DDF558791722}" type="parTrans" cxnId="{D2BB07EF-F41D-4B4F-B9A1-03B43823DF95}">
      <dgm:prSet/>
      <dgm:spPr/>
      <dgm:t>
        <a:bodyPr/>
        <a:lstStyle/>
        <a:p>
          <a:endParaRPr lang="ru-RU" sz="900"/>
        </a:p>
      </dgm:t>
    </dgm:pt>
    <dgm:pt modelId="{2C4A1DAB-1512-4530-B620-4906B74BECB5}" type="sibTrans" cxnId="{D2BB07EF-F41D-4B4F-B9A1-03B43823DF95}">
      <dgm:prSet/>
      <dgm:spPr/>
      <dgm:t>
        <a:bodyPr/>
        <a:lstStyle/>
        <a:p>
          <a:endParaRPr lang="ru-RU" sz="900"/>
        </a:p>
      </dgm:t>
    </dgm:pt>
    <dgm:pt modelId="{6810AB4A-0C31-489F-B7B4-CE3EBB888E02}">
      <dgm:prSet custT="1"/>
      <dgm:spPr/>
      <dgm:t>
        <a:bodyPr/>
        <a:lstStyle/>
        <a:p>
          <a:pPr rtl="0"/>
          <a:r>
            <a:rPr lang="ru-RU" sz="900" b="1" dirty="0"/>
            <a:t>Возможность для пациента записаться в группу по его профилю в удобное для него время.</a:t>
          </a:r>
          <a:endParaRPr lang="ru-RU" sz="900" dirty="0"/>
        </a:p>
      </dgm:t>
    </dgm:pt>
    <dgm:pt modelId="{E5025402-8882-415D-BB96-1F1C32B3AAF3}" type="parTrans" cxnId="{684E484C-6F50-4C6D-93AD-6ABAEC15F735}">
      <dgm:prSet/>
      <dgm:spPr/>
      <dgm:t>
        <a:bodyPr/>
        <a:lstStyle/>
        <a:p>
          <a:endParaRPr lang="ru-RU" sz="900"/>
        </a:p>
      </dgm:t>
    </dgm:pt>
    <dgm:pt modelId="{90109D87-365E-4320-A819-F06AF49ABA29}" type="sibTrans" cxnId="{684E484C-6F50-4C6D-93AD-6ABAEC15F735}">
      <dgm:prSet/>
      <dgm:spPr/>
      <dgm:t>
        <a:bodyPr/>
        <a:lstStyle/>
        <a:p>
          <a:endParaRPr lang="ru-RU" sz="900"/>
        </a:p>
      </dgm:t>
    </dgm:pt>
    <dgm:pt modelId="{D8873BF7-E30F-46DA-AE26-4012D473EAB1}">
      <dgm:prSet custT="1"/>
      <dgm:spPr/>
      <dgm:t>
        <a:bodyPr/>
        <a:lstStyle/>
        <a:p>
          <a:r>
            <a:rPr lang="ru-RU" sz="900" b="1" dirty="0"/>
            <a:t>Ведение календаря занятий. Напоминание всем участникам о времени проведения занятий</a:t>
          </a:r>
          <a:endParaRPr lang="ru-RU" sz="900" dirty="0"/>
        </a:p>
      </dgm:t>
    </dgm:pt>
    <dgm:pt modelId="{D117F8FD-6DBC-4F7C-A84B-5AA6DCB8FD79}" type="parTrans" cxnId="{F3CE7118-6521-47FB-A5A8-C6E2B17017BD}">
      <dgm:prSet/>
      <dgm:spPr/>
      <dgm:t>
        <a:bodyPr/>
        <a:lstStyle/>
        <a:p>
          <a:endParaRPr lang="ru-RU" sz="900"/>
        </a:p>
      </dgm:t>
    </dgm:pt>
    <dgm:pt modelId="{F6DE7E6A-A6D6-4CAD-823A-019E0CC7304A}" type="sibTrans" cxnId="{F3CE7118-6521-47FB-A5A8-C6E2B17017BD}">
      <dgm:prSet/>
      <dgm:spPr/>
      <dgm:t>
        <a:bodyPr/>
        <a:lstStyle/>
        <a:p>
          <a:endParaRPr lang="ru-RU" sz="900"/>
        </a:p>
      </dgm:t>
    </dgm:pt>
    <dgm:pt modelId="{93E258A4-6E07-4781-B1B9-4697F1663052}">
      <dgm:prSet custT="1"/>
      <dgm:spPr/>
      <dgm:t>
        <a:bodyPr/>
        <a:lstStyle/>
        <a:p>
          <a:pPr rtl="0"/>
          <a:r>
            <a:rPr lang="ru-RU" sz="900" b="1"/>
            <a:t>Формирование отчетов.</a:t>
          </a:r>
          <a:endParaRPr lang="ru-RU" sz="900" b="1" dirty="0"/>
        </a:p>
      </dgm:t>
    </dgm:pt>
    <dgm:pt modelId="{F01B47D0-193E-4B82-AC4C-4B75B3808DD9}" type="parTrans" cxnId="{DC9926AE-B7B1-4B53-8489-F4CEFABB4AB5}">
      <dgm:prSet/>
      <dgm:spPr/>
      <dgm:t>
        <a:bodyPr/>
        <a:lstStyle/>
        <a:p>
          <a:endParaRPr lang="ru-RU" sz="900"/>
        </a:p>
      </dgm:t>
    </dgm:pt>
    <dgm:pt modelId="{E150756E-668B-4883-9BC9-965E42CF2F8D}" type="sibTrans" cxnId="{DC9926AE-B7B1-4B53-8489-F4CEFABB4AB5}">
      <dgm:prSet/>
      <dgm:spPr/>
      <dgm:t>
        <a:bodyPr/>
        <a:lstStyle/>
        <a:p>
          <a:endParaRPr lang="ru-RU" sz="900"/>
        </a:p>
      </dgm:t>
    </dgm:pt>
    <dgm:pt modelId="{BBE3F5C2-92AD-46B3-8763-552B67BF1713}" type="pres">
      <dgm:prSet presAssocID="{CC4A0D60-9B3B-405E-8311-6820CE47642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BCF83F4-580F-4049-AD9E-2CF1987B98A6}" type="pres">
      <dgm:prSet presAssocID="{AB46312F-C6BA-47BC-8F28-E011D28CBD4A}" presName="compNode" presStyleCnt="0"/>
      <dgm:spPr/>
    </dgm:pt>
    <dgm:pt modelId="{CEA8679F-ACDC-43F3-AB3D-F8244B1A71B7}" type="pres">
      <dgm:prSet presAssocID="{AB46312F-C6BA-47BC-8F28-E011D28CBD4A}" presName="dummyConnPt" presStyleCnt="0"/>
      <dgm:spPr/>
    </dgm:pt>
    <dgm:pt modelId="{76725A32-3CF4-4D45-9FD8-4B97D14E9198}" type="pres">
      <dgm:prSet presAssocID="{AB46312F-C6BA-47BC-8F28-E011D28CBD4A}" presName="node" presStyleLbl="node1" presStyleIdx="0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A1FB-F81A-4B4A-9F23-4058D1743B4E}" type="pres">
      <dgm:prSet presAssocID="{3B3FC291-ED68-4D94-AC46-54443E24A45D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B0498990-75A7-4DC4-B399-D5AB30860D9E}" type="pres">
      <dgm:prSet presAssocID="{25DA8A96-1EF0-4AEC-9693-F8AB036270A2}" presName="compNode" presStyleCnt="0"/>
      <dgm:spPr/>
    </dgm:pt>
    <dgm:pt modelId="{182CCD2D-7F15-4BCF-B85E-B88A53FA90E0}" type="pres">
      <dgm:prSet presAssocID="{25DA8A96-1EF0-4AEC-9693-F8AB036270A2}" presName="dummyConnPt" presStyleCnt="0"/>
      <dgm:spPr/>
    </dgm:pt>
    <dgm:pt modelId="{6EC7594B-F248-46E7-9BE7-06D3D726D0C8}" type="pres">
      <dgm:prSet presAssocID="{25DA8A96-1EF0-4AEC-9693-F8AB036270A2}" presName="node" presStyleLbl="node1" presStyleIdx="1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68737-52CC-40BB-96CE-3FD875D93A27}" type="pres">
      <dgm:prSet presAssocID="{EF3F861A-3560-4ED8-AF5C-C6CA8511076C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FA4CF800-CADE-44E9-9D85-D12386C5A081}" type="pres">
      <dgm:prSet presAssocID="{255AC600-CA04-42AF-A6FE-ED10D781B220}" presName="compNode" presStyleCnt="0"/>
      <dgm:spPr/>
    </dgm:pt>
    <dgm:pt modelId="{430547CC-C5A9-43BE-819D-AFFC555F5694}" type="pres">
      <dgm:prSet presAssocID="{255AC600-CA04-42AF-A6FE-ED10D781B220}" presName="dummyConnPt" presStyleCnt="0"/>
      <dgm:spPr/>
    </dgm:pt>
    <dgm:pt modelId="{96A75139-DFC2-4AE8-8344-D983A10B5818}" type="pres">
      <dgm:prSet presAssocID="{255AC600-CA04-42AF-A6FE-ED10D781B220}" presName="node" presStyleLbl="node1" presStyleIdx="2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D130-C7DA-40D3-B107-D45F716ED5A3}" type="pres">
      <dgm:prSet presAssocID="{2C4A1DAB-1512-4530-B620-4906B74BECB5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A8F6DDAF-7A5B-4DDD-9049-480ADEDD560B}" type="pres">
      <dgm:prSet presAssocID="{6810AB4A-0C31-489F-B7B4-CE3EBB888E02}" presName="compNode" presStyleCnt="0"/>
      <dgm:spPr/>
    </dgm:pt>
    <dgm:pt modelId="{295F835D-78C8-4928-A58F-9F695675ED21}" type="pres">
      <dgm:prSet presAssocID="{6810AB4A-0C31-489F-B7B4-CE3EBB888E02}" presName="dummyConnPt" presStyleCnt="0"/>
      <dgm:spPr/>
    </dgm:pt>
    <dgm:pt modelId="{B748C270-7C62-4F3C-8132-AD749F9FD72D}" type="pres">
      <dgm:prSet presAssocID="{6810AB4A-0C31-489F-B7B4-CE3EBB888E02}" presName="node" presStyleLbl="node1" presStyleIdx="3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7AB1E-5F6E-4A15-8B88-E1FB3DF91781}" type="pres">
      <dgm:prSet presAssocID="{90109D87-365E-4320-A819-F06AF49ABA29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F42EC500-5335-49E1-936C-84B5F67CB71D}" type="pres">
      <dgm:prSet presAssocID="{D8873BF7-E30F-46DA-AE26-4012D473EAB1}" presName="compNode" presStyleCnt="0"/>
      <dgm:spPr/>
    </dgm:pt>
    <dgm:pt modelId="{1D7B8036-4476-40DC-B9F8-A11AEAD5F042}" type="pres">
      <dgm:prSet presAssocID="{D8873BF7-E30F-46DA-AE26-4012D473EAB1}" presName="dummyConnPt" presStyleCnt="0"/>
      <dgm:spPr/>
    </dgm:pt>
    <dgm:pt modelId="{A44928BB-CFDA-4D87-A20E-77C1D068681D}" type="pres">
      <dgm:prSet presAssocID="{D8873BF7-E30F-46DA-AE26-4012D473EAB1}" presName="node" presStyleLbl="node1" presStyleIdx="4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10EF8-A044-46C9-B7A1-ECFD7B814481}" type="pres">
      <dgm:prSet presAssocID="{F6DE7E6A-A6D6-4CAD-823A-019E0CC7304A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2E946B07-F78A-4E0E-9863-9A44C8A5BE9C}" type="pres">
      <dgm:prSet presAssocID="{92ED2FDC-DA3D-4CD9-A54F-1A90E26EFABD}" presName="compNode" presStyleCnt="0"/>
      <dgm:spPr/>
    </dgm:pt>
    <dgm:pt modelId="{FA2E3E93-3052-4B3C-BCA0-AD9C5D549C47}" type="pres">
      <dgm:prSet presAssocID="{92ED2FDC-DA3D-4CD9-A54F-1A90E26EFABD}" presName="dummyConnPt" presStyleCnt="0"/>
      <dgm:spPr/>
    </dgm:pt>
    <dgm:pt modelId="{2ED36AB2-7D8B-4BF8-A522-B8FF87288132}" type="pres">
      <dgm:prSet presAssocID="{92ED2FDC-DA3D-4CD9-A54F-1A90E26EFABD}" presName="node" presStyleLbl="node1" presStyleIdx="5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9D01F-C986-4D59-AA5F-3DAB0DA3D8DC}" type="pres">
      <dgm:prSet presAssocID="{CF543C94-723D-46AC-A99A-0ADE5DBDC37A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7A0EC958-38AF-4F47-AF58-AE9ABCB34428}" type="pres">
      <dgm:prSet presAssocID="{A2113660-FDB7-49A3-A4B9-D2020A91E0DA}" presName="compNode" presStyleCnt="0"/>
      <dgm:spPr/>
    </dgm:pt>
    <dgm:pt modelId="{930D12A0-67B8-46F3-9824-B7FDEA70E4D5}" type="pres">
      <dgm:prSet presAssocID="{A2113660-FDB7-49A3-A4B9-D2020A91E0DA}" presName="dummyConnPt" presStyleCnt="0"/>
      <dgm:spPr/>
    </dgm:pt>
    <dgm:pt modelId="{8C949A52-3382-4D0F-8C1E-CC86C0F10E5C}" type="pres">
      <dgm:prSet presAssocID="{A2113660-FDB7-49A3-A4B9-D2020A91E0DA}" presName="node" presStyleLbl="node1" presStyleIdx="6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20E51-927E-41A4-AC4F-D8E2785DE9B4}" type="pres">
      <dgm:prSet presAssocID="{E6823E51-7828-422A-8BD9-D3F34578CE88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3C4B8A6F-75E0-463E-8127-CAD21F5C85B4}" type="pres">
      <dgm:prSet presAssocID="{34C1FC02-88B0-467C-9CAA-74EA34CA4B74}" presName="compNode" presStyleCnt="0"/>
      <dgm:spPr/>
    </dgm:pt>
    <dgm:pt modelId="{6628FC14-90D7-4065-BF83-B148438E463A}" type="pres">
      <dgm:prSet presAssocID="{34C1FC02-88B0-467C-9CAA-74EA34CA4B74}" presName="dummyConnPt" presStyleCnt="0"/>
      <dgm:spPr/>
    </dgm:pt>
    <dgm:pt modelId="{387A1399-809C-4C8D-BB5B-F6B96E944002}" type="pres">
      <dgm:prSet presAssocID="{34C1FC02-88B0-467C-9CAA-74EA34CA4B74}" presName="node" presStyleLbl="node1" presStyleIdx="7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95906-ABE1-4F9F-9C1A-3A6FEC48A67C}" type="pres">
      <dgm:prSet presAssocID="{04BF39BA-8060-46DB-BBA8-85E72349E993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D3EA3A4B-83F0-4F67-ABA3-05F661289111}" type="pres">
      <dgm:prSet presAssocID="{60382913-4C75-4DA7-AA6D-50EBEE373EFF}" presName="compNode" presStyleCnt="0"/>
      <dgm:spPr/>
    </dgm:pt>
    <dgm:pt modelId="{F5902BA5-F39C-4B02-A2A8-44794DA0311E}" type="pres">
      <dgm:prSet presAssocID="{60382913-4C75-4DA7-AA6D-50EBEE373EFF}" presName="dummyConnPt" presStyleCnt="0"/>
      <dgm:spPr/>
    </dgm:pt>
    <dgm:pt modelId="{C9FB3DA2-EAA9-4607-9DC1-F98C727CA53A}" type="pres">
      <dgm:prSet presAssocID="{60382913-4C75-4DA7-AA6D-50EBEE373EFF}" presName="node" presStyleLbl="node1" presStyleIdx="8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8A619-F23B-429F-83E3-D37EAE046661}" type="pres">
      <dgm:prSet presAssocID="{C9A8EAE0-B0DA-4748-B916-4EA1CFE0C954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5AF8723A-304A-4888-9D31-E3E865AFC5BE}" type="pres">
      <dgm:prSet presAssocID="{049302D1-C38E-4E99-AA17-7F3B7CB3C6F5}" presName="compNode" presStyleCnt="0"/>
      <dgm:spPr/>
    </dgm:pt>
    <dgm:pt modelId="{FF72D925-5885-4C6C-A382-891936C96407}" type="pres">
      <dgm:prSet presAssocID="{049302D1-C38E-4E99-AA17-7F3B7CB3C6F5}" presName="dummyConnPt" presStyleCnt="0"/>
      <dgm:spPr/>
    </dgm:pt>
    <dgm:pt modelId="{45519E97-8816-4C3A-B083-3872CE3222D8}" type="pres">
      <dgm:prSet presAssocID="{049302D1-C38E-4E99-AA17-7F3B7CB3C6F5}" presName="node" presStyleLbl="node1" presStyleIdx="9" presStyleCnt="15" custScaleX="113565" custScaleY="120549" custLinFactNeighborX="3323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1F820-1F77-45E2-95D0-9EA2D2DB270F}" type="pres">
      <dgm:prSet presAssocID="{01726434-14BA-4E8E-9B28-740284801395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9C8F584A-9AB4-4398-B6FB-94D4A990B4D6}" type="pres">
      <dgm:prSet presAssocID="{34926451-8FE2-4777-BA7E-B8C8025607CF}" presName="compNode" presStyleCnt="0"/>
      <dgm:spPr/>
    </dgm:pt>
    <dgm:pt modelId="{802A24ED-32EB-4EEC-9192-1D171B1740E1}" type="pres">
      <dgm:prSet presAssocID="{34926451-8FE2-4777-BA7E-B8C8025607CF}" presName="dummyConnPt" presStyleCnt="0"/>
      <dgm:spPr/>
    </dgm:pt>
    <dgm:pt modelId="{4B0AF89F-932B-4171-BBF6-39457681EF15}" type="pres">
      <dgm:prSet presAssocID="{34926451-8FE2-4777-BA7E-B8C8025607CF}" presName="node" presStyleLbl="node1" presStyleIdx="10" presStyleCnt="15" custScaleX="113565" custScaleY="120549" custLinFactNeighborX="-642" custLinFactNeighborY="-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60251-077A-4807-A9BE-9BEBE6B8A0B3}" type="pres">
      <dgm:prSet presAssocID="{0DD1EB04-AE36-4492-A1DE-6EF28B830576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9D261782-8DD1-481B-88FF-B925CBAB2CB2}" type="pres">
      <dgm:prSet presAssocID="{2A99123F-6E30-4B58-BBF6-3BA0A2D548A8}" presName="compNode" presStyleCnt="0"/>
      <dgm:spPr/>
    </dgm:pt>
    <dgm:pt modelId="{40A8862A-69CC-471D-A17C-F9407F7F6EAF}" type="pres">
      <dgm:prSet presAssocID="{2A99123F-6E30-4B58-BBF6-3BA0A2D548A8}" presName="dummyConnPt" presStyleCnt="0"/>
      <dgm:spPr/>
    </dgm:pt>
    <dgm:pt modelId="{145B2ABA-F061-4062-940C-1C9801E0C5F0}" type="pres">
      <dgm:prSet presAssocID="{2A99123F-6E30-4B58-BBF6-3BA0A2D548A8}" presName="node" presStyleLbl="node1" presStyleIdx="11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273B4-BC61-436A-9817-261DE2F0CAAF}" type="pres">
      <dgm:prSet presAssocID="{BE39933F-E9C1-4197-A112-9D842C737D95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05BAB832-8824-4700-A92E-27A4153EF024}" type="pres">
      <dgm:prSet presAssocID="{DD12A0C1-4E57-42B3-AF19-B18497327AC6}" presName="compNode" presStyleCnt="0"/>
      <dgm:spPr/>
    </dgm:pt>
    <dgm:pt modelId="{4A734D37-61F7-49C0-80E6-A75A54E296B2}" type="pres">
      <dgm:prSet presAssocID="{DD12A0C1-4E57-42B3-AF19-B18497327AC6}" presName="dummyConnPt" presStyleCnt="0"/>
      <dgm:spPr/>
    </dgm:pt>
    <dgm:pt modelId="{8B75FDC8-E6CE-4530-BCAA-51E946BBEC5F}" type="pres">
      <dgm:prSet presAssocID="{DD12A0C1-4E57-42B3-AF19-B18497327AC6}" presName="node" presStyleLbl="node1" presStyleIdx="12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1D28C-454F-4373-9EBE-D21688661842}" type="pres">
      <dgm:prSet presAssocID="{8531F6E7-D1CE-428D-AF75-E9FCBE6302C0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040476FB-9D7B-4723-B398-A298ACEF628B}" type="pres">
      <dgm:prSet presAssocID="{93E258A4-6E07-4781-B1B9-4697F1663052}" presName="compNode" presStyleCnt="0"/>
      <dgm:spPr/>
    </dgm:pt>
    <dgm:pt modelId="{3BE8808A-2C90-449E-B901-287F399D0918}" type="pres">
      <dgm:prSet presAssocID="{93E258A4-6E07-4781-B1B9-4697F1663052}" presName="dummyConnPt" presStyleCnt="0"/>
      <dgm:spPr/>
    </dgm:pt>
    <dgm:pt modelId="{C79BE011-52C9-4559-8CBF-7EDA221F9F9D}" type="pres">
      <dgm:prSet presAssocID="{93E258A4-6E07-4781-B1B9-4697F1663052}" presName="node" presStyleLbl="node1" presStyleIdx="13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F5FEC-5093-4011-98E0-0641A68893DF}" type="pres">
      <dgm:prSet presAssocID="{E150756E-668B-4883-9BC9-965E42CF2F8D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652FFF42-78EC-48BA-B022-E247F94E7C46}" type="pres">
      <dgm:prSet presAssocID="{19D11BCE-6658-47D3-8748-EE19393DBDD2}" presName="compNode" presStyleCnt="0"/>
      <dgm:spPr/>
    </dgm:pt>
    <dgm:pt modelId="{CADA5642-388D-4CDD-8A5B-642E17F9DB8A}" type="pres">
      <dgm:prSet presAssocID="{19D11BCE-6658-47D3-8748-EE19393DBDD2}" presName="dummyConnPt" presStyleCnt="0"/>
      <dgm:spPr/>
    </dgm:pt>
    <dgm:pt modelId="{4DE6367C-755C-4108-B7D4-6AA49B82407D}" type="pres">
      <dgm:prSet presAssocID="{19D11BCE-6658-47D3-8748-EE19393DBDD2}" presName="node" presStyleLbl="node1" presStyleIdx="14" presStyleCnt="15" custScaleX="113565" custScaleY="12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B0BB9-F17C-44C7-AD05-CD234FD53D81}" type="presOf" srcId="{CF543C94-723D-46AC-A99A-0ADE5DBDC37A}" destId="{A729D01F-C986-4D59-AA5F-3DAB0DA3D8DC}" srcOrd="0" destOrd="0" presId="urn:microsoft.com/office/officeart/2005/8/layout/bProcess4"/>
    <dgm:cxn modelId="{B3DFE72B-42AF-4C8C-AC49-CE521918B45C}" type="presOf" srcId="{92ED2FDC-DA3D-4CD9-A54F-1A90E26EFABD}" destId="{2ED36AB2-7D8B-4BF8-A522-B8FF87288132}" srcOrd="0" destOrd="0" presId="urn:microsoft.com/office/officeart/2005/8/layout/bProcess4"/>
    <dgm:cxn modelId="{1D0C4A66-36AC-42BE-A83F-4994AE32424A}" type="presOf" srcId="{D8873BF7-E30F-46DA-AE26-4012D473EAB1}" destId="{A44928BB-CFDA-4D87-A20E-77C1D068681D}" srcOrd="0" destOrd="0" presId="urn:microsoft.com/office/officeart/2005/8/layout/bProcess4"/>
    <dgm:cxn modelId="{58E9A2CB-396F-4358-A440-E1C513079B82}" type="presOf" srcId="{CC4A0D60-9B3B-405E-8311-6820CE47642A}" destId="{BBE3F5C2-92AD-46B3-8763-552B67BF1713}" srcOrd="0" destOrd="0" presId="urn:microsoft.com/office/officeart/2005/8/layout/bProcess4"/>
    <dgm:cxn modelId="{6B048919-BAE1-4F7C-81A3-13302C5B39A8}" type="presOf" srcId="{01726434-14BA-4E8E-9B28-740284801395}" destId="{80E1F820-1F77-45E2-95D0-9EA2D2DB270F}" srcOrd="0" destOrd="0" presId="urn:microsoft.com/office/officeart/2005/8/layout/bProcess4"/>
    <dgm:cxn modelId="{35C800E6-2A6D-44F2-B600-647389F2032A}" srcId="{CC4A0D60-9B3B-405E-8311-6820CE47642A}" destId="{AB46312F-C6BA-47BC-8F28-E011D28CBD4A}" srcOrd="0" destOrd="0" parTransId="{BA67489A-7358-4F02-80A1-85C8FCE0FCF9}" sibTransId="{3B3FC291-ED68-4D94-AC46-54443E24A45D}"/>
    <dgm:cxn modelId="{4E4910EA-B57F-42F3-A923-5209272A27E0}" srcId="{CC4A0D60-9B3B-405E-8311-6820CE47642A}" destId="{19D11BCE-6658-47D3-8748-EE19393DBDD2}" srcOrd="14" destOrd="0" parTransId="{6CFEB22E-3056-4A26-AB88-CB323FC0D0A4}" sibTransId="{C15236DE-E7BB-42FC-ADD2-7DB0AABF792C}"/>
    <dgm:cxn modelId="{D2BB07EF-F41D-4B4F-B9A1-03B43823DF95}" srcId="{CC4A0D60-9B3B-405E-8311-6820CE47642A}" destId="{255AC600-CA04-42AF-A6FE-ED10D781B220}" srcOrd="2" destOrd="0" parTransId="{1A8FEFA6-D0F1-4B1B-8083-DDF558791722}" sibTransId="{2C4A1DAB-1512-4530-B620-4906B74BECB5}"/>
    <dgm:cxn modelId="{966B8E71-BD91-4660-93BB-A86E7C1FAE95}" srcId="{CC4A0D60-9B3B-405E-8311-6820CE47642A}" destId="{A2113660-FDB7-49A3-A4B9-D2020A91E0DA}" srcOrd="6" destOrd="0" parTransId="{524581CA-C396-4269-B34D-47CF4033BF4E}" sibTransId="{E6823E51-7828-422A-8BD9-D3F34578CE88}"/>
    <dgm:cxn modelId="{EDAE5102-74FA-4C5A-BB05-2BBB8BBA334C}" type="presOf" srcId="{BE39933F-E9C1-4197-A112-9D842C737D95}" destId="{03A273B4-BC61-436A-9817-261DE2F0CAAF}" srcOrd="0" destOrd="0" presId="urn:microsoft.com/office/officeart/2005/8/layout/bProcess4"/>
    <dgm:cxn modelId="{DC0A36F2-9FB2-4E55-848B-7C57F63E7DDD}" type="presOf" srcId="{0DD1EB04-AE36-4492-A1DE-6EF28B830576}" destId="{5B060251-077A-4807-A9BE-9BEBE6B8A0B3}" srcOrd="0" destOrd="0" presId="urn:microsoft.com/office/officeart/2005/8/layout/bProcess4"/>
    <dgm:cxn modelId="{D654CEEE-F856-458E-9B88-D9E8640437D7}" srcId="{CC4A0D60-9B3B-405E-8311-6820CE47642A}" destId="{DD12A0C1-4E57-42B3-AF19-B18497327AC6}" srcOrd="12" destOrd="0" parTransId="{152933C7-6D69-48D6-9020-BE3914486D87}" sibTransId="{8531F6E7-D1CE-428D-AF75-E9FCBE6302C0}"/>
    <dgm:cxn modelId="{6BA0629D-F7A5-45D3-BD66-FEC19F45E7B8}" srcId="{CC4A0D60-9B3B-405E-8311-6820CE47642A}" destId="{60382913-4C75-4DA7-AA6D-50EBEE373EFF}" srcOrd="8" destOrd="0" parTransId="{47954096-B195-4D1B-9E3D-E923916726BD}" sibTransId="{C9A8EAE0-B0DA-4748-B916-4EA1CFE0C954}"/>
    <dgm:cxn modelId="{8A064DFC-AC44-4BC3-B62A-BDA455040679}" type="presOf" srcId="{E150756E-668B-4883-9BC9-965E42CF2F8D}" destId="{FF5F5FEC-5093-4011-98E0-0641A68893DF}" srcOrd="0" destOrd="0" presId="urn:microsoft.com/office/officeart/2005/8/layout/bProcess4"/>
    <dgm:cxn modelId="{70368D4A-B0FA-4453-982A-850F1D101E7E}" type="presOf" srcId="{F6DE7E6A-A6D6-4CAD-823A-019E0CC7304A}" destId="{1CA10EF8-A044-46C9-B7A1-ECFD7B814481}" srcOrd="0" destOrd="0" presId="urn:microsoft.com/office/officeart/2005/8/layout/bProcess4"/>
    <dgm:cxn modelId="{47C74749-5B07-4DB0-AC10-1143B651909D}" type="presOf" srcId="{255AC600-CA04-42AF-A6FE-ED10D781B220}" destId="{96A75139-DFC2-4AE8-8344-D983A10B5818}" srcOrd="0" destOrd="0" presId="urn:microsoft.com/office/officeart/2005/8/layout/bProcess4"/>
    <dgm:cxn modelId="{AB99CE72-E487-4BDA-8FF1-2A0EF7D84029}" type="presOf" srcId="{EF3F861A-3560-4ED8-AF5C-C6CA8511076C}" destId="{FC568737-52CC-40BB-96CE-3FD875D93A27}" srcOrd="0" destOrd="0" presId="urn:microsoft.com/office/officeart/2005/8/layout/bProcess4"/>
    <dgm:cxn modelId="{12022F69-49EC-4CB7-A840-771D287021E1}" type="presOf" srcId="{60382913-4C75-4DA7-AA6D-50EBEE373EFF}" destId="{C9FB3DA2-EAA9-4607-9DC1-F98C727CA53A}" srcOrd="0" destOrd="0" presId="urn:microsoft.com/office/officeart/2005/8/layout/bProcess4"/>
    <dgm:cxn modelId="{5EB8DE09-D44D-4BCA-80FC-48AA1F4271F6}" type="presOf" srcId="{34926451-8FE2-4777-BA7E-B8C8025607CF}" destId="{4B0AF89F-932B-4171-BBF6-39457681EF15}" srcOrd="0" destOrd="0" presId="urn:microsoft.com/office/officeart/2005/8/layout/bProcess4"/>
    <dgm:cxn modelId="{058AA47F-7B8F-4365-8F6E-AE93945E1D5B}" type="presOf" srcId="{2A99123F-6E30-4B58-BBF6-3BA0A2D548A8}" destId="{145B2ABA-F061-4062-940C-1C9801E0C5F0}" srcOrd="0" destOrd="0" presId="urn:microsoft.com/office/officeart/2005/8/layout/bProcess4"/>
    <dgm:cxn modelId="{DC9926AE-B7B1-4B53-8489-F4CEFABB4AB5}" srcId="{CC4A0D60-9B3B-405E-8311-6820CE47642A}" destId="{93E258A4-6E07-4781-B1B9-4697F1663052}" srcOrd="13" destOrd="0" parTransId="{F01B47D0-193E-4B82-AC4C-4B75B3808DD9}" sibTransId="{E150756E-668B-4883-9BC9-965E42CF2F8D}"/>
    <dgm:cxn modelId="{FAC8C532-77F5-47AD-B0D6-5367C282E0FF}" srcId="{CC4A0D60-9B3B-405E-8311-6820CE47642A}" destId="{34926451-8FE2-4777-BA7E-B8C8025607CF}" srcOrd="10" destOrd="0" parTransId="{14E9FEB4-399F-4F48-B551-3141AFCCAF90}" sibTransId="{0DD1EB04-AE36-4492-A1DE-6EF28B830576}"/>
    <dgm:cxn modelId="{62C77013-FD56-43DB-9AF5-6A156CB43774}" type="presOf" srcId="{34C1FC02-88B0-467C-9CAA-74EA34CA4B74}" destId="{387A1399-809C-4C8D-BB5B-F6B96E944002}" srcOrd="0" destOrd="0" presId="urn:microsoft.com/office/officeart/2005/8/layout/bProcess4"/>
    <dgm:cxn modelId="{709F27DF-C14A-40DE-AB63-A182B869B0B9}" srcId="{CC4A0D60-9B3B-405E-8311-6820CE47642A}" destId="{25DA8A96-1EF0-4AEC-9693-F8AB036270A2}" srcOrd="1" destOrd="0" parTransId="{1D5F4BB8-EE81-4A22-AD05-90FD2935CC70}" sibTransId="{EF3F861A-3560-4ED8-AF5C-C6CA8511076C}"/>
    <dgm:cxn modelId="{897A69E0-FF4E-40DE-9A9B-43F0D99FE985}" srcId="{CC4A0D60-9B3B-405E-8311-6820CE47642A}" destId="{049302D1-C38E-4E99-AA17-7F3B7CB3C6F5}" srcOrd="9" destOrd="0" parTransId="{1BDAF8E9-E540-418A-945D-3DD4FD1DEABF}" sibTransId="{01726434-14BA-4E8E-9B28-740284801395}"/>
    <dgm:cxn modelId="{D96EB863-5722-4FDB-A0B3-448971497D2B}" type="presOf" srcId="{93E258A4-6E07-4781-B1B9-4697F1663052}" destId="{C79BE011-52C9-4559-8CBF-7EDA221F9F9D}" srcOrd="0" destOrd="0" presId="urn:microsoft.com/office/officeart/2005/8/layout/bProcess4"/>
    <dgm:cxn modelId="{87801687-9A9A-48FF-A73B-3086386C621C}" type="presOf" srcId="{049302D1-C38E-4E99-AA17-7F3B7CB3C6F5}" destId="{45519E97-8816-4C3A-B083-3872CE3222D8}" srcOrd="0" destOrd="0" presId="urn:microsoft.com/office/officeart/2005/8/layout/bProcess4"/>
    <dgm:cxn modelId="{8C9BE6AD-316F-45A7-A8EF-706A178E0C61}" type="presOf" srcId="{90109D87-365E-4320-A819-F06AF49ABA29}" destId="{0897AB1E-5F6E-4A15-8B88-E1FB3DF91781}" srcOrd="0" destOrd="0" presId="urn:microsoft.com/office/officeart/2005/8/layout/bProcess4"/>
    <dgm:cxn modelId="{57816C71-7275-474E-8F46-41511856D31E}" type="presOf" srcId="{8531F6E7-D1CE-428D-AF75-E9FCBE6302C0}" destId="{3D51D28C-454F-4373-9EBE-D21688661842}" srcOrd="0" destOrd="0" presId="urn:microsoft.com/office/officeart/2005/8/layout/bProcess4"/>
    <dgm:cxn modelId="{3AEC6D04-CE65-410C-B763-AE041C0E721D}" srcId="{CC4A0D60-9B3B-405E-8311-6820CE47642A}" destId="{34C1FC02-88B0-467C-9CAA-74EA34CA4B74}" srcOrd="7" destOrd="0" parTransId="{DAA61290-0EC8-4FE7-B5EE-D4A4AA4CF479}" sibTransId="{04BF39BA-8060-46DB-BBA8-85E72349E993}"/>
    <dgm:cxn modelId="{C765832E-AD2E-48E2-A6C0-540091524ABB}" type="presOf" srcId="{E6823E51-7828-422A-8BD9-D3F34578CE88}" destId="{EFE20E51-927E-41A4-AC4F-D8E2785DE9B4}" srcOrd="0" destOrd="0" presId="urn:microsoft.com/office/officeart/2005/8/layout/bProcess4"/>
    <dgm:cxn modelId="{EA99C1AD-4542-4D3D-865A-74E1D972D0DB}" type="presOf" srcId="{25DA8A96-1EF0-4AEC-9693-F8AB036270A2}" destId="{6EC7594B-F248-46E7-9BE7-06D3D726D0C8}" srcOrd="0" destOrd="0" presId="urn:microsoft.com/office/officeart/2005/8/layout/bProcess4"/>
    <dgm:cxn modelId="{B4A56AB1-35E4-449A-BC53-7445C1941B59}" type="presOf" srcId="{3B3FC291-ED68-4D94-AC46-54443E24A45D}" destId="{D195A1FB-F81A-4B4A-9F23-4058D1743B4E}" srcOrd="0" destOrd="0" presId="urn:microsoft.com/office/officeart/2005/8/layout/bProcess4"/>
    <dgm:cxn modelId="{D44DAFFC-89B1-4F36-B1F2-0486EEC0B10B}" type="presOf" srcId="{2C4A1DAB-1512-4530-B620-4906B74BECB5}" destId="{7D15D130-C7DA-40D3-B107-D45F716ED5A3}" srcOrd="0" destOrd="0" presId="urn:microsoft.com/office/officeart/2005/8/layout/bProcess4"/>
    <dgm:cxn modelId="{F3CE7118-6521-47FB-A5A8-C6E2B17017BD}" srcId="{CC4A0D60-9B3B-405E-8311-6820CE47642A}" destId="{D8873BF7-E30F-46DA-AE26-4012D473EAB1}" srcOrd="4" destOrd="0" parTransId="{D117F8FD-6DBC-4F7C-A84B-5AA6DCB8FD79}" sibTransId="{F6DE7E6A-A6D6-4CAD-823A-019E0CC7304A}"/>
    <dgm:cxn modelId="{684E484C-6F50-4C6D-93AD-6ABAEC15F735}" srcId="{CC4A0D60-9B3B-405E-8311-6820CE47642A}" destId="{6810AB4A-0C31-489F-B7B4-CE3EBB888E02}" srcOrd="3" destOrd="0" parTransId="{E5025402-8882-415D-BB96-1F1C32B3AAF3}" sibTransId="{90109D87-365E-4320-A819-F06AF49ABA29}"/>
    <dgm:cxn modelId="{74BA705B-B2C1-4005-A0B7-710298A28D11}" type="presOf" srcId="{A2113660-FDB7-49A3-A4B9-D2020A91E0DA}" destId="{8C949A52-3382-4D0F-8C1E-CC86C0F10E5C}" srcOrd="0" destOrd="0" presId="urn:microsoft.com/office/officeart/2005/8/layout/bProcess4"/>
    <dgm:cxn modelId="{3C370290-61C8-4E7A-BC38-4178C1DF6558}" srcId="{CC4A0D60-9B3B-405E-8311-6820CE47642A}" destId="{2A99123F-6E30-4B58-BBF6-3BA0A2D548A8}" srcOrd="11" destOrd="0" parTransId="{C8CCA665-7628-43DF-AE39-E3E3658B8DA2}" sibTransId="{BE39933F-E9C1-4197-A112-9D842C737D95}"/>
    <dgm:cxn modelId="{19BA9941-E5C8-43A0-8C79-D1524B0D1F7F}" type="presOf" srcId="{C9A8EAE0-B0DA-4748-B916-4EA1CFE0C954}" destId="{4FA8A619-F23B-429F-83E3-D37EAE046661}" srcOrd="0" destOrd="0" presId="urn:microsoft.com/office/officeart/2005/8/layout/bProcess4"/>
    <dgm:cxn modelId="{3C6AF5BC-98D2-4D56-A3D0-58F023770938}" type="presOf" srcId="{6810AB4A-0C31-489F-B7B4-CE3EBB888E02}" destId="{B748C270-7C62-4F3C-8132-AD749F9FD72D}" srcOrd="0" destOrd="0" presId="urn:microsoft.com/office/officeart/2005/8/layout/bProcess4"/>
    <dgm:cxn modelId="{2F1BBF01-C04E-4D1F-B0CD-4ED9880FA22C}" srcId="{CC4A0D60-9B3B-405E-8311-6820CE47642A}" destId="{92ED2FDC-DA3D-4CD9-A54F-1A90E26EFABD}" srcOrd="5" destOrd="0" parTransId="{4AC8D427-8227-45F3-A874-71660B539690}" sibTransId="{CF543C94-723D-46AC-A99A-0ADE5DBDC37A}"/>
    <dgm:cxn modelId="{E164BD17-4C49-4FD5-8B55-381C45661AB0}" type="presOf" srcId="{DD12A0C1-4E57-42B3-AF19-B18497327AC6}" destId="{8B75FDC8-E6CE-4530-BCAA-51E946BBEC5F}" srcOrd="0" destOrd="0" presId="urn:microsoft.com/office/officeart/2005/8/layout/bProcess4"/>
    <dgm:cxn modelId="{853528AA-9BD6-45A5-B031-0702BB460397}" type="presOf" srcId="{19D11BCE-6658-47D3-8748-EE19393DBDD2}" destId="{4DE6367C-755C-4108-B7D4-6AA49B82407D}" srcOrd="0" destOrd="0" presId="urn:microsoft.com/office/officeart/2005/8/layout/bProcess4"/>
    <dgm:cxn modelId="{C5404EFA-6FA7-4054-A473-AA03D0041D53}" type="presOf" srcId="{AB46312F-C6BA-47BC-8F28-E011D28CBD4A}" destId="{76725A32-3CF4-4D45-9FD8-4B97D14E9198}" srcOrd="0" destOrd="0" presId="urn:microsoft.com/office/officeart/2005/8/layout/bProcess4"/>
    <dgm:cxn modelId="{4633C091-715C-4B9D-981A-5AB93A8CF799}" type="presOf" srcId="{04BF39BA-8060-46DB-BBA8-85E72349E993}" destId="{44395906-ABE1-4F9F-9C1A-3A6FEC48A67C}" srcOrd="0" destOrd="0" presId="urn:microsoft.com/office/officeart/2005/8/layout/bProcess4"/>
    <dgm:cxn modelId="{066C9A75-F71C-4664-B0A9-88F3C7D6BC9F}" type="presParOf" srcId="{BBE3F5C2-92AD-46B3-8763-552B67BF1713}" destId="{9BCF83F4-580F-4049-AD9E-2CF1987B98A6}" srcOrd="0" destOrd="0" presId="urn:microsoft.com/office/officeart/2005/8/layout/bProcess4"/>
    <dgm:cxn modelId="{1D1BC304-CE8F-4E84-A229-6E2FEE1610F1}" type="presParOf" srcId="{9BCF83F4-580F-4049-AD9E-2CF1987B98A6}" destId="{CEA8679F-ACDC-43F3-AB3D-F8244B1A71B7}" srcOrd="0" destOrd="0" presId="urn:microsoft.com/office/officeart/2005/8/layout/bProcess4"/>
    <dgm:cxn modelId="{1F4F577E-7D22-418E-8CB2-B23D44559100}" type="presParOf" srcId="{9BCF83F4-580F-4049-AD9E-2CF1987B98A6}" destId="{76725A32-3CF4-4D45-9FD8-4B97D14E9198}" srcOrd="1" destOrd="0" presId="urn:microsoft.com/office/officeart/2005/8/layout/bProcess4"/>
    <dgm:cxn modelId="{4E8DB0B9-4446-44FE-97E0-3B08FA9D79F1}" type="presParOf" srcId="{BBE3F5C2-92AD-46B3-8763-552B67BF1713}" destId="{D195A1FB-F81A-4B4A-9F23-4058D1743B4E}" srcOrd="1" destOrd="0" presId="urn:microsoft.com/office/officeart/2005/8/layout/bProcess4"/>
    <dgm:cxn modelId="{92A7C2CF-B22A-4650-AFF9-A3C8E348AC3E}" type="presParOf" srcId="{BBE3F5C2-92AD-46B3-8763-552B67BF1713}" destId="{B0498990-75A7-4DC4-B399-D5AB30860D9E}" srcOrd="2" destOrd="0" presId="urn:microsoft.com/office/officeart/2005/8/layout/bProcess4"/>
    <dgm:cxn modelId="{9C222FF4-B2EB-46F6-B3E3-185FF6FBCF49}" type="presParOf" srcId="{B0498990-75A7-4DC4-B399-D5AB30860D9E}" destId="{182CCD2D-7F15-4BCF-B85E-B88A53FA90E0}" srcOrd="0" destOrd="0" presId="urn:microsoft.com/office/officeart/2005/8/layout/bProcess4"/>
    <dgm:cxn modelId="{A07D608C-3F1B-4694-B34F-734F4A84FECC}" type="presParOf" srcId="{B0498990-75A7-4DC4-B399-D5AB30860D9E}" destId="{6EC7594B-F248-46E7-9BE7-06D3D726D0C8}" srcOrd="1" destOrd="0" presId="urn:microsoft.com/office/officeart/2005/8/layout/bProcess4"/>
    <dgm:cxn modelId="{79EA4264-BEB2-4597-933E-C3A58C7DCE45}" type="presParOf" srcId="{BBE3F5C2-92AD-46B3-8763-552B67BF1713}" destId="{FC568737-52CC-40BB-96CE-3FD875D93A27}" srcOrd="3" destOrd="0" presId="urn:microsoft.com/office/officeart/2005/8/layout/bProcess4"/>
    <dgm:cxn modelId="{37BE2B14-8F20-4F5F-A59C-FE062F6C3B62}" type="presParOf" srcId="{BBE3F5C2-92AD-46B3-8763-552B67BF1713}" destId="{FA4CF800-CADE-44E9-9D85-D12386C5A081}" srcOrd="4" destOrd="0" presId="urn:microsoft.com/office/officeart/2005/8/layout/bProcess4"/>
    <dgm:cxn modelId="{87878A06-2E34-42E6-A32D-B0F2563E45B4}" type="presParOf" srcId="{FA4CF800-CADE-44E9-9D85-D12386C5A081}" destId="{430547CC-C5A9-43BE-819D-AFFC555F5694}" srcOrd="0" destOrd="0" presId="urn:microsoft.com/office/officeart/2005/8/layout/bProcess4"/>
    <dgm:cxn modelId="{0A4FC4B3-8242-4169-B797-851CB22FBA23}" type="presParOf" srcId="{FA4CF800-CADE-44E9-9D85-D12386C5A081}" destId="{96A75139-DFC2-4AE8-8344-D983A10B5818}" srcOrd="1" destOrd="0" presId="urn:microsoft.com/office/officeart/2005/8/layout/bProcess4"/>
    <dgm:cxn modelId="{AB943751-621F-4113-A2EA-83FCF87D03C2}" type="presParOf" srcId="{BBE3F5C2-92AD-46B3-8763-552B67BF1713}" destId="{7D15D130-C7DA-40D3-B107-D45F716ED5A3}" srcOrd="5" destOrd="0" presId="urn:microsoft.com/office/officeart/2005/8/layout/bProcess4"/>
    <dgm:cxn modelId="{498380F9-20AE-4BAD-926F-8261BEF8B577}" type="presParOf" srcId="{BBE3F5C2-92AD-46B3-8763-552B67BF1713}" destId="{A8F6DDAF-7A5B-4DDD-9049-480ADEDD560B}" srcOrd="6" destOrd="0" presId="urn:microsoft.com/office/officeart/2005/8/layout/bProcess4"/>
    <dgm:cxn modelId="{6D9F13BB-8DA9-4634-A947-3AD66836796A}" type="presParOf" srcId="{A8F6DDAF-7A5B-4DDD-9049-480ADEDD560B}" destId="{295F835D-78C8-4928-A58F-9F695675ED21}" srcOrd="0" destOrd="0" presId="urn:microsoft.com/office/officeart/2005/8/layout/bProcess4"/>
    <dgm:cxn modelId="{C0594CDC-D842-4CED-BCFF-A98CCDCB4A6B}" type="presParOf" srcId="{A8F6DDAF-7A5B-4DDD-9049-480ADEDD560B}" destId="{B748C270-7C62-4F3C-8132-AD749F9FD72D}" srcOrd="1" destOrd="0" presId="urn:microsoft.com/office/officeart/2005/8/layout/bProcess4"/>
    <dgm:cxn modelId="{3623FD6E-C4CD-40F8-B745-A17936F4FB82}" type="presParOf" srcId="{BBE3F5C2-92AD-46B3-8763-552B67BF1713}" destId="{0897AB1E-5F6E-4A15-8B88-E1FB3DF91781}" srcOrd="7" destOrd="0" presId="urn:microsoft.com/office/officeart/2005/8/layout/bProcess4"/>
    <dgm:cxn modelId="{A4D1D65E-B266-4D0D-A093-EA1EFA2301FB}" type="presParOf" srcId="{BBE3F5C2-92AD-46B3-8763-552B67BF1713}" destId="{F42EC500-5335-49E1-936C-84B5F67CB71D}" srcOrd="8" destOrd="0" presId="urn:microsoft.com/office/officeart/2005/8/layout/bProcess4"/>
    <dgm:cxn modelId="{C3B689EC-68BD-460C-A7A2-33978309DB52}" type="presParOf" srcId="{F42EC500-5335-49E1-936C-84B5F67CB71D}" destId="{1D7B8036-4476-40DC-B9F8-A11AEAD5F042}" srcOrd="0" destOrd="0" presId="urn:microsoft.com/office/officeart/2005/8/layout/bProcess4"/>
    <dgm:cxn modelId="{31866D8A-1385-4457-84CA-0DBACBAF7024}" type="presParOf" srcId="{F42EC500-5335-49E1-936C-84B5F67CB71D}" destId="{A44928BB-CFDA-4D87-A20E-77C1D068681D}" srcOrd="1" destOrd="0" presId="urn:microsoft.com/office/officeart/2005/8/layout/bProcess4"/>
    <dgm:cxn modelId="{A043ECF4-3D79-4BF5-803B-D709F0BFBC1A}" type="presParOf" srcId="{BBE3F5C2-92AD-46B3-8763-552B67BF1713}" destId="{1CA10EF8-A044-46C9-B7A1-ECFD7B814481}" srcOrd="9" destOrd="0" presId="urn:microsoft.com/office/officeart/2005/8/layout/bProcess4"/>
    <dgm:cxn modelId="{5F1D5AC1-5B3B-44F6-B415-6ECCE64982F7}" type="presParOf" srcId="{BBE3F5C2-92AD-46B3-8763-552B67BF1713}" destId="{2E946B07-F78A-4E0E-9863-9A44C8A5BE9C}" srcOrd="10" destOrd="0" presId="urn:microsoft.com/office/officeart/2005/8/layout/bProcess4"/>
    <dgm:cxn modelId="{69ABD547-6218-420C-8834-641D64D968AA}" type="presParOf" srcId="{2E946B07-F78A-4E0E-9863-9A44C8A5BE9C}" destId="{FA2E3E93-3052-4B3C-BCA0-AD9C5D549C47}" srcOrd="0" destOrd="0" presId="urn:microsoft.com/office/officeart/2005/8/layout/bProcess4"/>
    <dgm:cxn modelId="{C0FB082A-34B5-41B5-8B26-FBF4A40C03F3}" type="presParOf" srcId="{2E946B07-F78A-4E0E-9863-9A44C8A5BE9C}" destId="{2ED36AB2-7D8B-4BF8-A522-B8FF87288132}" srcOrd="1" destOrd="0" presId="urn:microsoft.com/office/officeart/2005/8/layout/bProcess4"/>
    <dgm:cxn modelId="{08E71827-47DE-42C9-8896-02751F996E02}" type="presParOf" srcId="{BBE3F5C2-92AD-46B3-8763-552B67BF1713}" destId="{A729D01F-C986-4D59-AA5F-3DAB0DA3D8DC}" srcOrd="11" destOrd="0" presId="urn:microsoft.com/office/officeart/2005/8/layout/bProcess4"/>
    <dgm:cxn modelId="{83F6DE65-BEF0-48EC-A9DC-A35A09CB16F5}" type="presParOf" srcId="{BBE3F5C2-92AD-46B3-8763-552B67BF1713}" destId="{7A0EC958-38AF-4F47-AF58-AE9ABCB34428}" srcOrd="12" destOrd="0" presId="urn:microsoft.com/office/officeart/2005/8/layout/bProcess4"/>
    <dgm:cxn modelId="{E598D275-14EC-4F2A-A52E-C7887873825F}" type="presParOf" srcId="{7A0EC958-38AF-4F47-AF58-AE9ABCB34428}" destId="{930D12A0-67B8-46F3-9824-B7FDEA70E4D5}" srcOrd="0" destOrd="0" presId="urn:microsoft.com/office/officeart/2005/8/layout/bProcess4"/>
    <dgm:cxn modelId="{E05BEDD7-7C41-4EBB-8C45-3EE1963746AA}" type="presParOf" srcId="{7A0EC958-38AF-4F47-AF58-AE9ABCB34428}" destId="{8C949A52-3382-4D0F-8C1E-CC86C0F10E5C}" srcOrd="1" destOrd="0" presId="urn:microsoft.com/office/officeart/2005/8/layout/bProcess4"/>
    <dgm:cxn modelId="{E56DEF35-D3AA-44B2-84B8-37A04266D890}" type="presParOf" srcId="{BBE3F5C2-92AD-46B3-8763-552B67BF1713}" destId="{EFE20E51-927E-41A4-AC4F-D8E2785DE9B4}" srcOrd="13" destOrd="0" presId="urn:microsoft.com/office/officeart/2005/8/layout/bProcess4"/>
    <dgm:cxn modelId="{5CEA4DB1-4D11-4BF3-B3BB-A3313305339A}" type="presParOf" srcId="{BBE3F5C2-92AD-46B3-8763-552B67BF1713}" destId="{3C4B8A6F-75E0-463E-8127-CAD21F5C85B4}" srcOrd="14" destOrd="0" presId="urn:microsoft.com/office/officeart/2005/8/layout/bProcess4"/>
    <dgm:cxn modelId="{79FA49F5-354B-4DFF-B54A-C4DC5215E7AE}" type="presParOf" srcId="{3C4B8A6F-75E0-463E-8127-CAD21F5C85B4}" destId="{6628FC14-90D7-4065-BF83-B148438E463A}" srcOrd="0" destOrd="0" presId="urn:microsoft.com/office/officeart/2005/8/layout/bProcess4"/>
    <dgm:cxn modelId="{0329C198-0770-4797-BEAE-3650B5407244}" type="presParOf" srcId="{3C4B8A6F-75E0-463E-8127-CAD21F5C85B4}" destId="{387A1399-809C-4C8D-BB5B-F6B96E944002}" srcOrd="1" destOrd="0" presId="urn:microsoft.com/office/officeart/2005/8/layout/bProcess4"/>
    <dgm:cxn modelId="{9B7E225B-D7AF-43A4-95FA-723F6B60A343}" type="presParOf" srcId="{BBE3F5C2-92AD-46B3-8763-552B67BF1713}" destId="{44395906-ABE1-4F9F-9C1A-3A6FEC48A67C}" srcOrd="15" destOrd="0" presId="urn:microsoft.com/office/officeart/2005/8/layout/bProcess4"/>
    <dgm:cxn modelId="{8E0776EF-3D46-445D-BEAD-C4BF59734391}" type="presParOf" srcId="{BBE3F5C2-92AD-46B3-8763-552B67BF1713}" destId="{D3EA3A4B-83F0-4F67-ABA3-05F661289111}" srcOrd="16" destOrd="0" presId="urn:microsoft.com/office/officeart/2005/8/layout/bProcess4"/>
    <dgm:cxn modelId="{D8A84CFD-4F5B-4DBB-8A05-AA08EE1FCF90}" type="presParOf" srcId="{D3EA3A4B-83F0-4F67-ABA3-05F661289111}" destId="{F5902BA5-F39C-4B02-A2A8-44794DA0311E}" srcOrd="0" destOrd="0" presId="urn:microsoft.com/office/officeart/2005/8/layout/bProcess4"/>
    <dgm:cxn modelId="{09FA98A5-B96A-4A2F-B57C-DB74C02BA794}" type="presParOf" srcId="{D3EA3A4B-83F0-4F67-ABA3-05F661289111}" destId="{C9FB3DA2-EAA9-4607-9DC1-F98C727CA53A}" srcOrd="1" destOrd="0" presId="urn:microsoft.com/office/officeart/2005/8/layout/bProcess4"/>
    <dgm:cxn modelId="{BEA422F5-D753-40E4-B5C4-64ED2EF0227E}" type="presParOf" srcId="{BBE3F5C2-92AD-46B3-8763-552B67BF1713}" destId="{4FA8A619-F23B-429F-83E3-D37EAE046661}" srcOrd="17" destOrd="0" presId="urn:microsoft.com/office/officeart/2005/8/layout/bProcess4"/>
    <dgm:cxn modelId="{1BC26CC4-F4F0-4CF5-A666-0A4A3D012D93}" type="presParOf" srcId="{BBE3F5C2-92AD-46B3-8763-552B67BF1713}" destId="{5AF8723A-304A-4888-9D31-E3E865AFC5BE}" srcOrd="18" destOrd="0" presId="urn:microsoft.com/office/officeart/2005/8/layout/bProcess4"/>
    <dgm:cxn modelId="{D29D342C-84BA-4AF4-91FA-65517B4B801B}" type="presParOf" srcId="{5AF8723A-304A-4888-9D31-E3E865AFC5BE}" destId="{FF72D925-5885-4C6C-A382-891936C96407}" srcOrd="0" destOrd="0" presId="urn:microsoft.com/office/officeart/2005/8/layout/bProcess4"/>
    <dgm:cxn modelId="{2A301FF7-93DC-48FC-A12C-BBC017AED58C}" type="presParOf" srcId="{5AF8723A-304A-4888-9D31-E3E865AFC5BE}" destId="{45519E97-8816-4C3A-B083-3872CE3222D8}" srcOrd="1" destOrd="0" presId="urn:microsoft.com/office/officeart/2005/8/layout/bProcess4"/>
    <dgm:cxn modelId="{66EF566E-BCC0-46D5-A0BE-2F0CD3D0C8F5}" type="presParOf" srcId="{BBE3F5C2-92AD-46B3-8763-552B67BF1713}" destId="{80E1F820-1F77-45E2-95D0-9EA2D2DB270F}" srcOrd="19" destOrd="0" presId="urn:microsoft.com/office/officeart/2005/8/layout/bProcess4"/>
    <dgm:cxn modelId="{9E29BDF0-30C1-40ED-8750-A97F406128B2}" type="presParOf" srcId="{BBE3F5C2-92AD-46B3-8763-552B67BF1713}" destId="{9C8F584A-9AB4-4398-B6FB-94D4A990B4D6}" srcOrd="20" destOrd="0" presId="urn:microsoft.com/office/officeart/2005/8/layout/bProcess4"/>
    <dgm:cxn modelId="{E5C913D1-0DE1-4F68-87AA-9E9300D39DAD}" type="presParOf" srcId="{9C8F584A-9AB4-4398-B6FB-94D4A990B4D6}" destId="{802A24ED-32EB-4EEC-9192-1D171B1740E1}" srcOrd="0" destOrd="0" presId="urn:microsoft.com/office/officeart/2005/8/layout/bProcess4"/>
    <dgm:cxn modelId="{D3249A12-464A-4AB8-9403-06E4D7E48748}" type="presParOf" srcId="{9C8F584A-9AB4-4398-B6FB-94D4A990B4D6}" destId="{4B0AF89F-932B-4171-BBF6-39457681EF15}" srcOrd="1" destOrd="0" presId="urn:microsoft.com/office/officeart/2005/8/layout/bProcess4"/>
    <dgm:cxn modelId="{27057850-AD29-4C57-BF25-FA0BB8A4C510}" type="presParOf" srcId="{BBE3F5C2-92AD-46B3-8763-552B67BF1713}" destId="{5B060251-077A-4807-A9BE-9BEBE6B8A0B3}" srcOrd="21" destOrd="0" presId="urn:microsoft.com/office/officeart/2005/8/layout/bProcess4"/>
    <dgm:cxn modelId="{26BC3100-69A5-4003-A035-F905787A7CE5}" type="presParOf" srcId="{BBE3F5C2-92AD-46B3-8763-552B67BF1713}" destId="{9D261782-8DD1-481B-88FF-B925CBAB2CB2}" srcOrd="22" destOrd="0" presId="urn:microsoft.com/office/officeart/2005/8/layout/bProcess4"/>
    <dgm:cxn modelId="{6CF578A1-1584-4076-98F3-1543B97D4247}" type="presParOf" srcId="{9D261782-8DD1-481B-88FF-B925CBAB2CB2}" destId="{40A8862A-69CC-471D-A17C-F9407F7F6EAF}" srcOrd="0" destOrd="0" presId="urn:microsoft.com/office/officeart/2005/8/layout/bProcess4"/>
    <dgm:cxn modelId="{667108AC-7B88-4299-9B73-06E493971D54}" type="presParOf" srcId="{9D261782-8DD1-481B-88FF-B925CBAB2CB2}" destId="{145B2ABA-F061-4062-940C-1C9801E0C5F0}" srcOrd="1" destOrd="0" presId="urn:microsoft.com/office/officeart/2005/8/layout/bProcess4"/>
    <dgm:cxn modelId="{6E87C8BB-D58D-4B69-BF59-A986D74169F0}" type="presParOf" srcId="{BBE3F5C2-92AD-46B3-8763-552B67BF1713}" destId="{03A273B4-BC61-436A-9817-261DE2F0CAAF}" srcOrd="23" destOrd="0" presId="urn:microsoft.com/office/officeart/2005/8/layout/bProcess4"/>
    <dgm:cxn modelId="{1847F330-1786-4229-BA0B-70B0F6754C9E}" type="presParOf" srcId="{BBE3F5C2-92AD-46B3-8763-552B67BF1713}" destId="{05BAB832-8824-4700-A92E-27A4153EF024}" srcOrd="24" destOrd="0" presId="urn:microsoft.com/office/officeart/2005/8/layout/bProcess4"/>
    <dgm:cxn modelId="{B7B33AFE-3BAF-41DE-8F74-425FA2A6B279}" type="presParOf" srcId="{05BAB832-8824-4700-A92E-27A4153EF024}" destId="{4A734D37-61F7-49C0-80E6-A75A54E296B2}" srcOrd="0" destOrd="0" presId="urn:microsoft.com/office/officeart/2005/8/layout/bProcess4"/>
    <dgm:cxn modelId="{B73DC79C-9E94-465F-9652-B1F4B19DD17B}" type="presParOf" srcId="{05BAB832-8824-4700-A92E-27A4153EF024}" destId="{8B75FDC8-E6CE-4530-BCAA-51E946BBEC5F}" srcOrd="1" destOrd="0" presId="urn:microsoft.com/office/officeart/2005/8/layout/bProcess4"/>
    <dgm:cxn modelId="{BB6B96D1-B9B8-4F63-82CB-EE1B616D7505}" type="presParOf" srcId="{BBE3F5C2-92AD-46B3-8763-552B67BF1713}" destId="{3D51D28C-454F-4373-9EBE-D21688661842}" srcOrd="25" destOrd="0" presId="urn:microsoft.com/office/officeart/2005/8/layout/bProcess4"/>
    <dgm:cxn modelId="{FC93A627-68ED-49E9-9907-7841AD988FB5}" type="presParOf" srcId="{BBE3F5C2-92AD-46B3-8763-552B67BF1713}" destId="{040476FB-9D7B-4723-B398-A298ACEF628B}" srcOrd="26" destOrd="0" presId="urn:microsoft.com/office/officeart/2005/8/layout/bProcess4"/>
    <dgm:cxn modelId="{E49F2AF0-F660-4AA5-A420-78D367F65E2B}" type="presParOf" srcId="{040476FB-9D7B-4723-B398-A298ACEF628B}" destId="{3BE8808A-2C90-449E-B901-287F399D0918}" srcOrd="0" destOrd="0" presId="urn:microsoft.com/office/officeart/2005/8/layout/bProcess4"/>
    <dgm:cxn modelId="{65875953-DDC4-46E3-8BCA-6948A1C196AA}" type="presParOf" srcId="{040476FB-9D7B-4723-B398-A298ACEF628B}" destId="{C79BE011-52C9-4559-8CBF-7EDA221F9F9D}" srcOrd="1" destOrd="0" presId="urn:microsoft.com/office/officeart/2005/8/layout/bProcess4"/>
    <dgm:cxn modelId="{2EC6040D-2FBE-45AA-BE77-2B6B1E2E9C30}" type="presParOf" srcId="{BBE3F5C2-92AD-46B3-8763-552B67BF1713}" destId="{FF5F5FEC-5093-4011-98E0-0641A68893DF}" srcOrd="27" destOrd="0" presId="urn:microsoft.com/office/officeart/2005/8/layout/bProcess4"/>
    <dgm:cxn modelId="{35D53BF9-A6AB-463E-BF36-01B1A8B0B9B2}" type="presParOf" srcId="{BBE3F5C2-92AD-46B3-8763-552B67BF1713}" destId="{652FFF42-78EC-48BA-B022-E247F94E7C46}" srcOrd="28" destOrd="0" presId="urn:microsoft.com/office/officeart/2005/8/layout/bProcess4"/>
    <dgm:cxn modelId="{2120679F-2EC6-4D7B-B0EA-F6ED7DDF3542}" type="presParOf" srcId="{652FFF42-78EC-48BA-B022-E247F94E7C46}" destId="{CADA5642-388D-4CDD-8A5B-642E17F9DB8A}" srcOrd="0" destOrd="0" presId="urn:microsoft.com/office/officeart/2005/8/layout/bProcess4"/>
    <dgm:cxn modelId="{5F83FC8A-E20D-44A5-A803-07E51755915C}" type="presParOf" srcId="{652FFF42-78EC-48BA-B022-E247F94E7C46}" destId="{4DE6367C-755C-4108-B7D4-6AA49B82407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C00F-6A70-4F89-8096-6AABE228F0D8}">
      <dsp:nvSpPr>
        <dsp:cNvPr id="0" name=""/>
        <dsp:cNvSpPr/>
      </dsp:nvSpPr>
      <dsp:spPr>
        <a:xfrm>
          <a:off x="1947754" y="-131052"/>
          <a:ext cx="5169867" cy="5169867"/>
        </a:xfrm>
        <a:prstGeom prst="circularArrow">
          <a:avLst>
            <a:gd name="adj1" fmla="val 5544"/>
            <a:gd name="adj2" fmla="val 330680"/>
            <a:gd name="adj3" fmla="val 13886662"/>
            <a:gd name="adj4" fmla="val 17318932"/>
            <a:gd name="adj5" fmla="val 5757"/>
          </a:avLst>
        </a:prstGeom>
        <a:solidFill>
          <a:srgbClr val="0267A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6C3B8-7B12-4848-B60C-70E4D5756C63}">
      <dsp:nvSpPr>
        <dsp:cNvPr id="0" name=""/>
        <dsp:cNvSpPr/>
      </dsp:nvSpPr>
      <dsp:spPr>
        <a:xfrm>
          <a:off x="3367374" y="22454"/>
          <a:ext cx="2304261" cy="972956"/>
        </a:xfrm>
        <a:prstGeom prst="roundRect">
          <a:avLst/>
        </a:prstGeom>
        <a:solidFill>
          <a:srgbClr val="1FA3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Оценка врачом медицинской документации из стационара</a:t>
          </a:r>
        </a:p>
      </dsp:txBody>
      <dsp:txXfrm>
        <a:off x="3414870" y="69950"/>
        <a:ext cx="2209269" cy="877964"/>
      </dsp:txXfrm>
    </dsp:sp>
    <dsp:sp modelId="{F0A95EC2-70C4-442A-8216-85D9FEA34353}">
      <dsp:nvSpPr>
        <dsp:cNvPr id="0" name=""/>
        <dsp:cNvSpPr/>
      </dsp:nvSpPr>
      <dsp:spPr>
        <a:xfrm>
          <a:off x="6275373" y="1668671"/>
          <a:ext cx="2143828" cy="935325"/>
        </a:xfrm>
        <a:prstGeom prst="roundRect">
          <a:avLst/>
        </a:prstGeom>
        <a:solidFill>
          <a:srgbClr val="1FA3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Определение программы реабилитации</a:t>
          </a:r>
        </a:p>
      </dsp:txBody>
      <dsp:txXfrm>
        <a:off x="6321032" y="1714330"/>
        <a:ext cx="2052510" cy="844007"/>
      </dsp:txXfrm>
    </dsp:sp>
    <dsp:sp modelId="{A6FFBC16-D188-4B34-B065-69DCBB31659F}">
      <dsp:nvSpPr>
        <dsp:cNvPr id="0" name=""/>
        <dsp:cNvSpPr/>
      </dsp:nvSpPr>
      <dsp:spPr>
        <a:xfrm>
          <a:off x="5364082" y="3941642"/>
          <a:ext cx="2410791" cy="1098180"/>
        </a:xfrm>
        <a:prstGeom prst="roundRect">
          <a:avLst/>
        </a:prstGeom>
        <a:solidFill>
          <a:srgbClr val="1FA3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Групповые занятия с инструктором ЛФК под его контролем+ гаджеты в перспективе</a:t>
          </a:r>
        </a:p>
      </dsp:txBody>
      <dsp:txXfrm>
        <a:off x="5417691" y="3995251"/>
        <a:ext cx="2303573" cy="990962"/>
      </dsp:txXfrm>
    </dsp:sp>
    <dsp:sp modelId="{65A30175-0CAE-413B-ADBC-CA773A3B8E3A}">
      <dsp:nvSpPr>
        <dsp:cNvPr id="0" name=""/>
        <dsp:cNvSpPr/>
      </dsp:nvSpPr>
      <dsp:spPr>
        <a:xfrm>
          <a:off x="1331628" y="3997636"/>
          <a:ext cx="2485759" cy="1064194"/>
        </a:xfrm>
        <a:prstGeom prst="roundRect">
          <a:avLst/>
        </a:prstGeom>
        <a:solidFill>
          <a:srgbClr val="1FA3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Оценка пациентом состояния (заполнение опросников и измерение параметров) </a:t>
          </a:r>
        </a:p>
      </dsp:txBody>
      <dsp:txXfrm>
        <a:off x="1383578" y="4049586"/>
        <a:ext cx="2381859" cy="960294"/>
      </dsp:txXfrm>
    </dsp:sp>
    <dsp:sp modelId="{4C70CE4F-F62B-4A5E-A419-51E21BB0C416}">
      <dsp:nvSpPr>
        <dsp:cNvPr id="0" name=""/>
        <dsp:cNvSpPr/>
      </dsp:nvSpPr>
      <dsp:spPr>
        <a:xfrm>
          <a:off x="937008" y="1740679"/>
          <a:ext cx="1933849" cy="954153"/>
        </a:xfrm>
        <a:prstGeom prst="roundRect">
          <a:avLst/>
        </a:prstGeom>
        <a:solidFill>
          <a:srgbClr val="1FA3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Оценка эффективности и безопасности врачом</a:t>
          </a:r>
        </a:p>
      </dsp:txBody>
      <dsp:txXfrm>
        <a:off x="983586" y="1787257"/>
        <a:ext cx="1840693" cy="86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5A1FB-F81A-4B4A-9F23-4058D1743B4E}">
      <dsp:nvSpPr>
        <dsp:cNvPr id="0" name=""/>
        <dsp:cNvSpPr/>
      </dsp:nvSpPr>
      <dsp:spPr>
        <a:xfrm rot="5400000">
          <a:off x="-265302" y="1008239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25A32-3CF4-4D45-9FD8-4B97D14E9198}">
      <dsp:nvSpPr>
        <dsp:cNvPr id="0" name=""/>
        <dsp:cNvSpPr/>
      </dsp:nvSpPr>
      <dsp:spPr>
        <a:xfrm>
          <a:off x="2061" y="32050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Запись пациентов на дистанционную реабилитацию, </a:t>
          </a:r>
          <a:br>
            <a:rPr lang="ru-RU" sz="900" b="1" kern="1200" dirty="0"/>
          </a:br>
          <a:r>
            <a:rPr lang="ru-RU" sz="900" b="1" kern="1200" dirty="0"/>
            <a:t>с заполнением специализированной анкеты и предоставлением комплекса медицинских документов.</a:t>
          </a:r>
          <a:endParaRPr lang="ru-RU" sz="900" kern="1200" dirty="0"/>
        </a:p>
      </dsp:txBody>
      <dsp:txXfrm>
        <a:off x="36511" y="66500"/>
        <a:ext cx="1777877" cy="1107310"/>
      </dsp:txXfrm>
    </dsp:sp>
    <dsp:sp modelId="{FC568737-52CC-40BB-96CE-3FD875D93A27}">
      <dsp:nvSpPr>
        <dsp:cNvPr id="0" name=""/>
        <dsp:cNvSpPr/>
      </dsp:nvSpPr>
      <dsp:spPr>
        <a:xfrm rot="5400000">
          <a:off x="-265302" y="2428377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7594B-F248-46E7-9BE7-06D3D726D0C8}">
      <dsp:nvSpPr>
        <dsp:cNvPr id="0" name=""/>
        <dsp:cNvSpPr/>
      </dsp:nvSpPr>
      <dsp:spPr>
        <a:xfrm>
          <a:off x="2061" y="1452188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Анализ и оценка врачом ЛФК медицинской документации и заполненных анкет, определение возможности проведения </a:t>
          </a:r>
          <a:r>
            <a:rPr lang="ru-RU" sz="900" b="1" kern="1200" dirty="0" err="1"/>
            <a:t>онлайн</a:t>
          </a:r>
          <a:r>
            <a:rPr lang="ru-RU" sz="900" b="1" kern="1200" dirty="0"/>
            <a:t> реабилитации, вида и стадии курса.</a:t>
          </a:r>
          <a:endParaRPr lang="ru-RU" sz="900" kern="1200" dirty="0"/>
        </a:p>
      </dsp:txBody>
      <dsp:txXfrm>
        <a:off x="36511" y="1486638"/>
        <a:ext cx="1777877" cy="1107310"/>
      </dsp:txXfrm>
    </dsp:sp>
    <dsp:sp modelId="{7D15D130-C7DA-40D3-B107-D45F716ED5A3}">
      <dsp:nvSpPr>
        <dsp:cNvPr id="0" name=""/>
        <dsp:cNvSpPr/>
      </dsp:nvSpPr>
      <dsp:spPr>
        <a:xfrm rot="5400000">
          <a:off x="-265302" y="3848515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75139-DFC2-4AE8-8344-D983A10B5818}">
      <dsp:nvSpPr>
        <dsp:cNvPr id="0" name=""/>
        <dsp:cNvSpPr/>
      </dsp:nvSpPr>
      <dsp:spPr>
        <a:xfrm>
          <a:off x="2061" y="2872326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Ведение расписания реабилитационных групп разного профиля и стадии.</a:t>
          </a:r>
          <a:endParaRPr lang="ru-RU" sz="900" kern="1200" dirty="0"/>
        </a:p>
      </dsp:txBody>
      <dsp:txXfrm>
        <a:off x="36511" y="2906776"/>
        <a:ext cx="1777877" cy="1107310"/>
      </dsp:txXfrm>
    </dsp:sp>
    <dsp:sp modelId="{0897AB1E-5F6E-4A15-8B88-E1FB3DF91781}">
      <dsp:nvSpPr>
        <dsp:cNvPr id="0" name=""/>
        <dsp:cNvSpPr/>
      </dsp:nvSpPr>
      <dsp:spPr>
        <a:xfrm>
          <a:off x="444539" y="4558584"/>
          <a:ext cx="2376032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8C270-7C62-4F3C-8132-AD749F9FD72D}">
      <dsp:nvSpPr>
        <dsp:cNvPr id="0" name=""/>
        <dsp:cNvSpPr/>
      </dsp:nvSpPr>
      <dsp:spPr>
        <a:xfrm>
          <a:off x="2061" y="4292464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Возможность для пациента записаться в группу по его профилю в удобное для него время.</a:t>
          </a:r>
          <a:endParaRPr lang="ru-RU" sz="900" kern="1200" dirty="0"/>
        </a:p>
      </dsp:txBody>
      <dsp:txXfrm>
        <a:off x="36511" y="4326914"/>
        <a:ext cx="1777877" cy="1107310"/>
      </dsp:txXfrm>
    </dsp:sp>
    <dsp:sp modelId="{1CA10EF8-A044-46C9-B7A1-ECFD7B814481}">
      <dsp:nvSpPr>
        <dsp:cNvPr id="0" name=""/>
        <dsp:cNvSpPr/>
      </dsp:nvSpPr>
      <dsp:spPr>
        <a:xfrm rot="16200000">
          <a:off x="2118116" y="3848515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28BB-CFDA-4D87-A20E-77C1D068681D}">
      <dsp:nvSpPr>
        <dsp:cNvPr id="0" name=""/>
        <dsp:cNvSpPr/>
      </dsp:nvSpPr>
      <dsp:spPr>
        <a:xfrm>
          <a:off x="2385479" y="4292464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Ведение календаря занятий. Напоминание всем участникам о времени проведения занятий</a:t>
          </a:r>
          <a:endParaRPr lang="ru-RU" sz="900" kern="1200" dirty="0"/>
        </a:p>
      </dsp:txBody>
      <dsp:txXfrm>
        <a:off x="2419929" y="4326914"/>
        <a:ext cx="1777877" cy="1107310"/>
      </dsp:txXfrm>
    </dsp:sp>
    <dsp:sp modelId="{A729D01F-C986-4D59-AA5F-3DAB0DA3D8DC}">
      <dsp:nvSpPr>
        <dsp:cNvPr id="0" name=""/>
        <dsp:cNvSpPr/>
      </dsp:nvSpPr>
      <dsp:spPr>
        <a:xfrm rot="16200000">
          <a:off x="2118116" y="2428377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36AB2-7D8B-4BF8-A522-B8FF87288132}">
      <dsp:nvSpPr>
        <dsp:cNvPr id="0" name=""/>
        <dsp:cNvSpPr/>
      </dsp:nvSpPr>
      <dsp:spPr>
        <a:xfrm>
          <a:off x="2385479" y="2872326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Возможность для пациента записаться в группу по его профилю в удобное для него время.</a:t>
          </a:r>
          <a:endParaRPr lang="ru-RU" sz="900" kern="1200" dirty="0"/>
        </a:p>
      </dsp:txBody>
      <dsp:txXfrm>
        <a:off x="2419929" y="2906776"/>
        <a:ext cx="1777877" cy="1107310"/>
      </dsp:txXfrm>
    </dsp:sp>
    <dsp:sp modelId="{EFE20E51-927E-41A4-AC4F-D8E2785DE9B4}">
      <dsp:nvSpPr>
        <dsp:cNvPr id="0" name=""/>
        <dsp:cNvSpPr/>
      </dsp:nvSpPr>
      <dsp:spPr>
        <a:xfrm rot="16200000">
          <a:off x="2118116" y="1008239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9A52-3382-4D0F-8C1E-CC86C0F10E5C}">
      <dsp:nvSpPr>
        <dsp:cNvPr id="0" name=""/>
        <dsp:cNvSpPr/>
      </dsp:nvSpPr>
      <dsp:spPr>
        <a:xfrm>
          <a:off x="2385479" y="1452188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Направление пациентам специализированных </a:t>
          </a:r>
          <a:r>
            <a:rPr lang="ru-RU" sz="900" b="1" kern="1200" dirty="0" err="1"/>
            <a:t>опросников</a:t>
          </a:r>
          <a:r>
            <a:rPr lang="ru-RU" sz="900" b="1" kern="1200" dirty="0"/>
            <a:t> для оценки эффективности и безопасности проводимых занятий.</a:t>
          </a:r>
          <a:endParaRPr lang="ru-RU" sz="900" kern="1200" dirty="0"/>
        </a:p>
      </dsp:txBody>
      <dsp:txXfrm>
        <a:off x="2419929" y="1486638"/>
        <a:ext cx="1777877" cy="1107310"/>
      </dsp:txXfrm>
    </dsp:sp>
    <dsp:sp modelId="{44395906-ABE1-4F9F-9C1A-3A6FEC48A67C}">
      <dsp:nvSpPr>
        <dsp:cNvPr id="0" name=""/>
        <dsp:cNvSpPr/>
      </dsp:nvSpPr>
      <dsp:spPr>
        <a:xfrm>
          <a:off x="2827958" y="298170"/>
          <a:ext cx="2376032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A1399-809C-4C8D-BB5B-F6B96E944002}">
      <dsp:nvSpPr>
        <dsp:cNvPr id="0" name=""/>
        <dsp:cNvSpPr/>
      </dsp:nvSpPr>
      <dsp:spPr>
        <a:xfrm>
          <a:off x="2385479" y="32050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Контроль эффективности и безопасности занятий для пациентов врачом ЛФК, ранжирование пациентов по категориям и генерация экстренных уведомлений для пациентов, требующих особого внимания.</a:t>
          </a:r>
          <a:endParaRPr lang="ru-RU" sz="900" kern="1200" dirty="0"/>
        </a:p>
      </dsp:txBody>
      <dsp:txXfrm>
        <a:off x="2419929" y="66500"/>
        <a:ext cx="1777877" cy="1107310"/>
      </dsp:txXfrm>
    </dsp:sp>
    <dsp:sp modelId="{4FA8A619-F23B-429F-83E3-D37EAE046661}">
      <dsp:nvSpPr>
        <dsp:cNvPr id="0" name=""/>
        <dsp:cNvSpPr/>
      </dsp:nvSpPr>
      <dsp:spPr>
        <a:xfrm rot="5265626">
          <a:off x="4543285" y="992979"/>
          <a:ext cx="1382833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B3DA2-EAA9-4607-9DC1-F98C727CA53A}">
      <dsp:nvSpPr>
        <dsp:cNvPr id="0" name=""/>
        <dsp:cNvSpPr/>
      </dsp:nvSpPr>
      <dsp:spPr>
        <a:xfrm>
          <a:off x="4768898" y="32050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Инструменты по переводу пациентов в другие группы. Курсы или стадии реабилитации.</a:t>
          </a:r>
          <a:endParaRPr lang="ru-RU" sz="900" kern="1200" dirty="0"/>
        </a:p>
      </dsp:txBody>
      <dsp:txXfrm>
        <a:off x="4803348" y="66500"/>
        <a:ext cx="1777877" cy="1107310"/>
      </dsp:txXfrm>
    </dsp:sp>
    <dsp:sp modelId="{80E1F820-1F77-45E2-95D0-9EA2D2DB270F}">
      <dsp:nvSpPr>
        <dsp:cNvPr id="0" name=""/>
        <dsp:cNvSpPr/>
      </dsp:nvSpPr>
      <dsp:spPr>
        <a:xfrm rot="5556260">
          <a:off x="4519971" y="2400487"/>
          <a:ext cx="1419022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19E97-8816-4C3A-B083-3872CE3222D8}">
      <dsp:nvSpPr>
        <dsp:cNvPr id="0" name=""/>
        <dsp:cNvSpPr/>
      </dsp:nvSpPr>
      <dsp:spPr>
        <a:xfrm>
          <a:off x="4822936" y="1421668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Комбинирование </a:t>
          </a:r>
          <a:r>
            <a:rPr lang="ru-RU" sz="900" b="1" kern="1200" dirty="0" err="1"/>
            <a:t>онлайн-занятий</a:t>
          </a:r>
          <a:r>
            <a:rPr lang="ru-RU" sz="900" b="1" kern="1200" dirty="0"/>
            <a:t> и самостоятельных занятий пациента по графику, установленному врачом, на основе предварительно записанных </a:t>
          </a:r>
          <a:r>
            <a:rPr lang="ru-RU" sz="900" b="1" kern="1200" dirty="0" err="1"/>
            <a:t>видеокурсов</a:t>
          </a:r>
          <a:r>
            <a:rPr lang="ru-RU" sz="900" b="1" kern="1200" dirty="0"/>
            <a:t>.</a:t>
          </a:r>
          <a:endParaRPr lang="ru-RU" sz="900" kern="1200" dirty="0"/>
        </a:p>
      </dsp:txBody>
      <dsp:txXfrm>
        <a:off x="4857386" y="1456118"/>
        <a:ext cx="1777877" cy="1107310"/>
      </dsp:txXfrm>
    </dsp:sp>
    <dsp:sp modelId="{5B060251-077A-4807-A9BE-9BEBE6B8A0B3}">
      <dsp:nvSpPr>
        <dsp:cNvPr id="0" name=""/>
        <dsp:cNvSpPr/>
      </dsp:nvSpPr>
      <dsp:spPr>
        <a:xfrm rot="5375034">
          <a:off x="4483665" y="3835885"/>
          <a:ext cx="1437596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AF89F-932B-4171-BBF6-39457681EF15}">
      <dsp:nvSpPr>
        <dsp:cNvPr id="0" name=""/>
        <dsp:cNvSpPr/>
      </dsp:nvSpPr>
      <dsp:spPr>
        <a:xfrm>
          <a:off x="4758458" y="2847065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Информационные материалы, персонифицировано направляемые пациенту для разъяснения особенностей и порядка реабилитации, рекомендации по ведению образа жизни.</a:t>
          </a:r>
          <a:endParaRPr lang="ru-RU" sz="900" kern="1200" dirty="0"/>
        </a:p>
      </dsp:txBody>
      <dsp:txXfrm>
        <a:off x="4792908" y="2881515"/>
        <a:ext cx="1777877" cy="1107310"/>
      </dsp:txXfrm>
    </dsp:sp>
    <dsp:sp modelId="{03A273B4-BC61-436A-9817-261DE2F0CAAF}">
      <dsp:nvSpPr>
        <dsp:cNvPr id="0" name=""/>
        <dsp:cNvSpPr/>
      </dsp:nvSpPr>
      <dsp:spPr>
        <a:xfrm>
          <a:off x="5211376" y="4558584"/>
          <a:ext cx="2376032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B2ABA-F061-4062-940C-1C9801E0C5F0}">
      <dsp:nvSpPr>
        <dsp:cNvPr id="0" name=""/>
        <dsp:cNvSpPr/>
      </dsp:nvSpPr>
      <dsp:spPr>
        <a:xfrm>
          <a:off x="4768898" y="4292464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Персональное консультирование в процессе курса реабилитации.</a:t>
          </a:r>
          <a:endParaRPr lang="ru-RU" sz="900" kern="1200" dirty="0"/>
        </a:p>
      </dsp:txBody>
      <dsp:txXfrm>
        <a:off x="4803348" y="4326914"/>
        <a:ext cx="1777877" cy="1107310"/>
      </dsp:txXfrm>
    </dsp:sp>
    <dsp:sp modelId="{3D51D28C-454F-4373-9EBE-D21688661842}">
      <dsp:nvSpPr>
        <dsp:cNvPr id="0" name=""/>
        <dsp:cNvSpPr/>
      </dsp:nvSpPr>
      <dsp:spPr>
        <a:xfrm rot="16200000">
          <a:off x="6884953" y="3848515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5FDC8-E6CE-4530-BCAA-51E946BBEC5F}">
      <dsp:nvSpPr>
        <dsp:cNvPr id="0" name=""/>
        <dsp:cNvSpPr/>
      </dsp:nvSpPr>
      <dsp:spPr>
        <a:xfrm>
          <a:off x="7152317" y="4292464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Учет финансовых потоков и оплаты (в случае платного проведения реабилитации).</a:t>
          </a:r>
          <a:endParaRPr lang="ru-RU" sz="900" kern="1200" dirty="0"/>
        </a:p>
      </dsp:txBody>
      <dsp:txXfrm>
        <a:off x="7186767" y="4326914"/>
        <a:ext cx="1777877" cy="1107310"/>
      </dsp:txXfrm>
    </dsp:sp>
    <dsp:sp modelId="{FF5F5FEC-5093-4011-98E0-0641A68893DF}">
      <dsp:nvSpPr>
        <dsp:cNvPr id="0" name=""/>
        <dsp:cNvSpPr/>
      </dsp:nvSpPr>
      <dsp:spPr>
        <a:xfrm rot="16200000">
          <a:off x="6884953" y="2428377"/>
          <a:ext cx="1412297" cy="146356"/>
        </a:xfrm>
        <a:prstGeom prst="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BE011-52C9-4559-8CBF-7EDA221F9F9D}">
      <dsp:nvSpPr>
        <dsp:cNvPr id="0" name=""/>
        <dsp:cNvSpPr/>
      </dsp:nvSpPr>
      <dsp:spPr>
        <a:xfrm>
          <a:off x="7152317" y="2872326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/>
            <a:t>Формирование отчетов.</a:t>
          </a:r>
          <a:endParaRPr lang="ru-RU" sz="900" b="1" kern="1200" dirty="0"/>
        </a:p>
      </dsp:txBody>
      <dsp:txXfrm>
        <a:off x="7186767" y="2906776"/>
        <a:ext cx="1777877" cy="1107310"/>
      </dsp:txXfrm>
    </dsp:sp>
    <dsp:sp modelId="{4DE6367C-755C-4108-B7D4-6AA49B82407D}">
      <dsp:nvSpPr>
        <dsp:cNvPr id="0" name=""/>
        <dsp:cNvSpPr/>
      </dsp:nvSpPr>
      <dsp:spPr>
        <a:xfrm>
          <a:off x="7152317" y="1452188"/>
          <a:ext cx="1846777" cy="117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Гибкий инструментарий настройки и размещения реабилитационных методик, </a:t>
          </a:r>
          <a:r>
            <a:rPr lang="ru-RU" sz="900" b="1" kern="1200" dirty="0" err="1"/>
            <a:t>опросников</a:t>
          </a:r>
          <a:r>
            <a:rPr lang="ru-RU" sz="900" b="1" kern="1200" dirty="0"/>
            <a:t>, протоколов оценки эффективности, </a:t>
          </a:r>
          <a:r>
            <a:rPr lang="ru-RU" sz="900" b="1" kern="1200" dirty="0" err="1"/>
            <a:t>видеокурсов</a:t>
          </a:r>
          <a:r>
            <a:rPr lang="ru-RU" sz="900" b="1" kern="1200" dirty="0"/>
            <a:t> и информационных материалов по каждому курсу.</a:t>
          </a:r>
          <a:endParaRPr lang="ru-RU" sz="900" kern="1200" dirty="0"/>
        </a:p>
      </dsp:txBody>
      <dsp:txXfrm>
        <a:off x="7186767" y="1486638"/>
        <a:ext cx="1777877" cy="110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0.74412</cdr:x>
      <cdr:y>0.1472</cdr:y>
    </cdr:from>
    <cdr:to>
      <cdr:x>0.98345</cdr:x>
      <cdr:y>0.27107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A6661AA-390A-46DB-949B-6C36EC9BA226}"/>
            </a:ext>
          </a:extLst>
        </cdr:cNvPr>
        <cdr:cNvSpPr txBox="1"/>
      </cdr:nvSpPr>
      <cdr:spPr>
        <a:xfrm xmlns:a="http://schemas.openxmlformats.org/drawingml/2006/main">
          <a:off x="6804248" y="841276"/>
          <a:ext cx="2188420" cy="70788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bg1"/>
              </a:solidFill>
            </a:rPr>
            <a:t>35% пациентов </a:t>
          </a:r>
        </a:p>
        <a:p xmlns:a="http://schemas.openxmlformats.org/drawingml/2006/main">
          <a:r>
            <a:rPr lang="ru-RU" sz="2000" b="1" dirty="0">
              <a:solidFill>
                <a:schemeClr val="bg1"/>
              </a:solidFill>
            </a:rPr>
            <a:t>старше 60 лет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87" cy="494261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0"/>
            <a:ext cx="2946674" cy="494261"/>
          </a:xfrm>
          <a:prstGeom prst="rect">
            <a:avLst/>
          </a:prstGeom>
        </p:spPr>
        <p:txBody>
          <a:bodyPr vert="horz" lIns="62911" tIns="31455" rIns="62911" bIns="31455" rtlCol="0"/>
          <a:lstStyle>
            <a:lvl1pPr algn="r">
              <a:defRPr sz="800"/>
            </a:lvl1pPr>
          </a:lstStyle>
          <a:p>
            <a:fld id="{61DE02B6-9268-408A-A452-37685E4C98CF}" type="datetimeFigureOut">
              <a:rPr lang="ru-RU" smtClean="0"/>
              <a:pPr/>
              <a:t>02.06.2023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94"/>
            <a:ext cx="2945587" cy="493165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378894"/>
            <a:ext cx="2946674" cy="493165"/>
          </a:xfrm>
          <a:prstGeom prst="rect">
            <a:avLst/>
          </a:prstGeom>
        </p:spPr>
        <p:txBody>
          <a:bodyPr vert="horz" lIns="62911" tIns="31455" rIns="62911" bIns="31455" rtlCol="0" anchor="b"/>
          <a:lstStyle>
            <a:lvl1pPr algn="r">
              <a:defRPr sz="800"/>
            </a:lvl1pPr>
          </a:lstStyle>
          <a:p>
            <a:fld id="{C81C422E-9FB6-4143-A579-3A59FDCB09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2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87" cy="494261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0"/>
            <a:ext cx="2946674" cy="494261"/>
          </a:xfrm>
          <a:prstGeom prst="rect">
            <a:avLst/>
          </a:prstGeom>
        </p:spPr>
        <p:txBody>
          <a:bodyPr vert="horz" lIns="95247" tIns="47624" rIns="95247" bIns="47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AC0A0E-DC78-4AEF-AD3D-454C19CD2752}" type="datetimeFigureOut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41363"/>
            <a:ext cx="59213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7" tIns="47624" rIns="95247" bIns="476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690543"/>
            <a:ext cx="5439010" cy="4442865"/>
          </a:xfrm>
          <a:prstGeom prst="rect">
            <a:avLst/>
          </a:prstGeom>
        </p:spPr>
        <p:txBody>
          <a:bodyPr vert="horz" lIns="95247" tIns="47624" rIns="95247" bIns="4762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94"/>
            <a:ext cx="2945587" cy="493165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378894"/>
            <a:ext cx="2946674" cy="493165"/>
          </a:xfrm>
          <a:prstGeom prst="rect">
            <a:avLst/>
          </a:prstGeom>
        </p:spPr>
        <p:txBody>
          <a:bodyPr vert="horz" lIns="95247" tIns="47624" rIns="95247" bIns="47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D85D6-1D00-4664-B20E-81A17569D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85D6-1D00-4664-B20E-81A17569D4F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D85D6-1D00-4664-B20E-81A17569D4F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41363"/>
            <a:ext cx="59213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B72D0-33B8-411F-BFFB-27A2133849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F5401-153C-4070-8C18-32139D9DF8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51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одним вырезанным углом 4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ДД/ММ/ГГГГ</a:t>
            </a:r>
          </a:p>
        </p:txBody>
      </p:sp>
    </p:spTree>
    <p:extLst>
      <p:ext uri="{BB962C8B-B14F-4D97-AF65-F5344CB8AC3E}">
        <p14:creationId xmlns:p14="http://schemas.microsoft.com/office/powerpoint/2010/main" val="98031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873" y="4623387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7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5D70-52ED-4DF8-91DC-8DABC21B39D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3E-DD62-48B0-A648-2BCBEC60C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2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36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5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96132" y="2477407"/>
            <a:ext cx="8647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Резюме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Целевой рынок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Конкурирующие продукты/технологии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Технология и интеллектуальная собственность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Бизнес-модель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Команда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Соинвестор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Дорожная карта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Смета проекта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394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9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19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0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96574"/>
            <a:ext cx="8064500" cy="720989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6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96574"/>
            <a:ext cx="207962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1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96574"/>
            <a:ext cx="8064500" cy="240647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337220"/>
            <a:ext cx="8061108" cy="480343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90208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51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одним вырезанным углом 4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ДД/ММ/ГГГГ</a:t>
            </a:r>
          </a:p>
        </p:txBody>
      </p:sp>
    </p:spTree>
    <p:extLst>
      <p:ext uri="{BB962C8B-B14F-4D97-AF65-F5344CB8AC3E}">
        <p14:creationId xmlns:p14="http://schemas.microsoft.com/office/powerpoint/2010/main" val="172589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96132" y="2477407"/>
            <a:ext cx="8647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Резюме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Целевой рынок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Конкурирующие продукты/технологии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Технология и интеллектуальная собственность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Бизнес-модель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Команда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Соинвестор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Дорожная карта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600" b="1" dirty="0">
                <a:latin typeface="+mj-lt"/>
              </a:rPr>
              <a:t>Смета проекта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0199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96574"/>
            <a:ext cx="8064500" cy="720989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6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96574"/>
            <a:ext cx="207962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1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96574"/>
            <a:ext cx="8064500" cy="240647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337220"/>
            <a:ext cx="8061108" cy="480343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24662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2977513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232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255636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2977513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5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7111" y="3525511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880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1693" y="3791148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38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421873" y="4057633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824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34725" y="4344520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35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21873" y="4623387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006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1550" y="96574"/>
            <a:ext cx="8064500" cy="720989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03226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5888" y="96574"/>
            <a:ext cx="207962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2151" y="96574"/>
            <a:ext cx="207963" cy="720989"/>
          </a:xfrm>
          <a:prstGeom prst="rect">
            <a:avLst/>
          </a:prstGeom>
          <a:solidFill>
            <a:srgbClr val="C8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1EF-4934-48C5-B108-4DA17689C90C}" type="datetime1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1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EAB38-3D2E-4D76-812F-C8CD61114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71550" y="96574"/>
            <a:ext cx="8064500" cy="240647"/>
          </a:xfrm>
        </p:spPr>
        <p:txBody>
          <a:bodyPr tIns="0" bIns="0"/>
          <a:lstStyle>
            <a:lvl1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4942" y="337220"/>
            <a:ext cx="8061108" cy="480343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8607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11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15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7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21873" y="3255636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2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36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15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25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66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46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0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19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65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8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7111" y="3525511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75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411693" y="3791148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5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421873" y="4057633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11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 userDrawn="1"/>
        </p:nvSpPr>
        <p:spPr>
          <a:xfrm>
            <a:off x="0" y="5453063"/>
            <a:ext cx="9144000" cy="261938"/>
          </a:xfrm>
          <a:prstGeom prst="snip1Rect">
            <a:avLst>
              <a:gd name="adj" fmla="val 0"/>
            </a:avLst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85990"/>
            <a:ext cx="3743325" cy="223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0" hasCustomPrompt="1"/>
          </p:nvPr>
        </p:nvSpPr>
        <p:spPr>
          <a:xfrm>
            <a:off x="1588" y="5453062"/>
            <a:ext cx="9142412" cy="261938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Месяц, ГГГГ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68312" y="2377447"/>
            <a:ext cx="8208143" cy="30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0" lvl="8" indent="-342900">
              <a:lnSpc>
                <a:spcPct val="114000"/>
              </a:lnSpc>
              <a:buFont typeface="+mj-lt"/>
              <a:buAutoNum type="arabicPeriod"/>
            </a:pPr>
            <a:endParaRPr lang="ru-RU" sz="1800" b="0" dirty="0">
              <a:latin typeface="+mj-lt"/>
            </a:endParaRP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Резюме меморандума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проекта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рынка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Характеристика Заявителя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Финансовый план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Риски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1" dirty="0">
                <a:latin typeface="+mj-lt"/>
              </a:rPr>
              <a:t>Участие Фонда «Сколково»</a:t>
            </a:r>
          </a:p>
          <a:p>
            <a:pPr marL="4356000" lvl="8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1800" b="0" dirty="0">
                <a:latin typeface="+mj-lt"/>
              </a:rPr>
              <a:t>Приложения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8313" y="2677480"/>
            <a:ext cx="3743326" cy="2700177"/>
          </a:xfrm>
        </p:spPr>
        <p:txBody>
          <a:bodyPr/>
          <a:lstStyle>
            <a:lvl1pPr marL="180000" indent="-1800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434725" y="4344520"/>
            <a:ext cx="3672408" cy="240027"/>
          </a:xfrm>
          <a:prstGeom prst="rect">
            <a:avLst/>
          </a:prstGeom>
          <a:solidFill>
            <a:srgbClr val="C8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4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96574"/>
            <a:ext cx="8064500" cy="7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5888" y="877094"/>
            <a:ext cx="89201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5888" y="5453063"/>
            <a:ext cx="21336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384C1-9549-4FB7-A8C0-E428EEC52193}" type="datetime1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788" y="5453063"/>
            <a:ext cx="28956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4" y="5453063"/>
            <a:ext cx="2160587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8A73D-3C6C-4A50-83E8-B1B29505B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88" r:id="rId3"/>
    <p:sldLayoutId id="2147483692" r:id="rId4"/>
    <p:sldLayoutId id="2147483693" r:id="rId5"/>
    <p:sldLayoutId id="2147483694" r:id="rId6"/>
    <p:sldLayoutId id="2147483691" r:id="rId7"/>
    <p:sldLayoutId id="2147483695" r:id="rId8"/>
    <p:sldLayoutId id="2147483696" r:id="rId9"/>
    <p:sldLayoutId id="2147483697" r:id="rId10"/>
    <p:sldLayoutId id="2147483700" r:id="rId11"/>
    <p:sldLayoutId id="214748373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000" indent="-1800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0C34-145A-4F04-9367-0E814C72CCB7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B8BF-598B-493D-BBC7-DA2A85C26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96574"/>
            <a:ext cx="8064500" cy="7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5888" y="877094"/>
            <a:ext cx="89201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5888" y="5453063"/>
            <a:ext cx="21336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C384C1-9549-4FB7-A8C0-E428EEC52193}" type="datetime1">
              <a:rPr lang="ru-RU"/>
              <a:pPr>
                <a:defRPr/>
              </a:pPr>
              <a:t>02.06.2023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5788" y="5453063"/>
            <a:ext cx="2895600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Инвестиционный Меморандум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5464" y="5453063"/>
            <a:ext cx="2160587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8A73D-3C6C-4A50-83E8-B1B29505B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000" indent="-1800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0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map.innoagency.ru/catalog/?category=%D0%97%D0%B4%D1%80%D0%B0%D0%B2%D0%BE%D0%BE%D1%85%D1%80%D0%B0%D0%BD%D0%B5%D0%BD%D0%B8%D0%B5&amp;productId=&amp;str=COVID%20REHAB&amp;subcategory=%D0%9C%D0%B5%D0%B4%D0%B8%D1%86%D0%B8%D0%BD%D0%B0&amp;lvl3=%D0%9C%D0%BE%D0%BD%D0%B8%D1%82%D0%BE%D1%80%D0%B8%D0%BD%D0%B3%20%D0%B7%D0%B4%D0%BE%D1%80%D0%BE%D0%B2%D1%8C%D1%8F%20%D0%BF%D0%B0%D1%86%D0%B8%D0%B5%D0%BD%D1%82%D0%BE%D0%B2,%D0%A0%D0%B5%D0%B0%D0%B1%D0%B8%D0%BB%D0%B8%D1%82%D0%B0%D1%86%D0%B8%D1%8F%20%D0%BF%D0%B0%D1%86%D0%B8%D0%B5%D0%BD%D1%82%D0%BE%D0%B2,%D0%A2%D0%B5%D0%BB%D0%B5%D0%BC%D0%B5%D0%B4%D0%B8%D1%86%D0%B8%D0%BD%D1%81%D0%BA%D0%B8%D0%B5%20%D1%81%D0%B8%D1%81%D1%82%D0%B5%D0%BC%D1%8B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hyperlink" Target="https://reestr.digital.gov.ru/reestr/22554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vidrehab 1000x10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12" y="0"/>
            <a:ext cx="5716800" cy="5715000"/>
          </a:xfrm>
          <a:prstGeom prst="rect">
            <a:avLst/>
          </a:prstGeom>
        </p:spPr>
      </p:pic>
      <p:pic>
        <p:nvPicPr>
          <p:cNvPr id="4" name="Рисунок 3" descr="Лого рус без фона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4543106"/>
            <a:ext cx="1764949" cy="9576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564BC8-2C3C-488F-AAC6-8584C17D8BD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4" y="148106"/>
            <a:ext cx="18828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4833" y="1345332"/>
            <a:ext cx="53285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Интерактивная платформа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COVID</a:t>
            </a:r>
            <a:r>
              <a:rPr lang="ru-RU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REHAB</a:t>
            </a: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DejaVu Sans" pitchFamily="34" charset="0"/>
              <a:cs typeface="Times New Roman" pitchFamily="18" charset="0"/>
            </a:endParaRP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Для дистанционной </a:t>
            </a:r>
          </a:p>
          <a:p>
            <a:r>
              <a:rPr lang="ru-RU" sz="2000" b="1" u="sng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ГРУППОВОЙ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 </a:t>
            </a: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реабилитации пациентов,</a:t>
            </a:r>
          </a:p>
          <a:p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DejaVu Sans" pitchFamily="34" charset="0"/>
                <a:cs typeface="Times New Roman" pitchFamily="18" charset="0"/>
              </a:rPr>
              <a:t>переболевших COVID-19 </a:t>
            </a:r>
          </a:p>
        </p:txBody>
      </p:sp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4857764"/>
            <a:ext cx="1008585" cy="7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5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859234" y="-120386"/>
            <a:ext cx="1905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859234" y="-120386"/>
            <a:ext cx="190500" cy="254001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0" y="-16387"/>
            <a:ext cx="9144000" cy="616546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29D5EB-C0A3-43DE-B834-3E85E35D89D7}"/>
              </a:ext>
            </a:extLst>
          </p:cNvPr>
          <p:cNvSpPr/>
          <p:nvPr/>
        </p:nvSpPr>
        <p:spPr>
          <a:xfrm>
            <a:off x="0" y="97193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Тестирование прототипа в других медорганизациях</a:t>
            </a:r>
            <a:r>
              <a:rPr lang="en-US" sz="16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1 ноября 2021)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43DAB-9356-4440-9977-A818A1DEB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8" y="3108226"/>
            <a:ext cx="2376198" cy="24828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8625C-01F0-4FFD-8FC1-79F59851B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631190"/>
            <a:ext cx="4002526" cy="2292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DFEB0-4670-4C5A-9A9C-CBFEBBADFE5C}"/>
              </a:ext>
            </a:extLst>
          </p:cNvPr>
          <p:cNvSpPr txBox="1"/>
          <p:nvPr/>
        </p:nvSpPr>
        <p:spPr>
          <a:xfrm>
            <a:off x="179512" y="582275"/>
            <a:ext cx="55446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Реабилитацию проводят 5 реабилитационных центров:</a:t>
            </a:r>
          </a:p>
          <a:p>
            <a:endParaRPr lang="ru-RU" sz="600" b="1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НМИЦ РК </a:t>
            </a:r>
            <a:r>
              <a:rPr lang="ru-RU" b="1" dirty="0"/>
              <a:t>– 1482 пациентов (22 групп)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Соль-Илецкий центр медицинской реабилитации </a:t>
            </a:r>
            <a:r>
              <a:rPr lang="ru-RU" b="1" dirty="0"/>
              <a:t>– 56 пациентов (12 групп)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Барнаул, Алтайский врачебно-физкультурный диспансер </a:t>
            </a:r>
            <a:r>
              <a:rPr lang="ru-RU" b="1" dirty="0"/>
              <a:t> – 179  пациентов (43 группы)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Ханты-Мансийск, Окружной клинический лечебно-реабилитационный центр  </a:t>
            </a:r>
            <a:r>
              <a:rPr lang="ru-RU" b="1" dirty="0"/>
              <a:t>– 207 пациентов  (22 группы)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Самара, Самарская областная клиническая больница им. В.Д. </a:t>
            </a:r>
            <a:r>
              <a:rPr lang="ru-RU" b="1" dirty="0" err="1"/>
              <a:t>Середавина</a:t>
            </a:r>
            <a:r>
              <a:rPr lang="ru-RU" b="1" dirty="0"/>
              <a:t> – 825 пациентов  (40 групп)</a:t>
            </a:r>
          </a:p>
          <a:p>
            <a:endParaRPr lang="ru-RU" sz="1000" b="1" dirty="0"/>
          </a:p>
          <a:p>
            <a:r>
              <a:rPr lang="ru-RU" dirty="0"/>
              <a:t>Пациенты, не представившие мед. документы – 901 </a:t>
            </a:r>
          </a:p>
          <a:p>
            <a:r>
              <a:rPr lang="ru-RU" dirty="0"/>
              <a:t>Пациенты, которым отказано – 153 </a:t>
            </a:r>
          </a:p>
          <a:p>
            <a:r>
              <a:rPr lang="ru-RU" dirty="0"/>
              <a:t>Абонементы, закрытые преждевременно –32 </a:t>
            </a:r>
          </a:p>
          <a:p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ED55E-AD2F-4CF3-A88D-EE18CF5C95E7}"/>
              </a:ext>
            </a:extLst>
          </p:cNvPr>
          <p:cNvSpPr txBox="1"/>
          <p:nvPr/>
        </p:nvSpPr>
        <p:spPr>
          <a:xfrm rot="10800000">
            <a:off x="6237106" y="3477116"/>
            <a:ext cx="461665" cy="19256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 </a:t>
            </a:r>
            <a:r>
              <a:rPr lang="ru-RU" dirty="0"/>
              <a:t>Типовой договор  </a:t>
            </a:r>
          </a:p>
        </p:txBody>
      </p:sp>
    </p:spTree>
    <p:extLst>
      <p:ext uri="{BB962C8B-B14F-4D97-AF65-F5344CB8AC3E}">
        <p14:creationId xmlns:p14="http://schemas.microsoft.com/office/powerpoint/2010/main" val="8819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500F698-4FA6-4C1D-A09F-7919432ED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442914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25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F9CF70-A2D9-4AC6-A399-16A327E6A9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0159"/>
            <a:ext cx="4788024" cy="5114841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788612-BD23-4020-B7CF-77551364557D}"/>
              </a:ext>
            </a:extLst>
          </p:cNvPr>
          <p:cNvSpPr/>
          <p:nvPr/>
        </p:nvSpPr>
        <p:spPr>
          <a:xfrm>
            <a:off x="0" y="-16387"/>
            <a:ext cx="9144000" cy="616546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C1CF3E-8597-4FF4-86BB-F386217A99F8}"/>
              </a:ext>
            </a:extLst>
          </p:cNvPr>
          <p:cNvSpPr/>
          <p:nvPr/>
        </p:nvSpPr>
        <p:spPr>
          <a:xfrm>
            <a:off x="143508" y="44579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Маркетплейс реабилитационных курсов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11C5C0-EBC8-461F-A878-AAFE3F34AA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617073"/>
            <a:ext cx="4355976" cy="51148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586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26710-4208-4DDB-92DE-675D4A583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690"/>
            <a:ext cx="3220657" cy="454704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3D78D9-3EA6-4439-BDE6-39D5A61492C7}"/>
              </a:ext>
            </a:extLst>
          </p:cNvPr>
          <p:cNvSpPr/>
          <p:nvPr/>
        </p:nvSpPr>
        <p:spPr>
          <a:xfrm>
            <a:off x="231546" y="4139058"/>
            <a:ext cx="4902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1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1200" u="sng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включена в 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Карту инновационных решений Агентства инноваций г. Москвы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1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СОVID REHAB. Сервис дистанционной реабилитации пациентов, перенесших COVID-19 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включен в Единый реестр российских программ для электронных вычислительных машин и баз данных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реестровый 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8966</a:t>
            </a:r>
            <a:r>
              <a:rPr lang="ru-RU" sz="12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CD0560-4783-4664-ACCB-6E151EDA2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19" y="196307"/>
            <a:ext cx="2928474" cy="53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2" y="2347571"/>
            <a:ext cx="9144031" cy="428608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1" y="-20"/>
            <a:ext cx="9144031" cy="553264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29D5EB-C0A3-43DE-B834-3E85E35D89D7}"/>
              </a:ext>
            </a:extLst>
          </p:cNvPr>
          <p:cNvSpPr/>
          <p:nvPr/>
        </p:nvSpPr>
        <p:spPr>
          <a:xfrm>
            <a:off x="870143" y="-62309"/>
            <a:ext cx="72380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OncoRehab</a:t>
            </a:r>
            <a:endParaRPr lang="en-US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https://oncorehab.online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697260"/>
            <a:ext cx="9144000" cy="338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Всего реабилитацию прошли:</a:t>
            </a:r>
            <a:endParaRPr lang="en-US" sz="16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86862" y="697260"/>
            <a:ext cx="2649234" cy="33433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itchFamily="34" charset="0"/>
                <a:cs typeface="Calibri" pitchFamily="34" charset="0"/>
              </a:rPr>
              <a:t>877 человек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6096" y="699936"/>
            <a:ext cx="327816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Прошедших групп:</a:t>
            </a:r>
            <a:endParaRPr lang="en-US" sz="16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217281" y="703760"/>
            <a:ext cx="1926719" cy="33473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122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(1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556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занятий)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Содержимое 6">
            <a:extLst>
              <a:ext uri="{FF2B5EF4-FFF2-40B4-BE49-F238E27FC236}">
                <a16:creationId xmlns:a16="http://schemas.microsoft.com/office/drawing/2014/main" id="{BE1D3A9D-384D-C140-AE14-A18A9D74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85492"/>
            <a:ext cx="7072330" cy="294099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3E70FC5-B525-4C4F-90AD-05EAF3FB105F}"/>
              </a:ext>
            </a:extLst>
          </p:cNvPr>
          <p:cNvSpPr/>
          <p:nvPr/>
        </p:nvSpPr>
        <p:spPr>
          <a:xfrm>
            <a:off x="71438" y="2385952"/>
            <a:ext cx="889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Перспективный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онлайн-офлайн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» формат занятия в группе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857500"/>
            <a:ext cx="1428728" cy="7143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53792" y="2986415"/>
            <a:ext cx="192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Групповые занятия с инструктором в медучреждении (вверху справа), 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к которым дистанционно подключаются пациенты, находящиеся дома.</a:t>
            </a:r>
          </a:p>
        </p:txBody>
      </p:sp>
      <p:pic>
        <p:nvPicPr>
          <p:cNvPr id="24" name="Рисунок 23" descr="v1TqglsHu6KULFho.png">
            <a:extLst>
              <a:ext uri="{FF2B5EF4-FFF2-40B4-BE49-F238E27FC236}">
                <a16:creationId xmlns:a16="http://schemas.microsoft.com/office/drawing/2014/main" id="{419B7A6E-5295-475C-A9B8-EB8A79225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7340"/>
            <a:ext cx="1926583" cy="4132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971541-3A2E-489C-B222-1E6680AD9E97}"/>
              </a:ext>
            </a:extLst>
          </p:cNvPr>
          <p:cNvSpPr txBox="1"/>
          <p:nvPr/>
        </p:nvSpPr>
        <p:spPr>
          <a:xfrm>
            <a:off x="251520" y="1201316"/>
            <a:ext cx="48965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Реабилитационные центры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РОНЦ им. Блохина, г. Москва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3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НИИ </a:t>
            </a:r>
            <a:r>
              <a:rPr lang="ru-RU" sz="1300" dirty="0" err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ДОГиТ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им.Р.М.Горбачевой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г. Санкт-Петербург</a:t>
            </a:r>
          </a:p>
          <a:p>
            <a:pPr>
              <a:spcAft>
                <a:spcPts val="1000"/>
              </a:spcAft>
            </a:pPr>
            <a:endParaRPr lang="ru-RU" sz="15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6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F2AC6F7-A563-403B-9A19-350C94E6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260" y="2353444"/>
            <a:ext cx="4458615" cy="29523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9ABBE-351C-4303-BED5-215AAEBC4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73324"/>
            <a:ext cx="1800200" cy="799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71541-3A2E-489C-B222-1E6680AD9E97}"/>
              </a:ext>
            </a:extLst>
          </p:cNvPr>
          <p:cNvSpPr txBox="1"/>
          <p:nvPr/>
        </p:nvSpPr>
        <p:spPr>
          <a:xfrm>
            <a:off x="179512" y="1273324"/>
            <a:ext cx="5688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Проект </a:t>
            </a:r>
            <a:r>
              <a:rPr lang="en-US" sz="1400" b="1" dirty="0"/>
              <a:t>KIDSREHAB</a:t>
            </a:r>
            <a:r>
              <a:rPr lang="en-US" sz="1400" dirty="0"/>
              <a:t> </a:t>
            </a:r>
            <a:r>
              <a:rPr lang="ru-RU" sz="1400" dirty="0"/>
              <a:t>создан совместно с НИИ неотложной детской хирургии и травматологии Департамента здравоохранения города Москвы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71541-3A2E-489C-B222-1E6680AD9E97}"/>
              </a:ext>
            </a:extLst>
          </p:cNvPr>
          <p:cNvSpPr txBox="1"/>
          <p:nvPr/>
        </p:nvSpPr>
        <p:spPr>
          <a:xfrm>
            <a:off x="5076056" y="2281436"/>
            <a:ext cx="388843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/>
              <a:t>Реабилитационные центры</a:t>
            </a: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НИИ неотложной детской хирургии и травматологии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Детский клинической центр медицинской реабилитации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Детская городская клиническая больница № 9, г. Екатеринбург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Оренбургская детская областная больница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«Санкт-Петербургский государственный педиатрический медицинский университет»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1" y="-20"/>
            <a:ext cx="9144031" cy="553264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KIDSREHAB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https://kidsrehab.online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97260"/>
            <a:ext cx="9144000" cy="338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 реабилитации: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862" y="697260"/>
            <a:ext cx="2649234" cy="33433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48 человек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699936"/>
            <a:ext cx="370790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Прошедших занятий: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703760"/>
            <a:ext cx="1547664" cy="33473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335</a:t>
            </a:r>
          </a:p>
        </p:txBody>
      </p:sp>
    </p:spTree>
    <p:extLst>
      <p:ext uri="{BB962C8B-B14F-4D97-AF65-F5344CB8AC3E}">
        <p14:creationId xmlns:p14="http://schemas.microsoft.com/office/powerpoint/2010/main" val="137907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at-is-telemedicine_2.jpe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36351" y="0"/>
            <a:ext cx="9180351" cy="5715000"/>
          </a:xfrm>
          <a:prstGeom prst="rect">
            <a:avLst/>
          </a:prstGeom>
        </p:spPr>
      </p:pic>
      <p:pic>
        <p:nvPicPr>
          <p:cNvPr id="6" name="Рисунок 5" descr="Логотип ТелеПа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747" y="4625821"/>
            <a:ext cx="2089832" cy="48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9431" y="499740"/>
            <a:ext cx="26548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6C88"/>
                </a:solidFill>
                <a:latin typeface="Roboto"/>
              </a:rPr>
              <a:t>https://medsenger.ru/about </a:t>
            </a:r>
            <a:endParaRPr lang="ru-RU" sz="1500" dirty="0">
              <a:solidFill>
                <a:srgbClr val="006C88"/>
              </a:solidFill>
              <a:latin typeface="Robo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2820" y="821252"/>
            <a:ext cx="35637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6C88"/>
                </a:solidFill>
                <a:latin typeface="Roboto"/>
              </a:rPr>
              <a:t>https://telepat.online/medsenger.html </a:t>
            </a:r>
            <a:endParaRPr lang="ru-RU" sz="1500" dirty="0">
              <a:solidFill>
                <a:srgbClr val="006C88"/>
              </a:solidFill>
              <a:latin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5846" y="2107304"/>
            <a:ext cx="18549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006C88"/>
                </a:solidFill>
                <a:latin typeface="Roboto"/>
              </a:rPr>
              <a:t> +</a:t>
            </a:r>
            <a:r>
              <a:rPr lang="en-US" sz="1500" b="1" dirty="0">
                <a:solidFill>
                  <a:srgbClr val="006C88"/>
                </a:solidFill>
                <a:latin typeface="Roboto"/>
              </a:rPr>
              <a:t>7-9</a:t>
            </a:r>
            <a:r>
              <a:rPr lang="ru-RU" sz="1500" b="1" dirty="0">
                <a:solidFill>
                  <a:srgbClr val="006C88"/>
                </a:solidFill>
                <a:latin typeface="Roboto"/>
              </a:rPr>
              <a:t>66</a:t>
            </a:r>
            <a:r>
              <a:rPr lang="en-US" sz="1500" b="1" dirty="0">
                <a:solidFill>
                  <a:srgbClr val="006C88"/>
                </a:solidFill>
                <a:latin typeface="Roboto"/>
              </a:rPr>
              <a:t>-</a:t>
            </a:r>
            <a:r>
              <a:rPr lang="ru-RU" sz="1500" b="1" dirty="0">
                <a:solidFill>
                  <a:srgbClr val="006C88"/>
                </a:solidFill>
                <a:latin typeface="Roboto"/>
              </a:rPr>
              <a:t>061</a:t>
            </a:r>
            <a:r>
              <a:rPr lang="en-US" sz="1500" b="1" dirty="0">
                <a:solidFill>
                  <a:srgbClr val="006C88"/>
                </a:solidFill>
                <a:latin typeface="Roboto"/>
              </a:rPr>
              <a:t>-4</a:t>
            </a:r>
            <a:r>
              <a:rPr lang="ru-RU" sz="1500" b="1" dirty="0">
                <a:solidFill>
                  <a:srgbClr val="006C88"/>
                </a:solidFill>
                <a:latin typeface="Roboto"/>
              </a:rPr>
              <a:t>0-48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8590" y="1464278"/>
            <a:ext cx="19046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6C88"/>
                </a:solidFill>
                <a:latin typeface="Roboto"/>
              </a:rPr>
              <a:t>info@medsenger.ru</a:t>
            </a:r>
            <a:endParaRPr lang="ru-RU" sz="1500" b="1" dirty="0">
              <a:solidFill>
                <a:srgbClr val="006C88"/>
              </a:solidFill>
              <a:latin typeface="Roboto"/>
            </a:endParaRPr>
          </a:p>
        </p:txBody>
      </p:sp>
      <p:pic>
        <p:nvPicPr>
          <p:cNvPr id="11" name="Рисунок 10" descr="envelo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3576" y="1464277"/>
            <a:ext cx="351046" cy="254870"/>
          </a:xfrm>
          <a:prstGeom prst="rect">
            <a:avLst/>
          </a:prstGeom>
        </p:spPr>
      </p:pic>
      <p:pic>
        <p:nvPicPr>
          <p:cNvPr id="12" name="Рисунок 11" descr="glob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3576" y="609190"/>
            <a:ext cx="351046" cy="345836"/>
          </a:xfrm>
          <a:prstGeom prst="rect">
            <a:avLst/>
          </a:prstGeom>
        </p:spPr>
      </p:pic>
      <p:pic>
        <p:nvPicPr>
          <p:cNvPr id="13" name="Рисунок 12" descr="smart-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0551" y="1996760"/>
            <a:ext cx="236520" cy="432056"/>
          </a:xfrm>
          <a:prstGeom prst="rect">
            <a:avLst/>
          </a:prstGeom>
        </p:spPr>
      </p:pic>
      <p:pic>
        <p:nvPicPr>
          <p:cNvPr id="14" name="Рисунок 13" descr="Логотип ТелеПат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50094" y="4518650"/>
            <a:ext cx="2197004" cy="59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369171" y="1110571"/>
            <a:ext cx="35557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6C88"/>
                </a:solidFill>
                <a:latin typeface="Roboto"/>
              </a:rPr>
              <a:t>https://i-pat.online/medsenger_ai.html</a:t>
            </a:r>
            <a:endParaRPr lang="ru-RU" sz="1500" b="1" dirty="0">
              <a:solidFill>
                <a:srgbClr val="006C88"/>
              </a:solidFill>
              <a:latin typeface="Roboto"/>
            </a:endParaRPr>
          </a:p>
        </p:txBody>
      </p:sp>
      <p:pic>
        <p:nvPicPr>
          <p:cNvPr id="15" name="Рисунок 14" descr="SR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84" y="4684135"/>
            <a:ext cx="708716" cy="423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0"/>
            <a:ext cx="6984776" cy="5715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368" y="-1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Облачная платформа COVID REHAB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8608"/>
            <a:ext cx="5178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- это сервис  проведения групповых </a:t>
            </a:r>
            <a:r>
              <a:rPr lang="ru-RU" dirty="0" err="1">
                <a:solidFill>
                  <a:srgbClr val="002060"/>
                </a:solidFill>
              </a:rPr>
              <a:t>онлайн-занятий</a:t>
            </a:r>
            <a:r>
              <a:rPr lang="ru-RU" dirty="0">
                <a:solidFill>
                  <a:srgbClr val="002060"/>
                </a:solidFill>
              </a:rPr>
              <a:t> для пациентов с осложнениями после перенесенного заболевания COVID-19.</a:t>
            </a:r>
          </a:p>
        </p:txBody>
      </p:sp>
      <p:pic>
        <p:nvPicPr>
          <p:cNvPr id="14" name="Рисунок 13" descr="Лого на полупрозрачном фоне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924"/>
            <a:ext cx="1944214" cy="526328"/>
          </a:xfrm>
          <a:prstGeom prst="rect">
            <a:avLst/>
          </a:prstGeom>
        </p:spPr>
      </p:pic>
      <p:pic>
        <p:nvPicPr>
          <p:cNvPr id="15" name="Рисунок 14" descr="лого РК 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-22820"/>
            <a:ext cx="798960" cy="9878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2862" y="1351797"/>
            <a:ext cx="504056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Цель реабилитации </a:t>
            </a:r>
            <a:r>
              <a:rPr lang="ru-RU" dirty="0">
                <a:solidFill>
                  <a:srgbClr val="002060"/>
                </a:solidFill>
              </a:rPr>
              <a:t>- быстрое восстановление и минимизации риска развития осложнений на амбулаторном этапе лечения после выписки из стационара и предотвращения повторных внеплановых госпитализаций.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500"/>
            <a:ext cx="504056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Платформа создана командой </a:t>
            </a:r>
            <a:r>
              <a:rPr lang="ru-RU" b="1" dirty="0">
                <a:solidFill>
                  <a:srgbClr val="002060"/>
                </a:solidFill>
              </a:rPr>
              <a:t>ООО «</a:t>
            </a:r>
            <a:r>
              <a:rPr lang="ru-RU" b="1" dirty="0" err="1">
                <a:solidFill>
                  <a:srgbClr val="002060"/>
                </a:solidFill>
              </a:rPr>
              <a:t>АйПат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dirty="0">
                <a:solidFill>
                  <a:srgbClr val="002060"/>
                </a:solidFill>
              </a:rPr>
              <a:t>совместно </a:t>
            </a:r>
            <a:r>
              <a:rPr lang="ru-RU" b="1" dirty="0">
                <a:solidFill>
                  <a:srgbClr val="002060"/>
                </a:solidFill>
              </a:rPr>
              <a:t>с «Национальным медицинским исследовательским центром реабилитации и курортологии» Минздрава РФ(НМИЦ РК).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</a:rPr>
              <a:t>В основу платформы положены временные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методические рекомендации, разработанные в НМИЦ РК.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823" y="4954066"/>
            <a:ext cx="664373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Проект стартовал в конце мая 2020 года в связи с  актуальностью реабилитации переболевших COVID-19.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8471B-DA03-49FE-9BEC-1A111A40C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43" y="2572050"/>
            <a:ext cx="1363050" cy="2170220"/>
          </a:xfrm>
          <a:prstGeom prst="rect">
            <a:avLst/>
          </a:prstGeom>
        </p:spPr>
      </p:pic>
      <p:pic>
        <p:nvPicPr>
          <p:cNvPr id="1026" name="Picture 2" descr="Анатолий Фесюн: «Отвечая на новые вызовы, ФГБУ «НМИЦ РК» Минздрава России  взяло на себя роль основного координатора в деле по развитию курортного  потенциала страны» — Кто есть Кто в медицине">
            <a:extLst>
              <a:ext uri="{FF2B5EF4-FFF2-40B4-BE49-F238E27FC236}">
                <a16:creationId xmlns:a16="http://schemas.microsoft.com/office/drawing/2014/main" id="{21A873C8-7B2F-40E1-878E-CE2FEE39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2804" y="583399"/>
            <a:ext cx="1664920" cy="18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ентр организации медицинской реабилитации">
            <a:extLst>
              <a:ext uri="{FF2B5EF4-FFF2-40B4-BE49-F238E27FC236}">
                <a16:creationId xmlns:a16="http://schemas.microsoft.com/office/drawing/2014/main" id="{A1FA1D2E-2F30-45B4-8DB8-BD70C507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4" y="4023438"/>
            <a:ext cx="1023662" cy="12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чин Андрей Петрович">
            <a:extLst>
              <a:ext uri="{FF2B5EF4-FFF2-40B4-BE49-F238E27FC236}">
                <a16:creationId xmlns:a16="http://schemas.microsoft.com/office/drawing/2014/main" id="{93041F45-D13B-45CB-91B9-24E89489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90" y="965022"/>
            <a:ext cx="1219199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ТДЕЛ ОРТОПЕДИИ, БИОМЕХАНИКИ, КИНЕЗИТЕРАПИИ И МАНУАЛЬНОЙ ТЕРАПИИ">
            <a:extLst>
              <a:ext uri="{FF2B5EF4-FFF2-40B4-BE49-F238E27FC236}">
                <a16:creationId xmlns:a16="http://schemas.microsoft.com/office/drawing/2014/main" id="{F3CFAC6B-54A6-47A0-999E-716D354C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55" y="4392488"/>
            <a:ext cx="1076266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9DCAFE-41BB-4712-8F0F-018DC62C2E5D}"/>
              </a:ext>
            </a:extLst>
          </p:cNvPr>
          <p:cNvSpPr/>
          <p:nvPr/>
        </p:nvSpPr>
        <p:spPr>
          <a:xfrm>
            <a:off x="0" y="0"/>
            <a:ext cx="9144000" cy="52439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расивая-мо-о-ая-женщина-е-ая-йогу-ома-898972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68" y="0"/>
            <a:ext cx="38100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8077"/>
            <a:ext cx="491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Проблемы, которые решает COVID REHAB 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1" y="795476"/>
            <a:ext cx="5021609" cy="878954"/>
            <a:chOff x="378042" y="110876"/>
            <a:chExt cx="5292588" cy="88863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78042" y="110876"/>
              <a:ext cx="5292588" cy="888632"/>
            </a:xfrm>
            <a:prstGeom prst="roundRect">
              <a:avLst/>
            </a:prstGeom>
            <a:solidFill>
              <a:srgbClr val="788F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60436" y="238362"/>
              <a:ext cx="4896544" cy="648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/>
                <a:t>Большой дефицит реабилитационной помощи 3-го этапа (амбулаторной).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61346" y="2012042"/>
            <a:ext cx="4599814" cy="855293"/>
            <a:chOff x="378042" y="1252949"/>
            <a:chExt cx="5292588" cy="87895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78042" y="1252949"/>
              <a:ext cx="5292588" cy="878954"/>
            </a:xfrm>
            <a:prstGeom prst="roundRect">
              <a:avLst/>
            </a:prstGeom>
            <a:solidFill>
              <a:srgbClr val="788F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420949" y="1295856"/>
              <a:ext cx="5206774" cy="793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/>
                <a:t>Врачи </a:t>
              </a:r>
              <a:r>
                <a:rPr lang="ru-RU" sz="1600" b="1" kern="1200" dirty="0" err="1"/>
                <a:t>реабилитологи</a:t>
              </a:r>
              <a:r>
                <a:rPr lang="ru-RU" sz="1600" b="1" kern="1200" dirty="0"/>
                <a:t> сосредоточены в</a:t>
              </a:r>
              <a:br>
                <a:rPr lang="ru-RU" sz="1600" b="1" kern="1200" dirty="0"/>
              </a:br>
              <a:r>
                <a:rPr lang="ru-RU" sz="1600" b="1" kern="1200" dirty="0"/>
                <a:t>федеральных центрах и санаториях.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39551" y="3162349"/>
            <a:ext cx="5110194" cy="831631"/>
            <a:chOff x="378042" y="2385343"/>
            <a:chExt cx="5292587" cy="9397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8042" y="2385343"/>
              <a:ext cx="5200840" cy="939732"/>
            </a:xfrm>
            <a:prstGeom prst="roundRect">
              <a:avLst/>
            </a:prstGeom>
            <a:solidFill>
              <a:srgbClr val="788F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8"/>
            <p:cNvSpPr/>
            <p:nvPr/>
          </p:nvSpPr>
          <p:spPr>
            <a:xfrm>
              <a:off x="423916" y="2431217"/>
              <a:ext cx="5246713" cy="847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/>
                <a:t>Методики реабилитации после COVID только разрабатываются в федеральных центрах.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40121" y="4261543"/>
            <a:ext cx="4621039" cy="896094"/>
            <a:chOff x="378042" y="3578516"/>
            <a:chExt cx="5292588" cy="89609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78042" y="3578516"/>
              <a:ext cx="5292588" cy="896094"/>
            </a:xfrm>
            <a:prstGeom prst="roundRect">
              <a:avLst/>
            </a:prstGeom>
            <a:solidFill>
              <a:srgbClr val="788FB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10"/>
            <p:cNvSpPr/>
            <p:nvPr/>
          </p:nvSpPr>
          <p:spPr>
            <a:xfrm>
              <a:off x="420948" y="3643484"/>
              <a:ext cx="4933936" cy="78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/>
                <a:t>Почти каждый переболевший COVID нуждается в реабилитации, месяц при этом находясь на карантине.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638B62-16BC-40A7-8A55-819872E384E7}"/>
              </a:ext>
            </a:extLst>
          </p:cNvPr>
          <p:cNvSpPr/>
          <p:nvPr/>
        </p:nvSpPr>
        <p:spPr>
          <a:xfrm>
            <a:off x="-30" y="-16386"/>
            <a:ext cx="9144029" cy="857662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65C967-657E-4500-94EF-9A47AB33FE75}"/>
              </a:ext>
            </a:extLst>
          </p:cNvPr>
          <p:cNvSpPr/>
          <p:nvPr/>
        </p:nvSpPr>
        <p:spPr>
          <a:xfrm>
            <a:off x="96973" y="-95387"/>
            <a:ext cx="9063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Для пациентов: запись на онлайн-занятия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https://covidrehab.online</a:t>
            </a:r>
            <a:endParaRPr lang="ru-RU" b="1" cap="all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запись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7837" y="1187889"/>
            <a:ext cx="5876246" cy="4213748"/>
          </a:xfrm>
          <a:prstGeom prst="rect">
            <a:avLst/>
          </a:prstGeom>
        </p:spPr>
      </p:pic>
      <p:pic>
        <p:nvPicPr>
          <p:cNvPr id="17" name="Рисунок 16" descr="pngtree-hospital-building-icon-png-image_1745726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929070"/>
            <a:ext cx="785818" cy="785818"/>
          </a:xfrm>
          <a:prstGeom prst="rect">
            <a:avLst/>
          </a:prstGeom>
        </p:spPr>
      </p:pic>
      <p:pic>
        <p:nvPicPr>
          <p:cNvPr id="23" name="Picture 9" descr="https://scontent-hel2-1.xx.fbcdn.net/v/t1.0-9/97016951_2041791142621601_2660119472592912384_n.jpg?_nc_cat=107&amp;_nc_sid=8bfeb9&amp;_nc_eui2=AeEgmXxOya3MBAMYRtd7XMJ-baHPoZAxfQ5toc-hkDF9Drr9JWBynreh0yZ1s4qqhMi_hDeS9jFPWuQEnk7mUF3I&amp;_nc_oc=AQnfOtjVkLok7ZIBv8yov9weQf9VWd1g-xkOHbmHOG_sYXFov_BOgZRmzppR6OZFhbFUgqKNR_7QLfTBf6auiyKy&amp;_nc_ht=scontent-hel2-1.xx&amp;oh=92603b8c2302a8e7b4369e88c0908d65&amp;oe=5EEA2689">
            <a:extLst>
              <a:ext uri="{FF2B5EF4-FFF2-40B4-BE49-F238E27FC236}">
                <a16:creationId xmlns:a16="http://schemas.microsoft.com/office/drawing/2014/main" id="{449C82B5-4272-442B-9ACC-2BF21D704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681" y="941145"/>
            <a:ext cx="292892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F01E1E-18F5-441C-907D-A11CB9F17761}"/>
              </a:ext>
            </a:extLst>
          </p:cNvPr>
          <p:cNvSpPr/>
          <p:nvPr/>
        </p:nvSpPr>
        <p:spPr>
          <a:xfrm>
            <a:off x="3003" y="13657"/>
            <a:ext cx="9144031" cy="373557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shutterstock_6147539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60" y="898800"/>
            <a:ext cx="4316155" cy="43161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8B74FE7-D358-4F78-8BBC-75E825426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612002"/>
              </p:ext>
            </p:extLst>
          </p:nvPr>
        </p:nvGraphicFramePr>
        <p:xfrm>
          <a:off x="0" y="500046"/>
          <a:ext cx="9144000" cy="521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436BA-FAC9-4DCC-8C33-1D3C41A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9"/>
            <a:ext cx="8229600" cy="39689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Организация процесса</a:t>
            </a:r>
          </a:p>
        </p:txBody>
      </p:sp>
      <p:sp>
        <p:nvSpPr>
          <p:cNvPr id="7" name="Овал 6"/>
          <p:cNvSpPr/>
          <p:nvPr/>
        </p:nvSpPr>
        <p:spPr>
          <a:xfrm>
            <a:off x="3071802" y="121442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1EEB760-07DF-4475-B0B0-5753738414D8}"/>
              </a:ext>
            </a:extLst>
          </p:cNvPr>
          <p:cNvSpPr/>
          <p:nvPr/>
        </p:nvSpPr>
        <p:spPr>
          <a:xfrm flipH="1">
            <a:off x="323528" y="687689"/>
            <a:ext cx="1512168" cy="945675"/>
          </a:xfrm>
          <a:prstGeom prst="accentBorderCallout1">
            <a:avLst>
              <a:gd name="adj1" fmla="val 18750"/>
              <a:gd name="adj2" fmla="val -8333"/>
              <a:gd name="adj3" fmla="val 59364"/>
              <a:gd name="adj4" fmla="val -81088"/>
            </a:avLst>
          </a:prstGeom>
          <a:solidFill>
            <a:srgbClr val="04B0E0">
              <a:alpha val="89804"/>
            </a:srgbClr>
          </a:solidFill>
          <a:ln w="34925">
            <a:solidFill>
              <a:srgbClr val="04B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Возможно повторное прохождение </a:t>
            </a:r>
          </a:p>
        </p:txBody>
      </p:sp>
    </p:spTree>
    <p:extLst>
      <p:ext uri="{BB962C8B-B14F-4D97-AF65-F5344CB8AC3E}">
        <p14:creationId xmlns:p14="http://schemas.microsoft.com/office/powerpoint/2010/main" val="383624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06" y="142856"/>
          <a:ext cx="90011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58016" y="142856"/>
            <a:ext cx="2143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COVID REHAB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охватывает весь процесс по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организации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дистанционной реабилитации пациентов </a:t>
            </a:r>
            <a:endParaRPr lang="ru-RU" sz="1400" dirty="0"/>
          </a:p>
        </p:txBody>
      </p:sp>
      <p:pic>
        <p:nvPicPr>
          <p:cNvPr id="10" name="Рисунок 9" descr="information-technology-information-and-communications-m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97260"/>
            <a:ext cx="972170" cy="972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F22CC-AF18-4F0B-A344-CFD5DCCF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464" y="5235856"/>
            <a:ext cx="2160587" cy="261938"/>
          </a:xfrm>
        </p:spPr>
        <p:txBody>
          <a:bodyPr/>
          <a:lstStyle/>
          <a:p>
            <a:fld id="{75FEB56C-9B88-4754-93C9-486A137A2FC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72D8F6-B37E-4284-838A-F1F2BBFF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24"/>
          <a:stretch/>
        </p:blipFill>
        <p:spPr>
          <a:xfrm>
            <a:off x="41188" y="932925"/>
            <a:ext cx="3810732" cy="22246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93401-736A-4E13-BF33-4550461C4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48" y="928674"/>
            <a:ext cx="5485552" cy="4555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800C2-B97A-4225-A98E-0EEA30D54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1" y="3816129"/>
            <a:ext cx="3473137" cy="1644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0B152F-8CC1-45BF-B7D5-BA5AF1424E03}"/>
              </a:ext>
            </a:extLst>
          </p:cNvPr>
          <p:cNvSpPr txBox="1"/>
          <p:nvPr/>
        </p:nvSpPr>
        <p:spPr>
          <a:xfrm>
            <a:off x="41513" y="3217540"/>
            <a:ext cx="35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… и дыхательная и дренажная гимнастики для самостоятельных занятий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A4C2E-5B6B-42AF-A70C-10E0D9702A25}"/>
              </a:ext>
            </a:extLst>
          </p:cNvPr>
          <p:cNvSpPr txBox="1"/>
          <p:nvPr/>
        </p:nvSpPr>
        <p:spPr>
          <a:xfrm>
            <a:off x="25528" y="637254"/>
            <a:ext cx="35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Дистанционные занятия с инструктором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95019D-1C13-45CF-AFD7-0B89916C9B80}"/>
              </a:ext>
            </a:extLst>
          </p:cNvPr>
          <p:cNvSpPr/>
          <p:nvPr/>
        </p:nvSpPr>
        <p:spPr>
          <a:xfrm>
            <a:off x="-30" y="-22820"/>
            <a:ext cx="9144031" cy="616546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BD61AA9-6724-42A5-B7AF-D6ABC132E916}"/>
              </a:ext>
            </a:extLst>
          </p:cNvPr>
          <p:cNvSpPr/>
          <p:nvPr/>
        </p:nvSpPr>
        <p:spPr>
          <a:xfrm>
            <a:off x="35711" y="132520"/>
            <a:ext cx="8893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Занятия под контролем врача-реабилитолога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12195-0A8E-413C-AD57-05EC46F49BC7}"/>
              </a:ext>
            </a:extLst>
          </p:cNvPr>
          <p:cNvSpPr txBox="1"/>
          <p:nvPr/>
        </p:nvSpPr>
        <p:spPr>
          <a:xfrm>
            <a:off x="4067944" y="57724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«Тепловая карта для контроля состояния пациента с отметками их сообщений»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EB6ECD-DA26-4B3A-A024-A27C416E6B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3128883"/>
            <a:ext cx="1790700" cy="206887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40C02EA-C556-46B6-9A9F-FBA0AF81803D}"/>
              </a:ext>
            </a:extLst>
          </p:cNvPr>
          <p:cNvCxnSpPr/>
          <p:nvPr/>
        </p:nvCxnSpPr>
        <p:spPr>
          <a:xfrm flipV="1">
            <a:off x="5724128" y="1357333"/>
            <a:ext cx="3024336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5B6D17D-48C0-47F0-BAC6-EE74264E3F75}"/>
              </a:ext>
            </a:extLst>
          </p:cNvPr>
          <p:cNvCxnSpPr>
            <a:cxnSpLocks/>
          </p:cNvCxnSpPr>
          <p:nvPr/>
        </p:nvCxnSpPr>
        <p:spPr>
          <a:xfrm flipV="1">
            <a:off x="7514828" y="1357332"/>
            <a:ext cx="1449660" cy="1771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5465"/>
            <a:ext cx="2120705" cy="395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92" y="1303459"/>
            <a:ext cx="1698674" cy="211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2" y="3703759"/>
            <a:ext cx="2394440" cy="116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12" y="1294667"/>
            <a:ext cx="2236757" cy="15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58" y="2631098"/>
            <a:ext cx="2413559" cy="12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86194"/>
            <a:ext cx="2154581" cy="12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9" y="1277083"/>
            <a:ext cx="2577674" cy="17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79" y="2565156"/>
            <a:ext cx="2373917" cy="24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DF1606-D507-415F-AC3E-8CAC368CC624}"/>
              </a:ext>
            </a:extLst>
          </p:cNvPr>
          <p:cNvSpPr/>
          <p:nvPr/>
        </p:nvSpPr>
        <p:spPr>
          <a:xfrm>
            <a:off x="-31" y="-16470"/>
            <a:ext cx="9144031" cy="616546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AC5C02-7BE1-49E1-BD3C-DA96751CFAA3}"/>
              </a:ext>
            </a:extLst>
          </p:cNvPr>
          <p:cNvSpPr/>
          <p:nvPr/>
        </p:nvSpPr>
        <p:spPr>
          <a:xfrm>
            <a:off x="17002" y="3513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Положительные отзывы!  18% прошли курс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383967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2" y="2572908"/>
            <a:ext cx="9144031" cy="428608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AutoShape 2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Национальный медицинский исследовательский центр реабилитации и ..."/>
          <p:cNvSpPr>
            <a:spLocks noChangeAspect="1" noChangeArrowheads="1"/>
          </p:cNvSpPr>
          <p:nvPr/>
        </p:nvSpPr>
        <p:spPr bwMode="auto">
          <a:xfrm>
            <a:off x="116681" y="-120386"/>
            <a:ext cx="2286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7E08DF-43C1-44CB-9294-5CDE785B5BDF}"/>
              </a:ext>
            </a:extLst>
          </p:cNvPr>
          <p:cNvSpPr/>
          <p:nvPr/>
        </p:nvSpPr>
        <p:spPr>
          <a:xfrm>
            <a:off x="-31" y="-20"/>
            <a:ext cx="9144031" cy="553264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29D5EB-C0A3-43DE-B834-3E85E35D89D7}"/>
              </a:ext>
            </a:extLst>
          </p:cNvPr>
          <p:cNvSpPr/>
          <p:nvPr/>
        </p:nvSpPr>
        <p:spPr>
          <a:xfrm>
            <a:off x="603771" y="-62309"/>
            <a:ext cx="77846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+mn-cs"/>
              </a:rPr>
              <a:t>COVID REHAB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+mn-cs"/>
              </a:rPr>
              <a:t>https://covidrehab.online 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98215"/>
            <a:ext cx="1785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Москва</a:t>
            </a:r>
          </a:p>
          <a:p>
            <a:r>
              <a:rPr lang="ru-RU" sz="1400" b="1" dirty="0"/>
              <a:t>Санкт Петербург</a:t>
            </a:r>
          </a:p>
          <a:p>
            <a:r>
              <a:rPr lang="ru-RU" sz="1400" b="1" dirty="0"/>
              <a:t>Барнаул</a:t>
            </a:r>
          </a:p>
          <a:p>
            <a:r>
              <a:rPr lang="ru-RU" sz="1400" b="1" dirty="0"/>
              <a:t>Воронеж</a:t>
            </a:r>
          </a:p>
          <a:p>
            <a:r>
              <a:rPr lang="ru-RU" sz="1400" b="1" dirty="0"/>
              <a:t>Екатеринбург</a:t>
            </a:r>
          </a:p>
          <a:p>
            <a:r>
              <a:rPr lang="ru-RU" sz="1400" b="1" dirty="0"/>
              <a:t>Иваново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098215"/>
            <a:ext cx="1214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Волгоград</a:t>
            </a:r>
          </a:p>
          <a:p>
            <a:r>
              <a:rPr lang="ru-RU" sz="1400" b="1" dirty="0" err="1"/>
              <a:t>Карачаевск</a:t>
            </a:r>
            <a:endParaRPr lang="ru-RU" sz="1400" b="1" dirty="0"/>
          </a:p>
          <a:p>
            <a:r>
              <a:rPr lang="ru-RU" sz="1400" b="1" dirty="0"/>
              <a:t>Кисловодск </a:t>
            </a:r>
            <a:br>
              <a:rPr lang="ru-RU" sz="1400" b="1" dirty="0"/>
            </a:br>
            <a:r>
              <a:rPr lang="ru-RU" sz="1400" b="1" dirty="0"/>
              <a:t>Курск</a:t>
            </a:r>
          </a:p>
          <a:p>
            <a:r>
              <a:rPr lang="ru-RU" sz="1400" b="1" dirty="0"/>
              <a:t>Липецк</a:t>
            </a:r>
            <a:br>
              <a:rPr lang="ru-RU" sz="1400" b="1" dirty="0"/>
            </a:br>
            <a:r>
              <a:rPr lang="ru-RU" sz="1400" b="1" dirty="0"/>
              <a:t>Казань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1113746"/>
            <a:ext cx="2000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Основные</a:t>
            </a:r>
            <a:r>
              <a:rPr lang="en-US" b="1" dirty="0"/>
              <a:t> </a:t>
            </a:r>
            <a:r>
              <a:rPr lang="ru-RU" b="1" dirty="0"/>
              <a:t>города: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697260"/>
            <a:ext cx="9144000" cy="338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Всего реабилитацию прошли:</a:t>
            </a:r>
            <a:endParaRPr lang="en-US" sz="16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786862" y="697260"/>
            <a:ext cx="2649234" cy="33433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itchFamily="34" charset="0"/>
                <a:cs typeface="Calibri" pitchFamily="34" charset="0"/>
              </a:rPr>
              <a:t>3300 чел из 3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0 городов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6096" y="699936"/>
            <a:ext cx="327816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cs typeface="Calibri" pitchFamily="34" charset="0"/>
              </a:rPr>
              <a:t>Прошедших групп:</a:t>
            </a:r>
            <a:endParaRPr lang="en-US" sz="1600" b="1" dirty="0">
              <a:cs typeface="Calibri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21051" y="713554"/>
            <a:ext cx="1926719" cy="33473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240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2645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занятий)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1529103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Набережные Челны </a:t>
            </a:r>
          </a:p>
          <a:p>
            <a:r>
              <a:rPr lang="ru-RU" sz="1400" b="1" dirty="0"/>
              <a:t>Новосибирск</a:t>
            </a:r>
          </a:p>
          <a:p>
            <a:r>
              <a:rPr lang="ru-RU" sz="1400" b="1" dirty="0"/>
              <a:t>Орёл</a:t>
            </a:r>
          </a:p>
          <a:p>
            <a:r>
              <a:rPr lang="ru-RU" sz="1400" b="1" dirty="0" err="1"/>
              <a:t>Ростов-на</a:t>
            </a:r>
            <a:r>
              <a:rPr lang="ru-RU" sz="1400" b="1" dirty="0"/>
              <a:t> Дону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1094827"/>
            <a:ext cx="15716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Саратов</a:t>
            </a:r>
          </a:p>
          <a:p>
            <a:r>
              <a:rPr lang="ru-RU" sz="1400" b="1" dirty="0"/>
              <a:t>Самара</a:t>
            </a:r>
          </a:p>
          <a:p>
            <a:r>
              <a:rPr lang="ru-RU" sz="1400" b="1" dirty="0"/>
              <a:t>Соль-Илецк</a:t>
            </a:r>
          </a:p>
          <a:p>
            <a:r>
              <a:rPr lang="ru-RU" sz="1400" b="1" dirty="0"/>
              <a:t>Тюмень</a:t>
            </a:r>
            <a:br>
              <a:rPr lang="ru-RU" sz="1400" b="1" dirty="0"/>
            </a:br>
            <a:r>
              <a:rPr lang="ru-RU" sz="1400" b="1" dirty="0"/>
              <a:t>Ульяновск</a:t>
            </a:r>
            <a:br>
              <a:rPr lang="ru-RU" sz="1400" b="1" dirty="0"/>
            </a:br>
            <a:r>
              <a:rPr lang="ru-RU" sz="1400" b="1" dirty="0"/>
              <a:t>Уфа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1094827"/>
            <a:ext cx="16430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Ханты-Мансийск Хабаровск</a:t>
            </a:r>
          </a:p>
          <a:p>
            <a:r>
              <a:rPr lang="ru-RU" sz="1400" b="1" dirty="0"/>
              <a:t>Чебоксары</a:t>
            </a:r>
          </a:p>
          <a:p>
            <a:r>
              <a:rPr lang="ru-RU" sz="1400" b="1" dirty="0"/>
              <a:t>Черкесск</a:t>
            </a:r>
          </a:p>
          <a:p>
            <a:r>
              <a:rPr lang="ru-RU" sz="1400" b="1" dirty="0"/>
              <a:t>Астана</a:t>
            </a:r>
          </a:p>
          <a:p>
            <a:r>
              <a:rPr lang="ru-RU" sz="1400" b="1" dirty="0"/>
              <a:t>Бишкек</a:t>
            </a:r>
          </a:p>
          <a:p>
            <a:endParaRPr lang="ru-RU" sz="1400" b="1" dirty="0"/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17D2AE33-5808-4F2E-A2A5-62F218565366}"/>
              </a:ext>
            </a:extLst>
          </p:cNvPr>
          <p:cNvGraphicFramePr/>
          <p:nvPr/>
        </p:nvGraphicFramePr>
        <p:xfrm>
          <a:off x="0" y="2647349"/>
          <a:ext cx="9144000" cy="32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Тема Office">
  <a:themeElements>
    <a:clrScheme name="Skolkovo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5AD7FF"/>
      </a:accent2>
      <a:accent3>
        <a:srgbClr val="C8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Skolkovo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FF8200"/>
      </a:accent1>
      <a:accent2>
        <a:srgbClr val="5AD7FF"/>
      </a:accent2>
      <a:accent3>
        <a:srgbClr val="C8F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793</Words>
  <Application>Microsoft Office PowerPoint</Application>
  <PresentationFormat>Экран (16:10)</PresentationFormat>
  <Paragraphs>136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DejaVu Sans</vt:lpstr>
      <vt:lpstr>Roboto</vt:lpstr>
      <vt:lpstr>Times New Roman</vt:lpstr>
      <vt:lpstr>Тема Office</vt:lpstr>
      <vt:lpstr>1_Тема Office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Zingerman</dc:creator>
  <cp:lastModifiedBy>Выездной1</cp:lastModifiedBy>
  <cp:revision>226</cp:revision>
  <dcterms:created xsi:type="dcterms:W3CDTF">2020-07-07T04:37:41Z</dcterms:created>
  <dcterms:modified xsi:type="dcterms:W3CDTF">2023-06-02T06:22:00Z</dcterms:modified>
</cp:coreProperties>
</file>