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7" r:id="rId2"/>
    <p:sldId id="269" r:id="rId3"/>
    <p:sldId id="274" r:id="rId4"/>
    <p:sldId id="275" r:id="rId5"/>
    <p:sldId id="277" r:id="rId6"/>
    <p:sldId id="283" r:id="rId7"/>
    <p:sldId id="280" r:id="rId8"/>
    <p:sldId id="281" r:id="rId9"/>
    <p:sldId id="285" r:id="rId10"/>
    <p:sldId id="288" r:id="rId11"/>
    <p:sldId id="290" r:id="rId12"/>
    <p:sldId id="295" r:id="rId13"/>
    <p:sldId id="292" r:id="rId14"/>
    <p:sldId id="294" r:id="rId15"/>
    <p:sldId id="272" r:id="rId16"/>
    <p:sldId id="305" r:id="rId17"/>
    <p:sldId id="264" r:id="rId18"/>
    <p:sldId id="266" r:id="rId19"/>
    <p:sldId id="278" r:id="rId2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FF"/>
    <a:srgbClr val="CEEAFF"/>
    <a:srgbClr val="D7EFF5"/>
    <a:srgbClr val="CAE4F6"/>
    <a:srgbClr val="FFFAEB"/>
    <a:srgbClr val="F8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962" autoAdjust="0"/>
    <p:restoredTop sz="95701" autoAdjust="0"/>
  </p:normalViewPr>
  <p:slideViewPr>
    <p:cSldViewPr snapToGrid="0">
      <p:cViewPr>
        <p:scale>
          <a:sx n="75" d="100"/>
          <a:sy n="75" d="100"/>
        </p:scale>
        <p:origin x="-321" y="2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39000000000003E-2"/>
          <c:y val="4.5198600000000096E-2"/>
          <c:w val="0.94316100000000003"/>
          <c:h val="0.81928999999999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SBP mean difference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numFmt formatCode="0.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patients</c:v>
                </c:pt>
                <c:pt idx="1">
                  <c:v>&lt;110/70 mm Hg</c:v>
                </c:pt>
                <c:pt idx="2">
                  <c:v>110/70-140/90 mm Hg</c:v>
                </c:pt>
                <c:pt idx="3">
                  <c:v>&gt;140/90 mm Hg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2.7</c:v>
                </c:pt>
                <c:pt idx="1">
                  <c:v>3.8</c:v>
                </c:pt>
                <c:pt idx="2">
                  <c:v>2.5</c:v>
                </c:pt>
                <c:pt idx="3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00-43E5-8637-E4673EA54C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DBP mean difference2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numFmt formatCode="0.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 patients</c:v>
                </c:pt>
                <c:pt idx="1">
                  <c:v>&lt;110/70 mm Hg</c:v>
                </c:pt>
                <c:pt idx="2">
                  <c:v>110/70-140/90 mm Hg</c:v>
                </c:pt>
                <c:pt idx="3">
                  <c:v>&gt;140/90 mm Hg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2.4</c:v>
                </c:pt>
                <c:pt idx="2">
                  <c:v>2</c:v>
                </c:pt>
                <c:pt idx="3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00-43E5-8637-E4673EA54C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53753104"/>
        <c:axId val="253748792"/>
      </c:barChart>
      <c:catAx>
        <c:axId val="253753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748792"/>
        <c:crosses val="autoZero"/>
        <c:auto val="1"/>
        <c:lblAlgn val="ctr"/>
        <c:lblOffset val="100"/>
        <c:noMultiLvlLbl val="1"/>
      </c:catAx>
      <c:valAx>
        <c:axId val="253748792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753104"/>
        <c:crosses val="autoZero"/>
        <c:crossBetween val="between"/>
        <c:majorUnit val="0.95000000000000062"/>
        <c:minorUnit val="0.4750000000000003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83AB069B-B288-49A9-8E7C-717EF627A3C1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" pitchFamily="2" charset="0"/>
              </a:defRPr>
            </a:lvl1pPr>
          </a:lstStyle>
          <a:p>
            <a:fld id="{61521071-A22B-433A-A013-4DE52EBB42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44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Thus, we can say about the creation of an algorithm for remote screening of arterial hypertension and heart failure, which can significantly improve the early diagnosis of these diseases.</a:t>
            </a:r>
            <a:endParaRPr lang="ru-RU"/>
          </a:p>
          <a:p>
            <a:r>
              <a:rPr lang="ru-RU" dirty="0"/>
              <a:t>Таким</a:t>
            </a:r>
            <a:r>
              <a:rPr lang="ru-RU" baseline="0" dirty="0"/>
              <a:t> образом, можно сказать о создании алгоритма для удаленного скрининга артериальной гипертензии и сердечной недостаточности, что может значительно улучшить раннюю диагностику этих заболеваний.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60C45-632C-4DF7-8081-6F9FBB6F628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01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41AB-6533-4BB1-9194-5720B01FB075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A3D-7FBD-47B8-892D-FACA1D78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41AB-6533-4BB1-9194-5720B01FB075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A3D-7FBD-47B8-892D-FACA1D78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2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41AB-6533-4BB1-9194-5720B01FB075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A3D-7FBD-47B8-892D-FACA1D78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5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41AB-6533-4BB1-9194-5720B01FB075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A3D-7FBD-47B8-892D-FACA1D78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4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41AB-6533-4BB1-9194-5720B01FB075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A3D-7FBD-47B8-892D-FACA1D78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41AB-6533-4BB1-9194-5720B01FB075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A3D-7FBD-47B8-892D-FACA1D78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3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41AB-6533-4BB1-9194-5720B01FB075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A3D-7FBD-47B8-892D-FACA1D78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7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41AB-6533-4BB1-9194-5720B01FB075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A3D-7FBD-47B8-892D-FACA1D78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2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41AB-6533-4BB1-9194-5720B01FB075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A3D-7FBD-47B8-892D-FACA1D78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41AB-6533-4BB1-9194-5720B01FB075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A3D-7FBD-47B8-892D-FACA1D78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0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41AB-6533-4BB1-9194-5720B01FB075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83A3D-7FBD-47B8-892D-FACA1D7881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2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1B9641AB-6533-4BB1-9194-5720B01FB075}" type="datetimeFigureOut">
              <a:rPr lang="ru-RU" smtClean="0"/>
              <a:pPr/>
              <a:t>01.06.2023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00283A3D-7FBD-47B8-892D-FACA1D7881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79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чать">
            <a:extLst>
              <a:ext uri="{FF2B5EF4-FFF2-40B4-BE49-F238E27FC236}">
                <a16:creationId xmlns:a16="http://schemas.microsoft.com/office/drawing/2014/main" xmlns="" id="{D3A0B5A7-C141-B78D-C8EE-261E77DE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942"/>
            <a:ext cx="1701587" cy="120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F4D09898-2CC4-EA25-5F8C-B39C36E3A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33780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АЛГОРИТМЫ ДИСТАНЦИОННОГО МОНИТОРИНГА В КАРДИОЛОГИИ</a:t>
            </a:r>
            <a:endParaRPr lang="x-none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722A60F8-754A-FB3F-FA7E-26DC5F721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5761" y="4516438"/>
            <a:ext cx="4162096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ПРОФЕССОР </a:t>
            </a:r>
          </a:p>
          <a:p>
            <a:pPr algn="l"/>
            <a:r>
              <a:rPr lang="ru-RU" sz="1800" dirty="0"/>
              <a:t>КОПЫЛОВ ФИЛИПП ЮРЬЕВИЧ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282292F9-BC6B-4480-A378-CA03BE19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6" y="93529"/>
            <a:ext cx="64230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4" pitchFamily="34" charset="0"/>
              </a:defRPr>
            </a:lvl9pPr>
          </a:lstStyle>
          <a:p>
            <a:pPr algn="ctr" eaLnBrk="1" hangingPunct="1"/>
            <a:r>
              <a:rPr lang="ru-RU" altLang="x-none" sz="9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Министерство Здравоохранения Российской Федерации</a:t>
            </a:r>
            <a:endParaRPr lang="ru-RU" altLang="x-none" sz="900" dirty="0">
              <a:latin typeface="Helvetica" pitchFamily="2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x-none" sz="9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Государственное Бюджетное Образовательное Учреждение Высшего Профессионального Образования</a:t>
            </a:r>
            <a:endParaRPr lang="ru-RU" altLang="x-none" sz="900" dirty="0">
              <a:latin typeface="Helvetica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altLang="x-none" sz="900" dirty="0">
                <a:solidFill>
                  <a:srgbClr val="000000"/>
                </a:solidFill>
                <a:latin typeface="Helvetica" pitchFamily="2" charset="0"/>
                <a:cs typeface="Times New Roman" panose="02020603050405020304" pitchFamily="18" charset="0"/>
              </a:rPr>
              <a:t>Первый Московский Государственный Медицинский Университет имени И. М. Сеченова</a:t>
            </a:r>
            <a:endParaRPr lang="ru-RU" altLang="x-none" sz="9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1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14539"/>
            <a:ext cx="1219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23254"/>
                </a:solidFill>
                <a:latin typeface="Helvetica" pitchFamily="2" charset="0"/>
              </a:rPr>
              <a:t>Определение систолической функции ЛЖ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85898F0-06EC-4FC4-95D9-0094E07BD1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1438" y="819809"/>
            <a:ext cx="6134895" cy="56268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4066" y="6561709"/>
            <a:ext cx="1138793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rgbClr val="FF0000"/>
                </a:solidFill>
                <a:latin typeface="Helvetica" pitchFamily="2" charset="0"/>
              </a:defRPr>
            </a:lvl1pPr>
          </a:lstStyle>
          <a:p>
            <a:r>
              <a:rPr lang="ru-RU" sz="1100" i="1" dirty="0" err="1">
                <a:solidFill>
                  <a:schemeClr val="bg2">
                    <a:lumMod val="25000"/>
                  </a:schemeClr>
                </a:solidFill>
              </a:rPr>
              <a:t>Сагирова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 Ж. 2021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73789" y="1320189"/>
            <a:ext cx="2295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20" dirty="0">
                <a:solidFill>
                  <a:srgbClr val="C00000"/>
                </a:solidFill>
                <a:latin typeface="Helvetica" pitchFamily="2" charset="0"/>
                <a:cs typeface="Lucida Sans Unicode"/>
              </a:rPr>
              <a:t>Снижение</a:t>
            </a:r>
            <a:r>
              <a:rPr lang="ru-RU" sz="24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ru-RU" sz="2400" b="1" spc="-20" dirty="0">
                <a:solidFill>
                  <a:srgbClr val="C00000"/>
                </a:solidFill>
                <a:latin typeface="Helvetica" pitchFamily="2" charset="0"/>
                <a:cs typeface="Lucida Sans Unicode"/>
              </a:rPr>
              <a:t>ФВ</a:t>
            </a:r>
          </a:p>
        </p:txBody>
      </p:sp>
      <p:cxnSp>
        <p:nvCxnSpPr>
          <p:cNvPr id="2" name="Прямая соединительная линия 28">
            <a:extLst>
              <a:ext uri="{FF2B5EF4-FFF2-40B4-BE49-F238E27FC236}">
                <a16:creationId xmlns:a16="http://schemas.microsoft.com/office/drawing/2014/main" xmlns="" id="{2FA186CF-C4B0-AF26-E8FB-6EAC00EB858B}"/>
              </a:ext>
            </a:extLst>
          </p:cNvPr>
          <p:cNvCxnSpPr>
            <a:cxnSpLocks/>
          </p:cNvCxnSpPr>
          <p:nvPr/>
        </p:nvCxnSpPr>
        <p:spPr>
          <a:xfrm>
            <a:off x="143339" y="608248"/>
            <a:ext cx="11978640" cy="0"/>
          </a:xfrm>
          <a:prstGeom prst="line">
            <a:avLst/>
          </a:prstGeom>
          <a:ln w="38100" cap="rnd">
            <a:solidFill>
              <a:schemeClr val="accent1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Скачать">
            <a:extLst>
              <a:ext uri="{FF2B5EF4-FFF2-40B4-BE49-F238E27FC236}">
                <a16:creationId xmlns:a16="http://schemas.microsoft.com/office/drawing/2014/main" xmlns="" id="{16CE44A4-44B2-662F-C379-FC4C2B79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2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14539"/>
            <a:ext cx="1219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23254"/>
                </a:solidFill>
                <a:latin typeface="Helvetica" pitchFamily="2" charset="0"/>
              </a:rPr>
              <a:t>Определение систолической функции ЛЖ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1370" y="889776"/>
            <a:ext cx="11329259" cy="1015663"/>
          </a:xfrm>
          <a:prstGeom prst="rect">
            <a:avLst/>
          </a:prstGeom>
          <a:solidFill>
            <a:srgbClr val="F5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Комбинации параметров ЭКГ и ФПГ были достоверно взаимосвязаны со снижением ФВ ниже 40%  (</a:t>
            </a:r>
            <a:r>
              <a:rPr kumimoji="0" lang="en-US" sz="2000" u="none" strike="noStrike" cap="none" normalizeH="0" baseline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RonsF</a:t>
            </a: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2000" u="none" strike="noStrike" cap="none" normalizeH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 LVET,</a:t>
            </a: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PEP, DP</a:t>
            </a: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SEP</a:t>
            </a:r>
            <a:r>
              <a:rPr kumimoji="0" lang="ru-RU" sz="200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 и др.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Helvetica" pitchFamily="2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Helvetica" pitchFamily="2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AUC=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0,877, </a:t>
            </a: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Se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 86%, </a:t>
            </a: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Sp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rPr>
              <a:t> 85%) </a:t>
            </a:r>
            <a:endParaRPr kumimoji="0" lang="ru-RU" sz="2000" b="1" u="none" strike="noStrike" cap="none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494" y="6559399"/>
            <a:ext cx="1145950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rgbClr val="FF0000"/>
                </a:solidFill>
                <a:latin typeface="Helvetica" pitchFamily="2" charset="0"/>
              </a:defRPr>
            </a:lvl1pPr>
          </a:lstStyle>
          <a:p>
            <a:r>
              <a:rPr lang="ru-RU" sz="1100" i="1" dirty="0" err="1">
                <a:solidFill>
                  <a:schemeClr val="bg2">
                    <a:lumMod val="25000"/>
                  </a:schemeClr>
                </a:solidFill>
              </a:rPr>
              <a:t>Сагирова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 Ж. 2021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05A70E40-5657-4ED4-BAEE-F930EC97E6CC}"/>
              </a:ext>
            </a:extLst>
          </p:cNvPr>
          <p:cNvSpPr txBox="1">
            <a:spLocks/>
          </p:cNvSpPr>
          <p:nvPr/>
        </p:nvSpPr>
        <p:spPr>
          <a:xfrm>
            <a:off x="1739900" y="2835878"/>
            <a:ext cx="8712199" cy="1015663"/>
          </a:xfrm>
          <a:prstGeom prst="rect">
            <a:avLst/>
          </a:prstGeom>
          <a:solidFill>
            <a:srgbClr val="F5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u="none" strike="noStrike" cap="none" normalizeH="0" baseline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Helvetica" pitchFamily="2" charset="0"/>
                <a:ea typeface="Calibri" pitchFamily="34" charset="0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Апробация модели</a:t>
            </a:r>
          </a:p>
          <a:p>
            <a:r>
              <a:rPr lang="ru-RU" dirty="0"/>
              <a:t>Тестовая выборка – 300 пациентов. </a:t>
            </a:r>
          </a:p>
          <a:p>
            <a:r>
              <a:rPr lang="ru-RU" dirty="0"/>
              <a:t>Из них у 18% выявлено снижение  ФВ ЛЖ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F4F14374-4CEB-4A50-A3FF-0AABE83DC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413293"/>
              </p:ext>
            </p:extLst>
          </p:nvPr>
        </p:nvGraphicFramePr>
        <p:xfrm>
          <a:off x="431370" y="4110459"/>
          <a:ext cx="11528112" cy="20537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24000">
                  <a:extLst>
                    <a:ext uri="{9D8B030D-6E8A-4147-A177-3AD203B41FA5}">
                      <a16:colId xmlns:a16="http://schemas.microsoft.com/office/drawing/2014/main" xmlns="" val="1597348406"/>
                    </a:ext>
                  </a:extLst>
                </a:gridCol>
                <a:gridCol w="2834704">
                  <a:extLst>
                    <a:ext uri="{9D8B030D-6E8A-4147-A177-3AD203B41FA5}">
                      <a16:colId xmlns:a16="http://schemas.microsoft.com/office/drawing/2014/main" xmlns="" val="369830584"/>
                    </a:ext>
                  </a:extLst>
                </a:gridCol>
                <a:gridCol w="2834704">
                  <a:extLst>
                    <a:ext uri="{9D8B030D-6E8A-4147-A177-3AD203B41FA5}">
                      <a16:colId xmlns:a16="http://schemas.microsoft.com/office/drawing/2014/main" xmlns="" val="3894466058"/>
                    </a:ext>
                  </a:extLst>
                </a:gridCol>
                <a:gridCol w="2834704">
                  <a:extLst>
                    <a:ext uri="{9D8B030D-6E8A-4147-A177-3AD203B41FA5}">
                      <a16:colId xmlns:a16="http://schemas.microsoft.com/office/drawing/2014/main" xmlns="" val="869538694"/>
                    </a:ext>
                  </a:extLst>
                </a:gridCol>
              </a:tblGrid>
              <a:tr h="640193"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ФВ ЛЖ ниже нормы</a:t>
                      </a:r>
                    </a:p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ru-RU" sz="18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=35)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ФВ ЛЖ ниже 4</a:t>
                      </a:r>
                      <a:r>
                        <a:rPr lang="en-US" sz="18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% (</a:t>
                      </a:r>
                      <a:r>
                        <a:rPr lang="en-US" sz="18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n=10)</a:t>
                      </a:r>
                      <a:endParaRPr lang="ru-RU" sz="1800" b="1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ФВ ЛЖ ниже 30%</a:t>
                      </a:r>
                    </a:p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n=5)</a:t>
                      </a:r>
                      <a:endParaRPr lang="ru-RU" sz="1800" b="1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18342900"/>
                  </a:ext>
                </a:extLst>
              </a:tr>
              <a:tr h="313033"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cs typeface="Times New Roman" panose="02020603050405020304" pitchFamily="18" charset="0"/>
                        </a:rPr>
                        <a:t>Чувствительность (%)</a:t>
                      </a:r>
                      <a:endParaRPr lang="ru-RU" sz="2000" b="0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89</a:t>
                      </a:r>
                      <a:r>
                        <a:rPr lang="ru-RU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0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70.0</a:t>
                      </a:r>
                      <a:endParaRPr lang="ru-RU" sz="1800" b="0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80.0</a:t>
                      </a:r>
                      <a:endParaRPr lang="ru-RU" sz="1800" b="0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3114668"/>
                  </a:ext>
                </a:extLst>
              </a:tr>
              <a:tr h="313033"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cs typeface="Times New Roman" panose="02020603050405020304" pitchFamily="18" charset="0"/>
                        </a:rPr>
                        <a:t>Специфичность (%)</a:t>
                      </a:r>
                      <a:endParaRPr lang="ru-RU" sz="2000" b="0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  <a:r>
                        <a:rPr lang="ru-RU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800" b="0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97</a:t>
                      </a:r>
                      <a:r>
                        <a:rPr lang="ru-RU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98.9</a:t>
                      </a:r>
                      <a:endParaRPr lang="ru-RU" sz="1800" b="0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53724743"/>
                  </a:ext>
                </a:extLst>
              </a:tr>
              <a:tr h="487303"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cs typeface="Times New Roman" panose="02020603050405020304" pitchFamily="18" charset="0"/>
                        </a:rPr>
                        <a:t>Диагностическая точность (%)</a:t>
                      </a:r>
                      <a:endParaRPr lang="ru-RU" sz="2000" b="0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b="0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b="0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Helvetica" pitchFamily="2" charset="0"/>
                          <a:ea typeface="Times New Roman"/>
                          <a:cs typeface="Times New Roman" pitchFamily="18" charset="0"/>
                        </a:rPr>
                        <a:t>98.0</a:t>
                      </a:r>
                      <a:endParaRPr lang="ru-RU" sz="1800" b="0" i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Helvetica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11913912"/>
                  </a:ext>
                </a:extLst>
              </a:tr>
            </a:tbl>
          </a:graphicData>
        </a:graphic>
      </p:graphicFrame>
      <p:sp>
        <p:nvSpPr>
          <p:cNvPr id="2" name="Стрелка вниз 7">
            <a:extLst>
              <a:ext uri="{FF2B5EF4-FFF2-40B4-BE49-F238E27FC236}">
                <a16:creationId xmlns:a16="http://schemas.microsoft.com/office/drawing/2014/main" xmlns="" id="{34874144-9D5A-C6C7-BA4A-A4628E47DBBE}"/>
              </a:ext>
            </a:extLst>
          </p:cNvPr>
          <p:cNvSpPr/>
          <p:nvPr/>
        </p:nvSpPr>
        <p:spPr>
          <a:xfrm>
            <a:off x="1973999" y="1964688"/>
            <a:ext cx="8244000" cy="860902"/>
          </a:xfrm>
          <a:prstGeom prst="downArrow">
            <a:avLst/>
          </a:prstGeom>
          <a:solidFill>
            <a:srgbClr val="F5FAFF">
              <a:alpha val="23137"/>
            </a:srgb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C00000"/>
                </a:solidFill>
                <a:latin typeface="Helvetica" pitchFamily="2" charset="0"/>
              </a:rPr>
              <a:t>Внедрение алгоритма на сервер</a:t>
            </a:r>
          </a:p>
        </p:txBody>
      </p:sp>
      <p:cxnSp>
        <p:nvCxnSpPr>
          <p:cNvPr id="7" name="Прямая соединительная линия 28">
            <a:extLst>
              <a:ext uri="{FF2B5EF4-FFF2-40B4-BE49-F238E27FC236}">
                <a16:creationId xmlns:a16="http://schemas.microsoft.com/office/drawing/2014/main" xmlns="" id="{40A646A8-D7F7-5213-9FFB-36AC1319FBAD}"/>
              </a:ext>
            </a:extLst>
          </p:cNvPr>
          <p:cNvCxnSpPr>
            <a:cxnSpLocks/>
          </p:cNvCxnSpPr>
          <p:nvPr/>
        </p:nvCxnSpPr>
        <p:spPr>
          <a:xfrm>
            <a:off x="143339" y="608248"/>
            <a:ext cx="11978640" cy="0"/>
          </a:xfrm>
          <a:prstGeom prst="line">
            <a:avLst/>
          </a:prstGeom>
          <a:ln w="38100" cap="rnd">
            <a:solidFill>
              <a:schemeClr val="accent1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Скачать">
            <a:extLst>
              <a:ext uri="{FF2B5EF4-FFF2-40B4-BE49-F238E27FC236}">
                <a16:creationId xmlns:a16="http://schemas.microsoft.com/office/drawing/2014/main" xmlns="" id="{4C164671-9E7D-576C-D570-BC87191F8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4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8421EDD-B513-4B49-B751-ABEB0FA00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6" y="2186908"/>
            <a:ext cx="11233248" cy="981166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defTabSz="457200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a typeface="+mn-ea"/>
                <a:cs typeface="+mn-cs"/>
              </a:rPr>
              <a:t>Безманжетное определение уровня артериального давления</a:t>
            </a:r>
          </a:p>
        </p:txBody>
      </p:sp>
      <p:pic>
        <p:nvPicPr>
          <p:cNvPr id="2" name="Picture 2" descr="Скачать">
            <a:extLst>
              <a:ext uri="{FF2B5EF4-FFF2-40B4-BE49-F238E27FC236}">
                <a16:creationId xmlns:a16="http://schemas.microsoft.com/office/drawing/2014/main" xmlns="" id="{496B7E7B-83A6-CBB1-F634-EABC81F5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86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fficeArt object">
            <a:extLst>
              <a:ext uri="{FF2B5EF4-FFF2-40B4-BE49-F238E27FC236}">
                <a16:creationId xmlns:a16="http://schemas.microsoft.com/office/drawing/2014/main" xmlns="" id="{8D5F5578-0B5F-49BB-B7EB-BC6F75C7A9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997060"/>
              </p:ext>
            </p:extLst>
          </p:nvPr>
        </p:nvGraphicFramePr>
        <p:xfrm>
          <a:off x="1107440" y="1330448"/>
          <a:ext cx="5657231" cy="489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2398B81-BD3F-42D8-84E1-FFB91DEF3409}"/>
              </a:ext>
            </a:extLst>
          </p:cNvPr>
          <p:cNvSpPr/>
          <p:nvPr/>
        </p:nvSpPr>
        <p:spPr>
          <a:xfrm>
            <a:off x="0" y="151398"/>
            <a:ext cx="1219199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rPr>
              <a:t>Ошибка измерения уровня артериального давления в покое в зависимости от исходного уровня артериального давления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7074" y="2339459"/>
            <a:ext cx="4581525" cy="2355966"/>
          </a:xfrm>
          <a:prstGeom prst="rect">
            <a:avLst/>
          </a:prstGeom>
          <a:solidFill>
            <a:srgbClr val="F5FAFF"/>
          </a:solidFill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 Уровень давления в покое</a:t>
            </a:r>
          </a:p>
          <a:p>
            <a:pPr indent="270510"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 ниже 110/70 мм рт.ст.		161 п.</a:t>
            </a:r>
          </a:p>
          <a:p>
            <a:pPr indent="270510"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 110/70 – 140/90 мм рт.ст.	347 п.</a:t>
            </a:r>
          </a:p>
          <a:p>
            <a:pPr indent="270510"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 140-160/80-110 мм рт.ст.	192 п.</a:t>
            </a:r>
          </a:p>
          <a:p>
            <a:pPr indent="270510"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 выше 160/110 мм рт.ст.	       119 п.</a:t>
            </a:r>
          </a:p>
        </p:txBody>
      </p:sp>
      <p:cxnSp>
        <p:nvCxnSpPr>
          <p:cNvPr id="2" name="Прямая соединительная линия 28">
            <a:extLst>
              <a:ext uri="{FF2B5EF4-FFF2-40B4-BE49-F238E27FC236}">
                <a16:creationId xmlns:a16="http://schemas.microsoft.com/office/drawing/2014/main" xmlns="" id="{52C204A8-53AB-9182-3040-10083D549BD1}"/>
              </a:ext>
            </a:extLst>
          </p:cNvPr>
          <p:cNvCxnSpPr>
            <a:cxnSpLocks/>
          </p:cNvCxnSpPr>
          <p:nvPr/>
        </p:nvCxnSpPr>
        <p:spPr>
          <a:xfrm>
            <a:off x="106680" y="958492"/>
            <a:ext cx="11978640" cy="0"/>
          </a:xfrm>
          <a:prstGeom prst="line">
            <a:avLst/>
          </a:prstGeom>
          <a:ln w="38100" cap="rnd">
            <a:solidFill>
              <a:schemeClr val="accent1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Скачать">
            <a:extLst>
              <a:ext uri="{FF2B5EF4-FFF2-40B4-BE49-F238E27FC236}">
                <a16:creationId xmlns:a16="http://schemas.microsoft.com/office/drawing/2014/main" xmlns="" id="{1AC54371-DBDA-79F5-134A-653B3D38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7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2398B81-BD3F-42D8-84E1-FFB91DEF3409}"/>
              </a:ext>
            </a:extLst>
          </p:cNvPr>
          <p:cNvSpPr/>
          <p:nvPr/>
        </p:nvSpPr>
        <p:spPr>
          <a:xfrm>
            <a:off x="0" y="355684"/>
            <a:ext cx="12191999" cy="4265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rPr>
              <a:t>Точность измерения уровня артериального давления </a:t>
            </a:r>
            <a:r>
              <a:rPr lang="ru-RU" sz="2400" b="1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rPr>
              <a:t>в покое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9" y="1208738"/>
            <a:ext cx="5905500" cy="40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055256" y="5566419"/>
            <a:ext cx="4081486" cy="5093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270510" algn="just">
              <a:lnSpc>
                <a:spcPct val="150000"/>
              </a:lnSpc>
              <a:defRPr b="1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defRPr>
            </a:lvl1pPr>
          </a:lstStyle>
          <a:p>
            <a:pPr indent="0"/>
            <a:r>
              <a:rPr lang="ru-RU" sz="2000" dirty="0"/>
              <a:t>Зональный анализ по Кларку </a:t>
            </a:r>
          </a:p>
        </p:txBody>
      </p:sp>
      <p:cxnSp>
        <p:nvCxnSpPr>
          <p:cNvPr id="3" name="Прямая соединительная линия 28">
            <a:extLst>
              <a:ext uri="{FF2B5EF4-FFF2-40B4-BE49-F238E27FC236}">
                <a16:creationId xmlns:a16="http://schemas.microsoft.com/office/drawing/2014/main" xmlns="" id="{2664BB36-FD43-2686-BFA0-2C89961EC982}"/>
              </a:ext>
            </a:extLst>
          </p:cNvPr>
          <p:cNvCxnSpPr>
            <a:cxnSpLocks/>
          </p:cNvCxnSpPr>
          <p:nvPr/>
        </p:nvCxnSpPr>
        <p:spPr>
          <a:xfrm>
            <a:off x="106680" y="782211"/>
            <a:ext cx="11978640" cy="0"/>
          </a:xfrm>
          <a:prstGeom prst="line">
            <a:avLst/>
          </a:prstGeom>
          <a:ln w="38100" cap="rnd">
            <a:solidFill>
              <a:schemeClr val="accent1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Скачать">
            <a:extLst>
              <a:ext uri="{FF2B5EF4-FFF2-40B4-BE49-F238E27FC236}">
                <a16:creationId xmlns:a16="http://schemas.microsoft.com/office/drawing/2014/main" xmlns="" id="{BC47DA51-9442-3476-04A9-8A81455E4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2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5829300" y="1490125"/>
            <a:ext cx="389467" cy="713124"/>
          </a:xfrm>
          <a:prstGeom prst="downArrow">
            <a:avLst/>
          </a:prstGeom>
          <a:solidFill>
            <a:srgbClr val="AC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" pitchFamily="2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9298658">
            <a:off x="8548594" y="1275850"/>
            <a:ext cx="389467" cy="1223741"/>
          </a:xfrm>
          <a:prstGeom prst="downArrow">
            <a:avLst/>
          </a:prstGeom>
          <a:solidFill>
            <a:srgbClr val="AC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" pitchFamily="2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099969">
            <a:off x="2494928" y="1335117"/>
            <a:ext cx="389467" cy="1223741"/>
          </a:xfrm>
          <a:prstGeom prst="downArrow">
            <a:avLst/>
          </a:prstGeom>
          <a:solidFill>
            <a:srgbClr val="AC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" pitchFamily="2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40268" y="3149521"/>
            <a:ext cx="11167532" cy="838200"/>
          </a:xfrm>
          <a:prstGeom prst="rightArrow">
            <a:avLst/>
          </a:prstGeom>
          <a:gradFill>
            <a:gsLst>
              <a:gs pos="0">
                <a:srgbClr val="FFFF00"/>
              </a:gs>
              <a:gs pos="50000">
                <a:srgbClr val="FFC000"/>
              </a:gs>
              <a:gs pos="10000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99" y="3877653"/>
            <a:ext cx="361413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270510" algn="ctr">
              <a:lnSpc>
                <a:spcPct val="100000"/>
              </a:lnSpc>
              <a:defRPr b="1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defRPr>
            </a:lvl1pPr>
          </a:lstStyle>
          <a:p>
            <a:r>
              <a:rPr lang="ru-RU" b="0" dirty="0"/>
              <a:t>Артериальная гипертензия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198" y="2501965"/>
            <a:ext cx="369464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270510" algn="ctr">
              <a:lnSpc>
                <a:spcPct val="100000"/>
              </a:lnSpc>
              <a:defRPr b="1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defRPr>
            </a:lvl1pPr>
          </a:lstStyle>
          <a:p>
            <a:r>
              <a:rPr lang="ru-RU" dirty="0" err="1"/>
              <a:t>Безманжеточное</a:t>
            </a:r>
            <a:r>
              <a:rPr lang="ru-RU" dirty="0"/>
              <a:t> измерение </a:t>
            </a:r>
          </a:p>
          <a:p>
            <a:r>
              <a:rPr lang="ru-RU" dirty="0"/>
              <a:t>артериального давления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3192" y="2567091"/>
            <a:ext cx="23816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270510" algn="ctr">
              <a:lnSpc>
                <a:spcPct val="100000"/>
              </a:lnSpc>
              <a:defRPr b="1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defRPr>
            </a:lvl1pPr>
          </a:lstStyle>
          <a:p>
            <a:r>
              <a:rPr lang="ru-RU" dirty="0"/>
              <a:t>Диастолическая </a:t>
            </a:r>
          </a:p>
          <a:p>
            <a:r>
              <a:rPr lang="ru-RU" dirty="0"/>
              <a:t>функция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2509" y="2624706"/>
            <a:ext cx="238168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270510" algn="ctr">
              <a:lnSpc>
                <a:spcPct val="100000"/>
              </a:lnSpc>
              <a:defRPr b="1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defRPr>
            </a:lvl1pPr>
          </a:lstStyle>
          <a:p>
            <a:r>
              <a:rPr lang="ru-RU" dirty="0"/>
              <a:t>Систолическая </a:t>
            </a:r>
          </a:p>
          <a:p>
            <a:r>
              <a:rPr lang="ru-RU" dirty="0"/>
              <a:t>функция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0015" y="3876364"/>
            <a:ext cx="372249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270510" algn="ctr">
              <a:lnSpc>
                <a:spcPct val="100000"/>
              </a:lnSpc>
              <a:defRPr b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defRPr>
            </a:lvl1pPr>
          </a:lstStyle>
          <a:p>
            <a:r>
              <a:rPr lang="ru-RU" dirty="0"/>
              <a:t>Сердечная недостаточность </a:t>
            </a:r>
          </a:p>
          <a:p>
            <a:r>
              <a:rPr lang="ru-RU" dirty="0"/>
              <a:t>с сохранной ФВ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1532" y="3863598"/>
            <a:ext cx="372249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270510" algn="ctr">
              <a:lnSpc>
                <a:spcPct val="100000"/>
              </a:lnSpc>
              <a:defRPr b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defRPr>
            </a:lvl1pPr>
          </a:lstStyle>
          <a:p>
            <a:r>
              <a:rPr lang="ru-RU" dirty="0"/>
              <a:t>Сердечная недостаточность </a:t>
            </a:r>
          </a:p>
          <a:p>
            <a:r>
              <a:rPr lang="ru-RU" dirty="0"/>
              <a:t>со сниженной ФВ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6187"/>
            <a:ext cx="12192000" cy="4265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ru-RU" dirty="0"/>
              <a:t>Ранняя диагностика и мониторирование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2362956" y="998029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270510" algn="ctr">
              <a:lnSpc>
                <a:spcPct val="100000"/>
              </a:lnSpc>
              <a:defRPr b="1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defRPr>
            </a:lvl1pPr>
          </a:lstStyle>
          <a:p>
            <a:r>
              <a:rPr lang="ru-RU" sz="2000" dirty="0"/>
              <a:t>Одноканальное ЭКГ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BAD7F29E-BD82-4C4E-9181-0C4C461D9266}"/>
              </a:ext>
            </a:extLst>
          </p:cNvPr>
          <p:cNvSpPr txBox="1">
            <a:spLocks/>
          </p:cNvSpPr>
          <p:nvPr/>
        </p:nvSpPr>
        <p:spPr>
          <a:xfrm>
            <a:off x="5652996" y="99360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270510" algn="ctr">
              <a:lnSpc>
                <a:spcPct val="100000"/>
              </a:lnSpc>
              <a:defRPr b="1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Пульсовая волна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8853" y="4491040"/>
            <a:ext cx="2135187" cy="18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1088" y="4538526"/>
            <a:ext cx="2204599" cy="182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7" y="4598811"/>
            <a:ext cx="2333625" cy="175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Прямая соединительная линия 28">
            <a:extLst>
              <a:ext uri="{FF2B5EF4-FFF2-40B4-BE49-F238E27FC236}">
                <a16:creationId xmlns:a16="http://schemas.microsoft.com/office/drawing/2014/main" xmlns="" id="{0B95722C-4B60-4256-9918-FCC3EF605F23}"/>
              </a:ext>
            </a:extLst>
          </p:cNvPr>
          <p:cNvCxnSpPr>
            <a:cxnSpLocks/>
          </p:cNvCxnSpPr>
          <p:nvPr/>
        </p:nvCxnSpPr>
        <p:spPr>
          <a:xfrm>
            <a:off x="106680" y="581261"/>
            <a:ext cx="11978640" cy="0"/>
          </a:xfrm>
          <a:prstGeom prst="line">
            <a:avLst/>
          </a:prstGeom>
          <a:ln w="38100" cap="rnd">
            <a:solidFill>
              <a:schemeClr val="accent1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Скачать">
            <a:extLst>
              <a:ext uri="{FF2B5EF4-FFF2-40B4-BE49-F238E27FC236}">
                <a16:creationId xmlns:a16="http://schemas.microsoft.com/office/drawing/2014/main" xmlns="" id="{5B1491C4-7BAF-CF92-D488-CE93EC63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8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1E42AA-C648-B661-5511-2BB2C2269510}"/>
              </a:ext>
            </a:extLst>
          </p:cNvPr>
          <p:cNvSpPr txBox="1"/>
          <p:nvPr/>
        </p:nvSpPr>
        <p:spPr>
          <a:xfrm>
            <a:off x="1387365" y="2891032"/>
            <a:ext cx="9669517" cy="5379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ru-RU" sz="3200" dirty="0"/>
              <a:t>Применение в </a:t>
            </a:r>
            <a:r>
              <a:rPr lang="ru-RU" sz="3200" dirty="0" err="1"/>
              <a:t>кардиоонкологии</a:t>
            </a:r>
            <a:endParaRPr lang="ru-RU" sz="3200" dirty="0"/>
          </a:p>
        </p:txBody>
      </p:sp>
      <p:pic>
        <p:nvPicPr>
          <p:cNvPr id="7" name="Picture 2" descr="Скачать">
            <a:extLst>
              <a:ext uri="{FF2B5EF4-FFF2-40B4-BE49-F238E27FC236}">
                <a16:creationId xmlns:a16="http://schemas.microsoft.com/office/drawing/2014/main" xmlns="" id="{8541532D-13AE-26B7-7F43-887F889B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29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EFC56D6-DFE0-4497-B8C8-C09576FFF820}"/>
              </a:ext>
            </a:extLst>
          </p:cNvPr>
          <p:cNvSpPr/>
          <p:nvPr/>
        </p:nvSpPr>
        <p:spPr>
          <a:xfrm>
            <a:off x="7975642" y="1233549"/>
            <a:ext cx="43548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Helvetica" pitchFamily="2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Helvetica" pitchFamily="2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Helvetica" pitchFamily="2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Helvetica" pitchFamily="2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Helvetica" pitchFamily="2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Helvetica" pitchFamily="2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Регистратор </a:t>
            </a:r>
            <a:r>
              <a:rPr lang="en-US" sz="2000" dirty="0" err="1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CardioQVARK</a:t>
            </a:r>
            <a:endParaRPr lang="ru-RU" sz="2000" dirty="0">
              <a:solidFill>
                <a:srgbClr val="002060"/>
              </a:solidFill>
              <a:latin typeface="Helvetica" pitchFamily="2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Скрининг аритмии</a:t>
            </a:r>
          </a:p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Скрининг блокад</a:t>
            </a:r>
          </a:p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Контроль ЧСС</a:t>
            </a:r>
          </a:p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Систолическая дисфункция  (чувствительность 85%)</a:t>
            </a:r>
          </a:p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Диастолической дисфункция (чувствительность 82%)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99BBFE-2A14-42F5-8031-0FFC9C189D8F}"/>
              </a:ext>
            </a:extLst>
          </p:cNvPr>
          <p:cNvSpPr txBox="1"/>
          <p:nvPr/>
        </p:nvSpPr>
        <p:spPr>
          <a:xfrm>
            <a:off x="0" y="150224"/>
            <a:ext cx="1219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ru-RU"/>
              <a:t>Место телемониторинга</a:t>
            </a:r>
            <a:r>
              <a:rPr lang="ru-RU" dirty="0"/>
              <a:t> у пациентов </a:t>
            </a:r>
            <a:r>
              <a:rPr lang="ru-RU"/>
              <a:t>при химиотерапии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EFC56D6-DFE0-4497-B8C8-C09576FFF820}"/>
              </a:ext>
            </a:extLst>
          </p:cNvPr>
          <p:cNvSpPr/>
          <p:nvPr/>
        </p:nvSpPr>
        <p:spPr>
          <a:xfrm>
            <a:off x="720504" y="2924572"/>
            <a:ext cx="6465884" cy="707886"/>
          </a:xfrm>
          <a:prstGeom prst="rect">
            <a:avLst/>
          </a:prstGeom>
          <a:solidFill>
            <a:srgbClr val="F5FAFF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Снижение сократительной функции миокарда</a:t>
            </a:r>
          </a:p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(на 10-15% от исходной или ниже 50%)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382AA6-77E4-41BC-A7E9-810D1F78E7A9}"/>
              </a:ext>
            </a:extLst>
          </p:cNvPr>
          <p:cNvSpPr txBox="1"/>
          <p:nvPr/>
        </p:nvSpPr>
        <p:spPr>
          <a:xfrm>
            <a:off x="776482" y="6429233"/>
            <a:ext cx="1141551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C00000"/>
                </a:solidFill>
                <a:latin typeface="Helvetica" pitchFamily="2" charset="0"/>
              </a:defRPr>
            </a:lvl1pPr>
          </a:lstStyle>
          <a:p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Клинические рекомендации. </a:t>
            </a:r>
            <a:r>
              <a:rPr lang="ru-RU" sz="1100" i="1" dirty="0" err="1">
                <a:solidFill>
                  <a:schemeClr val="bg2">
                    <a:lumMod val="25000"/>
                  </a:schemeClr>
                </a:solidFill>
              </a:rPr>
              <a:t>Кардиоонкология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. 2017 г. Россия.</a:t>
            </a:r>
          </a:p>
          <a:p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Собственные данные института персонализированной кардиологии 2020-2021 </a:t>
            </a:r>
            <a:r>
              <a:rPr lang="ru-RU" sz="1100" i="1" dirty="0" err="1">
                <a:solidFill>
                  <a:schemeClr val="bg2">
                    <a:lumMod val="25000"/>
                  </a:schemeClr>
                </a:solidFill>
              </a:rPr>
              <a:t>г.г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F2489C1-2EE0-4F88-A049-51C600BFE2FC}"/>
              </a:ext>
            </a:extLst>
          </p:cNvPr>
          <p:cNvCxnSpPr>
            <a:cxnSpLocks/>
          </p:cNvCxnSpPr>
          <p:nvPr/>
        </p:nvCxnSpPr>
        <p:spPr>
          <a:xfrm>
            <a:off x="104503" y="611889"/>
            <a:ext cx="11978640" cy="0"/>
          </a:xfrm>
          <a:prstGeom prst="line">
            <a:avLst/>
          </a:prstGeom>
          <a:ln w="38100" cap="rnd">
            <a:solidFill>
              <a:schemeClr val="accent1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EFC56D6-DFE0-4497-B8C8-C09576FFF820}"/>
              </a:ext>
            </a:extLst>
          </p:cNvPr>
          <p:cNvSpPr/>
          <p:nvPr/>
        </p:nvSpPr>
        <p:spPr>
          <a:xfrm>
            <a:off x="720504" y="3674529"/>
            <a:ext cx="6465884" cy="707886"/>
          </a:xfrm>
          <a:prstGeom prst="rect">
            <a:avLst/>
          </a:prstGeom>
          <a:solidFill>
            <a:srgbClr val="F5FAFF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Снижение диастолической функции миокарда</a:t>
            </a:r>
          </a:p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(прогностическое значение изучается)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EFC56D6-DFE0-4497-B8C8-C09576FFF820}"/>
              </a:ext>
            </a:extLst>
          </p:cNvPr>
          <p:cNvSpPr/>
          <p:nvPr/>
        </p:nvSpPr>
        <p:spPr>
          <a:xfrm>
            <a:off x="751438" y="4426103"/>
            <a:ext cx="6434950" cy="1015663"/>
          </a:xfrm>
          <a:prstGeom prst="rect">
            <a:avLst/>
          </a:prstGeom>
          <a:solidFill>
            <a:srgbClr val="F5FAFF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Нарушение ритма сердца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(фибрилляция предсердий, частая экстрасистолия)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EFC56D6-DFE0-4497-B8C8-C09576FFF820}"/>
              </a:ext>
            </a:extLst>
          </p:cNvPr>
          <p:cNvSpPr/>
          <p:nvPr/>
        </p:nvSpPr>
        <p:spPr>
          <a:xfrm>
            <a:off x="751438" y="5485454"/>
            <a:ext cx="6434950" cy="707886"/>
          </a:xfrm>
          <a:prstGeom prst="rect">
            <a:avLst/>
          </a:prstGeom>
          <a:solidFill>
            <a:srgbClr val="F5FAFF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Нарушение проводимости сердца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(интервалы </a:t>
            </a:r>
            <a:r>
              <a:rPr lang="en-US" sz="2000" b="1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QT, QRS</a:t>
            </a:r>
            <a:r>
              <a:rPr lang="ru-RU" sz="2000" b="1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, блокада в системе Гиса)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28A8A57-3F43-4D32-BDF8-16444B94DF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6175" y="1267159"/>
            <a:ext cx="3053826" cy="1393641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EFC56D6-DFE0-4497-B8C8-C09576FFF820}"/>
              </a:ext>
            </a:extLst>
          </p:cNvPr>
          <p:cNvSpPr/>
          <p:nvPr/>
        </p:nvSpPr>
        <p:spPr>
          <a:xfrm>
            <a:off x="694643" y="929709"/>
            <a:ext cx="6411636" cy="1631216"/>
          </a:xfrm>
          <a:prstGeom prst="rect">
            <a:avLst/>
          </a:prstGeom>
          <a:solidFill>
            <a:srgbClr val="F5FAFF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Выявление пациентов со сниженной функцией миокарда и значимыми нарушениями сердечного ритма: </a:t>
            </a:r>
          </a:p>
          <a:p>
            <a:r>
              <a:rPr lang="ru-RU" sz="2000" b="1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Выше риск </a:t>
            </a:r>
            <a:r>
              <a:rPr lang="ru-RU" sz="2000" b="1" dirty="0" err="1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кардиотоксичности</a:t>
            </a:r>
            <a:endParaRPr lang="ru-RU" sz="2000" b="1" dirty="0">
              <a:solidFill>
                <a:srgbClr val="002060"/>
              </a:solidFill>
              <a:latin typeface="Helvetica" pitchFamily="2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Появляются данные для сравнения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580155" y="1693642"/>
            <a:ext cx="192433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270510" algn="ctr">
              <a:defRPr b="1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defRPr>
            </a:lvl1pPr>
          </a:lstStyle>
          <a:p>
            <a:r>
              <a:rPr lang="ru-RU" sz="1600" b="0" dirty="0"/>
              <a:t>ДО ЛЕЧЕНИЯ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77998" y="4209126"/>
            <a:ext cx="315036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indent="270510" algn="ctr">
              <a:defRPr sz="1600" b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defRPr>
            </a:lvl1pPr>
          </a:lstStyle>
          <a:p>
            <a:r>
              <a:rPr lang="ru-RU" dirty="0"/>
              <a:t>НА </a:t>
            </a:r>
            <a:r>
              <a:rPr lang="ru-RU"/>
              <a:t>ФОНЕ ХИМИОТЕРАПИИ</a:t>
            </a:r>
            <a:endParaRPr lang="ru-RU" dirty="0"/>
          </a:p>
        </p:txBody>
      </p:sp>
      <p:sp>
        <p:nvSpPr>
          <p:cNvPr id="21" name="Стрелка: вниз 27">
            <a:extLst>
              <a:ext uri="{FF2B5EF4-FFF2-40B4-BE49-F238E27FC236}">
                <a16:creationId xmlns:a16="http://schemas.microsoft.com/office/drawing/2014/main" xmlns="" id="{3478C724-752D-44D0-AAA5-25F4AFFFD31A}"/>
              </a:ext>
            </a:extLst>
          </p:cNvPr>
          <p:cNvSpPr/>
          <p:nvPr/>
        </p:nvSpPr>
        <p:spPr>
          <a:xfrm rot="16200000">
            <a:off x="7062582" y="1839587"/>
            <a:ext cx="956757" cy="485919"/>
          </a:xfrm>
          <a:prstGeom prst="downArrow">
            <a:avLst/>
          </a:prstGeom>
          <a:solidFill>
            <a:srgbClr val="F5FA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" pitchFamily="2" charset="0"/>
            </a:endParaRPr>
          </a:p>
        </p:txBody>
      </p:sp>
      <p:sp>
        <p:nvSpPr>
          <p:cNvPr id="22" name="Стрелка: вниз 27">
            <a:extLst>
              <a:ext uri="{FF2B5EF4-FFF2-40B4-BE49-F238E27FC236}">
                <a16:creationId xmlns:a16="http://schemas.microsoft.com/office/drawing/2014/main" xmlns="" id="{3478C724-752D-44D0-AAA5-25F4AFFFD31A}"/>
              </a:ext>
            </a:extLst>
          </p:cNvPr>
          <p:cNvSpPr/>
          <p:nvPr/>
        </p:nvSpPr>
        <p:spPr>
          <a:xfrm rot="16200000">
            <a:off x="7153306" y="4271391"/>
            <a:ext cx="956757" cy="496194"/>
          </a:xfrm>
          <a:prstGeom prst="downArrow">
            <a:avLst/>
          </a:prstGeom>
          <a:solidFill>
            <a:srgbClr val="F5FAFF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" pitchFamily="2" charset="0"/>
            </a:endParaRPr>
          </a:p>
        </p:txBody>
      </p:sp>
      <p:pic>
        <p:nvPicPr>
          <p:cNvPr id="3" name="Picture 2" descr="Скачать">
            <a:extLst>
              <a:ext uri="{FF2B5EF4-FFF2-40B4-BE49-F238E27FC236}">
                <a16:creationId xmlns:a16="http://schemas.microsoft.com/office/drawing/2014/main" xmlns="" id="{A4E49B2F-94F1-47F7-F3B8-5C5ED9D2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136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EFC56D6-DFE0-4497-B8C8-C09576FFF820}"/>
              </a:ext>
            </a:extLst>
          </p:cNvPr>
          <p:cNvSpPr/>
          <p:nvPr/>
        </p:nvSpPr>
        <p:spPr>
          <a:xfrm>
            <a:off x="3329989" y="1617122"/>
            <a:ext cx="5527668" cy="1323439"/>
          </a:xfrm>
          <a:prstGeom prst="rect">
            <a:avLst/>
          </a:prstGeom>
          <a:solidFill>
            <a:srgbClr val="F5FA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Регулярная запись ЭКГ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Исследовано </a:t>
            </a:r>
            <a:r>
              <a:rPr lang="ru-RU" sz="2000" dirty="0" smtClean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111 </a:t>
            </a:r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пациентов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У 40 выявлены нарушения ритма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Helvetica" pitchFamily="2" charset="0"/>
                <a:cs typeface="Times New Roman" pitchFamily="18" charset="0"/>
              </a:rPr>
              <a:t>У 26 из них химиотерапия скорректирована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99BBFE-2A14-42F5-8031-0FFC9C189D8F}"/>
              </a:ext>
            </a:extLst>
          </p:cNvPr>
          <p:cNvSpPr txBox="1"/>
          <p:nvPr/>
        </p:nvSpPr>
        <p:spPr>
          <a:xfrm>
            <a:off x="0" y="150224"/>
            <a:ext cx="1219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defRPr sz="2400" b="1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ru-RU"/>
              <a:t>Место телемониторинга</a:t>
            </a:r>
            <a:r>
              <a:rPr lang="ru-RU" dirty="0"/>
              <a:t> в </a:t>
            </a:r>
            <a:r>
              <a:rPr lang="ru-RU"/>
              <a:t>выявлении кардиотоксичности химиотерапии</a:t>
            </a: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F2489C1-2EE0-4F88-A049-51C600BFE2FC}"/>
              </a:ext>
            </a:extLst>
          </p:cNvPr>
          <p:cNvCxnSpPr>
            <a:cxnSpLocks/>
          </p:cNvCxnSpPr>
          <p:nvPr/>
        </p:nvCxnSpPr>
        <p:spPr>
          <a:xfrm>
            <a:off x="104503" y="707139"/>
            <a:ext cx="11978640" cy="0"/>
          </a:xfrm>
          <a:prstGeom prst="line">
            <a:avLst/>
          </a:prstGeom>
          <a:ln w="38100" cap="rnd">
            <a:solidFill>
              <a:schemeClr val="accent1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382AA6-77E4-41BC-A7E9-810D1F78E7A9}"/>
              </a:ext>
            </a:extLst>
          </p:cNvPr>
          <p:cNvSpPr txBox="1"/>
          <p:nvPr/>
        </p:nvSpPr>
        <p:spPr>
          <a:xfrm>
            <a:off x="776481" y="6557844"/>
            <a:ext cx="11415519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C00000"/>
                </a:solidFill>
                <a:latin typeface="Helvetica" pitchFamily="2" charset="0"/>
              </a:defRPr>
            </a:lvl1pPr>
          </a:lstStyle>
          <a:p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Собственные данные института персонализированной кардиологии 2020-2021 </a:t>
            </a:r>
            <a:r>
              <a:rPr lang="ru-RU" sz="1100" i="1" dirty="0" err="1">
                <a:solidFill>
                  <a:schemeClr val="bg2">
                    <a:lumMod val="25000"/>
                  </a:schemeClr>
                </a:solidFill>
              </a:rPr>
              <a:t>г.г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EFC56D6-DFE0-4497-B8C8-C09576FFF820}"/>
              </a:ext>
            </a:extLst>
          </p:cNvPr>
          <p:cNvSpPr/>
          <p:nvPr/>
        </p:nvSpPr>
        <p:spPr>
          <a:xfrm>
            <a:off x="188727" y="3456050"/>
            <a:ext cx="5527668" cy="1631216"/>
          </a:xfrm>
          <a:prstGeom prst="rect">
            <a:avLst/>
          </a:prstGeom>
          <a:solidFill>
            <a:srgbClr val="F5FA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Выявление </a:t>
            </a:r>
            <a:r>
              <a:rPr lang="ru-RU" sz="2000" b="1" dirty="0">
                <a:solidFill>
                  <a:srgbClr val="FF0000"/>
                </a:solidFill>
                <a:latin typeface="Helvetica" pitchFamily="2" charset="0"/>
                <a:cs typeface="Times New Roman" pitchFamily="18" charset="0"/>
              </a:rPr>
              <a:t>систолической</a:t>
            </a:r>
            <a:r>
              <a:rPr lang="ru-RU" sz="2000" b="1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 дисфункции миокарда по пульсовой волне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Обследовано более 300 пациентов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(из них 56 на фоне химиотерапии)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Helvetica" pitchFamily="2" charset="0"/>
                <a:cs typeface="Times New Roman" pitchFamily="18" charset="0"/>
              </a:rPr>
              <a:t>чувствительность 85%, специфичность 79%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EFC56D6-DFE0-4497-B8C8-C09576FFF820}"/>
              </a:ext>
            </a:extLst>
          </p:cNvPr>
          <p:cNvSpPr/>
          <p:nvPr/>
        </p:nvSpPr>
        <p:spPr>
          <a:xfrm>
            <a:off x="6288409" y="3456050"/>
            <a:ext cx="5527668" cy="1631216"/>
          </a:xfrm>
          <a:prstGeom prst="rect">
            <a:avLst/>
          </a:prstGeom>
          <a:solidFill>
            <a:srgbClr val="F5FA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Выявление </a:t>
            </a:r>
            <a:r>
              <a:rPr lang="ru-RU" sz="2000" b="1" dirty="0">
                <a:solidFill>
                  <a:srgbClr val="FF0000"/>
                </a:solidFill>
                <a:latin typeface="Helvetica" pitchFamily="2" charset="0"/>
                <a:cs typeface="Times New Roman" pitchFamily="18" charset="0"/>
              </a:rPr>
              <a:t>диастолической</a:t>
            </a:r>
            <a:r>
              <a:rPr lang="ru-RU" sz="2000" b="1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 дисфункции миокарда по ЭКГ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обследовано более 400 пациентов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Helvetica" pitchFamily="2" charset="0"/>
                <a:cs typeface="Times New Roman" pitchFamily="18" charset="0"/>
              </a:rPr>
              <a:t>(из них 62 на фоне химиотерапии)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Helvetica" pitchFamily="2" charset="0"/>
                <a:cs typeface="Times New Roman" pitchFamily="18" charset="0"/>
              </a:rPr>
              <a:t>чувствительность 82%, специфичность 78%</a:t>
            </a:r>
          </a:p>
        </p:txBody>
      </p:sp>
      <p:pic>
        <p:nvPicPr>
          <p:cNvPr id="3" name="Picture 2" descr="Скачать">
            <a:extLst>
              <a:ext uri="{FF2B5EF4-FFF2-40B4-BE49-F238E27FC236}">
                <a16:creationId xmlns:a16="http://schemas.microsoft.com/office/drawing/2014/main" xmlns="" id="{92850380-EB4C-6DD5-6956-97625F8E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13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96" y="2592685"/>
            <a:ext cx="11329259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300" b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Спасибо за внимание</a:t>
            </a:r>
            <a:r>
              <a:rPr lang="en-US" sz="5300" b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!</a:t>
            </a:r>
            <a:endParaRPr lang="ru-RU" sz="5300" b="1" dirty="0">
              <a:solidFill>
                <a:schemeClr val="accent4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914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1C2FE5F-9811-4F73-A41B-BA662BAF1446}"/>
              </a:ext>
            </a:extLst>
          </p:cNvPr>
          <p:cNvSpPr/>
          <p:nvPr/>
        </p:nvSpPr>
        <p:spPr>
          <a:xfrm>
            <a:off x="3263685" y="1988840"/>
            <a:ext cx="5760640" cy="3240360"/>
          </a:xfrm>
          <a:prstGeom prst="ellipse">
            <a:avLst/>
          </a:prstGeom>
          <a:solidFill>
            <a:schemeClr val="bg1">
              <a:lumMod val="95000"/>
              <a:alpha val="71000"/>
            </a:schemeClr>
          </a:solidFill>
          <a:ln w="2540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223254"/>
                </a:solidFill>
                <a:latin typeface="Helvetica" pitchFamily="2" charset="0"/>
              </a:rPr>
              <a:t>МОНИТОРИРОВАНИЕ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223254"/>
                </a:solidFill>
                <a:latin typeface="Helvetica" pitchFamily="2" charset="0"/>
              </a:rPr>
              <a:t>ПАРАМЕТРОВ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223254"/>
                </a:solidFill>
                <a:latin typeface="Helvetica" pitchFamily="2" charset="0"/>
              </a:rPr>
              <a:t>ГЕМОДИНАМИКИ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6952"/>
            <a:ext cx="12192000" cy="426592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ru-RU" sz="2400" b="1" dirty="0">
                <a:solidFill>
                  <a:srgbClr val="223254"/>
                </a:solidFill>
                <a:ea typeface="+mn-ea"/>
                <a:cs typeface="+mn-cs"/>
              </a:rPr>
              <a:t>Наши новые алгоритмы дистанционного мониторирования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424" y="1653739"/>
            <a:ext cx="3771894" cy="1201867"/>
          </a:xfrm>
          <a:solidFill>
            <a:srgbClr val="CEEAFF">
              <a:alpha val="23137"/>
            </a:srgb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ru-RU" sz="2000" dirty="0">
                <a:solidFill>
                  <a:srgbClr val="223254"/>
                </a:solidFill>
              </a:rPr>
              <a:t>Дистанционное мониторирование диастолической функции сердца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1BC60BB2-4D83-4DEF-8040-1E49517E692A}"/>
              </a:ext>
            </a:extLst>
          </p:cNvPr>
          <p:cNvSpPr txBox="1">
            <a:spLocks/>
          </p:cNvSpPr>
          <p:nvPr/>
        </p:nvSpPr>
        <p:spPr>
          <a:xfrm>
            <a:off x="842891" y="4413261"/>
            <a:ext cx="3840427" cy="924869"/>
          </a:xfrm>
          <a:prstGeom prst="rect">
            <a:avLst/>
          </a:prstGeom>
          <a:solidFill>
            <a:srgbClr val="CEEAFF">
              <a:alpha val="23137"/>
            </a:srgb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>
                <a:solidFill>
                  <a:srgbClr val="223254"/>
                </a:solidFill>
                <a:latin typeface="Helvetica" pitchFamily="2" charset="0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>
                <a:latin typeface="Helvetica" pitchFamily="2" charset="0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0" i="0">
                <a:latin typeface="Helvetica" pitchFamily="2" charset="0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Helvetica" pitchFamily="2" charset="0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Helvetica" pitchFamily="2" charset="0"/>
              </a:defRPr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ctr"/>
            <a:r>
              <a:rPr lang="ru-RU" b="0" dirty="0" err="1"/>
              <a:t>Безманжеточное</a:t>
            </a:r>
            <a:r>
              <a:rPr lang="ru-RU" b="0" dirty="0"/>
              <a:t> измерение уровня артериального давления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AACE42F2-4C2F-49D4-B899-D3053D8FDB87}"/>
              </a:ext>
            </a:extLst>
          </p:cNvPr>
          <p:cNvSpPr txBox="1">
            <a:spLocks/>
          </p:cNvSpPr>
          <p:nvPr/>
        </p:nvSpPr>
        <p:spPr>
          <a:xfrm>
            <a:off x="7508684" y="4285021"/>
            <a:ext cx="3936437" cy="1053109"/>
          </a:xfrm>
          <a:prstGeom prst="rect">
            <a:avLst/>
          </a:prstGeom>
          <a:solidFill>
            <a:srgbClr val="CEEAFF">
              <a:alpha val="23137"/>
            </a:srgb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>
                <a:solidFill>
                  <a:srgbClr val="223254"/>
                </a:solidFill>
                <a:latin typeface="Helvetica" pitchFamily="2" charset="0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>
                <a:latin typeface="Helvetica" pitchFamily="2" charset="0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0" i="0">
                <a:latin typeface="Helvetica" pitchFamily="2" charset="0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Helvetica" pitchFamily="2" charset="0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Helvetica" pitchFamily="2" charset="0"/>
              </a:defRPr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ctr"/>
            <a:r>
              <a:rPr lang="ru-RU" b="0" dirty="0"/>
              <a:t>Мониторирование электрокардиограммы</a:t>
            </a:r>
          </a:p>
          <a:p>
            <a:pPr algn="ctr"/>
            <a:r>
              <a:rPr lang="ru-RU" b="0" dirty="0"/>
              <a:t>Скрининг аритмии/блокады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C4EBFF74-7E6C-4805-876A-58C83BA6F874}"/>
              </a:ext>
            </a:extLst>
          </p:cNvPr>
          <p:cNvSpPr txBox="1">
            <a:spLocks/>
          </p:cNvSpPr>
          <p:nvPr/>
        </p:nvSpPr>
        <p:spPr>
          <a:xfrm>
            <a:off x="7344139" y="1653739"/>
            <a:ext cx="3936437" cy="1201867"/>
          </a:xfrm>
          <a:prstGeom prst="rect">
            <a:avLst/>
          </a:prstGeom>
          <a:solidFill>
            <a:srgbClr val="CEEAFF">
              <a:alpha val="23137"/>
            </a:srgb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>
                <a:solidFill>
                  <a:srgbClr val="223254"/>
                </a:solidFill>
                <a:latin typeface="Helvetica" pitchFamily="2" charset="0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>
                <a:latin typeface="Helvetica" pitchFamily="2" charset="0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0" i="0">
                <a:latin typeface="Helvetica" pitchFamily="2" charset="0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Helvetica" pitchFamily="2" charset="0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Helvetica" pitchFamily="2" charset="0"/>
              </a:defRPr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ctr"/>
            <a:r>
              <a:rPr lang="ru-RU" b="0" dirty="0"/>
              <a:t>Дистанционное мониторирование систолической функции сердца</a:t>
            </a:r>
          </a:p>
        </p:txBody>
      </p:sp>
      <p:cxnSp>
        <p:nvCxnSpPr>
          <p:cNvPr id="4" name="Прямая соединительная линия 24">
            <a:extLst>
              <a:ext uri="{FF2B5EF4-FFF2-40B4-BE49-F238E27FC236}">
                <a16:creationId xmlns:a16="http://schemas.microsoft.com/office/drawing/2014/main" xmlns="" id="{566A5F46-EA99-0300-0D10-3FEABDBC3C75}"/>
              </a:ext>
            </a:extLst>
          </p:cNvPr>
          <p:cNvCxnSpPr>
            <a:cxnSpLocks/>
          </p:cNvCxnSpPr>
          <p:nvPr/>
        </p:nvCxnSpPr>
        <p:spPr>
          <a:xfrm>
            <a:off x="104503" y="635742"/>
            <a:ext cx="11978640" cy="0"/>
          </a:xfrm>
          <a:prstGeom prst="line">
            <a:avLst/>
          </a:prstGeom>
          <a:ln w="38100" cap="rnd">
            <a:solidFill>
              <a:schemeClr val="accent1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Скачать">
            <a:extLst>
              <a:ext uri="{FF2B5EF4-FFF2-40B4-BE49-F238E27FC236}">
                <a16:creationId xmlns:a16="http://schemas.microsoft.com/office/drawing/2014/main" xmlns="" id="{2502BAC9-A834-A733-79CF-E0A81513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431279" y="1055618"/>
            <a:ext cx="5760720" cy="4834255"/>
            <a:chOff x="6431279" y="1792223"/>
            <a:chExt cx="5760720" cy="4834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279" y="1792223"/>
              <a:ext cx="5760720" cy="48341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6831" y="2017775"/>
              <a:ext cx="5157216" cy="4041648"/>
            </a:xfrm>
            <a:prstGeom prst="rect">
              <a:avLst/>
            </a:prstGeom>
          </p:spPr>
        </p:pic>
      </p:grpSp>
      <p:sp>
        <p:nvSpPr>
          <p:cNvPr id="14" name="object 8"/>
          <p:cNvSpPr txBox="1"/>
          <p:nvPr/>
        </p:nvSpPr>
        <p:spPr>
          <a:xfrm>
            <a:off x="7880349" y="5562238"/>
            <a:ext cx="278765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>
                <a:solidFill>
                  <a:srgbClr val="213153"/>
                </a:solidFill>
                <a:latin typeface="Helvetica" pitchFamily="2" charset="0"/>
                <a:cs typeface="Arial"/>
              </a:rPr>
              <a:t>Интерфейс рабочей станции</a:t>
            </a:r>
            <a:endParaRPr sz="1600" dirty="0">
              <a:latin typeface="Helvetica" pitchFamily="2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419" y="305731"/>
            <a:ext cx="8406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45FCA"/>
                </a:solidFill>
                <a:latin typeface="Helvetica" pitchFamily="2" charset="0"/>
              </a:rPr>
              <a:t>ВЗАИМОДЕЙСТВИЕ </a:t>
            </a:r>
            <a:r>
              <a:rPr lang="ru-RU" sz="2400" dirty="0">
                <a:solidFill>
                  <a:srgbClr val="223254"/>
                </a:solidFill>
                <a:latin typeface="Helvetica" pitchFamily="2" charset="0"/>
              </a:rPr>
              <a:t>С ПАЦИЕНТОМ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31520" y="1055618"/>
            <a:ext cx="5478781" cy="646331"/>
            <a:chOff x="541019" y="935503"/>
            <a:chExt cx="5478781" cy="646331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9" y="1042454"/>
              <a:ext cx="461772" cy="422148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1189126" y="935503"/>
              <a:ext cx="4830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ru-RU" spc="-1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Отслеживание</a:t>
              </a:r>
              <a:r>
                <a:rPr lang="ru-RU" spc="-3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1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общего</a:t>
              </a:r>
              <a:r>
                <a:rPr lang="ru-RU" spc="-4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1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состояния</a:t>
              </a:r>
              <a:r>
                <a:rPr lang="ru-RU" spc="-2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4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пациентов </a:t>
              </a:r>
              <a:r>
                <a:rPr lang="ru-RU" spc="3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в</a:t>
              </a:r>
              <a:r>
                <a:rPr lang="ru-RU" spc="-8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2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реальном</a:t>
              </a:r>
              <a:r>
                <a:rPr lang="ru-RU" spc="-6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2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времени</a:t>
              </a:r>
              <a:endParaRPr lang="ru-RU" dirty="0">
                <a:latin typeface="Helvetica" pitchFamily="2" charset="0"/>
                <a:cs typeface="Lucida Sans Unicode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58953" y="2010923"/>
            <a:ext cx="5451348" cy="923330"/>
            <a:chOff x="568452" y="1702913"/>
            <a:chExt cx="5451348" cy="92333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452" y="1772248"/>
              <a:ext cx="434339" cy="435863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1189126" y="1702913"/>
              <a:ext cx="483067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37465">
                <a:lnSpc>
                  <a:spcPct val="100000"/>
                </a:lnSpc>
              </a:pPr>
              <a:r>
                <a:rPr lang="ru-RU" spc="-2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Регистрация</a:t>
              </a:r>
              <a:r>
                <a:rPr lang="ru-RU" spc="-2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5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и</a:t>
              </a:r>
              <a:r>
                <a:rPr lang="ru-RU" spc="-5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2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добавление</a:t>
              </a:r>
              <a:r>
                <a:rPr lang="ru-RU" spc="-6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3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новых</a:t>
              </a:r>
              <a:r>
                <a:rPr lang="ru-RU" spc="-2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4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пациентов </a:t>
              </a:r>
              <a:r>
                <a:rPr lang="ru-RU" spc="-49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3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в</a:t>
              </a:r>
              <a:r>
                <a:rPr lang="ru-RU" spc="-7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4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онлайн</a:t>
              </a:r>
              <a:r>
                <a:rPr lang="ru-RU" spc="-45" dirty="0">
                  <a:solidFill>
                    <a:srgbClr val="213153"/>
                  </a:solidFill>
                  <a:latin typeface="Helvetica" pitchFamily="2" charset="0"/>
                  <a:cs typeface="Trebuchet MS"/>
                </a:rPr>
                <a:t>-</a:t>
              </a:r>
              <a:r>
                <a:rPr lang="ru-RU" spc="-4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мониторинг</a:t>
              </a:r>
              <a:r>
                <a:rPr lang="ru-RU" spc="-2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5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одним</a:t>
              </a:r>
              <a:r>
                <a:rPr lang="ru-RU" spc="-6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2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действием</a:t>
              </a:r>
              <a:endParaRPr lang="ru-RU" dirty="0">
                <a:latin typeface="Helvetica" pitchFamily="2" charset="0"/>
                <a:cs typeface="Lucida Sans Unicode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51270" y="3243227"/>
            <a:ext cx="4825631" cy="646331"/>
            <a:chOff x="660769" y="2774382"/>
            <a:chExt cx="4825631" cy="646331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769" y="2897104"/>
              <a:ext cx="336803" cy="277368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1189126" y="2774382"/>
              <a:ext cx="42972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616585">
                <a:lnSpc>
                  <a:spcPct val="100000"/>
                </a:lnSpc>
              </a:pPr>
              <a:r>
                <a:rPr lang="ru-RU" spc="-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Фильтрация</a:t>
              </a:r>
              <a:r>
                <a:rPr lang="ru-RU" spc="-3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1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списка</a:t>
              </a:r>
              <a:r>
                <a:rPr lang="ru-RU" spc="-3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4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пациентов по</a:t>
              </a:r>
              <a:r>
                <a:rPr lang="ru-RU" spc="-5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3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ФИО </a:t>
              </a:r>
              <a:r>
                <a:rPr lang="ru-RU" spc="-49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5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и </a:t>
              </a:r>
              <a:r>
                <a:rPr lang="ru-RU" spc="-4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дате</a:t>
              </a:r>
              <a:r>
                <a:rPr lang="ru-RU" spc="-6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1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рождения</a:t>
              </a:r>
              <a:endParaRPr lang="ru-RU" dirty="0">
                <a:latin typeface="Helvetica" pitchFamily="2" charset="0"/>
                <a:cs typeface="Lucida Sans Unicode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86384" y="4198532"/>
            <a:ext cx="5195317" cy="923330"/>
            <a:chOff x="595883" y="3580397"/>
            <a:chExt cx="5195317" cy="92333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883" y="3741369"/>
              <a:ext cx="379476" cy="348995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1189126" y="3580397"/>
              <a:ext cx="460207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pc="-2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Просмотр</a:t>
              </a:r>
              <a:r>
                <a:rPr lang="ru-RU" spc="-5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3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подробной</a:t>
              </a:r>
              <a:r>
                <a:rPr lang="ru-RU" spc="-6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5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информации</a:t>
              </a:r>
              <a:endParaRPr lang="ru-RU" dirty="0">
                <a:latin typeface="Helvetica" pitchFamily="2" charset="0"/>
                <a:cs typeface="Lucida Sans Unicode"/>
              </a:endParaRPr>
            </a:p>
            <a:p>
              <a:pPr marL="12700" marR="802640">
                <a:lnSpc>
                  <a:spcPct val="100000"/>
                </a:lnSpc>
              </a:pPr>
              <a:r>
                <a:rPr lang="ru-RU" spc="-1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о</a:t>
              </a:r>
              <a:r>
                <a:rPr lang="ru-RU" spc="-7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состоянии</a:t>
              </a:r>
              <a:r>
                <a:rPr lang="ru-RU" spc="-3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5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пациента</a:t>
              </a:r>
              <a:r>
                <a:rPr lang="ru-RU" spc="-6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1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за</a:t>
              </a:r>
              <a:r>
                <a:rPr lang="ru-RU" spc="-5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выбранный </a:t>
              </a:r>
              <a:r>
                <a:rPr lang="ru-RU" spc="-49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2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день</a:t>
              </a:r>
              <a:r>
                <a:rPr lang="ru-RU" spc="-6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5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или </a:t>
              </a:r>
              <a:r>
                <a:rPr lang="ru-RU" spc="3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в</a:t>
              </a:r>
              <a:r>
                <a:rPr lang="ru-RU" spc="-6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5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динамике</a:t>
              </a:r>
              <a:endParaRPr lang="ru-RU" dirty="0">
                <a:latin typeface="Helvetica" pitchFamily="2" charset="0"/>
                <a:cs typeface="Lucida Sans Unicode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62000" y="5430836"/>
            <a:ext cx="5219701" cy="385572"/>
            <a:chOff x="571499" y="4803491"/>
            <a:chExt cx="5219701" cy="385572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499" y="4803491"/>
              <a:ext cx="428244" cy="385572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1189126" y="4819731"/>
              <a:ext cx="46020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lang="ru-RU" spc="-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Общение</a:t>
              </a:r>
              <a:r>
                <a:rPr lang="ru-RU" spc="-4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5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с</a:t>
              </a:r>
              <a:r>
                <a:rPr lang="ru-RU" spc="-5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5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пациентом</a:t>
              </a:r>
              <a:r>
                <a:rPr lang="ru-RU" spc="-6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4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при</a:t>
              </a:r>
              <a:r>
                <a:rPr lang="ru-RU" spc="-5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3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помощи</a:t>
              </a:r>
              <a:r>
                <a:rPr lang="ru-RU" spc="-4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 </a:t>
              </a:r>
              <a:r>
                <a:rPr lang="ru-RU" spc="-4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чата</a:t>
              </a:r>
              <a:endParaRPr lang="ru-RU" dirty="0">
                <a:latin typeface="Helvetica" pitchFamily="2" charset="0"/>
                <a:cs typeface="Lucida Sans Unicode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199BBFE-2A14-42F5-8031-0FFC9C189D8F}"/>
              </a:ext>
            </a:extLst>
          </p:cNvPr>
          <p:cNvSpPr txBox="1"/>
          <p:nvPr/>
        </p:nvSpPr>
        <p:spPr>
          <a:xfrm>
            <a:off x="0" y="229734"/>
            <a:ext cx="1219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rPr>
              <a:t>Взаимодействие с пациентом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BF2489C1-2EE0-4F88-A049-51C600BFE2FC}"/>
              </a:ext>
            </a:extLst>
          </p:cNvPr>
          <p:cNvCxnSpPr>
            <a:cxnSpLocks/>
          </p:cNvCxnSpPr>
          <p:nvPr/>
        </p:nvCxnSpPr>
        <p:spPr>
          <a:xfrm>
            <a:off x="104503" y="691399"/>
            <a:ext cx="11978640" cy="0"/>
          </a:xfrm>
          <a:prstGeom prst="line">
            <a:avLst/>
          </a:prstGeom>
          <a:ln w="38100" cap="rnd">
            <a:solidFill>
              <a:schemeClr val="accent1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Скачать">
            <a:extLst>
              <a:ext uri="{FF2B5EF4-FFF2-40B4-BE49-F238E27FC236}">
                <a16:creationId xmlns:a16="http://schemas.microsoft.com/office/drawing/2014/main" xmlns="" id="{4CE43A91-7E36-362F-4ECA-37A0E717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8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359413" y="4074336"/>
            <a:ext cx="5478781" cy="646331"/>
            <a:chOff x="541019" y="935503"/>
            <a:chExt cx="5478781" cy="646331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19" y="1042454"/>
              <a:ext cx="461772" cy="422148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1189126" y="935503"/>
              <a:ext cx="48306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ru-RU" spc="-1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Данные автоматически подгружаются в </a:t>
              </a:r>
              <a:r>
                <a:rPr lang="ru-RU" spc="-10" dirty="0" smtClean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приложение «</a:t>
              </a:r>
              <a:r>
                <a:rPr lang="ru-RU" spc="-10" dirty="0" err="1" smtClean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СеченовПро</a:t>
              </a:r>
              <a:r>
                <a:rPr lang="ru-RU" spc="-10" dirty="0" smtClean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»</a:t>
              </a:r>
              <a:endParaRPr lang="ru-RU" dirty="0">
                <a:latin typeface="Helvetica" pitchFamily="2" charset="0"/>
                <a:cs typeface="Lucida Sans Unicode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56419" y="2168723"/>
            <a:ext cx="5575897" cy="1384995"/>
            <a:chOff x="595883" y="3580397"/>
            <a:chExt cx="5575897" cy="13849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883" y="3741369"/>
              <a:ext cx="379476" cy="348995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1189126" y="3580397"/>
              <a:ext cx="498265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pc="-2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В рамках программы поддержки осуществлена интеграция с </a:t>
              </a:r>
              <a:r>
                <a:rPr lang="ru-RU" spc="-20" dirty="0" err="1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медизделиями</a:t>
              </a:r>
              <a:r>
                <a:rPr lang="ru-RU" spc="-20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:</a:t>
              </a:r>
            </a:p>
            <a:p>
              <a:pPr marL="298450" indent="-285750">
                <a:buFont typeface="Arial" panose="020B0604020202020204" pitchFamily="34" charset="0"/>
                <a:buChar char="•"/>
              </a:pPr>
              <a:r>
                <a:rPr lang="ru-RU" sz="1600" spc="-1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Электронные весы A&amp;D UC-911BLE</a:t>
              </a:r>
            </a:p>
            <a:p>
              <a:pPr marL="298450" indent="-285750">
                <a:buFont typeface="Arial" panose="020B0604020202020204" pitchFamily="34" charset="0"/>
                <a:buChar char="•"/>
              </a:pPr>
              <a:r>
                <a:rPr lang="ru-RU" sz="1600" spc="-1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Кардиомонитор «</a:t>
              </a:r>
              <a:r>
                <a:rPr lang="ru-RU" sz="1600" spc="-15" dirty="0" err="1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CardioQvark</a:t>
              </a:r>
              <a:r>
                <a:rPr lang="ru-RU" sz="1600" spc="-1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»</a:t>
              </a:r>
            </a:p>
            <a:p>
              <a:pPr marL="298450" indent="-285750">
                <a:buFont typeface="Arial" panose="020B0604020202020204" pitchFamily="34" charset="0"/>
                <a:buChar char="•"/>
              </a:pPr>
              <a:r>
                <a:rPr lang="ru-RU" sz="1600" spc="-15" dirty="0">
                  <a:solidFill>
                    <a:srgbClr val="213153"/>
                  </a:solidFill>
                  <a:latin typeface="Helvetica" pitchFamily="2" charset="0"/>
                  <a:cs typeface="Lucida Sans Unicode"/>
                </a:rPr>
                <a:t>Автоматический тонометр A&amp;D UA-911 BT-C</a:t>
              </a:r>
              <a:endParaRPr lang="ru-RU" spc="-20" dirty="0">
                <a:solidFill>
                  <a:srgbClr val="213153"/>
                </a:solidFill>
                <a:latin typeface="Helvetica" pitchFamily="2" charset="0"/>
                <a:cs typeface="Lucida Sans Unicode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566" y="787195"/>
            <a:ext cx="3024501" cy="1739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1003" y="2495359"/>
            <a:ext cx="4183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16585"/>
            <a:r>
              <a:rPr lang="ru-RU" sz="1400" spc="-15" dirty="0">
                <a:solidFill>
                  <a:srgbClr val="213153"/>
                </a:solidFill>
                <a:latin typeface="Helvetica" pitchFamily="2" charset="0"/>
                <a:cs typeface="Lucida Sans Unicode"/>
              </a:rPr>
              <a:t>Электронные весы A&amp;D UC-911BLE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40" y="4427651"/>
            <a:ext cx="2494355" cy="143425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964108" y="5959904"/>
            <a:ext cx="45043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16585"/>
            <a:r>
              <a:rPr lang="ru-RU" sz="1400" spc="-15" dirty="0">
                <a:solidFill>
                  <a:srgbClr val="213153"/>
                </a:solidFill>
                <a:latin typeface="Helvetica" pitchFamily="2" charset="0"/>
                <a:cs typeface="Lucida Sans Unicode"/>
              </a:rPr>
              <a:t>Автоматический тонометр A&amp;D UA-911 BT-C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28" y="2472588"/>
            <a:ext cx="907580" cy="1936013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7124700" y="2516121"/>
            <a:ext cx="335756" cy="165167"/>
          </a:xfrm>
          <a:prstGeom prst="ellipse">
            <a:avLst/>
          </a:prstGeom>
          <a:solidFill>
            <a:srgbClr val="F1F5F9"/>
          </a:solidFill>
          <a:ln>
            <a:solidFill>
              <a:srgbClr val="F1F5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6644399" y="2732967"/>
            <a:ext cx="734390" cy="130968"/>
          </a:xfrm>
          <a:prstGeom prst="rect">
            <a:avLst/>
          </a:prstGeom>
          <a:solidFill>
            <a:srgbClr val="F1F5F9"/>
          </a:solidFill>
          <a:ln>
            <a:solidFill>
              <a:srgbClr val="F1F5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1F5F9"/>
              </a:solidFill>
              <a:latin typeface="Helvetica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82909" y="4485556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616585"/>
            <a:r>
              <a:rPr lang="ru-RU" sz="1400" spc="-15" dirty="0">
                <a:solidFill>
                  <a:srgbClr val="213153"/>
                </a:solidFill>
                <a:latin typeface="Helvetica" pitchFamily="2" charset="0"/>
                <a:cs typeface="Lucida Sans Unicode"/>
              </a:rPr>
              <a:t>Кардиомонитор «</a:t>
            </a:r>
            <a:r>
              <a:rPr lang="ru-RU" sz="1400" spc="-15" dirty="0" err="1">
                <a:solidFill>
                  <a:srgbClr val="213153"/>
                </a:solidFill>
                <a:latin typeface="Helvetica" pitchFamily="2" charset="0"/>
                <a:cs typeface="Lucida Sans Unicode"/>
              </a:rPr>
              <a:t>CardioQvark</a:t>
            </a:r>
            <a:r>
              <a:rPr lang="ru-RU" sz="1400" spc="-15" dirty="0">
                <a:solidFill>
                  <a:srgbClr val="213153"/>
                </a:solidFill>
                <a:latin typeface="Helvetica" pitchFamily="2" charset="0"/>
                <a:cs typeface="Lucida Sans Unicode"/>
              </a:rPr>
              <a:t>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199BBFE-2A14-42F5-8031-0FFC9C189D8F}"/>
              </a:ext>
            </a:extLst>
          </p:cNvPr>
          <p:cNvSpPr txBox="1"/>
          <p:nvPr/>
        </p:nvSpPr>
        <p:spPr>
          <a:xfrm>
            <a:off x="0" y="150224"/>
            <a:ext cx="12192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rPr>
              <a:t>Интеграция с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Helvetica" pitchFamily="2" charset="0"/>
              </a:rPr>
              <a:t>медизделиями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Helvetica" pitchFamily="2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BF2489C1-2EE0-4F88-A049-51C600BFE2FC}"/>
              </a:ext>
            </a:extLst>
          </p:cNvPr>
          <p:cNvCxnSpPr>
            <a:cxnSpLocks/>
          </p:cNvCxnSpPr>
          <p:nvPr/>
        </p:nvCxnSpPr>
        <p:spPr>
          <a:xfrm>
            <a:off x="104503" y="611889"/>
            <a:ext cx="11978640" cy="0"/>
          </a:xfrm>
          <a:prstGeom prst="line">
            <a:avLst/>
          </a:prstGeom>
          <a:ln w="38100" cap="rnd">
            <a:solidFill>
              <a:schemeClr val="accent1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Скачать">
            <a:extLst>
              <a:ext uri="{FF2B5EF4-FFF2-40B4-BE49-F238E27FC236}">
                <a16:creationId xmlns:a16="http://schemas.microsoft.com/office/drawing/2014/main" xmlns="" id="{5B3E8858-ECA2-4805-989A-E65A62F0A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17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850" y="-15170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Схема интеграции сервиса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961800" y="856244"/>
            <a:ext cx="10360859" cy="5813946"/>
            <a:chOff x="961800" y="856244"/>
            <a:chExt cx="10360859" cy="581394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961800" y="856244"/>
              <a:ext cx="10201701" cy="5813946"/>
              <a:chOff x="1814513" y="1116013"/>
              <a:chExt cx="8562975" cy="462438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4513" y="1116013"/>
                <a:ext cx="8562975" cy="4624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5595583" y="2116800"/>
                <a:ext cx="1378424" cy="1513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72000" tIns="18000" rIns="72000" bIns="18000" rtlCol="0">
                <a:spAutoFit/>
              </a:bodyPr>
              <a:lstStyle/>
              <a:p>
                <a:r>
                  <a:rPr lang="ru-RU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</a:rPr>
                  <a:t>ФРМО</a:t>
                </a:r>
                <a:r>
                  <a:rPr lang="ru-RU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</a:rPr>
                  <a:t>, </a:t>
                </a:r>
                <a:r>
                  <a:rPr lang="ru-RU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</a:rPr>
                  <a:t>ФРМР</a:t>
                </a:r>
                <a:endPara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595583" y="1949498"/>
                <a:ext cx="1378424" cy="1390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72000" tIns="18000" rIns="72000" bIns="18000" rtlCol="0">
                <a:spAutoFit/>
              </a:bodyPr>
              <a:lstStyle/>
              <a:p>
                <a:r>
                  <a:rPr lang="ru-RU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itchFamily="2" charset="0"/>
                  </a:rPr>
                  <a:t>Нозологические регистры</a:t>
                </a:r>
                <a:endPara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202961" y="4626591"/>
                <a:ext cx="1101221" cy="5185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18000" bIns="18000" rtlCol="0">
                <a:spAutoFit/>
              </a:bodyPr>
              <a:lstStyle/>
              <a:p>
                <a:pPr algn="ctr"/>
                <a:r>
                  <a:rPr lang="ru-RU" sz="1000" dirty="0" err="1">
                    <a:solidFill>
                      <a:srgbClr val="0070C0"/>
                    </a:solidFill>
                    <a:latin typeface="Helvetica" pitchFamily="2" charset="0"/>
                  </a:rPr>
                  <a:t>Дисстанционный</a:t>
                </a:r>
                <a:r>
                  <a:rPr lang="ru-RU" sz="1000" dirty="0">
                    <a:solidFill>
                      <a:srgbClr val="0070C0"/>
                    </a:solidFill>
                    <a:latin typeface="Helvetica" pitchFamily="2" charset="0"/>
                  </a:rPr>
                  <a:t> </a:t>
                </a:r>
                <a:r>
                  <a:rPr lang="ru-RU" sz="1000" dirty="0" err="1">
                    <a:solidFill>
                      <a:srgbClr val="0070C0"/>
                    </a:solidFill>
                    <a:latin typeface="Helvetica" pitchFamily="2" charset="0"/>
                  </a:rPr>
                  <a:t>кардио</a:t>
                </a:r>
                <a:r>
                  <a:rPr lang="ru-RU" sz="1000" dirty="0">
                    <a:solidFill>
                      <a:srgbClr val="0070C0"/>
                    </a:solidFill>
                    <a:latin typeface="Helvetica" pitchFamily="2" charset="0"/>
                  </a:rPr>
                  <a:t>-мониторинг «</a:t>
                </a:r>
                <a:r>
                  <a:rPr lang="ru-RU" sz="1000" dirty="0" err="1">
                    <a:solidFill>
                      <a:srgbClr val="0070C0"/>
                    </a:solidFill>
                    <a:latin typeface="Helvetica" pitchFamily="2" charset="0"/>
                  </a:rPr>
                  <a:t>Сеченов.Про</a:t>
                </a:r>
                <a:r>
                  <a:rPr lang="ru-RU" sz="1000" dirty="0">
                    <a:solidFill>
                      <a:srgbClr val="0070C0"/>
                    </a:solidFill>
                    <a:latin typeface="Helvetica" pitchFamily="2" charset="0"/>
                  </a:rPr>
                  <a:t>»</a:t>
                </a:r>
              </a:p>
            </p:txBody>
          </p:sp>
        </p:grp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10420183" y="4253948"/>
              <a:ext cx="7952" cy="43844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1306755" y="2039563"/>
              <a:ext cx="15904" cy="339912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0870442" y="2053345"/>
              <a:ext cx="450422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1022842" y="5426676"/>
              <a:ext cx="291865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oogle Shape;311;p6"/>
            <p:cNvPicPr preferRelativeResize="0"/>
            <p:nvPr/>
          </p:nvPicPr>
          <p:blipFill rotWithShape="1">
            <a:blip r:embed="rId3">
              <a:alphaModFix/>
            </a:blip>
            <a:srcRect l="34091" t="28625" r="57008" b="38004"/>
            <a:stretch/>
          </p:blipFill>
          <p:spPr>
            <a:xfrm>
              <a:off x="10106165" y="4726514"/>
              <a:ext cx="634621" cy="577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9800100" y="4692394"/>
              <a:ext cx="1222742" cy="128536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Helvetica" pitchFamily="2" charset="0"/>
              </a:endParaRPr>
            </a:p>
          </p:txBody>
        </p:sp>
      </p:grpSp>
      <p:pic>
        <p:nvPicPr>
          <p:cNvPr id="9" name="Picture 2" descr="Скачать">
            <a:extLst>
              <a:ext uri="{FF2B5EF4-FFF2-40B4-BE49-F238E27FC236}">
                <a16:creationId xmlns:a16="http://schemas.microsoft.com/office/drawing/2014/main" xmlns="" id="{332AAF16-0B57-9DE9-5AE3-337918B7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9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8421EDD-B513-4B49-B751-ABEB0FA00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6" y="2630170"/>
            <a:ext cx="11233248" cy="537904"/>
          </a:xfr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a typeface="+mn-ea"/>
                <a:cs typeface="+mn-cs"/>
              </a:rPr>
              <a:t>Состояние диастолической функции</a:t>
            </a:r>
          </a:p>
        </p:txBody>
      </p:sp>
      <p:pic>
        <p:nvPicPr>
          <p:cNvPr id="2" name="Picture 2" descr="Скачать">
            <a:extLst>
              <a:ext uri="{FF2B5EF4-FFF2-40B4-BE49-F238E27FC236}">
                <a16:creationId xmlns:a16="http://schemas.microsoft.com/office/drawing/2014/main" xmlns="" id="{301FEC49-5E77-B8B0-6006-424A2891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7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0" y="116632"/>
            <a:ext cx="12191999" cy="841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23254"/>
                </a:solidFill>
                <a:latin typeface="Helvetica" pitchFamily="2" charset="0"/>
              </a:defRPr>
            </a:lvl1pPr>
          </a:lstStyle>
          <a:p>
            <a:r>
              <a:rPr lang="ru-RU" dirty="0"/>
              <a:t>Скрининг диастолической дисфункции левого желудочка</a:t>
            </a:r>
          </a:p>
          <a:p>
            <a:r>
              <a:rPr lang="ru-RU" dirty="0"/>
              <a:t>по параметрам одноканальной ЭКГ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081BE8-F193-4773-8F2C-0A10C7130297}"/>
              </a:ext>
            </a:extLst>
          </p:cNvPr>
          <p:cNvSpPr txBox="1"/>
          <p:nvPr/>
        </p:nvSpPr>
        <p:spPr>
          <a:xfrm>
            <a:off x="4545003" y="4114300"/>
            <a:ext cx="6669535" cy="1330108"/>
          </a:xfrm>
          <a:prstGeom prst="rect">
            <a:avLst/>
          </a:prstGeom>
          <a:solidFill>
            <a:srgbClr val="F5FAFF"/>
          </a:solidFill>
          <a:effectLst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223254"/>
                </a:solidFill>
                <a:latin typeface="Helvetica" pitchFamily="2" charset="0"/>
              </a:defRPr>
            </a:lvl1pPr>
          </a:lstStyle>
          <a:p>
            <a:r>
              <a:rPr lang="ru-RU" dirty="0"/>
              <a:t>ДД 2-3 степени. При одновременном превышении пороговых значений всех 4х параметров (QTc, </a:t>
            </a:r>
            <a:r>
              <a:rPr lang="ru-RU" dirty="0" err="1"/>
              <a:t>QRSfi</a:t>
            </a:r>
            <a:r>
              <a:rPr lang="ru-RU" dirty="0"/>
              <a:t>, </a:t>
            </a:r>
            <a:r>
              <a:rPr lang="ru-RU" dirty="0" err="1"/>
              <a:t>Tpeak</a:t>
            </a:r>
            <a:r>
              <a:rPr lang="ru-RU" dirty="0"/>
              <a:t>, </a:t>
            </a:r>
            <a:r>
              <a:rPr lang="ru-RU" dirty="0" err="1"/>
              <a:t>Toffs</a:t>
            </a:r>
            <a:r>
              <a:rPr lang="ru-RU" dirty="0"/>
              <a:t>):</a:t>
            </a:r>
          </a:p>
          <a:p>
            <a:r>
              <a:rPr lang="ru-RU" b="1" dirty="0"/>
              <a:t>чувствительность 86%, специфичность 79%.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18F3A7-1C83-45DE-A4BD-28E0B912B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20" y="3660212"/>
            <a:ext cx="2832780" cy="28018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45003" y="1541896"/>
            <a:ext cx="6669535" cy="1330108"/>
          </a:xfrm>
          <a:prstGeom prst="rect">
            <a:avLst/>
          </a:prstGeom>
          <a:solidFill>
            <a:srgbClr val="F5FAFF"/>
          </a:solidFill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223254"/>
                </a:solidFill>
                <a:latin typeface="Helvetica" pitchFamily="2" charset="0"/>
              </a:rPr>
              <a:t>ДД 1-3 степени. При одновременном превышении пороговых значений всех 5х параметров (</a:t>
            </a:r>
            <a:r>
              <a:rPr lang="ru-RU" sz="2000" dirty="0" err="1">
                <a:solidFill>
                  <a:srgbClr val="223254"/>
                </a:solidFill>
                <a:latin typeface="Helvetica" pitchFamily="2" charset="0"/>
              </a:rPr>
              <a:t>QRSst</a:t>
            </a:r>
            <a:r>
              <a:rPr lang="ru-RU" sz="2000" dirty="0">
                <a:solidFill>
                  <a:srgbClr val="223254"/>
                </a:solidFill>
                <a:latin typeface="Helvetica" pitchFamily="2" charset="0"/>
              </a:rPr>
              <a:t>, </a:t>
            </a:r>
            <a:r>
              <a:rPr lang="ru-RU" sz="2000" dirty="0" err="1">
                <a:solidFill>
                  <a:srgbClr val="223254"/>
                </a:solidFill>
                <a:latin typeface="Helvetica" pitchFamily="2" charset="0"/>
              </a:rPr>
              <a:t>QRSfi</a:t>
            </a:r>
            <a:r>
              <a:rPr lang="ru-RU" sz="2000" dirty="0">
                <a:solidFill>
                  <a:srgbClr val="223254"/>
                </a:solidFill>
                <a:latin typeface="Helvetica" pitchFamily="2" charset="0"/>
              </a:rPr>
              <a:t>, </a:t>
            </a:r>
            <a:r>
              <a:rPr lang="ru-RU" sz="2000" dirty="0" err="1">
                <a:solidFill>
                  <a:srgbClr val="223254"/>
                </a:solidFill>
                <a:latin typeface="Helvetica" pitchFamily="2" charset="0"/>
              </a:rPr>
              <a:t>Tpeak</a:t>
            </a:r>
            <a:r>
              <a:rPr lang="ru-RU" sz="2000" dirty="0">
                <a:solidFill>
                  <a:srgbClr val="223254"/>
                </a:solidFill>
                <a:latin typeface="Helvetica" pitchFamily="2" charset="0"/>
              </a:rPr>
              <a:t>, </a:t>
            </a:r>
            <a:r>
              <a:rPr lang="ru-RU" sz="2000" dirty="0" err="1">
                <a:solidFill>
                  <a:srgbClr val="223254"/>
                </a:solidFill>
                <a:latin typeface="Helvetica" pitchFamily="2" charset="0"/>
              </a:rPr>
              <a:t>Tons</a:t>
            </a:r>
            <a:r>
              <a:rPr lang="ru-RU" sz="2000" dirty="0">
                <a:solidFill>
                  <a:srgbClr val="223254"/>
                </a:solidFill>
                <a:latin typeface="Helvetica" pitchFamily="2" charset="0"/>
              </a:rPr>
              <a:t>, </a:t>
            </a:r>
            <a:r>
              <a:rPr lang="ru-RU" sz="2000" dirty="0" err="1">
                <a:solidFill>
                  <a:srgbClr val="223254"/>
                </a:solidFill>
                <a:latin typeface="Helvetica" pitchFamily="2" charset="0"/>
              </a:rPr>
              <a:t>Toffs</a:t>
            </a:r>
            <a:r>
              <a:rPr lang="ru-RU" sz="2000" dirty="0">
                <a:solidFill>
                  <a:srgbClr val="223254"/>
                </a:solidFill>
                <a:latin typeface="Helvetica" pitchFamily="2" charset="0"/>
              </a:rPr>
              <a:t>):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223254"/>
                </a:solidFill>
                <a:latin typeface="Helvetica" pitchFamily="2" charset="0"/>
              </a:rPr>
              <a:t>чувствительность 77%, специфичность 66%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0431217-7D2E-4834-AA1A-89F51932C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973402"/>
            <a:ext cx="3034486" cy="2888276"/>
          </a:xfrm>
          <a:prstGeom prst="rect">
            <a:avLst/>
          </a:prstGeom>
        </p:spPr>
      </p:pic>
      <p:cxnSp>
        <p:nvCxnSpPr>
          <p:cNvPr id="2" name="Прямая соединительная линия 28">
            <a:extLst>
              <a:ext uri="{FF2B5EF4-FFF2-40B4-BE49-F238E27FC236}">
                <a16:creationId xmlns:a16="http://schemas.microsoft.com/office/drawing/2014/main" xmlns="" id="{8B0D2F55-385E-038D-CDFD-AA439556B49E}"/>
              </a:ext>
            </a:extLst>
          </p:cNvPr>
          <p:cNvCxnSpPr>
            <a:cxnSpLocks/>
          </p:cNvCxnSpPr>
          <p:nvPr/>
        </p:nvCxnSpPr>
        <p:spPr>
          <a:xfrm>
            <a:off x="106680" y="981629"/>
            <a:ext cx="11978640" cy="0"/>
          </a:xfrm>
          <a:prstGeom prst="line">
            <a:avLst/>
          </a:prstGeom>
          <a:ln w="38100" cap="rnd">
            <a:solidFill>
              <a:schemeClr val="accent1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Скачать">
            <a:extLst>
              <a:ext uri="{FF2B5EF4-FFF2-40B4-BE49-F238E27FC236}">
                <a16:creationId xmlns:a16="http://schemas.microsoft.com/office/drawing/2014/main" xmlns="" id="{0538A361-161D-A714-BCC2-95B9B33E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88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-1" y="116632"/>
            <a:ext cx="12192001" cy="8418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223254"/>
                </a:solidFill>
                <a:latin typeface="Helvetica" pitchFamily="2" charset="0"/>
              </a:defRPr>
            </a:lvl1pPr>
          </a:lstStyle>
          <a:p>
            <a:r>
              <a:rPr lang="ru-RU" dirty="0"/>
              <a:t>Выбор оптимальной модели МО </a:t>
            </a:r>
          </a:p>
          <a:p>
            <a:r>
              <a:rPr lang="ru-RU" dirty="0"/>
              <a:t>для выявления ДД ЛЖ 2-3 степени</a:t>
            </a:r>
          </a:p>
        </p:txBody>
      </p:sp>
      <p:sp>
        <p:nvSpPr>
          <p:cNvPr id="6" name="Прямоугольник: скругленные углы 7">
            <a:extLst>
              <a:ext uri="{FF2B5EF4-FFF2-40B4-BE49-F238E27FC236}">
                <a16:creationId xmlns:a16="http://schemas.microsoft.com/office/drawing/2014/main" xmlns="" id="{E910F06A-0C5F-4417-A896-3EBFDA1DBE19}"/>
              </a:ext>
            </a:extLst>
          </p:cNvPr>
          <p:cNvSpPr/>
          <p:nvPr/>
        </p:nvSpPr>
        <p:spPr>
          <a:xfrm>
            <a:off x="4549419" y="4288865"/>
            <a:ext cx="2846360" cy="1334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081BE8-F193-4773-8F2C-0A10C7130297}"/>
              </a:ext>
            </a:extLst>
          </p:cNvPr>
          <p:cNvSpPr txBox="1"/>
          <p:nvPr/>
        </p:nvSpPr>
        <p:spPr>
          <a:xfrm>
            <a:off x="1103445" y="1196753"/>
            <a:ext cx="10198299" cy="1586588"/>
          </a:xfrm>
          <a:prstGeom prst="rect">
            <a:avLst/>
          </a:prstGeom>
          <a:solidFill>
            <a:srgbClr val="F5FAFF"/>
          </a:solidFill>
          <a:effectLst/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>
                <a:solidFill>
                  <a:srgbClr val="223254"/>
                </a:solidFill>
                <a:latin typeface="Helvetica" pitchFamily="2" charset="0"/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>
                <a:latin typeface="Helvetica" pitchFamily="2" charset="0"/>
              </a:defRPr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0" i="0">
                <a:latin typeface="Helvetica" pitchFamily="2" charset="0"/>
              </a:defRPr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Helvetica" pitchFamily="2" charset="0"/>
              </a:defRPr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Helvetica" pitchFamily="2" charset="0"/>
              </a:defRPr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ctr"/>
            <a:r>
              <a:rPr lang="ru-RU" dirty="0"/>
              <a:t>Оптимальная модель МО для определения ДД 2-3 степени:</a:t>
            </a:r>
          </a:p>
          <a:p>
            <a:pPr algn="ctr"/>
            <a:r>
              <a:rPr lang="ru-RU" dirty="0"/>
              <a:t>Наибольшую </a:t>
            </a:r>
            <a:r>
              <a:rPr lang="en-US" dirty="0"/>
              <a:t>AUC</a:t>
            </a:r>
            <a:r>
              <a:rPr lang="ru-RU" dirty="0"/>
              <a:t> продемонстрировала регрессия Лассо - 0,855.</a:t>
            </a:r>
          </a:p>
          <a:p>
            <a:pPr algn="ctr"/>
            <a:r>
              <a:rPr lang="ru-RU" dirty="0"/>
              <a:t>  	Чувствительность 86%, Специфичность 79%.</a:t>
            </a:r>
          </a:p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FDBC7C-0C5D-4B60-97FE-4C7D5EBD64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1441" y="4432882"/>
            <a:ext cx="2548911" cy="1423179"/>
          </a:xfrm>
          <a:prstGeom prst="rect">
            <a:avLst/>
          </a:prstGeom>
          <a:solidFill>
            <a:schemeClr val="accent1">
              <a:lumMod val="75000"/>
              <a:alpha val="67000"/>
            </a:schemeClr>
          </a:solidFill>
        </p:spPr>
      </p:pic>
      <p:sp>
        <p:nvSpPr>
          <p:cNvPr id="8" name="Стрелка вниз 7"/>
          <p:cNvSpPr/>
          <p:nvPr/>
        </p:nvSpPr>
        <p:spPr>
          <a:xfrm>
            <a:off x="1974000" y="3068103"/>
            <a:ext cx="8244000" cy="936000"/>
          </a:xfrm>
          <a:prstGeom prst="downArrow">
            <a:avLst/>
          </a:prstGeom>
          <a:solidFill>
            <a:srgbClr val="F5FAFF"/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C00000"/>
                </a:solidFill>
                <a:latin typeface="Helvetica" pitchFamily="2" charset="0"/>
              </a:rPr>
              <a:t>Внедрение алгоритма в прибор</a:t>
            </a:r>
          </a:p>
        </p:txBody>
      </p:sp>
      <p:cxnSp>
        <p:nvCxnSpPr>
          <p:cNvPr id="3" name="Прямая соединительная линия 28">
            <a:extLst>
              <a:ext uri="{FF2B5EF4-FFF2-40B4-BE49-F238E27FC236}">
                <a16:creationId xmlns:a16="http://schemas.microsoft.com/office/drawing/2014/main" xmlns="" id="{ED16846B-BA55-3FBA-DBD4-1D471EA56975}"/>
              </a:ext>
            </a:extLst>
          </p:cNvPr>
          <p:cNvCxnSpPr>
            <a:cxnSpLocks/>
          </p:cNvCxnSpPr>
          <p:nvPr/>
        </p:nvCxnSpPr>
        <p:spPr>
          <a:xfrm>
            <a:off x="106680" y="981629"/>
            <a:ext cx="11978640" cy="0"/>
          </a:xfrm>
          <a:prstGeom prst="line">
            <a:avLst/>
          </a:prstGeom>
          <a:ln w="38100" cap="rnd">
            <a:solidFill>
              <a:schemeClr val="accent1">
                <a:lumMod val="50000"/>
                <a:alpha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Скачать">
            <a:extLst>
              <a:ext uri="{FF2B5EF4-FFF2-40B4-BE49-F238E27FC236}">
                <a16:creationId xmlns:a16="http://schemas.microsoft.com/office/drawing/2014/main" xmlns="" id="{882318DD-DD4C-2CD2-3B09-58177249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6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8421EDD-B513-4B49-B751-ABEB0FA00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376" y="2636913"/>
            <a:ext cx="11233248" cy="531161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/>
          <a:p>
            <a:pPr defTabSz="457200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a typeface="+mn-ea"/>
                <a:cs typeface="+mn-cs"/>
              </a:rPr>
              <a:t>Состояние систолической функции миокарда</a:t>
            </a:r>
          </a:p>
        </p:txBody>
      </p:sp>
      <p:pic>
        <p:nvPicPr>
          <p:cNvPr id="2" name="Picture 2" descr="Скачать">
            <a:extLst>
              <a:ext uri="{FF2B5EF4-FFF2-40B4-BE49-F238E27FC236}">
                <a16:creationId xmlns:a16="http://schemas.microsoft.com/office/drawing/2014/main" xmlns="" id="{C8CEFA60-42C8-063E-5471-E7EE60738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2258"/>
            <a:ext cx="899184" cy="63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96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17757</TotalTime>
  <Words>733</Words>
  <Application>Microsoft Office PowerPoint</Application>
  <PresentationFormat>Широкоэкранный</PresentationFormat>
  <Paragraphs>150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Helvetica</vt:lpstr>
      <vt:lpstr>Lucida Sans Unicode</vt:lpstr>
      <vt:lpstr>Times New Roman</vt:lpstr>
      <vt:lpstr>Trebuchet MS</vt:lpstr>
      <vt:lpstr>Office Theme</vt:lpstr>
      <vt:lpstr>АЛГОРИТМЫ ДИСТАНЦИОННОГО МОНИТОРИНГА В КАРДИОЛОГИИ</vt:lpstr>
      <vt:lpstr>Наши новые алгоритмы дистанционного мониторирования</vt:lpstr>
      <vt:lpstr>Презентация PowerPoint</vt:lpstr>
      <vt:lpstr>Презентация PowerPoint</vt:lpstr>
      <vt:lpstr>Схема интеграции сервиса</vt:lpstr>
      <vt:lpstr>Состояние диастолической функции</vt:lpstr>
      <vt:lpstr>Презентация PowerPoint</vt:lpstr>
      <vt:lpstr>Презентация PowerPoint</vt:lpstr>
      <vt:lpstr>Состояние систолической функции миокарда</vt:lpstr>
      <vt:lpstr>Презентация PowerPoint</vt:lpstr>
      <vt:lpstr>Презентация PowerPoint</vt:lpstr>
      <vt:lpstr>Безманжетное определение уровня артериального давления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ПРИВЕТ  !</cp:lastModifiedBy>
  <cp:revision>127</cp:revision>
  <cp:lastPrinted>2023-05-26T06:56:29Z</cp:lastPrinted>
  <dcterms:created xsi:type="dcterms:W3CDTF">2021-05-10T10:14:26Z</dcterms:created>
  <dcterms:modified xsi:type="dcterms:W3CDTF">2023-06-01T05:13:04Z</dcterms:modified>
</cp:coreProperties>
</file>