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5" r:id="rId4"/>
    <p:sldId id="2147380320" r:id="rId5"/>
    <p:sldId id="2147380322" r:id="rId6"/>
    <p:sldId id="2147380312" r:id="rId7"/>
    <p:sldId id="2147380321" r:id="rId8"/>
    <p:sldId id="2147380353" r:id="rId9"/>
    <p:sldId id="2147380326" r:id="rId10"/>
    <p:sldId id="2147380328" r:id="rId11"/>
    <p:sldId id="2147380323" r:id="rId12"/>
    <p:sldId id="2147380329" r:id="rId13"/>
    <p:sldId id="2147380324" r:id="rId14"/>
    <p:sldId id="2147380356" r:id="rId15"/>
    <p:sldId id="2147380355" r:id="rId16"/>
    <p:sldId id="214738035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36"/>
    <p:restoredTop sz="94206"/>
  </p:normalViewPr>
  <p:slideViewPr>
    <p:cSldViewPr snapToGrid="0" showGuides="1">
      <p:cViewPr varScale="1">
        <p:scale>
          <a:sx n="75" d="100"/>
          <a:sy n="75" d="100"/>
        </p:scale>
        <p:origin x="13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nnaisaeva\Desktop\&#1055;&#1091;&#1073;&#1083;&#1080;&#1082;&#1072;&#1094;&#1080;&#1080;\&#1061;&#1057;&#1053;\&#1062;&#1080;&#1092;&#1088;&#1086;&#1074;&#1072;&#1103;%20&#1075;&#1088;&#1072;&#1084;&#1086;&#1090;&#1085;&#1086;&#1089;&#1090;&#1100;%20&#1087;&#1072;&#1094;&#1080;&#1077;&#1085;&#1090;&#1086;&#1074;\&#1088;&#1072;&#1089;&#1095;&#1077;&#1090;&#1099;%20&#1072;&#1085;&#1082;&#1077;&#1090;&#1080;&#1088;&#1086;&#1074;&#1072;&#1085;&#1080;&#1103;\Novaya_forma_Otvety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nnaisaeva\Desktop\&#1055;&#1091;&#1073;&#1083;&#1080;&#1082;&#1072;&#1094;&#1080;&#1080;\&#1061;&#1057;&#1053;\&#1062;&#1080;&#1092;&#1088;&#1086;&#1074;&#1072;&#1103;%20&#1075;&#1088;&#1072;&#1084;&#1086;&#1090;&#1085;&#1086;&#1089;&#1090;&#1100;%20&#1087;&#1072;&#1094;&#1080;&#1077;&#1085;&#1090;&#1086;&#1074;\&#1088;&#1072;&#1089;&#1095;&#1077;&#1090;&#1099;%20&#1072;&#1085;&#1082;&#1077;&#1090;&#1080;&#1088;&#1086;&#1074;&#1072;&#1085;&#1080;&#1103;\Novaya_forma_Otvet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nnaisaeva\Desktop\&#1055;&#1091;&#1073;&#1083;&#1080;&#1082;&#1072;&#1094;&#1080;&#1080;\&#1061;&#1057;&#1053;\&#1062;&#1080;&#1092;&#1088;&#1086;&#1074;&#1072;&#1103;%20&#1075;&#1088;&#1072;&#1084;&#1086;&#1090;&#1085;&#1086;&#1089;&#1090;&#1100;%20&#1087;&#1072;&#1094;&#1080;&#1077;&#1085;&#1090;&#1086;&#1074;\&#1088;&#1072;&#1089;&#1095;&#1077;&#1090;&#1099;%20&#1072;&#1085;&#1082;&#1077;&#1090;&#1080;&#1088;&#1086;&#1074;&#1072;&#1085;&#1080;&#1103;\Novaya_forma_Otvet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nnaisaeva\Desktop\&#1055;&#1091;&#1073;&#1083;&#1080;&#1082;&#1072;&#1094;&#1080;&#1080;\&#1061;&#1057;&#1053;\&#1062;&#1080;&#1092;&#1088;&#1086;&#1074;&#1072;&#1103;%20&#1075;&#1088;&#1072;&#1084;&#1086;&#1090;&#1085;&#1086;&#1089;&#1090;&#1100;%20&#1087;&#1072;&#1094;&#1080;&#1077;&#1085;&#1090;&#1086;&#1074;\&#1088;&#1072;&#1089;&#1095;&#1077;&#1090;&#1099;%20&#1072;&#1085;&#1082;&#1077;&#1090;&#1080;&#1088;&#1086;&#1074;&#1072;&#1085;&#1080;&#1103;\Novaya_forma_Otvety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nnaisaeva\Desktop\&#1055;&#1091;&#1073;&#1083;&#1080;&#1082;&#1072;&#1094;&#1080;&#1080;\&#1061;&#1057;&#1053;\&#1062;&#1080;&#1092;&#1088;&#1086;&#1074;&#1072;&#1103;%20&#1075;&#1088;&#1072;&#1084;&#1086;&#1090;&#1085;&#1086;&#1089;&#1090;&#1100;%20&#1087;&#1072;&#1094;&#1080;&#1077;&#1085;&#1090;&#1086;&#1074;\&#1088;&#1072;&#1089;&#1095;&#1077;&#1090;&#1099;%20&#1072;&#1085;&#1082;&#1077;&#1090;&#1080;&#1088;&#1086;&#1074;&#1072;&#1085;&#1080;&#1103;\Novaya_forma_Otvety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nnaisaeva\Desktop\&#1055;&#1091;&#1073;&#1083;&#1080;&#1082;&#1072;&#1094;&#1080;&#1080;\&#1061;&#1057;&#1053;\&#1062;&#1080;&#1092;&#1088;&#1086;&#1074;&#1072;&#1103;%20&#1075;&#1088;&#1072;&#1084;&#1086;&#1090;&#1085;&#1086;&#1089;&#1090;&#1100;%20&#1087;&#1072;&#1094;&#1080;&#1077;&#1085;&#1090;&#1086;&#1074;\&#1088;&#1072;&#1089;&#1095;&#1077;&#1090;&#1099;%20&#1072;&#1085;&#1082;&#1077;&#1090;&#1080;&#1088;&#1086;&#1074;&#1072;&#1085;&#1080;&#1103;\Novaya_forma_Otvety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658098772136239E-2"/>
          <c:y val="7.407407407407407E-2"/>
          <c:w val="0.93248859277205731"/>
          <c:h val="0.8416746864975212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Смертность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58668582375478928"/>
                  <c:y val="1.388888888888886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E53-364D-A51B-EB00726C9F2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E53-364D-A51B-EB00726C9F2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E53-364D-A51B-EB00726C9F2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Лист1!$C$2:$C$4</c:f>
              <c:numCache>
                <c:formatCode>General</c:formatCode>
                <c:ptCount val="3"/>
                <c:pt idx="0">
                  <c:v>2.73</c:v>
                </c:pt>
                <c:pt idx="1">
                  <c:v>1.1000000000000001</c:v>
                </c:pt>
                <c:pt idx="2">
                  <c:v>7.38</c:v>
                </c:pt>
              </c:numCache>
            </c:numRef>
          </c:xVal>
          <c:yVal>
            <c:numRef>
              <c:f>Лист1!$D$2:$D$4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E53-364D-A51B-EB00726C9F26}"/>
            </c:ext>
          </c:extLst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Общая первичная конечная точка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E53-364D-A51B-EB00726C9F2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E53-364D-A51B-EB00726C9F2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57190545147373817"/>
                  <c:y val="1.26952173964679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E53-364D-A51B-EB00726C9F26}"/>
                </c:ext>
                <c:ext xmlns:c15="http://schemas.microsoft.com/office/drawing/2012/chart" uri="{CE6537A1-D6FC-4f65-9D91-7224C49458BB}">
                  <c15:layout>
                    <c:manualLayout>
                      <c:w val="0.2389367816091954"/>
                      <c:h val="0.1759337775085806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eparator>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Лист1!$C$5:$C$7</c:f>
              <c:numCache>
                <c:formatCode>General</c:formatCode>
                <c:ptCount val="3"/>
                <c:pt idx="0">
                  <c:v>1.24</c:v>
                </c:pt>
                <c:pt idx="1">
                  <c:v>0.60399999999999998</c:v>
                </c:pt>
                <c:pt idx="2">
                  <c:v>2.54</c:v>
                </c:pt>
              </c:numCache>
            </c:numRef>
          </c:xVal>
          <c:yVal>
            <c:numRef>
              <c:f>Лист1!$D$5:$D$7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6E53-364D-A51B-EB00726C9F26}"/>
            </c:ext>
          </c:extLst>
        </c:ser>
        <c:ser>
          <c:idx val="2"/>
          <c:order val="2"/>
          <c:tx>
            <c:strRef>
              <c:f>Лист1!$A$8</c:f>
              <c:strCache>
                <c:ptCount val="1"/>
                <c:pt idx="0">
                  <c:v>Вторичная конечная точка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E53-364D-A51B-EB00726C9F2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E53-364D-A51B-EB00726C9F2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47892720306513409"/>
                  <c:y val="0"/>
                </c:manualLayout>
              </c:layout>
              <c:tx>
                <c:rich>
                  <a:bodyPr/>
                  <a:lstStyle/>
                  <a:p>
                    <a:fld id="{875A9D4C-D702-4AE0-84C2-7FF1FDAB4238}" type="CELLREF">
                      <a:rPr lang="ru-RU"/>
                      <a:pPr/>
                      <a:t>[ССЫЛКА НА ЯЧЕЙКУ]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E53-364D-A51B-EB00726C9F26}"/>
                </c:ext>
                <c:ext xmlns:c15="http://schemas.microsoft.com/office/drawing/2012/chart" uri="{CE6537A1-D6FC-4f65-9D91-7224C49458BB}">
                  <c15:layout>
                    <c:manualLayout>
                      <c:w val="0.32755019307931338"/>
                      <c:h val="0.11560185185185186"/>
                    </c:manualLayout>
                  </c15:layout>
                  <c15:dlblFieldTable>
                    <c15:dlblFTEntry>
                      <c15:txfldGUID>{875A9D4C-D702-4AE0-84C2-7FF1FDAB4238}</c15:txfldGUID>
                      <c15:f>Лист1!$A$8</c15:f>
                      <c15:dlblFieldTableCache>
                        <c:ptCount val="1"/>
                        <c:pt idx="0">
                          <c:v>Вторичная конечная точка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Лист1!$C$8:$C$10</c:f>
              <c:numCache>
                <c:formatCode>General</c:formatCode>
                <c:ptCount val="3"/>
                <c:pt idx="0">
                  <c:v>0.503</c:v>
                </c:pt>
                <c:pt idx="1">
                  <c:v>0.27500000000000002</c:v>
                </c:pt>
                <c:pt idx="2">
                  <c:v>0.92100000000000004</c:v>
                </c:pt>
              </c:numCache>
            </c:numRef>
          </c:xVal>
          <c:yVal>
            <c:numRef>
              <c:f>Лист1!$D$8:$D$10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6E53-364D-A51B-EB00726C9F26}"/>
            </c:ext>
          </c:extLst>
        </c:ser>
        <c:ser>
          <c:idx val="3"/>
          <c:order val="3"/>
          <c:tx>
            <c:strRef>
              <c:f>Лист1!$A$11</c:f>
              <c:strCache>
                <c:ptCount val="1"/>
                <c:pt idx="0">
                  <c:v>Госпитализация по поводу декомпенсации ХСН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45301808987238662"/>
                  <c:y val="2.7777777777777776E-2"/>
                </c:manualLayout>
              </c:layout>
              <c:tx>
                <c:rich>
                  <a:bodyPr/>
                  <a:lstStyle/>
                  <a:p>
                    <a:fld id="{EEDFE6B1-A16D-49DF-B168-E81B0C93B437}" type="SERIESNAME">
                      <a:rPr lang="ru-RU"/>
                      <a:pPr/>
                      <a:t>[ИМЯ РЯДА]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6E53-364D-A51B-EB00726C9F26}"/>
                </c:ext>
                <c:ext xmlns:c15="http://schemas.microsoft.com/office/drawing/2012/chart" uri="{CE6537A1-D6FC-4f65-9D91-7224C49458BB}">
                  <c15:layout>
                    <c:manualLayout>
                      <c:w val="0.27969348659003829"/>
                      <c:h val="0.2173148148148148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6E53-364D-A51B-EB00726C9F2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6E53-364D-A51B-EB00726C9F2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Лист1!$C$11:$C$13</c:f>
              <c:numCache>
                <c:formatCode>General</c:formatCode>
                <c:ptCount val="3"/>
                <c:pt idx="0">
                  <c:v>0.45900000000000002</c:v>
                </c:pt>
                <c:pt idx="1">
                  <c:v>0.154</c:v>
                </c:pt>
                <c:pt idx="2">
                  <c:v>1.37</c:v>
                </c:pt>
              </c:numCache>
            </c:numRef>
          </c:xVal>
          <c:yVal>
            <c:numRef>
              <c:f>Лист1!$D$11:$D$13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6E53-364D-A51B-EB00726C9F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308336"/>
        <c:axId val="217309512"/>
      </c:scatterChart>
      <c:valAx>
        <c:axId val="217308336"/>
        <c:scaling>
          <c:orientation val="minMax"/>
          <c:min val="-7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7309512"/>
        <c:crosses val="autoZero"/>
        <c:crossBetween val="midCat"/>
      </c:valAx>
      <c:valAx>
        <c:axId val="21730951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73083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/>
              <a:t>Готовы ли Вы: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'Диаграммы '!$B$157:$B$158</c:f>
              <c:strCache>
                <c:ptCount val="2"/>
                <c:pt idx="0">
                  <c:v>Передавать/получать информацию, содержащую перс.данные по защищенному каналу</c:v>
                </c:pt>
                <c:pt idx="1">
                  <c:v>Использовать ТМК при оказании МП</c:v>
                </c:pt>
              </c:strCache>
            </c:strRef>
          </c:cat>
          <c:val>
            <c:numRef>
              <c:f>'Диаграммы '!$C$157:$C$158</c:f>
              <c:numCache>
                <c:formatCode>General</c:formatCode>
                <c:ptCount val="2"/>
                <c:pt idx="0">
                  <c:v>64.599999999999994</c:v>
                </c:pt>
                <c:pt idx="1">
                  <c:v>54.2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ED-C04A-BF68-73D7E2D44C8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23503728"/>
        <c:axId val="323504904"/>
      </c:barChart>
      <c:catAx>
        <c:axId val="32350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504904"/>
        <c:crosses val="autoZero"/>
        <c:auto val="1"/>
        <c:lblAlgn val="ctr"/>
        <c:lblOffset val="100"/>
        <c:noMultiLvlLbl val="0"/>
      </c:catAx>
      <c:valAx>
        <c:axId val="323504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350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800"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842006818113248E-2"/>
          <c:y val="7.407420268717789E-2"/>
          <c:w val="0.93248859277205731"/>
          <c:h val="0.8416746864975212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Лист3!$A$2</c:f>
              <c:strCache>
                <c:ptCount val="1"/>
                <c:pt idx="0">
                  <c:v>Смертность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61542145593869735"/>
                  <c:y val="6.5385294313403597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841-3441-93E0-C93021A049D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841-3441-93E0-C93021A049D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841-3441-93E0-C93021A049D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Лист3!$C$2:$C$4</c:f>
              <c:numCache>
                <c:formatCode>General</c:formatCode>
                <c:ptCount val="3"/>
                <c:pt idx="0">
                  <c:v>2.1</c:v>
                </c:pt>
                <c:pt idx="1">
                  <c:v>1.1100000000000001</c:v>
                </c:pt>
                <c:pt idx="2">
                  <c:v>3.7</c:v>
                </c:pt>
              </c:numCache>
            </c:numRef>
          </c:xVal>
          <c:yVal>
            <c:numRef>
              <c:f>Лист3!$D$2:$D$4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841-3441-93E0-C93021A049DA}"/>
            </c:ext>
          </c:extLst>
        </c:ser>
        <c:ser>
          <c:idx val="1"/>
          <c:order val="1"/>
          <c:tx>
            <c:strRef>
              <c:f>Лист3!$A$5</c:f>
              <c:strCache>
                <c:ptCount val="1"/>
                <c:pt idx="0">
                  <c:v>Общая первичная конечная точка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841-3441-93E0-C93021A049D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841-3441-93E0-C93021A049D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71079434036262712"/>
                  <c:y val="-5.680519262545324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841-3441-93E0-C93021A049DA}"/>
                </c:ext>
                <c:ext xmlns:c15="http://schemas.microsoft.com/office/drawing/2012/chart" uri="{CE6537A1-D6FC-4f65-9D91-7224C49458BB}">
                  <c15:layout>
                    <c:manualLayout>
                      <c:w val="0.2389367816091954"/>
                      <c:h val="0.1759337775085806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eparator>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Лист3!$C$5:$C$7</c:f>
              <c:numCache>
                <c:formatCode>General</c:formatCode>
                <c:ptCount val="3"/>
                <c:pt idx="0">
                  <c:v>2.06</c:v>
                </c:pt>
                <c:pt idx="1">
                  <c:v>1.1000000000000001</c:v>
                </c:pt>
                <c:pt idx="2">
                  <c:v>5.6</c:v>
                </c:pt>
              </c:numCache>
            </c:numRef>
          </c:xVal>
          <c:yVal>
            <c:numRef>
              <c:f>Лист3!$D$5:$D$7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0841-3441-93E0-C93021A049DA}"/>
            </c:ext>
          </c:extLst>
        </c:ser>
        <c:ser>
          <c:idx val="2"/>
          <c:order val="2"/>
          <c:tx>
            <c:strRef>
              <c:f>Лист3!$A$8</c:f>
              <c:strCache>
                <c:ptCount val="1"/>
                <c:pt idx="0">
                  <c:v>Вторичная конечная точка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841-3441-93E0-C93021A049D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841-3441-93E0-C93021A049D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59846073928258969"/>
                  <c:y val="-2.2050571958549349E-2"/>
                </c:manualLayout>
              </c:layout>
              <c:tx>
                <c:rich>
                  <a:bodyPr/>
                  <a:lstStyle/>
                  <a:p>
                    <a:fld id="{875A9D4C-D702-4AE0-84C2-7FF1FDAB4238}" type="CELLREF">
                      <a:rPr lang="ru-RU"/>
                      <a:pPr/>
                      <a:t>[ССЫЛКА НА ЯЧЕЙКУ]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841-3441-93E0-C93021A049DA}"/>
                </c:ext>
                <c:ext xmlns:c15="http://schemas.microsoft.com/office/drawing/2012/chart" uri="{CE6537A1-D6FC-4f65-9D91-7224C49458BB}">
                  <c15:layout>
                    <c:manualLayout>
                      <c:w val="0.19823984825172711"/>
                      <c:h val="0.11560189485685843"/>
                    </c:manualLayout>
                  </c15:layout>
                  <c15:dlblFieldTable>
                    <c15:dlblFTEntry>
                      <c15:txfldGUID>{875A9D4C-D702-4AE0-84C2-7FF1FDAB4238}</c15:txfldGUID>
                      <c15:f>Лист1!$A$8</c15:f>
                      <c15:dlblFieldTableCache>
                        <c:ptCount val="1"/>
                        <c:pt idx="0">
                          <c:v>Вторичная конечная точка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Лист3!$C$8:$C$10</c:f>
              <c:numCache>
                <c:formatCode>General</c:formatCode>
                <c:ptCount val="3"/>
                <c:pt idx="0">
                  <c:v>1.08</c:v>
                </c:pt>
                <c:pt idx="1">
                  <c:v>0.61699999999999999</c:v>
                </c:pt>
                <c:pt idx="2">
                  <c:v>1.89</c:v>
                </c:pt>
              </c:numCache>
            </c:numRef>
          </c:xVal>
          <c:yVal>
            <c:numRef>
              <c:f>Лист3!$D$8:$D$10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0841-3441-93E0-C93021A049DA}"/>
            </c:ext>
          </c:extLst>
        </c:ser>
        <c:ser>
          <c:idx val="3"/>
          <c:order val="3"/>
          <c:tx>
            <c:strRef>
              <c:f>Лист3!$A$11</c:f>
              <c:strCache>
                <c:ptCount val="1"/>
                <c:pt idx="0">
                  <c:v>Госпитализация по поводу декомпенсации ХСН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56077671056204181"/>
                  <c:y val="1.3077348242164328E-2"/>
                </c:manualLayout>
              </c:layout>
              <c:tx>
                <c:rich>
                  <a:bodyPr/>
                  <a:lstStyle/>
                  <a:p>
                    <a:fld id="{EEDFE6B1-A16D-49DF-B168-E81B0C93B437}" type="SERIESNAME">
                      <a:rPr lang="ru-RU"/>
                      <a:pPr/>
                      <a:t>[ИМЯ РЯДА]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0841-3441-93E0-C93021A049DA}"/>
                </c:ext>
                <c:ext xmlns:c15="http://schemas.microsoft.com/office/drawing/2012/chart" uri="{CE6537A1-D6FC-4f65-9D91-7224C49458BB}">
                  <c15:layout>
                    <c:manualLayout>
                      <c:w val="0.27969348659003829"/>
                      <c:h val="0.2173148148148148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841-3441-93E0-C93021A049D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0841-3441-93E0-C93021A049D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Лист3!$C$11:$C$13</c:f>
              <c:numCache>
                <c:formatCode>General</c:formatCode>
                <c:ptCount val="3"/>
                <c:pt idx="0">
                  <c:v>1.33</c:v>
                </c:pt>
                <c:pt idx="1">
                  <c:v>0.52700000000000002</c:v>
                </c:pt>
                <c:pt idx="2">
                  <c:v>3.35</c:v>
                </c:pt>
              </c:numCache>
            </c:numRef>
          </c:xVal>
          <c:yVal>
            <c:numRef>
              <c:f>Лист1!$D$11:$D$13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0841-3441-93E0-C93021A04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3499416"/>
        <c:axId val="323505688"/>
      </c:scatterChart>
      <c:valAx>
        <c:axId val="323499416"/>
        <c:scaling>
          <c:orientation val="minMax"/>
          <c:min val="-7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505688"/>
        <c:crosses val="autoZero"/>
        <c:crossBetween val="midCat"/>
      </c:valAx>
      <c:valAx>
        <c:axId val="32350568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34994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 больных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7C6-8E4D-8E1A-AFB11F4F5A9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7C6-8E4D-8E1A-AFB11F4F5A9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7C6-8E4D-8E1A-AFB11F4F5A9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7C6-8E4D-8E1A-AFB11F4F5A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Менее 1 мес</c:v>
                </c:pt>
                <c:pt idx="1">
                  <c:v>Менее 3 мес</c:v>
                </c:pt>
                <c:pt idx="2">
                  <c:v>Менее 6 мес</c:v>
                </c:pt>
                <c:pt idx="3">
                  <c:v>6 мес-2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25</c:v>
                </c:pt>
                <c:pt idx="2">
                  <c:v>42</c:v>
                </c:pt>
                <c:pt idx="3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4A-074B-9E35-C66D16C6D9F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Общий балл по опроснику </a:t>
            </a:r>
            <a:r>
              <a:rPr lang="en-US" sz="1800" dirty="0"/>
              <a:t>Mini-Cog</a:t>
            </a:r>
          </a:p>
        </c:rich>
      </c:tx>
      <c:layout>
        <c:manualLayout>
          <c:xMode val="edge"/>
          <c:yMode val="edge"/>
          <c:x val="0.1497264536150914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4902656594031466"/>
          <c:w val="0.93823957631630472"/>
          <c:h val="0.6995505184682298"/>
        </c:manualLayout>
      </c:layout>
      <c:pie3DChart>
        <c:varyColors val="1"/>
        <c:ser>
          <c:idx val="0"/>
          <c:order val="0"/>
          <c:tx>
            <c:strRef>
              <c:f>'Диаграммы '!$D$42</c:f>
              <c:strCache>
                <c:ptCount val="1"/>
                <c:pt idx="0">
                  <c:v>Общий балл по опроснику Mini-Cog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rgbClr val="D61235"/>
                  </a:gs>
                  <a:gs pos="10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9A-A54F-BBF2-C66CB321692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9A-A54F-BBF2-C66CB321692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A9A-A54F-BBF2-C66CB321692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A9A-A54F-BBF2-C66CB321692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A9A-A54F-BBF2-C66CB3216925}"/>
              </c:ext>
            </c:extLst>
          </c:dPt>
          <c:dLbls>
            <c:dLbl>
              <c:idx val="0"/>
              <c:layout>
                <c:manualLayout>
                  <c:x val="-4.9262448182349081E-2"/>
                  <c:y val="8.97254518772030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A9A-A54F-BBF2-C66CB321692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666152031708619"/>
                  <c:y val="5.279915593530556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A9A-A54F-BBF2-C66CB321692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3323801803378979"/>
                  <c:y val="-0.1989395179035378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A9A-A54F-BBF2-C66CB321692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'Диаграммы '!$D$43:$D$47</c:f>
              <c:numCache>
                <c:formatCode>General</c:formatCode>
                <c:ptCount val="5"/>
                <c:pt idx="0">
                  <c:v>4.2</c:v>
                </c:pt>
                <c:pt idx="1">
                  <c:v>18.8</c:v>
                </c:pt>
                <c:pt idx="2">
                  <c:v>14.6</c:v>
                </c:pt>
                <c:pt idx="3">
                  <c:v>27</c:v>
                </c:pt>
                <c:pt idx="4">
                  <c:v>35.4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A9A-A54F-BBF2-C66CB321692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089669115517129E-2"/>
          <c:y val="0.88293635170603679"/>
          <c:w val="0.60301875478638012"/>
          <c:h val="0.117063648293963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'Диаграммы '!$B$61</c:f>
              <c:strCache>
                <c:ptCount val="1"/>
                <c:pt idx="0">
                  <c:v>Шкала EHFScBS-9 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FF-364F-90C2-2ACC76CB935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FFF-364F-90C2-2ACC76CB935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'Диаграммы '!$B$62:$B$63</c:f>
              <c:numCache>
                <c:formatCode>General</c:formatCode>
                <c:ptCount val="2"/>
                <c:pt idx="0">
                  <c:v>83.3</c:v>
                </c:pt>
                <c:pt idx="1">
                  <c:v>16.7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FFF-364F-90C2-2ACC76CB935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 по Европейской шкале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30.7</c:v>
                </c:pt>
                <c:pt idx="1">
                  <c:v>28.1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8B-894A-BA12-F1DB0801BB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23500200"/>
        <c:axId val="323502944"/>
      </c:barChart>
      <c:catAx>
        <c:axId val="323500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502944"/>
        <c:crosses val="autoZero"/>
        <c:auto val="1"/>
        <c:lblAlgn val="ctr"/>
        <c:lblOffset val="100"/>
        <c:noMultiLvlLbl val="0"/>
      </c:catAx>
      <c:valAx>
        <c:axId val="323502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3500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dirty="0"/>
              <a:t>Показатели</a:t>
            </a:r>
            <a:r>
              <a:rPr lang="ru-RU" baseline="0" dirty="0"/>
              <a:t> цифровой грамотности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58000">
                  <a:srgbClr val="004FE7"/>
                </a:gs>
                <a:gs pos="100000">
                  <a:srgbClr val="D61235"/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'Диаграммы '!$A$99:$A$102</c:f>
              <c:strCache>
                <c:ptCount val="4"/>
                <c:pt idx="0">
                  <c:v>Информированы о проведении программы цифровизации зравоохранения</c:v>
                </c:pt>
                <c:pt idx="1">
                  <c:v>Инфирмированы о возможности получить мед.услугу в цифровом виде</c:v>
                </c:pt>
                <c:pt idx="2">
                  <c:v>Информированы о возможности получить ТМК по ОМС</c:v>
                </c:pt>
                <c:pt idx="3">
                  <c:v>Знают о существовании мобильных приложений для контроля за ХНИЗ</c:v>
                </c:pt>
              </c:strCache>
            </c:strRef>
          </c:cat>
          <c:val>
            <c:numRef>
              <c:f>'Диаграммы '!$B$99:$B$102</c:f>
              <c:numCache>
                <c:formatCode>General</c:formatCode>
                <c:ptCount val="4"/>
                <c:pt idx="0">
                  <c:v>52.2</c:v>
                </c:pt>
                <c:pt idx="1">
                  <c:v>41.7</c:v>
                </c:pt>
                <c:pt idx="2">
                  <c:v>39.6</c:v>
                </c:pt>
                <c:pt idx="3">
                  <c:v>35.4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F5-0F44-906E-670F8B37923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23506080"/>
        <c:axId val="323506472"/>
      </c:barChart>
      <c:catAx>
        <c:axId val="32350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506472"/>
        <c:crosses val="autoZero"/>
        <c:auto val="1"/>
        <c:lblAlgn val="ctr"/>
        <c:lblOffset val="100"/>
        <c:noMultiLvlLbl val="0"/>
      </c:catAx>
      <c:valAx>
        <c:axId val="323506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350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100"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1800" b="1"/>
              <a:t>Умеют пользоваться в повседневной жизни: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5183150183150184E-2"/>
          <c:y val="0.19562585020626341"/>
          <c:w val="0.88324175824175821"/>
          <c:h val="0.4839530870635813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'Диаграммы '!$B$123:$B$126</c:f>
              <c:strCache>
                <c:ptCount val="4"/>
                <c:pt idx="0">
                  <c:v>Мессенджерами</c:v>
                </c:pt>
                <c:pt idx="1">
                  <c:v>Мобильными приложениями (Госуслуги, банк)</c:v>
                </c:pt>
                <c:pt idx="2">
                  <c:v>Электронной почтой </c:v>
                </c:pt>
                <c:pt idx="3">
                  <c:v>Социальными сетями</c:v>
                </c:pt>
              </c:strCache>
            </c:strRef>
          </c:cat>
          <c:val>
            <c:numRef>
              <c:f>'Диаграммы '!$C$123:$C$126</c:f>
              <c:numCache>
                <c:formatCode>General</c:formatCode>
                <c:ptCount val="4"/>
                <c:pt idx="0">
                  <c:v>56.3</c:v>
                </c:pt>
                <c:pt idx="1">
                  <c:v>43.7</c:v>
                </c:pt>
                <c:pt idx="2">
                  <c:v>39.6</c:v>
                </c:pt>
                <c:pt idx="3">
                  <c:v>35.4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E6-EB4C-9082-3AFE86179FD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23500592"/>
        <c:axId val="323501376"/>
      </c:barChart>
      <c:catAx>
        <c:axId val="32350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501376"/>
        <c:crosses val="autoZero"/>
        <c:auto val="1"/>
        <c:lblAlgn val="ctr"/>
        <c:lblOffset val="100"/>
        <c:noMultiLvlLbl val="0"/>
      </c:catAx>
      <c:valAx>
        <c:axId val="323501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350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1800"/>
              <a:t>Умеют совершать с мобильного устройства или ПК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'Диаграммы '!$B$131:$B$135</c:f>
              <c:strCache>
                <c:ptCount val="5"/>
                <c:pt idx="0">
                  <c:v>Аудио-/видеозвонок</c:v>
                </c:pt>
                <c:pt idx="1">
                  <c:v>Отправить изображение/файл</c:v>
                </c:pt>
                <c:pt idx="2">
                  <c:v>Отправить элетронную почту</c:v>
                </c:pt>
                <c:pt idx="3">
                  <c:v>Заказать государственную или муниципальную услугу</c:v>
                </c:pt>
                <c:pt idx="4">
                  <c:v>Покупка/оплата он-лайн</c:v>
                </c:pt>
              </c:strCache>
            </c:strRef>
          </c:cat>
          <c:val>
            <c:numRef>
              <c:f>'Диаграммы '!$C$131:$C$135</c:f>
              <c:numCache>
                <c:formatCode>General</c:formatCode>
                <c:ptCount val="5"/>
                <c:pt idx="0">
                  <c:v>70.8</c:v>
                </c:pt>
                <c:pt idx="1">
                  <c:v>45.8</c:v>
                </c:pt>
                <c:pt idx="2">
                  <c:v>37.5</c:v>
                </c:pt>
                <c:pt idx="3">
                  <c:v>37.5</c:v>
                </c:pt>
                <c:pt idx="4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7A-384C-8941-8561669C2C3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23503336"/>
        <c:axId val="323502160"/>
      </c:barChart>
      <c:catAx>
        <c:axId val="32350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502160"/>
        <c:crosses val="autoZero"/>
        <c:auto val="1"/>
        <c:lblAlgn val="ctr"/>
        <c:lblOffset val="100"/>
        <c:noMultiLvlLbl val="0"/>
      </c:catAx>
      <c:valAx>
        <c:axId val="3235021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3503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900"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0.32759</cdr:x>
      <cdr:y>0.13194</cdr:y>
    </cdr:from>
    <cdr:to>
      <cdr:x>0.44253</cdr:x>
      <cdr:y>0.22917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D67CD571-EF94-13C2-7DAF-6C14D4A7EBCD}"/>
            </a:ext>
          </a:extLst>
        </cdr:cNvPr>
        <cdr:cNvSpPr txBox="1"/>
      </cdr:nvSpPr>
      <cdr:spPr>
        <a:xfrm xmlns:a="http://schemas.openxmlformats.org/drawingml/2006/main">
          <a:off x="1737380" y="333284"/>
          <a:ext cx="609587" cy="2456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50" b="1" dirty="0"/>
            <a:t>0,042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0.32902</cdr:x>
      <cdr:y>0.3125</cdr:y>
    </cdr:from>
    <cdr:to>
      <cdr:x>0.43822</cdr:x>
      <cdr:y>0.39306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37FD59DB-003B-137B-19AF-66C74C2E3E11}"/>
            </a:ext>
          </a:extLst>
        </cdr:cNvPr>
        <cdr:cNvSpPr txBox="1"/>
      </cdr:nvSpPr>
      <cdr:spPr>
        <a:xfrm xmlns:a="http://schemas.openxmlformats.org/drawingml/2006/main">
          <a:off x="1744980" y="857250"/>
          <a:ext cx="579120" cy="220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/>
            <a:t>0,56</a:t>
          </a:r>
          <a:endParaRPr lang="ru-RU" sz="1100"/>
        </a:p>
      </cdr:txBody>
    </cdr:sp>
  </cdr:relSizeAnchor>
  <cdr:relSizeAnchor xmlns:cdr="http://schemas.openxmlformats.org/drawingml/2006/chartDrawing">
    <cdr:from>
      <cdr:x>0.32615</cdr:x>
      <cdr:y>0.49583</cdr:y>
    </cdr:from>
    <cdr:to>
      <cdr:x>0.43678</cdr:x>
      <cdr:y>0.60694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CAFE9123-DF58-D580-8BC7-1B77F2CF271F}"/>
            </a:ext>
          </a:extLst>
        </cdr:cNvPr>
        <cdr:cNvSpPr txBox="1"/>
      </cdr:nvSpPr>
      <cdr:spPr>
        <a:xfrm xmlns:a="http://schemas.openxmlformats.org/drawingml/2006/main">
          <a:off x="1729740" y="1360170"/>
          <a:ext cx="58674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/>
            <a:t>0,03</a:t>
          </a:r>
        </a:p>
      </cdr:txBody>
    </cdr:sp>
  </cdr:relSizeAnchor>
  <cdr:relSizeAnchor xmlns:cdr="http://schemas.openxmlformats.org/drawingml/2006/chartDrawing">
    <cdr:from>
      <cdr:x>0.3319</cdr:x>
      <cdr:y>0.6875</cdr:y>
    </cdr:from>
    <cdr:to>
      <cdr:x>0.45546</cdr:x>
      <cdr:y>0.81806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xmlns="" id="{E36C12B3-E6AC-46DF-91E9-69C4663CE124}"/>
            </a:ext>
          </a:extLst>
        </cdr:cNvPr>
        <cdr:cNvSpPr txBox="1"/>
      </cdr:nvSpPr>
      <cdr:spPr>
        <a:xfrm xmlns:a="http://schemas.openxmlformats.org/drawingml/2006/main">
          <a:off x="1760220" y="1885950"/>
          <a:ext cx="655320" cy="358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/>
            <a:t>0,155</a:t>
          </a:r>
          <a:endParaRPr lang="ru-RU" sz="1100"/>
        </a:p>
      </cdr:txBody>
    </cdr:sp>
  </cdr:relSizeAnchor>
  <cdr:relSizeAnchor xmlns:cdr="http://schemas.openxmlformats.org/drawingml/2006/chartDrawing">
    <cdr:from>
      <cdr:x>0.02011</cdr:x>
      <cdr:y>0.03194</cdr:y>
    </cdr:from>
    <cdr:to>
      <cdr:x>0.23563</cdr:x>
      <cdr:y>0.10417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xmlns="" id="{F2A03ECD-A069-2204-C70D-C18117E99322}"/>
            </a:ext>
          </a:extLst>
        </cdr:cNvPr>
        <cdr:cNvSpPr txBox="1"/>
      </cdr:nvSpPr>
      <cdr:spPr>
        <a:xfrm xmlns:a="http://schemas.openxmlformats.org/drawingml/2006/main">
          <a:off x="106680" y="87630"/>
          <a:ext cx="1143000" cy="198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/>
            <a:t>Конечная точка</a:t>
          </a:r>
        </a:p>
      </cdr:txBody>
    </cdr:sp>
  </cdr:relSizeAnchor>
  <cdr:relSizeAnchor xmlns:cdr="http://schemas.openxmlformats.org/drawingml/2006/chartDrawing">
    <cdr:from>
      <cdr:x>0.31322</cdr:x>
      <cdr:y>0.02639</cdr:y>
    </cdr:from>
    <cdr:to>
      <cdr:x>0.43534</cdr:x>
      <cdr:y>0.10139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xmlns="" id="{A77A54CE-B28B-2A2C-B485-6676BDB03033}"/>
            </a:ext>
          </a:extLst>
        </cdr:cNvPr>
        <cdr:cNvSpPr txBox="1"/>
      </cdr:nvSpPr>
      <cdr:spPr>
        <a:xfrm xmlns:a="http://schemas.openxmlformats.org/drawingml/2006/main">
          <a:off x="1661160" y="72390"/>
          <a:ext cx="647700" cy="20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/>
            <a:t>р-</a:t>
          </a:r>
          <a:r>
            <a:rPr lang="en-US" sz="1000" b="1"/>
            <a:t>Value</a:t>
          </a:r>
          <a:endParaRPr lang="ru-RU" sz="1000" b="1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0.32759</cdr:x>
      <cdr:y>0.13194</cdr:y>
    </cdr:from>
    <cdr:to>
      <cdr:x>0.44253</cdr:x>
      <cdr:y>0.22917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D67CD571-EF94-13C2-7DAF-6C14D4A7EBCD}"/>
            </a:ext>
          </a:extLst>
        </cdr:cNvPr>
        <cdr:cNvSpPr txBox="1"/>
      </cdr:nvSpPr>
      <cdr:spPr>
        <a:xfrm xmlns:a="http://schemas.openxmlformats.org/drawingml/2006/main">
          <a:off x="1737360" y="361950"/>
          <a:ext cx="6096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 dirty="0"/>
            <a:t>0,027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0.32902</cdr:x>
      <cdr:y>0.3125</cdr:y>
    </cdr:from>
    <cdr:to>
      <cdr:x>0.43822</cdr:x>
      <cdr:y>0.39306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37FD59DB-003B-137B-19AF-66C74C2E3E11}"/>
            </a:ext>
          </a:extLst>
        </cdr:cNvPr>
        <cdr:cNvSpPr txBox="1"/>
      </cdr:nvSpPr>
      <cdr:spPr>
        <a:xfrm xmlns:a="http://schemas.openxmlformats.org/drawingml/2006/main">
          <a:off x="1744980" y="857250"/>
          <a:ext cx="579120" cy="220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 dirty="0"/>
            <a:t>0,015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0.32615</cdr:x>
      <cdr:y>0.49583</cdr:y>
    </cdr:from>
    <cdr:to>
      <cdr:x>0.43678</cdr:x>
      <cdr:y>0.60694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CAFE9123-DF58-D580-8BC7-1B77F2CF271F}"/>
            </a:ext>
          </a:extLst>
        </cdr:cNvPr>
        <cdr:cNvSpPr txBox="1"/>
      </cdr:nvSpPr>
      <cdr:spPr>
        <a:xfrm xmlns:a="http://schemas.openxmlformats.org/drawingml/2006/main">
          <a:off x="1729740" y="1360170"/>
          <a:ext cx="58674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/>
            <a:t>0,785</a:t>
          </a:r>
        </a:p>
      </cdr:txBody>
    </cdr:sp>
  </cdr:relSizeAnchor>
  <cdr:relSizeAnchor xmlns:cdr="http://schemas.openxmlformats.org/drawingml/2006/chartDrawing">
    <cdr:from>
      <cdr:x>0.3319</cdr:x>
      <cdr:y>0.6875</cdr:y>
    </cdr:from>
    <cdr:to>
      <cdr:x>0.45546</cdr:x>
      <cdr:y>0.81806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xmlns="" id="{E36C12B3-E6AC-46DF-91E9-69C4663CE124}"/>
            </a:ext>
          </a:extLst>
        </cdr:cNvPr>
        <cdr:cNvSpPr txBox="1"/>
      </cdr:nvSpPr>
      <cdr:spPr>
        <a:xfrm xmlns:a="http://schemas.openxmlformats.org/drawingml/2006/main">
          <a:off x="1760220" y="1885950"/>
          <a:ext cx="655320" cy="358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/>
            <a:t>0,546</a:t>
          </a:r>
          <a:endParaRPr lang="ru-RU" sz="1100"/>
        </a:p>
      </cdr:txBody>
    </cdr:sp>
  </cdr:relSizeAnchor>
  <cdr:relSizeAnchor xmlns:cdr="http://schemas.openxmlformats.org/drawingml/2006/chartDrawing">
    <cdr:from>
      <cdr:x>0.02011</cdr:x>
      <cdr:y>0.03194</cdr:y>
    </cdr:from>
    <cdr:to>
      <cdr:x>0.23563</cdr:x>
      <cdr:y>0.10417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xmlns="" id="{F2A03ECD-A069-2204-C70D-C18117E99322}"/>
            </a:ext>
          </a:extLst>
        </cdr:cNvPr>
        <cdr:cNvSpPr txBox="1"/>
      </cdr:nvSpPr>
      <cdr:spPr>
        <a:xfrm xmlns:a="http://schemas.openxmlformats.org/drawingml/2006/main">
          <a:off x="106680" y="87630"/>
          <a:ext cx="1143000" cy="198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/>
            <a:t>Конечная точка</a:t>
          </a:r>
        </a:p>
      </cdr:txBody>
    </cdr:sp>
  </cdr:relSizeAnchor>
  <cdr:relSizeAnchor xmlns:cdr="http://schemas.openxmlformats.org/drawingml/2006/chartDrawing">
    <cdr:from>
      <cdr:x>0.31322</cdr:x>
      <cdr:y>0.02639</cdr:y>
    </cdr:from>
    <cdr:to>
      <cdr:x>0.43534</cdr:x>
      <cdr:y>0.10139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xmlns="" id="{A77A54CE-B28B-2A2C-B485-6676BDB03033}"/>
            </a:ext>
          </a:extLst>
        </cdr:cNvPr>
        <cdr:cNvSpPr txBox="1"/>
      </cdr:nvSpPr>
      <cdr:spPr>
        <a:xfrm xmlns:a="http://schemas.openxmlformats.org/drawingml/2006/main">
          <a:off x="1661160" y="72390"/>
          <a:ext cx="647700" cy="20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/>
            <a:t>р-</a:t>
          </a:r>
          <a:r>
            <a:rPr lang="en-US" sz="1000" b="1"/>
            <a:t>Value</a:t>
          </a:r>
          <a:endParaRPr lang="ru-RU" sz="1000" b="1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4758C-1A84-2A4F-ACC5-C338D9EAB0EF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57EAD-F16C-8B4D-BA5F-C8514E4FB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61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Ухудшение течения ХСН, потребовавшее МП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F1005-C442-0049-A1AB-80AC6D40184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36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endParaRPr lang="ru-RU" dirty="0"/>
          </a:p>
          <a:p>
            <a:pPr marL="171450" indent="-171450">
              <a:buFont typeface="Wingdings" pitchFamily="2" charset="2"/>
              <a:buChar char="Ø"/>
            </a:pPr>
            <a:endParaRPr lang="ru-RU" dirty="0"/>
          </a:p>
          <a:p>
            <a:pPr marL="171450" indent="-17145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F1005-C442-0049-A1AB-80AC6D40184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717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F1005-C442-0049-A1AB-80AC6D40184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790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F1005-C442-0049-A1AB-80AC6D40184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26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682EE3-40B6-5511-00A1-E208C93EA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A7DAE05-FCBE-EB12-11C6-3415E1715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DCFF58-0BE2-6BBD-9427-6CBB07017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E458-C38F-5145-AD26-8250297C0469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D1769E6-50C9-C269-4653-AE8D8888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511C8D-30FA-9B1F-BCB6-5F97D72CA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C520-A3DF-A949-A05F-A3F2FB64D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2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C96E2C-4CE5-3E6E-D518-F34FA4975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3EAA1C9-48D5-B105-718E-544A4E8C1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765DED-E650-0910-A750-FBEC08508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E458-C38F-5145-AD26-8250297C0469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53F682-B548-3DBF-094B-E97A05DC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7FDDEA-7F1D-0581-111B-377B179A7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C520-A3DF-A949-A05F-A3F2FB64D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61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E88F1D5-E567-FB76-FCC8-1BB674D30F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E846A09-3F49-E0CD-8B8C-335D90D96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E4D504E-B0D8-8089-5745-40CC3F57B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E458-C38F-5145-AD26-8250297C0469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D2233D-7F58-521C-E261-B215D2CEE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B44419-E956-A045-D4BE-84FBFAB6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C520-A3DF-A949-A05F-A3F2FB64D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93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853CF1-A906-05E8-40FE-971FFB9E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0BD2BC-9143-C766-5FBD-0E50B2D71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3E5DB74-39E2-0B85-6B78-EE7BAE10E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E458-C38F-5145-AD26-8250297C0469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CC74949-DE84-75A1-A389-9C8823193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6375172-5CCC-36D8-4749-3846EC51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C520-A3DF-A949-A05F-A3F2FB64D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24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C2130A-FE1B-79CC-EE07-6B5F2FC68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42ADDFF-D0E9-FBB0-A7FD-3F414361E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DFA37B-F234-A403-DD6D-4CED1A2B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E458-C38F-5145-AD26-8250297C0469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6F83CB-BDEA-D984-7928-023CD0EA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E5573C-EEA0-0D9E-1353-84BE4205D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C520-A3DF-A949-A05F-A3F2FB64D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16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EA47A9-4478-FEC5-C27E-D3C833B03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17F500-41AC-67BE-0C54-AA8C1CF76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62EBBD7-364E-D30B-3B71-19A868077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F3E0963-53EF-5B8A-9D34-E8F9009F8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E458-C38F-5145-AD26-8250297C0469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7905F0C-8C61-115E-0814-B0C188438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6D16BCC-0CFF-3229-906A-6B6DA18E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C520-A3DF-A949-A05F-A3F2FB64D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82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7E4FB6-72C4-0A04-5AF6-917D43030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2A23AC8-D321-C6F7-808C-ADE8CD32A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CC8F85C-AB17-49A2-39C6-9E01A9E61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2D116FF-F3B6-AD86-AEC7-C41AE9D207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E47C4DA-DEED-B0A8-C15D-644642F15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48C777A-2EFB-D866-A1F4-966459DFC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E458-C38F-5145-AD26-8250297C0469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AE57119-C9FB-F5F1-535E-4BF2279BC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0E1A12E-0A99-5A74-EBEE-4BD9F8BD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C520-A3DF-A949-A05F-A3F2FB64D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33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1E8B99-96DB-7AB9-AA98-1F92A88C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7515594-66A5-6AD5-5E6C-44A1D602D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E458-C38F-5145-AD26-8250297C0469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ECEC6A1-084B-1874-7284-0F0343847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D4257BC-4F4C-648C-3790-9F90738D3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C520-A3DF-A949-A05F-A3F2FB64D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00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31D14FA-A254-7569-ADEE-1FDA3054D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E458-C38F-5145-AD26-8250297C0469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5FE417C-6D24-2F76-EBA8-CA266C50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322A814-A6CA-0DAC-F492-6EF8A33E8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C520-A3DF-A949-A05F-A3F2FB64D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71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C969F8-1B0C-25FF-FC91-ADA60C3E2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1F20CA-9CAD-4356-4D21-156DCA9F1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0556E15-E8AC-67F5-F3AC-B50A29EA0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93461A8-B783-0908-0C53-7B6B1C5B7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E458-C38F-5145-AD26-8250297C0469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85F0A9E-5893-8481-9F7F-D6A9B411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0F43575-25E9-0D69-1763-E724F6B8A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C520-A3DF-A949-A05F-A3F2FB64D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51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12DD9D-C3B1-C292-2170-02FBEDD95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C01A89F-1BA8-39CB-06AC-A607DA752C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F07186C-C822-3DDD-B9E0-AA3068216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106567F-3F3A-EB1D-0F0D-1848B20C1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E458-C38F-5145-AD26-8250297C0469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DEDD91C-47FF-5D2E-2728-05E929753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E5FD287-5750-FB78-B37F-2A8EA08D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C520-A3DF-A949-A05F-A3F2FB64D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26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D4C87A-D964-7923-DD5B-5C4591F04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1504D1-44E5-FC74-674F-7C974C6E9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6D69A9-AC88-4B85-8162-3C85A33D8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DE458-C38F-5145-AD26-8250297C0469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5C28A8-76FF-BE75-0712-8FBA322C2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2EC7E66-EA34-3848-1EE9-F59E7160F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BC520-A3DF-A949-A05F-A3F2FB64D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30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D652ED-F262-9159-E6D3-051DC9BD0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Практика внедрения телемедицинского мониторинга. </a:t>
            </a:r>
            <a:br>
              <a:rPr lang="ru-RU" dirty="0"/>
            </a:br>
            <a:r>
              <a:rPr lang="ru-RU" b="1" i="1" dirty="0"/>
              <a:t>О чем не принято говорить вслух?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2AD42B6-4F73-C8E0-919E-45160511B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197" y="5735636"/>
            <a:ext cx="9313888" cy="991199"/>
          </a:xfrm>
        </p:spPr>
        <p:txBody>
          <a:bodyPr/>
          <a:lstStyle/>
          <a:p>
            <a:pPr algn="l"/>
            <a:r>
              <a:rPr lang="ru-RU" dirty="0"/>
              <a:t>Исаева Анна </a:t>
            </a:r>
            <a:r>
              <a:rPr lang="ru-RU" dirty="0" err="1"/>
              <a:t>владимировна</a:t>
            </a:r>
            <a:r>
              <a:rPr lang="ru-RU" dirty="0"/>
              <a:t> – к.м.н., кардиолог, </a:t>
            </a:r>
            <a:r>
              <a:rPr lang="ru-RU" dirty="0" err="1"/>
              <a:t>зам.главного</a:t>
            </a:r>
            <a:r>
              <a:rPr lang="ru-RU" dirty="0"/>
              <a:t> врача ГАУЗ СО «ЦГБ №20» Екатеринбург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66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ED09E4-F380-39C0-1E03-18AB1B4B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650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D61235"/>
                </a:solidFill>
              </a:rPr>
              <a:t>1. Результаты изучения цифровой грамотности пациентов с ХСН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B407812A-F894-1653-BAE0-957351D46294}"/>
              </a:ext>
            </a:extLst>
          </p:cNvPr>
          <p:cNvGraphicFramePr>
            <a:graphicFrameLocks/>
          </p:cNvGraphicFramePr>
          <p:nvPr/>
        </p:nvGraphicFramePr>
        <p:xfrm>
          <a:off x="487680" y="1661160"/>
          <a:ext cx="10866120" cy="252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4975814E-FD0B-A840-A651-B901CCEDCCA5}"/>
              </a:ext>
            </a:extLst>
          </p:cNvPr>
          <p:cNvSpPr/>
          <p:nvPr/>
        </p:nvSpPr>
        <p:spPr>
          <a:xfrm>
            <a:off x="2727960" y="4465320"/>
            <a:ext cx="6400800" cy="1905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Наиболее </a:t>
            </a:r>
            <a:r>
              <a:rPr lang="ru-RU" sz="2000" b="1" dirty="0"/>
              <a:t>сильно влияли </a:t>
            </a:r>
            <a:r>
              <a:rPr lang="ru-RU" sz="2000" dirty="0"/>
              <a:t>на показатели цифровой грамотности: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Низкий балл по шкале </a:t>
            </a:r>
            <a:r>
              <a:rPr lang="en-US" sz="2000" dirty="0"/>
              <a:t>Mini-Cog</a:t>
            </a:r>
            <a:r>
              <a:rPr lang="ru-RU" sz="2000" dirty="0"/>
              <a:t> 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ru-RU" sz="2000" dirty="0"/>
              <a:t>Высокий балл по шкале </a:t>
            </a:r>
            <a:r>
              <a:rPr lang="en-US" sz="2000" dirty="0"/>
              <a:t>EHFScBS-9</a:t>
            </a:r>
            <a:endParaRPr lang="ru-RU" sz="2000" dirty="0"/>
          </a:p>
          <a:p>
            <a:pPr marL="285750" indent="-285750">
              <a:buFontTx/>
              <a:buChar char="-"/>
            </a:pPr>
            <a:r>
              <a:rPr lang="ru-RU" sz="2000" dirty="0"/>
              <a:t>Возраст</a:t>
            </a:r>
          </a:p>
        </p:txBody>
      </p:sp>
    </p:spTree>
    <p:extLst>
      <p:ext uri="{BB962C8B-B14F-4D97-AF65-F5344CB8AC3E}">
        <p14:creationId xmlns:p14="http://schemas.microsoft.com/office/powerpoint/2010/main" val="55047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ED09E4-F380-39C0-1E03-18AB1B4B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D61235"/>
                </a:solidFill>
              </a:rPr>
              <a:t>2. Результаты изучения цифровой компетентности пациентов с ХСН</a:t>
            </a:r>
            <a:endParaRPr lang="ru-RU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4C338E3D-A4B7-3876-5582-5DF1C820C094}"/>
              </a:ext>
            </a:extLst>
          </p:cNvPr>
          <p:cNvGraphicFramePr>
            <a:graphicFrameLocks/>
          </p:cNvGraphicFramePr>
          <p:nvPr/>
        </p:nvGraphicFramePr>
        <p:xfrm>
          <a:off x="0" y="2142808"/>
          <a:ext cx="5547360" cy="3252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E4F8B38B-B084-E829-06EB-19B54CCA8581}"/>
              </a:ext>
            </a:extLst>
          </p:cNvPr>
          <p:cNvGraphicFramePr>
            <a:graphicFrameLocks/>
          </p:cNvGraphicFramePr>
          <p:nvPr/>
        </p:nvGraphicFramePr>
        <p:xfrm>
          <a:off x="5669280" y="2142808"/>
          <a:ext cx="6355080" cy="3252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601E76C-551D-C7C3-D691-7260BF6CFEA5}"/>
              </a:ext>
            </a:extLst>
          </p:cNvPr>
          <p:cNvSpPr/>
          <p:nvPr/>
        </p:nvSpPr>
        <p:spPr>
          <a:xfrm>
            <a:off x="2750820" y="559957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 81,2% пациентов среди ближайшего окружения есть лица, которые могут помочь осуществить телемедицинскую услугу с использованием ПК или мобильного устройства</a:t>
            </a:r>
          </a:p>
        </p:txBody>
      </p:sp>
    </p:spTree>
    <p:extLst>
      <p:ext uri="{BB962C8B-B14F-4D97-AF65-F5344CB8AC3E}">
        <p14:creationId xmlns:p14="http://schemas.microsoft.com/office/powerpoint/2010/main" val="194810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ED09E4-F380-39C0-1E03-18AB1B4B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D61235"/>
                </a:solidFill>
              </a:rPr>
              <a:t>3. Результаты изучения цифрового доверия пациентов с ХСН</a:t>
            </a:r>
            <a:endParaRPr lang="ru-RU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EEFFA813-D313-7B4E-6C6D-97D86D1AD3FA}"/>
              </a:ext>
            </a:extLst>
          </p:cNvPr>
          <p:cNvGraphicFramePr>
            <a:graphicFrameLocks/>
          </p:cNvGraphicFramePr>
          <p:nvPr/>
        </p:nvGraphicFramePr>
        <p:xfrm>
          <a:off x="1783080" y="1935481"/>
          <a:ext cx="7254240" cy="352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04E6388-6168-D940-31CE-623B1EF477E5}"/>
              </a:ext>
            </a:extLst>
          </p:cNvPr>
          <p:cNvSpPr/>
          <p:nvPr/>
        </p:nvSpPr>
        <p:spPr>
          <a:xfrm>
            <a:off x="1653540" y="5663533"/>
            <a:ext cx="8884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64,6% пациентов заявили о применимости телемедицинских технологий при оказании медицинской помощи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8E21D00-D592-4489-0B7B-9EDE2DAAB619}"/>
              </a:ext>
            </a:extLst>
          </p:cNvPr>
          <p:cNvSpPr/>
          <p:nvPr/>
        </p:nvSpPr>
        <p:spPr>
          <a:xfrm>
            <a:off x="9037320" y="4167392"/>
            <a:ext cx="3276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*</a:t>
            </a:r>
            <a:r>
              <a:rPr lang="ru-RU" sz="1600" dirty="0"/>
              <a:t>ТМК – телемедицинские консультации</a:t>
            </a:r>
            <a:r>
              <a:rPr lang="en-US" sz="1600" dirty="0"/>
              <a:t> </a:t>
            </a:r>
            <a:endParaRPr lang="ru-RU" sz="1600" dirty="0"/>
          </a:p>
          <a:p>
            <a:r>
              <a:rPr lang="en-US" sz="1600" dirty="0"/>
              <a:t>*</a:t>
            </a:r>
            <a:r>
              <a:rPr lang="ru-RU" sz="1600" dirty="0"/>
              <a:t>МП – медицинская помощь</a:t>
            </a:r>
          </a:p>
        </p:txBody>
      </p:sp>
    </p:spTree>
    <p:extLst>
      <p:ext uri="{BB962C8B-B14F-4D97-AF65-F5344CB8AC3E}">
        <p14:creationId xmlns:p14="http://schemas.microsoft.com/office/powerpoint/2010/main" val="1183246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ED09E4-F380-39C0-1E03-18AB1B4B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D61235"/>
                </a:solidFill>
              </a:rPr>
              <a:t>Выводы: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CC1BB1-0DA9-B29D-32D7-520E6F29E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 изученной когорте пациентов с ХСН уровень цифровой грамотности и цифровых компетенций по отдельным позициям низкий;</a:t>
            </a:r>
          </a:p>
          <a:p>
            <a:r>
              <a:rPr lang="ru-RU" dirty="0"/>
              <a:t>Уровень доверия пациентов с ХСН к цифровым технологиям высокий;</a:t>
            </a:r>
          </a:p>
          <a:p>
            <a:r>
              <a:rPr lang="ru-RU" b="1" dirty="0"/>
              <a:t>Готовность пациентов</a:t>
            </a:r>
            <a:r>
              <a:rPr lang="ru-RU" dirty="0"/>
              <a:t> с ХСН к активному внедрению телемедицинских технологий при оказании медицинской помощи </a:t>
            </a:r>
            <a:r>
              <a:rPr lang="ru-RU" b="1" dirty="0"/>
              <a:t>является высокой</a:t>
            </a:r>
            <a:r>
              <a:rPr lang="ru-RU" dirty="0"/>
              <a:t>;</a:t>
            </a:r>
          </a:p>
          <a:p>
            <a:r>
              <a:rPr lang="ru-RU" dirty="0"/>
              <a:t>Требуется разработка обучающих, в т.ч. практических программ для повышения цифровых компетенций пациентов с ХСН и более активное привлечение родственников (иных лиц из близкого круга) для улучшения цифровых навыков.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324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4407419-051D-FCCF-5758-94429CAE5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295" y="0"/>
            <a:ext cx="7802705" cy="42585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55D8030-5455-74EA-293F-1471458B2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20721" cy="49221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F223E2B-C020-13CB-585F-B3529CE3D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732" y="2402732"/>
            <a:ext cx="4455268" cy="44552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C1CB950-F5DD-787A-4957-B81AB3D8A309}"/>
              </a:ext>
            </a:extLst>
          </p:cNvPr>
          <p:cNvSpPr txBox="1"/>
          <p:nvPr/>
        </p:nvSpPr>
        <p:spPr>
          <a:xfrm>
            <a:off x="252919" y="5253095"/>
            <a:ext cx="77237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C00000"/>
                </a:solidFill>
              </a:rPr>
              <a:t>https</a:t>
            </a:r>
            <a:r>
              <a:rPr lang="ru-RU" sz="3600" b="1" dirty="0">
                <a:solidFill>
                  <a:srgbClr val="C00000"/>
                </a:solidFill>
              </a:rPr>
              <a:t>://</a:t>
            </a:r>
            <a:r>
              <a:rPr lang="ru-RU" sz="3600" b="1" dirty="0" err="1">
                <a:solidFill>
                  <a:srgbClr val="C00000"/>
                </a:solidFill>
              </a:rPr>
              <a:t>docstarclub.ru</a:t>
            </a:r>
            <a:r>
              <a:rPr lang="ru-RU" sz="3600" b="1" dirty="0">
                <a:solidFill>
                  <a:srgbClr val="C00000"/>
                </a:solidFill>
              </a:rPr>
              <a:t>/</a:t>
            </a:r>
            <a:r>
              <a:rPr lang="ru-RU" sz="3600" b="1" dirty="0" err="1">
                <a:solidFill>
                  <a:srgbClr val="C00000"/>
                </a:solidFill>
              </a:rPr>
              <a:t>digital-literacy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49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3E65C9-3538-BC7E-344E-A26CDEBAA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Основные результаты обучения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1926B40-42E0-99E6-F090-5FB45D134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9842" y="1908752"/>
            <a:ext cx="3142934" cy="4351338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D1952D3-DE7D-86E9-D657-7F18035382B6}"/>
              </a:ext>
            </a:extLst>
          </p:cNvPr>
          <p:cNvSpPr/>
          <p:nvPr/>
        </p:nvSpPr>
        <p:spPr>
          <a:xfrm>
            <a:off x="803564" y="1870364"/>
            <a:ext cx="6761018" cy="44611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2800" dirty="0"/>
              <a:t>Информация об обучении распространялась через социальные сети Он-лайн академии </a:t>
            </a:r>
            <a:r>
              <a:rPr lang="ru-RU" sz="2800" dirty="0" err="1"/>
              <a:t>Докстарклаб</a:t>
            </a:r>
            <a:r>
              <a:rPr lang="ru-RU" sz="2800" dirty="0"/>
              <a:t>, через Ассоциацию цифровых инноваций, а также лично врачами, принимавшими участие в создании проекта;</a:t>
            </a:r>
          </a:p>
          <a:p>
            <a:endParaRPr lang="ru-RU" sz="2800" dirty="0"/>
          </a:p>
          <a:p>
            <a:pPr marL="285750" indent="-285750">
              <a:buFontTx/>
              <a:buChar char="-"/>
            </a:pPr>
            <a:r>
              <a:rPr lang="ru-RU" sz="2800" dirty="0"/>
              <a:t>Обучение прошли 74 человека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540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A2BEB7-3596-0EB1-C079-62CFC05D3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1CF98-09E2-14A8-9066-BB9C0326C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dirty="0"/>
              <a:t>Применение ТММ при ХСН выглядит перспективным инструментом управления индикаторными показателями БСК.</a:t>
            </a:r>
          </a:p>
          <a:p>
            <a:pPr marL="514350" indent="-514350">
              <a:buAutoNum type="arabicParenR"/>
            </a:pPr>
            <a:r>
              <a:rPr lang="ru-RU" dirty="0"/>
              <a:t>Широкое внедрение ТММ при осуществлении ДН за больными ХНИЗ позволит управлять доступностью медицинской помощи в условиях кадрового дефицита в регионах. Но нужна личная заинтересованность ГВС и руководителей МО в телемедицине.</a:t>
            </a:r>
          </a:p>
          <a:p>
            <a:pPr marL="514350" indent="-514350">
              <a:buAutoNum type="arabicParenR"/>
            </a:pPr>
            <a:r>
              <a:rPr lang="ru-RU" dirty="0"/>
              <a:t>Требуется продолжить масштабное обучение управленцев, специалистов с медицинским образованием и пациентов цифровой грамотности.</a:t>
            </a:r>
          </a:p>
          <a:p>
            <a:pPr marL="514350" indent="-514350">
              <a:buAutoNum type="arabicParenR"/>
            </a:pPr>
            <a:endParaRPr lang="ru-RU" dirty="0"/>
          </a:p>
          <a:p>
            <a:pPr marL="514350" indent="-51435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261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4C3BD404-9324-B990-57BA-FE08D2F92386}"/>
              </a:ext>
            </a:extLst>
          </p:cNvPr>
          <p:cNvSpPr/>
          <p:nvPr/>
        </p:nvSpPr>
        <p:spPr>
          <a:xfrm>
            <a:off x="237192" y="458959"/>
            <a:ext cx="3690231" cy="225426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Медицина: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5 действующих врачебных сертификатов (кардиология, терапия, УЗИ, ФД, ОЗЗО)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15 лет практики (</a:t>
            </a:r>
            <a:r>
              <a:rPr lang="ru-RU" sz="1600" dirty="0" err="1"/>
              <a:t>Гос</a:t>
            </a:r>
            <a:r>
              <a:rPr lang="ru-RU" sz="1600" dirty="0"/>
              <a:t> и частная)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преподаватель, лидер мнений (</a:t>
            </a:r>
            <a:r>
              <a:rPr lang="en-US" sz="1600" dirty="0"/>
              <a:t>social media)</a:t>
            </a:r>
            <a:endParaRPr lang="ru-RU" sz="1600" dirty="0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D358E526-CAED-EEA1-C233-C62E2A6A1B20}"/>
              </a:ext>
            </a:extLst>
          </p:cNvPr>
          <p:cNvSpPr/>
          <p:nvPr/>
        </p:nvSpPr>
        <p:spPr>
          <a:xfrm>
            <a:off x="4018979" y="468213"/>
            <a:ext cx="3690231" cy="22542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Организация здравоохранения: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В должности зам руководителя 8 лет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Отвечаю за качество оказания МП, проектное управление, клинико-экспертную работу МО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7 успешно реализованных проектов в сфере менеджмента качества МП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F30DD0F0-00EB-A300-D6F1-046FFA637032}"/>
              </a:ext>
            </a:extLst>
          </p:cNvPr>
          <p:cNvSpPr/>
          <p:nvPr/>
        </p:nvSpPr>
        <p:spPr>
          <a:xfrm>
            <a:off x="522889" y="3192905"/>
            <a:ext cx="7736691" cy="33617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Цифра:</a:t>
            </a:r>
          </a:p>
          <a:p>
            <a:pPr marL="285750" indent="-285750">
              <a:buFontTx/>
              <a:buChar char="-"/>
            </a:pPr>
            <a:r>
              <a:rPr lang="ru-RU" dirty="0"/>
              <a:t>В 2020-2022 реализован проект ТММ за больными центра ХСН на базе ЦГБ 20 (5 публикаций, в </a:t>
            </a:r>
            <a:r>
              <a:rPr lang="ru-RU" dirty="0" err="1"/>
              <a:t>тч</a:t>
            </a:r>
            <a:r>
              <a:rPr lang="ru-RU" dirty="0"/>
              <a:t> </a:t>
            </a:r>
            <a:r>
              <a:rPr lang="en-US" dirty="0"/>
              <a:t>ESC 2021</a:t>
            </a:r>
            <a:r>
              <a:rPr lang="ru-RU" dirty="0"/>
              <a:t>, более 10 выступлений на международных и национальных конгрессах, премия Губернатора СО)</a:t>
            </a:r>
          </a:p>
          <a:p>
            <a:pPr marL="285750" indent="-285750">
              <a:buFontTx/>
              <a:buChar char="-"/>
            </a:pPr>
            <a:r>
              <a:rPr lang="ru-RU" dirty="0"/>
              <a:t>Участие в 4 пилотных проектах по ТМ с ТФОМС и МЗ СО в 2021-2022 </a:t>
            </a:r>
            <a:r>
              <a:rPr lang="ru-RU" dirty="0" err="1"/>
              <a:t>гг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Член Комитета цифровых инноваций Национальной Ассоциации Управленцев сферы Здравоохранения;</a:t>
            </a:r>
          </a:p>
          <a:p>
            <a:pPr marL="285750" indent="-285750">
              <a:buFontTx/>
              <a:buChar char="-"/>
            </a:pPr>
            <a:r>
              <a:rPr lang="ru-RU" dirty="0"/>
              <a:t>Приоритетные направления – улучшение цифровой готовности </a:t>
            </a:r>
            <a:r>
              <a:rPr lang="ru-RU" dirty="0" err="1"/>
              <a:t>пациентского</a:t>
            </a:r>
            <a:r>
              <a:rPr lang="ru-RU" dirty="0"/>
              <a:t> сообщества (Директор Института пациентов ООО «</a:t>
            </a:r>
            <a:r>
              <a:rPr lang="en-US" dirty="0" err="1"/>
              <a:t>DocStarClub</a:t>
            </a:r>
            <a:r>
              <a:rPr lang="ru-RU" dirty="0"/>
              <a:t>»</a:t>
            </a:r>
            <a:r>
              <a:rPr lang="en-US" dirty="0"/>
              <a:t>)</a:t>
            </a:r>
            <a:endParaRPr lang="ru-RU" dirty="0"/>
          </a:p>
          <a:p>
            <a:pPr marL="285750" indent="-285750" algn="ctr">
              <a:buFontTx/>
              <a:buChar char="-"/>
            </a:pP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D4C7C44-64AA-1D82-7F88-10CA21A87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58" t="-2206" r="17687" b="1469"/>
          <a:stretch/>
        </p:blipFill>
        <p:spPr>
          <a:xfrm>
            <a:off x="8469442" y="3192905"/>
            <a:ext cx="3567659" cy="3492708"/>
          </a:xfrm>
          <a:prstGeom prst="rect">
            <a:avLst/>
          </a:prstGeom>
        </p:spPr>
      </p:pic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766765BA-D368-2403-9BA0-2233A28F31F6}"/>
              </a:ext>
            </a:extLst>
          </p:cNvPr>
          <p:cNvSpPr/>
          <p:nvPr/>
        </p:nvSpPr>
        <p:spPr>
          <a:xfrm>
            <a:off x="7800766" y="458959"/>
            <a:ext cx="4154042" cy="225426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Наука: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17 лет работа в международных РКИ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к.м.н., в процессе написания докторской диссертации на тему ТММ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 преподаватель, лидер мнений (</a:t>
            </a:r>
            <a:r>
              <a:rPr lang="en-US" sz="1600" dirty="0"/>
              <a:t>social media)</a:t>
            </a:r>
            <a:endParaRPr lang="ru-RU" sz="1600" dirty="0"/>
          </a:p>
          <a:p>
            <a:pPr marL="285750" indent="-285750">
              <a:buFontTx/>
              <a:buChar char="-"/>
            </a:pPr>
            <a:r>
              <a:rPr lang="ru-RU" sz="1600" dirty="0"/>
              <a:t>57 публикаций 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Более 80 докладов на конгрессах</a:t>
            </a:r>
          </a:p>
        </p:txBody>
      </p:sp>
    </p:spTree>
    <p:extLst>
      <p:ext uri="{BB962C8B-B14F-4D97-AF65-F5344CB8AC3E}">
        <p14:creationId xmlns:p14="http://schemas.microsoft.com/office/powerpoint/2010/main" val="315891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6D4CB5-B3E4-8B46-93EB-F8CDD8BED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141" y="159062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Дизайн</a:t>
            </a:r>
            <a:r>
              <a:rPr lang="ru-RU" dirty="0"/>
              <a:t> </a:t>
            </a:r>
            <a:r>
              <a:rPr lang="ru-RU" b="1" dirty="0">
                <a:solidFill>
                  <a:schemeClr val="accent1"/>
                </a:solidFill>
              </a:rPr>
              <a:t>исследования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E4E7CF5-09A0-F148-B849-F21C784EF050}"/>
              </a:ext>
            </a:extLst>
          </p:cNvPr>
          <p:cNvSpPr/>
          <p:nvPr/>
        </p:nvSpPr>
        <p:spPr>
          <a:xfrm>
            <a:off x="4105676" y="1290939"/>
            <a:ext cx="3412902" cy="1291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Пациенты с верифицированной ХСН, выписанные из стационара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F8202A9-7042-8C4E-9A04-BC8D141EB9D3}"/>
              </a:ext>
            </a:extLst>
          </p:cNvPr>
          <p:cNvSpPr/>
          <p:nvPr/>
        </p:nvSpPr>
        <p:spPr>
          <a:xfrm>
            <a:off x="1057141" y="3278156"/>
            <a:ext cx="2858036" cy="1325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Группа 1 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Телефонное ДДН + очное наблюдение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1D78F6A-4932-9748-8130-B1812E35B853}"/>
              </a:ext>
            </a:extLst>
          </p:cNvPr>
          <p:cNvSpPr/>
          <p:nvPr/>
        </p:nvSpPr>
        <p:spPr>
          <a:xfrm>
            <a:off x="4654907" y="3278156"/>
            <a:ext cx="2858036" cy="1325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Группа 2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 ДДН в ПО «</a:t>
            </a:r>
            <a:r>
              <a:rPr lang="ru-RU" dirty="0" err="1"/>
              <a:t>Медсенжер</a:t>
            </a:r>
            <a:r>
              <a:rPr lang="ru-RU" dirty="0"/>
              <a:t>» + очное наблюдение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87FD9A8-7DC0-754B-AA65-30F2F3EE2BD9}"/>
              </a:ext>
            </a:extLst>
          </p:cNvPr>
          <p:cNvSpPr/>
          <p:nvPr/>
        </p:nvSpPr>
        <p:spPr>
          <a:xfrm>
            <a:off x="8276823" y="3278156"/>
            <a:ext cx="2858036" cy="1325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Группа 3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Очное наблюдение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0CB5B644-DEAF-2A4F-8CDA-3C8E90A518BB}"/>
              </a:ext>
            </a:extLst>
          </p:cNvPr>
          <p:cNvCxnSpPr>
            <a:stCxn id="4" idx="2"/>
          </p:cNvCxnSpPr>
          <p:nvPr/>
        </p:nvCxnSpPr>
        <p:spPr>
          <a:xfrm flipH="1">
            <a:off x="2379908" y="2582046"/>
            <a:ext cx="3432219" cy="653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458CDF43-DDD1-7B48-88DE-FF74D9537749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5812127" y="2582046"/>
            <a:ext cx="271798" cy="696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389FF927-7FC6-EF41-8C67-344E381215EF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5812127" y="2571222"/>
            <a:ext cx="3893714" cy="706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 вправо 17">
            <a:extLst>
              <a:ext uri="{FF2B5EF4-FFF2-40B4-BE49-F238E27FC236}">
                <a16:creationId xmlns:a16="http://schemas.microsoft.com/office/drawing/2014/main" xmlns="" id="{275B9AAF-5644-094D-A6AF-9A06133A05BD}"/>
              </a:ext>
            </a:extLst>
          </p:cNvPr>
          <p:cNvSpPr/>
          <p:nvPr/>
        </p:nvSpPr>
        <p:spPr>
          <a:xfrm>
            <a:off x="1079945" y="4745387"/>
            <a:ext cx="10054914" cy="653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НАБЛЮДЕНИЕ 12 МЕСЯЦЕВ, 4 визита</a:t>
            </a:r>
            <a:endParaRPr lang="ru-RU" b="1" dirty="0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xmlns="" id="{F0617D26-7C1B-E541-8ED6-E1E0686C4F38}"/>
              </a:ext>
            </a:extLst>
          </p:cNvPr>
          <p:cNvSpPr/>
          <p:nvPr/>
        </p:nvSpPr>
        <p:spPr>
          <a:xfrm>
            <a:off x="1057141" y="5398653"/>
            <a:ext cx="4262907" cy="13587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КОНТРОЛЬ ЛАБОРАТОРНЫХ, ИНСТРУМЕНТАЛЬНЫХ ОБСЛЕДОВАНИЙ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ОЦЕНКА КОНЕЧНЫХ ТОЧЕК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ОЦЕНКА ПРИНИМАЕМОЙ ТЕРАПИИ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BF3DD974-F32D-CB48-AA5E-8DA17AB1F464}"/>
              </a:ext>
            </a:extLst>
          </p:cNvPr>
          <p:cNvSpPr/>
          <p:nvPr/>
        </p:nvSpPr>
        <p:spPr>
          <a:xfrm>
            <a:off x="6083925" y="5398653"/>
            <a:ext cx="4262907" cy="13587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ОЦЕНКА ПРИВЕРЖЕННОСТИ К ЛЕЧЕНИЮ, УДОВЛЕТВОРЕННОСТИ КАЧЕСТВОМ ДН, УДОБСТВА ФОРМЫ ДН, ОЦЕНКА ЦИФРОВОЙ ГОТОВНОСТИ</a:t>
            </a:r>
          </a:p>
        </p:txBody>
      </p:sp>
    </p:spTree>
    <p:extLst>
      <p:ext uri="{BB962C8B-B14F-4D97-AF65-F5344CB8AC3E}">
        <p14:creationId xmlns:p14="http://schemas.microsoft.com/office/powerpoint/2010/main" val="3629026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CA9B2C-0D37-77AD-105F-179AC2056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05" y="13265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D61235"/>
                </a:solidFill>
              </a:rPr>
              <a:t>Результаты телемедицинского мониторинга в сравнении со стандартным ДН</a:t>
            </a:r>
            <a:r>
              <a:rPr lang="en-US" sz="4000" b="1" dirty="0">
                <a:solidFill>
                  <a:srgbClr val="D61235"/>
                </a:solidFill>
              </a:rPr>
              <a:t>*</a:t>
            </a:r>
            <a:endParaRPr lang="ru-RU" sz="4000" b="1" dirty="0">
              <a:solidFill>
                <a:srgbClr val="D61235"/>
              </a:solidFill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xmlns="" id="{EAE6B6B7-AC98-977E-E25F-807DBACA81B9}"/>
              </a:ext>
            </a:extLst>
          </p:cNvPr>
          <p:cNvSpPr txBox="1"/>
          <p:nvPr/>
        </p:nvSpPr>
        <p:spPr>
          <a:xfrm>
            <a:off x="3618544" y="2360512"/>
            <a:ext cx="329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effectLst/>
                <a:ea typeface="Calibri" panose="020F0502020204030204" pitchFamily="34" charset="0"/>
              </a:rPr>
              <a:t>ОШ 2,73, ДИ 95% (1,1; 7,39)</a:t>
            </a:r>
            <a:r>
              <a:rPr lang="ru-RU" sz="3600" dirty="0">
                <a:effectLst/>
              </a:rPr>
              <a:t> </a:t>
            </a:r>
            <a:endParaRPr lang="ru-RU" sz="2000" b="1" dirty="0"/>
          </a:p>
        </p:txBody>
      </p:sp>
      <p:sp>
        <p:nvSpPr>
          <p:cNvPr id="13" name="Объект 11">
            <a:extLst>
              <a:ext uri="{FF2B5EF4-FFF2-40B4-BE49-F238E27FC236}">
                <a16:creationId xmlns:a16="http://schemas.microsoft.com/office/drawing/2014/main" xmlns="" id="{4D0226C9-FDAF-8A69-F737-01764337B3EF}"/>
              </a:ext>
            </a:extLst>
          </p:cNvPr>
          <p:cNvSpPr txBox="1">
            <a:spLocks/>
          </p:cNvSpPr>
          <p:nvPr/>
        </p:nvSpPr>
        <p:spPr>
          <a:xfrm>
            <a:off x="280260" y="6157402"/>
            <a:ext cx="9437177" cy="700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________</a:t>
            </a:r>
            <a:r>
              <a:rPr lang="ru-RU" sz="1600" dirty="0"/>
              <a:t>___________________</a:t>
            </a:r>
            <a:r>
              <a:rPr lang="en-US" sz="1600" dirty="0"/>
              <a:t>__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*</a:t>
            </a:r>
            <a:r>
              <a:rPr lang="ru-RU" sz="1600" dirty="0"/>
              <a:t>ДН – диспансерное наблюдение</a:t>
            </a: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xmlns="" id="{D0431999-9CAB-1D75-29A6-D6CB4152D9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2190445"/>
              </p:ext>
            </p:extLst>
          </p:nvPr>
        </p:nvGraphicFramePr>
        <p:xfrm>
          <a:off x="685542" y="2134988"/>
          <a:ext cx="5303520" cy="2526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4">
            <a:extLst>
              <a:ext uri="{FF2B5EF4-FFF2-40B4-BE49-F238E27FC236}">
                <a16:creationId xmlns:a16="http://schemas.microsoft.com/office/drawing/2014/main" xmlns="" id="{48B969B2-A05E-0259-764F-43726FBAA977}"/>
              </a:ext>
            </a:extLst>
          </p:cNvPr>
          <p:cNvSpPr txBox="1"/>
          <p:nvPr/>
        </p:nvSpPr>
        <p:spPr>
          <a:xfrm>
            <a:off x="423310" y="4806661"/>
            <a:ext cx="3606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effectLst/>
                <a:ea typeface="Calibri" panose="020F0502020204030204" pitchFamily="34" charset="0"/>
              </a:rPr>
              <a:t>Группа 1 </a:t>
            </a:r>
            <a:r>
              <a:rPr lang="en-US" sz="1800" b="1" dirty="0">
                <a:effectLst/>
                <a:ea typeface="Calibri" panose="020F0502020204030204" pitchFamily="34" charset="0"/>
              </a:rPr>
              <a:t>vs </a:t>
            </a:r>
            <a:r>
              <a:rPr lang="ru-RU" sz="1800" b="1" dirty="0">
                <a:effectLst/>
                <a:ea typeface="Calibri" panose="020F0502020204030204" pitchFamily="34" charset="0"/>
              </a:rPr>
              <a:t>Группа 2 </a:t>
            </a:r>
          </a:p>
          <a:p>
            <a:endParaRPr lang="ru-RU" sz="1800" dirty="0">
              <a:effectLst/>
              <a:ea typeface="Calibri" panose="020F0502020204030204" pitchFamily="34" charset="0"/>
            </a:endParaRPr>
          </a:p>
          <a:p>
            <a:r>
              <a:rPr lang="ru-RU" sz="1800" dirty="0">
                <a:effectLst/>
                <a:ea typeface="Calibri" panose="020F0502020204030204" pitchFamily="34" charset="0"/>
              </a:rPr>
              <a:t>ОШ 1,39, ДИ 95% (0,19;0,81), р=0,011</a:t>
            </a:r>
            <a:r>
              <a:rPr lang="ru-RU" sz="3600" dirty="0">
                <a:effectLst/>
              </a:rPr>
              <a:t> </a:t>
            </a:r>
            <a:endParaRPr lang="ru-RU" sz="2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3C4EBD9-1728-8600-C985-4C5E4AB91D30}"/>
              </a:ext>
            </a:extLst>
          </p:cNvPr>
          <p:cNvSpPr txBox="1"/>
          <p:nvPr/>
        </p:nvSpPr>
        <p:spPr>
          <a:xfrm>
            <a:off x="197603" y="1528428"/>
            <a:ext cx="609858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Влияние типа амбулаторного наблюдения (дистанционное/очное) на конечные точки 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через 3 месяца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xmlns="" id="{AD3F9CA9-B0EF-4FA1-9CCC-DE06E6E6FB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6815895"/>
              </p:ext>
            </p:extLst>
          </p:nvPr>
        </p:nvGraphicFramePr>
        <p:xfrm>
          <a:off x="6493790" y="2851688"/>
          <a:ext cx="5462119" cy="3560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40FF1D5-24EB-324C-3A0C-BBA19E0C9F8C}"/>
              </a:ext>
            </a:extLst>
          </p:cNvPr>
          <p:cNvSpPr txBox="1"/>
          <p:nvPr/>
        </p:nvSpPr>
        <p:spPr>
          <a:xfrm>
            <a:off x="6208362" y="1556842"/>
            <a:ext cx="609858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Влияние типа амбулаторного наблюдения (дистанционное/очное) на конечные точки 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через 12 </a:t>
            </a:r>
            <a:r>
              <a:rPr lang="ru-RU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мес</a:t>
            </a:r>
            <a:endParaRPr lang="ru-RU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097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2F1A50-FE35-FF44-71D4-199F568C1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51" y="167901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Методические рекомендации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D814B6F-4677-D15C-C763-347187777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286578"/>
            <a:ext cx="5237136" cy="557142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431A659-2220-5B68-6427-3D116F630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267" y="1116422"/>
            <a:ext cx="4967757" cy="591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87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1557CEC-69CC-684C-A646-F8385FC146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1635" y="180459"/>
            <a:ext cx="10515600" cy="1038741"/>
          </a:xfrm>
        </p:spPr>
        <p:txBody>
          <a:bodyPr>
            <a:normAutofit/>
          </a:bodyPr>
          <a:lstStyle/>
          <a:p>
            <a:r>
              <a:rPr lang="ru-RU" sz="4000" b="1" dirty="0"/>
              <a:t>С чем столкнулись врачи в ГАУЗ СО «ЦГБ №20»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6EE56435-1DE3-974E-9891-6E13B220CA3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680610"/>
              </p:ext>
            </p:extLst>
          </p:nvPr>
        </p:nvGraphicFramePr>
        <p:xfrm>
          <a:off x="343354" y="2317750"/>
          <a:ext cx="4867275" cy="454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4D9DC0-1596-8543-8C2C-5FE4B1EFA787}"/>
              </a:ext>
            </a:extLst>
          </p:cNvPr>
          <p:cNvSpPr txBox="1"/>
          <p:nvPr/>
        </p:nvSpPr>
        <p:spPr>
          <a:xfrm>
            <a:off x="397214" y="1157680"/>
            <a:ext cx="528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Длительность ТММ у пациентов с ХСН 2020-2022 </a:t>
            </a:r>
            <a:r>
              <a:rPr lang="ru-RU" b="1" dirty="0" err="1"/>
              <a:t>гг</a:t>
            </a:r>
            <a:endParaRPr lang="ru-RU" b="1" dirty="0"/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23967D1A-932D-D297-5EC8-2994CE2223C7}"/>
              </a:ext>
            </a:extLst>
          </p:cNvPr>
          <p:cNvSpPr/>
          <p:nvPr/>
        </p:nvSpPr>
        <p:spPr>
          <a:xfrm>
            <a:off x="5892800" y="2614385"/>
            <a:ext cx="5731782" cy="3858986"/>
          </a:xfrm>
          <a:prstGeom prst="roundRect">
            <a:avLst/>
          </a:prstGeom>
          <a:ln w="3492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r>
              <a:rPr lang="ru-RU" sz="2000" b="1" dirty="0"/>
              <a:t>Выявленные проблемы при ТММ с ПО:</a:t>
            </a:r>
          </a:p>
          <a:p>
            <a:endParaRPr lang="ru-RU" sz="2000" b="1" dirty="0"/>
          </a:p>
          <a:p>
            <a:r>
              <a:rPr lang="ru-RU" dirty="0"/>
              <a:t>1. отсутствие у пациентов навыка проведений измерений, тонометров, напольных весов и др. и отсутствие ЖЕЛАНИЯ заносить данные в приложение</a:t>
            </a:r>
          </a:p>
          <a:p>
            <a:r>
              <a:rPr lang="ru-RU" dirty="0"/>
              <a:t>2. попытки пациентов получить полную медицинскую консультацию, использование ПО как чата с врачом</a:t>
            </a:r>
          </a:p>
          <a:p>
            <a:r>
              <a:rPr lang="ru-RU" dirty="0"/>
              <a:t>3. Утрата интереса (не видят смысл? Не доносятся ценности)</a:t>
            </a:r>
          </a:p>
          <a:p>
            <a:endParaRPr lang="ru-RU" dirty="0"/>
          </a:p>
          <a:p>
            <a:endParaRPr lang="ru-RU" sz="2000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8D8FCD-9F0A-2DAE-FB3B-2CF28B8A624F}"/>
              </a:ext>
            </a:extLst>
          </p:cNvPr>
          <p:cNvSpPr txBox="1"/>
          <p:nvPr/>
        </p:nvSpPr>
        <p:spPr>
          <a:xfrm>
            <a:off x="448014" y="1629394"/>
            <a:ext cx="100453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Из 368 больных, выписанных из КО в период набора, 180 было рандомизировано в группу ТММ с ПО, </a:t>
            </a:r>
          </a:p>
          <a:p>
            <a:r>
              <a:rPr lang="ru-RU" sz="1600" b="1" dirty="0">
                <a:solidFill>
                  <a:schemeClr val="accent1"/>
                </a:solidFill>
              </a:rPr>
              <a:t>из них 30% отказались от данного вида ДН, 10% не имели технической возможности, 7% не проявились после</a:t>
            </a:r>
          </a:p>
          <a:p>
            <a:r>
              <a:rPr lang="ru-RU" sz="1600" b="1" dirty="0">
                <a:solidFill>
                  <a:schemeClr val="accent1"/>
                </a:solidFill>
              </a:rPr>
              <a:t>Регистрации в программе </a:t>
            </a:r>
          </a:p>
        </p:txBody>
      </p:sp>
    </p:spTree>
    <p:extLst>
      <p:ext uri="{BB962C8B-B14F-4D97-AF65-F5344CB8AC3E}">
        <p14:creationId xmlns:p14="http://schemas.microsoft.com/office/powerpoint/2010/main" val="72139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ED09E4-F380-39C0-1E03-18AB1B4B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D61235"/>
                </a:solidFill>
              </a:rPr>
              <a:t>Оценка цифровой готовности пациентов с ХСН: дизайн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CC1BB1-0DA9-B29D-32D7-520E6F29E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5191"/>
            <a:ext cx="11064498" cy="4497684"/>
          </a:xfrm>
        </p:spPr>
        <p:txBody>
          <a:bodyPr/>
          <a:lstStyle/>
          <a:p>
            <a:r>
              <a:rPr lang="ru-RU" dirty="0"/>
              <a:t>Анкетирование пациентов межрайонного центра ХСН ГАУЗ СО «ЦГБ №20» (87% - стационар; 9,3% - он-лайн, 3,7% - поликлиника);</a:t>
            </a:r>
          </a:p>
          <a:p>
            <a:r>
              <a:rPr lang="ru-RU" dirty="0"/>
              <a:t>54 респондента;</a:t>
            </a:r>
          </a:p>
          <a:p>
            <a:r>
              <a:rPr lang="ru-RU" dirty="0"/>
              <a:t>Средний возраст 64,79 [54;81]</a:t>
            </a:r>
            <a:r>
              <a:rPr lang="en-US" dirty="0"/>
              <a:t> </a:t>
            </a:r>
            <a:r>
              <a:rPr lang="ru-RU" dirty="0"/>
              <a:t>лет;</a:t>
            </a:r>
          </a:p>
          <a:p>
            <a:r>
              <a:rPr lang="ru-RU" dirty="0"/>
              <a:t>Мужчины 44,4%, женщины 55,6%;</a:t>
            </a:r>
          </a:p>
          <a:p>
            <a:pPr marL="457200" lvl="1" indent="0">
              <a:buNone/>
            </a:pPr>
            <a:r>
              <a:rPr lang="ru-RU" dirty="0"/>
              <a:t>1) Опросник </a:t>
            </a:r>
            <a:r>
              <a:rPr lang="en-US" dirty="0"/>
              <a:t>Mini-Cog</a:t>
            </a:r>
            <a:r>
              <a:rPr lang="ru-RU" dirty="0"/>
              <a:t>;</a:t>
            </a:r>
            <a:endParaRPr lang="en-US" dirty="0"/>
          </a:p>
          <a:p>
            <a:pPr marL="457200" lvl="1" indent="0">
              <a:buNone/>
            </a:pPr>
            <a:r>
              <a:rPr lang="ru-RU" dirty="0"/>
              <a:t>2) </a:t>
            </a:r>
            <a:r>
              <a:rPr lang="en-US" dirty="0"/>
              <a:t>9-</a:t>
            </a:r>
            <a:r>
              <a:rPr lang="ru-RU" dirty="0"/>
              <a:t>и </a:t>
            </a:r>
            <a:r>
              <a:rPr lang="ru-RU" dirty="0" err="1"/>
              <a:t>пунктовая</a:t>
            </a:r>
            <a:r>
              <a:rPr lang="ru-RU" dirty="0"/>
              <a:t> Европейская шкала оценки способности к самопомощи пациентов с ХСН;</a:t>
            </a:r>
          </a:p>
          <a:p>
            <a:pPr marL="457200" lvl="1" indent="0">
              <a:buNone/>
            </a:pPr>
            <a:r>
              <a:rPr lang="ru-RU" dirty="0"/>
              <a:t>3) Анкета по изучению цифровой грамотности, компетенции, доверия (21 вопрос).</a:t>
            </a:r>
            <a:endParaRPr lang="en-US" dirty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199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ED09E4-F380-39C0-1E03-18AB1B4B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650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D61235"/>
                </a:solidFill>
              </a:rPr>
              <a:t>Результаты изучения цифровой грамотности пациентов с ХСН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D519C005-55CF-0239-2B3F-B94D47A3AAFD}"/>
              </a:ext>
            </a:extLst>
          </p:cNvPr>
          <p:cNvGraphicFramePr>
            <a:graphicFrameLocks/>
          </p:cNvGraphicFramePr>
          <p:nvPr/>
        </p:nvGraphicFramePr>
        <p:xfrm>
          <a:off x="236452" y="1862327"/>
          <a:ext cx="4123176" cy="326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B8A0B23-1C16-F245-5957-3B00535231FC}"/>
              </a:ext>
            </a:extLst>
          </p:cNvPr>
          <p:cNvSpPr/>
          <p:nvPr/>
        </p:nvSpPr>
        <p:spPr>
          <a:xfrm>
            <a:off x="961107" y="5182525"/>
            <a:ext cx="1755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38% - менее 4б.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652C9AB5-05A6-9CCC-5E4C-ADF54A8D3D52}"/>
              </a:ext>
            </a:extLst>
          </p:cNvPr>
          <p:cNvGraphicFramePr>
            <a:graphicFrameLocks/>
          </p:cNvGraphicFramePr>
          <p:nvPr/>
        </p:nvGraphicFramePr>
        <p:xfrm>
          <a:off x="4359628" y="1700698"/>
          <a:ext cx="4123176" cy="3568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5A453DB-4CAD-207B-A802-9EAAFA9BCFAC}"/>
              </a:ext>
            </a:extLst>
          </p:cNvPr>
          <p:cNvSpPr/>
          <p:nvPr/>
        </p:nvSpPr>
        <p:spPr>
          <a:xfrm>
            <a:off x="7760563" y="3023156"/>
            <a:ext cx="995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&gt;</a:t>
            </a:r>
            <a:r>
              <a:rPr lang="ru-RU" b="1" dirty="0"/>
              <a:t>22,5 б</a:t>
            </a:r>
            <a:r>
              <a:rPr lang="en-US" b="1" dirty="0"/>
              <a:t>. </a:t>
            </a:r>
            <a:endParaRPr lang="ru-RU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F736AC3-FF8F-8549-FAF8-93E002D2E0E5}"/>
              </a:ext>
            </a:extLst>
          </p:cNvPr>
          <p:cNvSpPr/>
          <p:nvPr/>
        </p:nvSpPr>
        <p:spPr>
          <a:xfrm>
            <a:off x="7813461" y="4004305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&lt;22</a:t>
            </a:r>
            <a:r>
              <a:rPr lang="ru-RU" b="1" dirty="0"/>
              <a:t>,5 б.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D8102A7-BB0F-8D1E-A287-72B22B3203E6}"/>
              </a:ext>
            </a:extLst>
          </p:cNvPr>
          <p:cNvSpPr txBox="1"/>
          <p:nvPr/>
        </p:nvSpPr>
        <p:spPr>
          <a:xfrm>
            <a:off x="3738191" y="5367191"/>
            <a:ext cx="6194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Макс.балл</a:t>
            </a:r>
            <a:r>
              <a:rPr lang="ru-RU" dirty="0"/>
              <a:t> 45 – низкая способность к самопомощи</a:t>
            </a:r>
          </a:p>
          <a:p>
            <a:endParaRPr lang="ru-RU" dirty="0"/>
          </a:p>
          <a:p>
            <a:r>
              <a:rPr lang="ru-RU" dirty="0"/>
              <a:t>20 пациентов (38%)– набрали более 30 баллов по </a:t>
            </a:r>
            <a:r>
              <a:rPr lang="en-US" dirty="0"/>
              <a:t>EHFScBS-9</a:t>
            </a:r>
            <a:endParaRPr lang="ru-RU" dirty="0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71DCE716-876C-0E23-B86F-241E9E505F0F}"/>
              </a:ext>
            </a:extLst>
          </p:cNvPr>
          <p:cNvGraphicFramePr/>
          <p:nvPr/>
        </p:nvGraphicFramePr>
        <p:xfrm>
          <a:off x="9098280" y="1700698"/>
          <a:ext cx="2857268" cy="348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23059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ED09E4-F380-39C0-1E03-18AB1B4B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650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D61235"/>
                </a:solidFill>
              </a:rPr>
              <a:t>Результаты изучения цифровой готовности пациентов с ХСН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CC1BB1-0DA9-B29D-32D7-520E6F29E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Анкета по изучению цифровой грамотности 21 вопрос:</a:t>
            </a:r>
          </a:p>
          <a:p>
            <a:endParaRPr lang="ru-RU" sz="3200" dirty="0"/>
          </a:p>
          <a:p>
            <a:pPr lvl="1"/>
            <a:r>
              <a:rPr lang="ru-RU" sz="2800" dirty="0"/>
              <a:t>Блок по оценке </a:t>
            </a:r>
            <a:r>
              <a:rPr lang="ru-RU" sz="2800" b="1" dirty="0"/>
              <a:t>цифровых компетенций</a:t>
            </a:r>
            <a:r>
              <a:rPr lang="ru-RU" sz="2800" dirty="0"/>
              <a:t>: 6 вопросов;</a:t>
            </a:r>
          </a:p>
          <a:p>
            <a:pPr lvl="1"/>
            <a:r>
              <a:rPr lang="ru-RU" sz="2800" dirty="0"/>
              <a:t>Блок по оценке </a:t>
            </a:r>
            <a:r>
              <a:rPr lang="ru-RU" sz="2800" b="1" dirty="0"/>
              <a:t>цифрового доверия</a:t>
            </a:r>
            <a:r>
              <a:rPr lang="ru-RU" sz="2800" dirty="0"/>
              <a:t>: 3 вопроса;</a:t>
            </a:r>
          </a:p>
          <a:p>
            <a:pPr lvl="1"/>
            <a:r>
              <a:rPr lang="ru-RU" sz="2800" dirty="0"/>
              <a:t>Блок по изучению </a:t>
            </a:r>
            <a:r>
              <a:rPr lang="ru-RU" sz="2800" b="1" dirty="0"/>
              <a:t>цифровой грамотности</a:t>
            </a:r>
            <a:r>
              <a:rPr lang="ru-RU" sz="2800" dirty="0"/>
              <a:t>: 4 вопроса;</a:t>
            </a:r>
          </a:p>
          <a:p>
            <a:pPr lvl="1"/>
            <a:r>
              <a:rPr lang="ru-RU" sz="2800" dirty="0"/>
              <a:t>Вопросы о наличии гаджетов, постоянного доступа в Интернет, об уровне образования, месте проживания, статусе (пенсионер/работающий).</a:t>
            </a:r>
          </a:p>
        </p:txBody>
      </p:sp>
    </p:spTree>
    <p:extLst>
      <p:ext uri="{BB962C8B-B14F-4D97-AF65-F5344CB8AC3E}">
        <p14:creationId xmlns:p14="http://schemas.microsoft.com/office/powerpoint/2010/main" val="4187817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2975</TotalTime>
  <Words>975</Words>
  <Application>Microsoft Office PowerPoint</Application>
  <PresentationFormat>Широкоэкранный</PresentationFormat>
  <Paragraphs>137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Тема Office</vt:lpstr>
      <vt:lpstr>Практика внедрения телемедицинского мониторинга.  О чем не принято говорить вслух?</vt:lpstr>
      <vt:lpstr>Презентация PowerPoint</vt:lpstr>
      <vt:lpstr>Дизайн исследования</vt:lpstr>
      <vt:lpstr>Результаты телемедицинского мониторинга в сравнении со стандартным ДН*</vt:lpstr>
      <vt:lpstr>Методические рекомендации</vt:lpstr>
      <vt:lpstr>С чем столкнулись врачи в ГАУЗ СО «ЦГБ №20»</vt:lpstr>
      <vt:lpstr>Оценка цифровой готовности пациентов с ХСН: дизайн исследования</vt:lpstr>
      <vt:lpstr>Результаты изучения цифровой грамотности пациентов с ХСН</vt:lpstr>
      <vt:lpstr>Результаты изучения цифровой готовности пациентов с ХСН</vt:lpstr>
      <vt:lpstr>1. Результаты изучения цифровой грамотности пациентов с ХСН</vt:lpstr>
      <vt:lpstr>2. Результаты изучения цифровой компетентности пациентов с ХСН</vt:lpstr>
      <vt:lpstr>3. Результаты изучения цифрового доверия пациентов с ХСН</vt:lpstr>
      <vt:lpstr>Выводы:</vt:lpstr>
      <vt:lpstr>Презентация PowerPoint</vt:lpstr>
      <vt:lpstr>Основные результаты обучения</vt:lpstr>
      <vt:lpstr>Заключение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Клиническая эффективность телемедицинского мониторинга</dc:title>
  <dc:creator>Анна Исаева</dc:creator>
  <cp:lastModifiedBy>ПРИВЕТ  !</cp:lastModifiedBy>
  <cp:revision>14</cp:revision>
  <dcterms:created xsi:type="dcterms:W3CDTF">2022-11-30T05:49:43Z</dcterms:created>
  <dcterms:modified xsi:type="dcterms:W3CDTF">2023-06-01T05:15:34Z</dcterms:modified>
</cp:coreProperties>
</file>