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9" r:id="rId3"/>
    <p:sldId id="266" r:id="rId4"/>
    <p:sldId id="271" r:id="rId5"/>
    <p:sldId id="273" r:id="rId6"/>
    <p:sldId id="272" r:id="rId7"/>
    <p:sldId id="270" r:id="rId8"/>
    <p:sldId id="265" r:id="rId9"/>
    <p:sldId id="261" r:id="rId10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870D-548D-47DE-B16C-63AEF8411E3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323F1-9CF2-4A19-AC11-B7959C58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7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906358" y="3583475"/>
            <a:ext cx="7250853" cy="293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:notes"/>
          <p:cNvSpPr txBox="1">
            <a:spLocks noGrp="1"/>
          </p:cNvSpPr>
          <p:nvPr>
            <p:ph type="sldNum" idx="12"/>
          </p:nvPr>
        </p:nvSpPr>
        <p:spPr>
          <a:xfrm>
            <a:off x="5133937" y="7072568"/>
            <a:ext cx="3927545" cy="3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10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84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9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40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3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79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4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906358" y="3583475"/>
            <a:ext cx="7250853" cy="293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:notes"/>
          <p:cNvSpPr txBox="1">
            <a:spLocks noGrp="1"/>
          </p:cNvSpPr>
          <p:nvPr>
            <p:ph type="sldNum" idx="12"/>
          </p:nvPr>
        </p:nvSpPr>
        <p:spPr>
          <a:xfrm>
            <a:off x="5133937" y="7072568"/>
            <a:ext cx="3927545" cy="3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72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 type="title">
  <p:cSld name="4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 b="0" i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" name="Google Shape;16;p8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7" name="Google Shape;17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" name="Google Shape;19;p8"/>
          <p:cNvGrpSpPr/>
          <p:nvPr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0" name="Google Shape;20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FFFFF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8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23" name="Google Shape;23;p8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8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5" name="Google Shape;25;p8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26" name="Google Shape;26;p8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8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8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8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8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8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8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8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8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8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8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8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8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8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8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8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8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8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8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8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8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8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8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8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8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8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8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8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8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8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8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8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8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8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8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8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8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8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8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8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8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8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8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8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" name="Google Shape;87;p8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88" name="Google Shape;88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0" name="Google Shape;90;p8"/>
          <p:cNvGrpSpPr/>
          <p:nvPr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91" name="Google Shape;91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FFFFF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" name="Google Shape;93;p8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94" name="Google Shape;94;p8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8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96" name="Google Shape;96;p8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8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8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7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 type="obj">
  <p:cSld name="1_Заголовок и объект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00975" y="229323"/>
            <a:ext cx="11749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200975" y="823865"/>
            <a:ext cx="11749599" cy="53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6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итульный слайд">
  <p:cSld name="5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ctrTitle"/>
          </p:nvPr>
        </p:nvSpPr>
        <p:spPr>
          <a:xfrm>
            <a:off x="1386459" y="2292511"/>
            <a:ext cx="7120934" cy="14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subTitle" idx="1"/>
          </p:nvPr>
        </p:nvSpPr>
        <p:spPr>
          <a:xfrm>
            <a:off x="1386459" y="3874586"/>
            <a:ext cx="712093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 sz="1400" b="0" i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7" name="Google Shape;167;p10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68" name="Google Shape;168;p10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10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70" name="Google Shape;170;p10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171" name="Google Shape;171;p10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0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0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0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0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0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0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0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0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0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210" name="Google Shape;210;p10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2" name="Google Shape;232;p10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233" name="Google Shape;233;p10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0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5" name="Google Shape;235;p10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236" name="Google Shape;236;p10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10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10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239" name="Google Shape;239;p10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0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0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0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0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0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0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0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0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278" name="Google Shape;278;p10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0" name="Google Shape;300;p10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301" name="Google Shape;301;p10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10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60943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ldNum" idx="12"/>
          </p:nvPr>
        </p:nvSpPr>
        <p:spPr>
          <a:xfrm>
            <a:off x="9142196" y="64124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300040" y="45798"/>
            <a:ext cx="11591924" cy="1397287"/>
            <a:chOff x="658814" y="101459"/>
            <a:chExt cx="11591924" cy="1397287"/>
          </a:xfrm>
        </p:grpSpPr>
        <p:cxnSp>
          <p:nvCxnSpPr>
            <p:cNvPr id="307" name="Google Shape;307;p11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11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9" name="Google Shape;309;p11"/>
          <p:cNvGrpSpPr/>
          <p:nvPr/>
        </p:nvGrpSpPr>
        <p:grpSpPr>
          <a:xfrm>
            <a:off x="845693" y="6426965"/>
            <a:ext cx="833946" cy="4"/>
            <a:chOff x="658813" y="800103"/>
            <a:chExt cx="833946" cy="4"/>
          </a:xfrm>
        </p:grpSpPr>
        <p:cxnSp>
          <p:nvCxnSpPr>
            <p:cNvPr id="310" name="Google Shape;310;p11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11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2" name="Google Shape;312;p11"/>
          <p:cNvGrpSpPr/>
          <p:nvPr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13" name="Google Shape;313;p11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5" name="Google Shape;315;p11"/>
          <p:cNvGrpSpPr/>
          <p:nvPr/>
        </p:nvGrpSpPr>
        <p:grpSpPr>
          <a:xfrm>
            <a:off x="382365" y="6336247"/>
            <a:ext cx="0" cy="177875"/>
            <a:chOff x="8493637" y="81662"/>
            <a:chExt cx="0" cy="334824"/>
          </a:xfrm>
        </p:grpSpPr>
        <p:cxnSp>
          <p:nvCxnSpPr>
            <p:cNvPr id="316" name="Google Shape;316;p11"/>
            <p:cNvCxnSpPr/>
            <p:nvPr/>
          </p:nvCxnSpPr>
          <p:spPr>
            <a:xfrm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11"/>
            <p:cNvCxnSpPr/>
            <p:nvPr/>
          </p:nvCxnSpPr>
          <p:spPr>
            <a:xfrm rot="10800000"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57890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 txBox="1"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2"/>
          <p:cNvSpPr txBox="1">
            <a:spLocks noGrp="1"/>
          </p:cNvSpPr>
          <p:nvPr>
            <p:ph type="sldNum" idx="12"/>
          </p:nvPr>
        </p:nvSpPr>
        <p:spPr>
          <a:xfrm>
            <a:off x="9142196" y="64124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21" name="Google Shape;321;p12"/>
          <p:cNvGrpSpPr/>
          <p:nvPr/>
        </p:nvGrpSpPr>
        <p:grpSpPr>
          <a:xfrm>
            <a:off x="300040" y="45798"/>
            <a:ext cx="11591924" cy="1397287"/>
            <a:chOff x="658814" y="101459"/>
            <a:chExt cx="11591924" cy="1397287"/>
          </a:xfrm>
        </p:grpSpPr>
        <p:cxnSp>
          <p:nvCxnSpPr>
            <p:cNvPr id="322" name="Google Shape;322;p12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2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34566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 txBox="1">
            <a:spLocks noGrp="1"/>
          </p:cNvSpPr>
          <p:nvPr>
            <p:ph type="title"/>
          </p:nvPr>
        </p:nvSpPr>
        <p:spPr>
          <a:xfrm>
            <a:off x="203959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dt" idx="10"/>
          </p:nvPr>
        </p:nvSpPr>
        <p:spPr>
          <a:xfrm>
            <a:off x="752310" y="64124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327" name="Google Shape;327;p13"/>
          <p:cNvSpPr txBox="1">
            <a:spLocks noGrp="1"/>
          </p:cNvSpPr>
          <p:nvPr>
            <p:ph type="ftr" idx="11"/>
          </p:nvPr>
        </p:nvSpPr>
        <p:spPr>
          <a:xfrm>
            <a:off x="3842493" y="6412492"/>
            <a:ext cx="4507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328" name="Google Shape;328;p13"/>
          <p:cNvSpPr txBox="1">
            <a:spLocks noGrp="1"/>
          </p:cNvSpPr>
          <p:nvPr>
            <p:ph type="sldNum" idx="12"/>
          </p:nvPr>
        </p:nvSpPr>
        <p:spPr>
          <a:xfrm>
            <a:off x="9142196" y="64124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29" name="Google Shape;329;p13"/>
          <p:cNvGrpSpPr/>
          <p:nvPr/>
        </p:nvGrpSpPr>
        <p:grpSpPr>
          <a:xfrm>
            <a:off x="300043" y="45805"/>
            <a:ext cx="11591924" cy="1397287"/>
            <a:chOff x="658814" y="101459"/>
            <a:chExt cx="11591924" cy="1397287"/>
          </a:xfrm>
        </p:grpSpPr>
        <p:cxnSp>
          <p:nvCxnSpPr>
            <p:cNvPr id="330" name="Google Shape;330;p13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3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2" name="Google Shape;332;p13"/>
          <p:cNvGrpSpPr/>
          <p:nvPr/>
        </p:nvGrpSpPr>
        <p:grpSpPr>
          <a:xfrm>
            <a:off x="845694" y="6426965"/>
            <a:ext cx="833947" cy="4"/>
            <a:chOff x="658813" y="800103"/>
            <a:chExt cx="833946" cy="4"/>
          </a:xfrm>
        </p:grpSpPr>
        <p:cxnSp>
          <p:nvCxnSpPr>
            <p:cNvPr id="333" name="Google Shape;333;p13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3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" name="Google Shape;335;p13"/>
          <p:cNvGrpSpPr/>
          <p:nvPr/>
        </p:nvGrpSpPr>
        <p:grpSpPr>
          <a:xfrm>
            <a:off x="11075813" y="6426965"/>
            <a:ext cx="833947" cy="4"/>
            <a:chOff x="658813" y="800103"/>
            <a:chExt cx="833946" cy="4"/>
          </a:xfrm>
        </p:grpSpPr>
        <p:cxnSp>
          <p:nvCxnSpPr>
            <p:cNvPr id="336" name="Google Shape;336;p13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3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8" name="Google Shape;338;p13"/>
          <p:cNvGrpSpPr/>
          <p:nvPr/>
        </p:nvGrpSpPr>
        <p:grpSpPr>
          <a:xfrm>
            <a:off x="382366" y="6336254"/>
            <a:ext cx="0" cy="177875"/>
            <a:chOff x="8493637" y="81662"/>
            <a:chExt cx="0" cy="334824"/>
          </a:xfrm>
        </p:grpSpPr>
        <p:cxnSp>
          <p:nvCxnSpPr>
            <p:cNvPr id="339" name="Google Shape;339;p13"/>
            <p:cNvCxnSpPr/>
            <p:nvPr/>
          </p:nvCxnSpPr>
          <p:spPr>
            <a:xfrm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13"/>
            <p:cNvCxnSpPr/>
            <p:nvPr/>
          </p:nvCxnSpPr>
          <p:spPr>
            <a:xfrm rot="10800000"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" name="Google Shape;341;p13"/>
          <p:cNvSpPr txBox="1">
            <a:spLocks noGrp="1"/>
          </p:cNvSpPr>
          <p:nvPr>
            <p:ph type="body" idx="1"/>
          </p:nvPr>
        </p:nvSpPr>
        <p:spPr>
          <a:xfrm>
            <a:off x="732655" y="1003851"/>
            <a:ext cx="11164592" cy="51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2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4960" algn="l">
              <a:lnSpc>
                <a:spcPct val="90000"/>
              </a:lnSpc>
              <a:spcBef>
                <a:spcPts val="1006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402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200975" y="229323"/>
            <a:ext cx="11749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200975" y="823865"/>
            <a:ext cx="11749599" cy="53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5382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183825" y="1437684"/>
            <a:ext cx="5087422" cy="8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2800"/>
            </a:pPr>
            <a:r>
              <a:rPr lang="ru-RU" sz="2800" b="1" dirty="0">
                <a:solidFill>
                  <a:schemeClr val="dk1"/>
                </a:solidFill>
              </a:rPr>
              <a:t>Сессия 2. </a:t>
            </a:r>
            <a:r>
              <a:rPr lang="ru-RU" sz="2800" b="1" dirty="0" err="1">
                <a:solidFill>
                  <a:schemeClr val="dk1"/>
                </a:solidFill>
              </a:rPr>
              <a:t>Регуляторика</a:t>
            </a:r>
            <a:r>
              <a:rPr lang="ru-RU" sz="2800" b="1" dirty="0">
                <a:solidFill>
                  <a:schemeClr val="dk1"/>
                </a:solidFill>
              </a:rPr>
              <a:t> и безопасность.</a:t>
            </a:r>
            <a:br>
              <a:rPr lang="ru-RU" sz="2800" b="1" dirty="0">
                <a:solidFill>
                  <a:schemeClr val="dk1"/>
                </a:solidFill>
              </a:rPr>
            </a:br>
            <a:br>
              <a:rPr lang="ru-RU" sz="2800" b="1" dirty="0">
                <a:solidFill>
                  <a:schemeClr val="dk1"/>
                </a:solidFill>
              </a:rPr>
            </a:br>
            <a:r>
              <a:rPr lang="ru-RU" sz="2800" b="1" dirty="0">
                <a:solidFill>
                  <a:schemeClr val="dk1"/>
                </a:solidFill>
              </a:rPr>
              <a:t>Спасение утопающих – дело рук самих утопающих. </a:t>
            </a:r>
            <a:br>
              <a:rPr lang="ru-RU" sz="2800" b="1" dirty="0">
                <a:solidFill>
                  <a:schemeClr val="dk1"/>
                </a:solidFill>
              </a:rPr>
            </a:b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3" name="Google Shape;387;p5"/>
          <p:cNvSpPr txBox="1">
            <a:spLocks/>
          </p:cNvSpPr>
          <p:nvPr/>
        </p:nvSpPr>
        <p:spPr>
          <a:xfrm>
            <a:off x="183825" y="4281968"/>
            <a:ext cx="5087422" cy="8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0000"/>
              </a:buClr>
              <a:buSzPts val="2800"/>
            </a:pPr>
            <a:r>
              <a:rPr lang="ru-RU" sz="2000" kern="0" dirty="0">
                <a:solidFill>
                  <a:schemeClr val="dk1"/>
                </a:solidFill>
              </a:rPr>
              <a:t>Пермяков Руслан Анатольевич, </a:t>
            </a:r>
          </a:p>
          <a:p>
            <a:pPr>
              <a:buClr>
                <a:srgbClr val="FF0000"/>
              </a:buClr>
              <a:buSzPts val="2800"/>
            </a:pPr>
            <a:r>
              <a:rPr lang="ru-RU" sz="2000" kern="0" dirty="0">
                <a:solidFill>
                  <a:schemeClr val="dk1"/>
                </a:solidFill>
              </a:rPr>
              <a:t>заместитель директора ЦК НТИ ТДВ</a:t>
            </a:r>
            <a:br>
              <a:rPr lang="ru-RU" sz="2000" kern="0" dirty="0"/>
            </a:br>
            <a:endParaRPr lang="ru-RU" sz="2000" i="1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2F61A-6C43-5C13-15B7-E7ECAD0E8DFA}"/>
              </a:ext>
            </a:extLst>
          </p:cNvPr>
          <p:cNvSpPr txBox="1"/>
          <p:nvPr/>
        </p:nvSpPr>
        <p:spPr>
          <a:xfrm>
            <a:off x="183825" y="6102850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>
                <a:solidFill>
                  <a:srgbClr val="FF0000"/>
                </a:solidFill>
              </a:rPr>
              <a:t>01 июня 2023 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4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254125" y="38674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ЦК НТИ «Технологии доверенного взаимодействия»</a:t>
            </a:r>
          </a:p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Создан в рамках реализации Национальных проектов России </a:t>
            </a:r>
          </a:p>
          <a:p>
            <a:pPr>
              <a:buClr>
                <a:srgbClr val="000000"/>
              </a:buClr>
              <a:buSzPts val="2400"/>
              <a:buFont typeface="Arial"/>
              <a:buNone/>
            </a:pPr>
            <a:endParaRPr lang="ru-RU" sz="2400" b="1" kern="0" dirty="0">
              <a:solidFill>
                <a:srgbClr val="F858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Почему абитуриенты из Узбекистана выбирают учебу в России">
            <a:extLst>
              <a:ext uri="{FF2B5EF4-FFF2-40B4-BE49-F238E27FC236}">
                <a16:creationId xmlns:a16="http://schemas.microsoft.com/office/drawing/2014/main" id="{9C1F947B-8776-20D7-36C5-25ABCC305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4000"/>
                    </a14:imgEffect>
                    <a14:imgEffect>
                      <a14:brightnessContrast bright="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7" r="23735"/>
          <a:stretch/>
        </p:blipFill>
        <p:spPr bwMode="auto">
          <a:xfrm>
            <a:off x="7274096" y="848620"/>
            <a:ext cx="4878919" cy="59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AA4698-C7B6-7EAC-0727-90FB385D54E3}"/>
              </a:ext>
            </a:extLst>
          </p:cNvPr>
          <p:cNvSpPr/>
          <p:nvPr/>
        </p:nvSpPr>
        <p:spPr>
          <a:xfrm>
            <a:off x="803442" y="1691672"/>
            <a:ext cx="6372170" cy="180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Центр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НТИ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Технологии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доверенного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взаимодействия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создан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результату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отбора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представление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грантов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государственную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службу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центров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НТИ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базе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образовательных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организаций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высшего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образования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научных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организаций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соответствии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постановлением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Правительства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Российской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Федерации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№ 1251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от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16.10.2017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98B855-10A8-A6A5-A5D6-8AC9EB64BCB2}"/>
              </a:ext>
            </a:extLst>
          </p:cNvPr>
          <p:cNvSpPr/>
          <p:nvPr/>
        </p:nvSpPr>
        <p:spPr>
          <a:xfrm>
            <a:off x="803442" y="3871181"/>
            <a:ext cx="641748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Оператором программы является Фонд поддержки проектов Национальной технологической инициативы. Деятельность Центра реализуется в рамках Национального проекта «Наука и университеты», а также Национальной технологической инициативы при поддержке Министерства науки и высшего образования Российской Федерации. 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3ABED0B-FC09-040F-A1E9-21CDC8789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92" y="35282"/>
            <a:ext cx="2538186" cy="48469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95DBEAF-33AF-686A-C14C-86B17981A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86" y="-586868"/>
            <a:ext cx="1903248" cy="19067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AD82FA-31E8-AA7D-1C05-620E03EDC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060" y="6001991"/>
            <a:ext cx="936665" cy="672231"/>
          </a:xfrm>
          <a:prstGeom prst="rect">
            <a:avLst/>
          </a:prstGeom>
        </p:spPr>
      </p:pic>
      <p:pic>
        <p:nvPicPr>
          <p:cNvPr id="8" name="Рисунок 7" descr="НЭТИ">
            <a:extLst>
              <a:ext uri="{FF2B5EF4-FFF2-40B4-BE49-F238E27FC236}">
                <a16:creationId xmlns:a16="http://schemas.microsoft.com/office/drawing/2014/main" id="{F2C4A22C-7233-CDB3-BE2F-1536BCC15B7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2" y="5837701"/>
            <a:ext cx="959749" cy="3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C00A4B-AA83-1D4D-1397-D3401D6B79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2" y="6007275"/>
            <a:ext cx="483528" cy="6075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55612B-6D0F-89A6-A67D-9ECBC025E2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2" y="6256119"/>
            <a:ext cx="1499830" cy="3808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AD550-C1F7-3248-EC1B-D03079F799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89" y="5840605"/>
            <a:ext cx="791162" cy="7495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9D3EDC-8168-4075-89B8-FBCED02664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30" y="5945815"/>
            <a:ext cx="779747" cy="5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0C97E3-38CD-2D8D-D0E6-56029413C5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4966" y="5897946"/>
            <a:ext cx="964978" cy="6722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B218AD-159B-B843-610D-BABCE24771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73" y="5723086"/>
            <a:ext cx="1099095" cy="10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3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Проблема приватности в цифровом мире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55F63E5-3ED4-2CD6-E1B7-321E2C38AB76}"/>
              </a:ext>
            </a:extLst>
          </p:cNvPr>
          <p:cNvSpPr/>
          <p:nvPr/>
        </p:nvSpPr>
        <p:spPr>
          <a:xfrm>
            <a:off x="479425" y="951108"/>
            <a:ext cx="61420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Конфиденциальность – обеспечение сохранности в тайне медицинской информации, семейной тайны, тайны усыновления и т.п.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Есть примеры нарушения тайны усыновления при генетическом анализе.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Есть примеры незаконного ограничения в правах после нарушения раскрытия медицинской информации.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Идентификация субъекта и неконтролируемый доступ к медицинским и прогнозным данным создает реальную основу для сегрегации на основе больших данных: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Незаконное ограничение прав по результатам работы нейронных сетей;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Незаконное ограничение прав на основе лженаучных утверждений.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 descr="Изображение выглядит как одежда, Человеческое лицо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0C960A2A-9E59-C9DD-D947-17B24884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96" y="951108"/>
            <a:ext cx="4876800" cy="486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022E8-D98A-D663-46A5-4C0A3E61FA93}"/>
              </a:ext>
            </a:extLst>
          </p:cNvPr>
          <p:cNvSpPr txBox="1"/>
          <p:nvPr/>
        </p:nvSpPr>
        <p:spPr>
          <a:xfrm>
            <a:off x="9886490" y="578453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©</a:t>
            </a:r>
            <a:r>
              <a:rPr lang="en-US" dirty="0"/>
              <a:t> Kandinsky 2.1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93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4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Проблема </a:t>
            </a:r>
            <a:r>
              <a:rPr lang="ru-RU" sz="2400" b="1" kern="0" dirty="0" err="1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регуляторики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55F63E5-3ED4-2CD6-E1B7-321E2C38AB76}"/>
              </a:ext>
            </a:extLst>
          </p:cNvPr>
          <p:cNvSpPr/>
          <p:nvPr/>
        </p:nvSpPr>
        <p:spPr>
          <a:xfrm>
            <a:off x="479425" y="951108"/>
            <a:ext cx="620515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Прямой запрет объединять базы данных созданных для различных, несовместимых целей.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Оборотные штрафы при нарушениях обработки персональных данных.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Уголовная ответственность при нарушениях работы объектов критической инфраструктуры: исследовательских организаций, организаций здравоохранения…</a:t>
            </a:r>
          </a:p>
        </p:txBody>
      </p:sp>
      <p:pic>
        <p:nvPicPr>
          <p:cNvPr id="3" name="Рисунок 2" descr="Изображение выглядит как компьютер, в помещении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7D3EB7A-1B8E-8329-79F7-A66CDA825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5" y="951108"/>
            <a:ext cx="4876800" cy="486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BDE07-74A1-C8E9-9ADB-E6DB1E48C15F}"/>
              </a:ext>
            </a:extLst>
          </p:cNvPr>
          <p:cNvSpPr txBox="1"/>
          <p:nvPr/>
        </p:nvSpPr>
        <p:spPr>
          <a:xfrm>
            <a:off x="9886490" y="578453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©</a:t>
            </a:r>
            <a:r>
              <a:rPr lang="en-US" dirty="0"/>
              <a:t> Kandinsky 2.1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06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Ответственность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55F63E5-3ED4-2CD6-E1B7-321E2C38AB76}"/>
              </a:ext>
            </a:extLst>
          </p:cNvPr>
          <p:cNvSpPr/>
          <p:nvPr/>
        </p:nvSpPr>
        <p:spPr>
          <a:xfrm>
            <a:off x="479425" y="2138777"/>
            <a:ext cx="62051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Персональные данные – Оператор;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Медицинские данные – медицинское учреждение;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Критическая информационная инфраструктура – собственник информационной системы.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82DCEE-D028-1046-30C7-AA8E505CDDAB}"/>
              </a:ext>
            </a:extLst>
          </p:cNvPr>
          <p:cNvSpPr/>
          <p:nvPr/>
        </p:nvSpPr>
        <p:spPr>
          <a:xfrm>
            <a:off x="261862" y="4429652"/>
            <a:ext cx="59990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Спасение утопающих – </a:t>
            </a:r>
          </a:p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дело рук самих утопающих. </a:t>
            </a:r>
          </a:p>
        </p:txBody>
      </p:sp>
      <p:pic>
        <p:nvPicPr>
          <p:cNvPr id="7" name="Рисунок 6" descr="Изображение выглядит как Человеческое лицо, зарисовка, рисунок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43D8A78D-41DC-FFF6-0B4C-3324FCDC5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5" y="944081"/>
            <a:ext cx="4876800" cy="486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CBC92C-5E2F-4960-808F-A4E3E9B21F9F}"/>
              </a:ext>
            </a:extLst>
          </p:cNvPr>
          <p:cNvSpPr txBox="1"/>
          <p:nvPr/>
        </p:nvSpPr>
        <p:spPr>
          <a:xfrm>
            <a:off x="9886490" y="578453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©</a:t>
            </a:r>
            <a:r>
              <a:rPr lang="en-US" dirty="0"/>
              <a:t> Kandinsky 2.1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13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Arial"/>
                <a:cs typeface="Calibri"/>
                <a:sym typeface="Calibri"/>
              </a:rPr>
              <a:t>Безопасность приложений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55F63E5-3ED4-2CD6-E1B7-321E2C38AB76}"/>
              </a:ext>
            </a:extLst>
          </p:cNvPr>
          <p:cNvSpPr/>
          <p:nvPr/>
        </p:nvSpPr>
        <p:spPr>
          <a:xfrm>
            <a:off x="479425" y="1224377"/>
            <a:ext cx="620515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Эксперты компании </a:t>
            </a:r>
            <a:r>
              <a:rPr lang="ru-RU" sz="2000" dirty="0" err="1"/>
              <a:t>Стингрей</a:t>
            </a:r>
            <a:r>
              <a:rPr lang="ru-RU" sz="2000" dirty="0"/>
              <a:t> </a:t>
            </a:r>
            <a:r>
              <a:rPr lang="ru-RU" sz="2000" dirty="0" err="1"/>
              <a:t>Технолоджиз</a:t>
            </a:r>
            <a:r>
              <a:rPr lang="ru-RU" sz="2000" dirty="0"/>
              <a:t> проанализировали мобильные приложения из 790 приложений 15 было в области медицины: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13 приложений имели критические уязвимости;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13 приложений хранения чувствительной информации в коде;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6 </a:t>
            </a:r>
            <a:r>
              <a:rPr lang="ru-RU" sz="2000" dirty="0">
                <a:solidFill>
                  <a:srgbClr val="FF0000"/>
                </a:solidFill>
              </a:rPr>
              <a:t>приложений разрешают использовать </a:t>
            </a:r>
            <a:r>
              <a:rPr lang="ru-RU" sz="2000" dirty="0" err="1">
                <a:solidFill>
                  <a:srgbClr val="FF0000"/>
                </a:solidFill>
              </a:rPr>
              <a:t>h</a:t>
            </a:r>
            <a:r>
              <a:rPr lang="en-US" sz="2000" dirty="0" err="1">
                <a:solidFill>
                  <a:srgbClr val="FF0000"/>
                </a:solidFill>
              </a:rPr>
              <a:t>ttp</a:t>
            </a:r>
            <a:r>
              <a:rPr lang="en-US" sz="2000" dirty="0">
                <a:solidFill>
                  <a:srgbClr val="FF0000"/>
                </a:solidFill>
              </a:rPr>
              <a:t>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1 </a:t>
            </a:r>
            <a:r>
              <a:rPr lang="ru-RU" sz="2000" dirty="0">
                <a:solidFill>
                  <a:srgbClr val="FF0000"/>
                </a:solidFill>
              </a:rPr>
              <a:t>приложение передает чувствительную информацию в </a:t>
            </a:r>
            <a:r>
              <a:rPr lang="ru-RU" sz="2000" dirty="0" err="1">
                <a:solidFill>
                  <a:srgbClr val="FF0000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ET </a:t>
            </a:r>
            <a:r>
              <a:rPr lang="ru-RU" sz="2000" dirty="0">
                <a:solidFill>
                  <a:srgbClr val="FF0000"/>
                </a:solidFill>
              </a:rPr>
              <a:t>запросе.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B050"/>
                </a:solidFill>
              </a:rPr>
              <a:t>Все приложения безопасно хранят ключевую информацию.</a:t>
            </a:r>
          </a:p>
        </p:txBody>
      </p:sp>
      <p:pic>
        <p:nvPicPr>
          <p:cNvPr id="3" name="Рисунок 2" descr="Изображение выглядит как одежда, текст, Человеческое лиц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BB86071-4706-CF1E-9815-4DFF78B3D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5" y="996950"/>
            <a:ext cx="4876800" cy="486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7D96C-0E6E-E80E-7347-AD1BDC17A22A}"/>
              </a:ext>
            </a:extLst>
          </p:cNvPr>
          <p:cNvSpPr txBox="1"/>
          <p:nvPr/>
        </p:nvSpPr>
        <p:spPr>
          <a:xfrm>
            <a:off x="9886490" y="578453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©</a:t>
            </a:r>
            <a:r>
              <a:rPr lang="en-US" dirty="0"/>
              <a:t> Kandinsky 2.1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83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Типовые проблемы у провайдеров защищенных облаков 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55F63E5-3ED4-2CD6-E1B7-321E2C38AB76}"/>
              </a:ext>
            </a:extLst>
          </p:cNvPr>
          <p:cNvSpPr/>
          <p:nvPr/>
        </p:nvSpPr>
        <p:spPr>
          <a:xfrm>
            <a:off x="479425" y="951108"/>
            <a:ext cx="613158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YS Text"/>
              </a:rPr>
              <a:t>Сайт: </a:t>
            </a:r>
            <a:r>
              <a:rPr lang="ru-RU" dirty="0">
                <a:latin typeface="YS Text"/>
              </a:rPr>
              <a:t>Соответствие 152-ФЗ на высшем уровне защищенности (УЗ-1) подтверждено аттестатом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YS Text"/>
              </a:rPr>
              <a:t>Документация</a:t>
            </a:r>
            <a:r>
              <a:rPr lang="ru-RU" dirty="0">
                <a:latin typeface="YS Text"/>
              </a:rPr>
              <a:t>: В решениях </a:t>
            </a:r>
            <a:r>
              <a:rPr lang="en" dirty="0">
                <a:latin typeface="YS Text"/>
              </a:rPr>
              <a:t>S</a:t>
            </a:r>
            <a:r>
              <a:rPr lang="en" b="0" i="0" u="none" strike="noStrike" dirty="0">
                <a:effectLst/>
                <a:latin typeface="YS Text"/>
              </a:rPr>
              <a:t>aaS </a:t>
            </a:r>
            <a:r>
              <a:rPr lang="ru-RU" i="1" u="sng" strike="noStrike" dirty="0">
                <a:effectLst/>
                <a:latin typeface="YS Text"/>
              </a:rPr>
              <a:t>клиент отвечает за управление доступом пользователей к данным</a:t>
            </a:r>
            <a:r>
              <a:rPr lang="ru-RU" b="0" i="0" u="none" strike="noStrike" dirty="0">
                <a:effectLst/>
                <a:latin typeface="YS Text"/>
              </a:rPr>
              <a:t>.</a:t>
            </a:r>
            <a:endParaRPr lang="ru-RU" dirty="0">
              <a:latin typeface="YS Tex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YS Text"/>
              </a:rPr>
              <a:t>Сайт</a:t>
            </a:r>
            <a:r>
              <a:rPr lang="ru-RU" dirty="0">
                <a:latin typeface="YS Text"/>
              </a:rPr>
              <a:t>: Гарантии безопасности и конфиденциальности.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YS Text"/>
              </a:rPr>
              <a:t>Документация</a:t>
            </a:r>
            <a:r>
              <a:rPr lang="ru-RU" dirty="0">
                <a:latin typeface="YS Text"/>
              </a:rPr>
              <a:t>: В связи с использованием компьютерного и иного оборудования, </a:t>
            </a:r>
            <a:r>
              <a:rPr lang="ru-RU" i="1" u="sng" dirty="0">
                <a:latin typeface="YS Text"/>
              </a:rPr>
              <a:t>каналов связ</a:t>
            </a:r>
            <a:r>
              <a:rPr lang="ru-RU" dirty="0">
                <a:latin typeface="YS Text"/>
              </a:rPr>
              <a:t>и и (или) программ для ЭВМ, </a:t>
            </a:r>
            <a:r>
              <a:rPr lang="ru-RU" i="1" u="sng" dirty="0">
                <a:latin typeface="YS Text"/>
              </a:rPr>
              <a:t>принадлежащих третьим лицам</a:t>
            </a:r>
            <a:r>
              <a:rPr lang="ru-RU" dirty="0">
                <a:latin typeface="YS Text"/>
              </a:rPr>
              <a:t>, при оказании Услуг, П</a:t>
            </a:r>
            <a:r>
              <a:rPr lang="ru-RU" i="1" u="sng" dirty="0">
                <a:latin typeface="YS Text"/>
              </a:rPr>
              <a:t>ровайдер не несёт ответственности</a:t>
            </a:r>
            <a:r>
              <a:rPr lang="ru-RU" dirty="0">
                <a:latin typeface="YS Text"/>
              </a:rPr>
              <a:t> за любые задержки, прерывания, </a:t>
            </a:r>
            <a:r>
              <a:rPr lang="ru-RU" i="1" u="sng" dirty="0">
                <a:latin typeface="YS Text"/>
              </a:rPr>
              <a:t>прямой ущерб или упущенную выгоду, потери</a:t>
            </a:r>
            <a:r>
              <a:rPr lang="ru-RU" dirty="0">
                <a:latin typeface="YS Text"/>
              </a:rPr>
              <a:t>, происходящие из-за дефектов в любом электронном или механическом оборудовании и (или) программах для ЭВМ, либо вследствие иных объективных технологических причин, а </a:t>
            </a:r>
            <a:r>
              <a:rPr lang="ru-RU" i="1" u="sng" dirty="0">
                <a:latin typeface="YS Text"/>
              </a:rPr>
              <a:t>также в результате действий или бездействия третьих лиц</a:t>
            </a:r>
            <a:r>
              <a:rPr lang="ru-RU" dirty="0">
                <a:latin typeface="YS Text"/>
              </a:rPr>
              <a:t>, проблем при передаче данных или соединении, перебоев в электропитании, произошедших не по вине Провайдера.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 descr="Изображение выглядит как снимок экрана, текст, Цифровая сборка, 3D-модел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A52C6E96-72F0-FCE4-118B-98AB133B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09" y="920433"/>
            <a:ext cx="4876800" cy="486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009DA-9512-16ED-5D3F-86F746C78FA4}"/>
              </a:ext>
            </a:extLst>
          </p:cNvPr>
          <p:cNvSpPr txBox="1"/>
          <p:nvPr/>
        </p:nvSpPr>
        <p:spPr>
          <a:xfrm>
            <a:off x="9886490" y="578453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©</a:t>
            </a:r>
            <a:r>
              <a:rPr lang="en-US" dirty="0"/>
              <a:t> Kandinsky 2.1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8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8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254125" y="38674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«Экспертная поддержка и помощь встраивании функционала защиты информации в продукт»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2EB07-459A-66D7-8D4B-91C7B26B644B}"/>
              </a:ext>
            </a:extLst>
          </p:cNvPr>
          <p:cNvSpPr txBox="1"/>
          <p:nvPr/>
        </p:nvSpPr>
        <p:spPr>
          <a:xfrm>
            <a:off x="201706" y="1093883"/>
            <a:ext cx="4191000" cy="5400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err="1"/>
              <a:t>Стартапам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Экспертиза проектов, выявление рисков, связанных с ИБ.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технологических решений в области ИБ для конкретного цифрового продукта.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Содействие в заключение долгосрочных контрактов с производителями средств защиты информации для интеграции в разрабатываемые решения.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Заказная разработка модели угроз и нарушителя для цифровых продуктов </a:t>
            </a:r>
            <a:r>
              <a:rPr lang="ru-RU" dirty="0" err="1"/>
              <a:t>стартапа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Заказная разработка разделов документации продукта, связанных с информационной безопасностью.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964D-3366-CBE3-CA6F-CC117C4A621D}"/>
              </a:ext>
            </a:extLst>
          </p:cNvPr>
          <p:cNvSpPr txBox="1"/>
          <p:nvPr/>
        </p:nvSpPr>
        <p:spPr>
          <a:xfrm>
            <a:off x="4392706" y="1093883"/>
            <a:ext cx="3733800" cy="54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/>
              <a:t>Разработчикам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Образовательные программы по тематике безопасности данных и безопасной разработке ПО.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в заключении долгосрочных контрактов с производителями средств защиты информации для интеграции в разрабатываемые решения.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в сертификации решений по требованиям ИБ.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Экспертиза и заказная разработка технических решений для выполнения обязательных требований по защите информации, в том числе КИИ.</a:t>
            </a:r>
          </a:p>
          <a:p>
            <a:endParaRPr lang="ru-RU" sz="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7D6BC-DFA7-898C-844C-A02C2FA6CB09}"/>
              </a:ext>
            </a:extLst>
          </p:cNvPr>
          <p:cNvSpPr txBox="1"/>
          <p:nvPr/>
        </p:nvSpPr>
        <p:spPr>
          <a:xfrm>
            <a:off x="8126506" y="1093883"/>
            <a:ext cx="3729600" cy="54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/>
              <a:t>Заказчикам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Экспертиза проектов.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рисков ИБ, разработка отраслевых моделей угроз.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Экспертное участие в формировании ключевых требований к проектам компании в части информационной безопасности и безопасности элементов критической информационной инфраструктуры РФ (КИИ).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Проведение образовательных мероприятий сотрудников по вопросам информационной безопасности.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54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183825" y="2551780"/>
            <a:ext cx="5087422" cy="22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0000"/>
              </a:buClr>
              <a:buSzPts val="2800"/>
            </a:pPr>
            <a:r>
              <a:rPr lang="ru-RU" sz="2800" b="1" dirty="0">
                <a:solidFill>
                  <a:schemeClr val="dk1"/>
                </a:solidFill>
              </a:rPr>
              <a:t>Контакты</a:t>
            </a:r>
            <a:br>
              <a:rPr lang="en-US" sz="2800" b="1" dirty="0">
                <a:solidFill>
                  <a:schemeClr val="dk1"/>
                </a:solidFill>
              </a:rPr>
            </a:br>
            <a:r>
              <a:rPr lang="ru-RU" sz="2800" dirty="0">
                <a:solidFill>
                  <a:schemeClr val="dk1"/>
                </a:solidFill>
              </a:rPr>
              <a:t>Пермяков Руслан Анатольевич</a:t>
            </a:r>
            <a:br>
              <a:rPr lang="en-US" sz="2800" b="1" dirty="0">
                <a:solidFill>
                  <a:schemeClr val="dk1"/>
                </a:solidFill>
              </a:rPr>
            </a:br>
            <a:br>
              <a:rPr lang="ru-RU" sz="2800" b="1" dirty="0">
                <a:solidFill>
                  <a:schemeClr val="dk1"/>
                </a:solidFill>
              </a:rPr>
            </a:br>
            <a:r>
              <a:rPr lang="en-US" sz="1600" b="1" dirty="0">
                <a:solidFill>
                  <a:schemeClr val="dk1"/>
                </a:solidFill>
              </a:rPr>
              <a:t>email</a:t>
            </a:r>
            <a:r>
              <a:rPr lang="ru-RU" sz="1600" b="1" dirty="0">
                <a:solidFill>
                  <a:schemeClr val="dk1"/>
                </a:solidFill>
              </a:rPr>
              <a:t>: </a:t>
            </a:r>
            <a:r>
              <a:rPr lang="en-US" sz="1600" b="1" dirty="0" err="1">
                <a:solidFill>
                  <a:schemeClr val="dk1"/>
                </a:solidFill>
              </a:rPr>
              <a:t>pra@nti.tusur.ru</a:t>
            </a:r>
            <a:br>
              <a:rPr lang="en-US" sz="1600" b="1" dirty="0">
                <a:solidFill>
                  <a:schemeClr val="dk1"/>
                </a:solidFill>
              </a:rPr>
            </a:br>
            <a:r>
              <a:rPr lang="ru-RU" sz="1600" b="1" dirty="0">
                <a:solidFill>
                  <a:schemeClr val="dk1"/>
                </a:solidFill>
              </a:rPr>
              <a:t>телефон</a:t>
            </a:r>
            <a:r>
              <a:rPr lang="en-US" sz="1600" b="1" dirty="0">
                <a:solidFill>
                  <a:schemeClr val="dk1"/>
                </a:solidFill>
              </a:rPr>
              <a:t> +7(913)916-21-56</a:t>
            </a:r>
            <a:br>
              <a:rPr lang="ru-RU" sz="1600" b="1" dirty="0">
                <a:solidFill>
                  <a:schemeClr val="dk1"/>
                </a:solidFill>
              </a:rPr>
            </a:br>
            <a:r>
              <a:rPr lang="ru-RU" sz="1600" b="1" dirty="0">
                <a:solidFill>
                  <a:schemeClr val="dk1"/>
                </a:solidFill>
              </a:rPr>
              <a:t>сайт</a:t>
            </a:r>
            <a:r>
              <a:rPr lang="en-US" sz="1600" b="1" dirty="0">
                <a:solidFill>
                  <a:schemeClr val="dk1"/>
                </a:solidFill>
              </a:rPr>
              <a:t>: https://</a:t>
            </a:r>
            <a:r>
              <a:rPr lang="en-US" sz="1600" b="1" dirty="0" err="1">
                <a:solidFill>
                  <a:schemeClr val="dk1"/>
                </a:solidFill>
              </a:rPr>
              <a:t>nti.tusur.ru</a:t>
            </a: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dirty="0"/>
            </a:br>
            <a:br>
              <a:rPr lang="ru-RU" sz="2800" dirty="0"/>
            </a:br>
            <a:br>
              <a:rPr lang="ru-RU" sz="2800" dirty="0"/>
            </a:b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201222"/>
      </p:ext>
    </p:extLst>
  </p:cSld>
  <p:clrMapOvr>
    <a:masterClrMapping/>
  </p:clrMapOvr>
</p:sld>
</file>

<file path=ppt/theme/theme1.xml><?xml version="1.0" encoding="utf-8"?>
<a:theme xmlns:a="http://schemas.openxmlformats.org/drawingml/2006/main" name="НТИ">
  <a:themeElements>
    <a:clrScheme name="Пользовательские 5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6E198F"/>
      </a:accent1>
      <a:accent2>
        <a:srgbClr val="C97FFF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713</Words>
  <Application>Microsoft Macintosh PowerPoint</Application>
  <PresentationFormat>Широкоэкранный</PresentationFormat>
  <Paragraphs>81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Noto Sans Symbols</vt:lpstr>
      <vt:lpstr>Verdana</vt:lpstr>
      <vt:lpstr>YS Text</vt:lpstr>
      <vt:lpstr>НТИ</vt:lpstr>
      <vt:lpstr>Сессия 2. Регуляторика и безопасность.  Спасение утопающих – дело рук самих утопающих.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Пермяков Руслан Анатольевич  email: pra@nti.tusur.ru телефон +7(913)916-21-56 сайт: https://nti.tusur.ru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ЦЕНТРОВ НТИ, НАШЕДШИЕ ПРИМЕНЕНИЕ В РАЗЛИЧНЫХ ОБЛАСТЯХ</dc:title>
  <dc:creator>Бородина Ирина</dc:creator>
  <cp:lastModifiedBy>Ruslan Permyakov</cp:lastModifiedBy>
  <cp:revision>19</cp:revision>
  <cp:lastPrinted>2022-10-18T13:14:45Z</cp:lastPrinted>
  <dcterms:created xsi:type="dcterms:W3CDTF">2022-06-07T12:57:37Z</dcterms:created>
  <dcterms:modified xsi:type="dcterms:W3CDTF">2023-05-31T10:11:33Z</dcterms:modified>
</cp:coreProperties>
</file>