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5EE"/>
          </a:solidFill>
        </a:fill>
      </a:tcStyle>
    </a:wholeTbl>
    <a:band2H>
      <a:tcTxStyle/>
      <a:tcStyle>
        <a:tcBdr/>
        <a:fill>
          <a:solidFill>
            <a:srgbClr val="E8EB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5CD"/>
          </a:solidFill>
        </a:fill>
      </a:tcStyle>
    </a:wholeTbl>
    <a:band2H>
      <a:tcTxStyle/>
      <a:tcStyle>
        <a:tcBdr/>
        <a:fill>
          <a:solidFill>
            <a:srgbClr val="E8F2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3E5"/>
          </a:solidFill>
        </a:fill>
      </a:tcStyle>
    </a:wholeTbl>
    <a:band2H>
      <a:tcTxStyle/>
      <a:tcStyle>
        <a:tcBdr/>
        <a:fill>
          <a:solidFill>
            <a:srgbClr val="ECEA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5" d="100"/>
          <a:sy n="25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Для начала хотелось бы представить наш центр: </a:t>
            </a:r>
          </a:p>
          <a:p>
            <a:pPr>
              <a:defRPr sz="2000"/>
            </a:pPr>
            <a:r>
              <a:t>60 номеров  </a:t>
            </a:r>
          </a:p>
          <a:p>
            <a:pPr>
              <a:defRPr sz="2000"/>
            </a:pPr>
            <a:r>
              <a:t>Средняя загрузка  75-80%</a:t>
            </a:r>
          </a:p>
          <a:p>
            <a:pPr>
              <a:defRPr sz="2000"/>
            </a:pPr>
            <a:r>
              <a:t>Медицинский штат: 65 (?) сотрудников из них половина это медицинские сестры (в том числе младшие м/с)</a:t>
            </a:r>
          </a:p>
          <a:p>
            <a:pPr>
              <a:defRPr sz="2000"/>
            </a:pPr>
            <a:r>
              <a:t>Чем больше мы погружались в проблему сестринского ухода как базы реабилитации, тем чаще мы оказывались в ситуации, когда проблемы очевидны и глобальны настолько, что </a:t>
            </a:r>
          </a:p>
          <a:p>
            <a:pPr>
              <a:defRPr sz="2000"/>
            </a:pPr>
            <a:r>
              <a:t>Никто не оспаривает важность темы </a:t>
            </a:r>
          </a:p>
          <a:p>
            <a:pPr>
              <a:defRPr sz="2000"/>
            </a:pPr>
            <a:r>
              <a:t>Никто не сомневается в необходимости реорганизации сестринской службы, но вместе с тем </a:t>
            </a:r>
            <a:r>
              <a:rPr b="1"/>
              <a:t>все ещё довольно сложно решиться подступиться к этому вопросу.</a:t>
            </a:r>
            <a:r>
              <a:t> И до сих пор это для многих камень преткновения.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В дальнейшем - добавить видеоряд с м/с (запросить у ОБ)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Поэтому, мы готовы к тому, что все ниже сказанное будет очевидно для всех присутствующих. </a:t>
            </a:r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Тем не менее мы решили поднять этот вопрос именно с точки зрения практики.</a:t>
            </a:r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Крайне осторожно мы относимся к полету мысли и мечтам о тотальной цифровизации, искусственном интеллекте. </a:t>
            </a:r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Сегодня мы ставим перед собой одну цель - привлечь внимание уважаемой аудитории к простой медицинской услуге. Мы постараемся продемонстрировать почему так важно оцифровать и постоянно мониторировать именно эту базовую составляющую медицинской помощи в учреждении, независимо от его профиля и масштабов. Именно современный подход к простой медицинской услуге, на наш взгляд, является условием для развития и экономической эффективности медицинского учреждения как коммерческого, так и государственного. </a:t>
            </a:r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Хотели воспользоваться опытом коллег …</a:t>
            </a:r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Но  в больших Федеральных центрах условием приема пациента является обеспечение родственниками ухаживающего персонала (самостоятельно или через агентства, сотрудничающие с учреждением). </a:t>
            </a:r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При этом часто бывает, что гиперопека сердобольных родственников или старательных сиделок тормозит процесс реабилитации. </a:t>
            </a:r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Но есть и позитивный опыт: в паре частных РЦ мы обнаружили выстроенный сестринский процесс и нашли для себя интересные решения, возможно, реализуем и расскажем об этом в будущем. </a:t>
            </a:r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 слайде представлен дневной цикл работы с пациентом. В классическом восприятии м/с - промежуточное звено между всеми специалистами и спутник пациента на протяжении всего дня.</a:t>
            </a:r>
          </a:p>
          <a:p>
            <a:r>
              <a:t>Но вот здесь отдельно хотелось бы обозначить роль младшей медицинской сестры!</a:t>
            </a:r>
          </a:p>
          <a:p>
            <a:r>
              <a:t>Именно она оказывает простые медицинские услуги пациенту, частично принимает на себя функционал среднего персонала, обеспечивает раннее начало двигательной реабилитации за счет помощи в восстановлени бытовых навыков и создает психологический комфорт.</a:t>
            </a:r>
          </a:p>
          <a:p>
            <a:r>
              <a:t>Отсюда следует, что ухаживающий персонал в реабилитации это ни в коем случае не «сиделка», это обученный специалист, ближайший к пациенту.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Медицинская сестра оказывает всестороннюю помощь пациенту, проводит рядом с ним времени больше, чем любой другой специалист. </a:t>
            </a:r>
          </a:p>
          <a:p>
            <a:pPr>
              <a:defRPr sz="2000"/>
            </a:pPr>
            <a:r>
              <a:t>Разумеется, ей ближе всех проблемы пациента, НО И меньше дистанция, а значит сложнее всего защитить себя от выгорания. </a:t>
            </a:r>
          </a:p>
          <a:p>
            <a:pPr>
              <a:defRPr sz="2000"/>
            </a:pPr>
            <a:r>
              <a:t>Возникает вопрос - как помочь тем, кто помогает.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Мы полагаем, что именно внедрение цифровых технологий способно на это посредством следующих инструментов: </a:t>
            </a:r>
          </a:p>
          <a:p>
            <a:pPr marL="273050" indent="-273050">
              <a:buSzPct val="150000"/>
              <a:buChar char="-"/>
              <a:defRPr sz="2000"/>
            </a:pPr>
            <a:r>
              <a:t>Простой чек-лист сестринских вмешательств (как список напоминаний) по профилю пациента вместо объемных текстов СОП, </a:t>
            </a:r>
          </a:p>
          <a:p>
            <a:pPr marL="273050" indent="-273050">
              <a:buSzPct val="150000"/>
              <a:buChar char="-"/>
              <a:defRPr sz="2000"/>
            </a:pPr>
            <a:r>
              <a:t>Быстрое списание расходных материалов, уже заложенных в назначенные процедуры в списке дел м/с на сегодня (скажем, если была запланирована замена катетера или зонда, то одним нажатием кнопки «выполнено» может списывать весь соответствующий расходный материал без необходимости поиска, добавления его к услуге и т.д.),  </a:t>
            </a:r>
          </a:p>
          <a:p>
            <a:pPr marL="273050" indent="-273050">
              <a:buSzPct val="150000"/>
              <a:buChar char="-"/>
              <a:defRPr sz="2000"/>
            </a:pPr>
            <a:r>
              <a:t>Учет времени м/с у постели пациента (по аналогии со статистикой экранного времени в ваших смартфонах),</a:t>
            </a:r>
          </a:p>
          <a:p>
            <a:pPr marL="273050" indent="-273050">
              <a:buSzPct val="150000"/>
              <a:buChar char="-"/>
              <a:defRPr sz="2000"/>
            </a:pPr>
            <a:r>
              <a:t>Простая оценка динамики заживления ран (процент по загруженным фото пролежней)</a:t>
            </a:r>
          </a:p>
          <a:p>
            <a:pPr marL="273050" indent="-273050">
              <a:buSzPct val="150000"/>
              <a:buChar char="-"/>
              <a:defRPr sz="2000"/>
            </a:pPr>
            <a:r>
              <a:t>Таким образом может быть создана ЦИФРОВАЯ МОДЕЛЬ сестринского процесса как в реабилитации, так и в других специальностях.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А кроме того ЦТ дает возможность оценить</a:t>
            </a:r>
          </a:p>
          <a:p>
            <a:r>
              <a:t>- трудозатраты</a:t>
            </a:r>
          </a:p>
          <a:p>
            <a:r>
              <a:t>- время выполнения каждой задачи (хронометраж)</a:t>
            </a:r>
          </a:p>
          <a:p>
            <a:r>
              <a:t>- динамику показателя стоимость-эффективность в реальном времени</a:t>
            </a:r>
          </a:p>
          <a:p>
            <a:r>
              <a:t>- влияние внешних условий на внутренние процессы в учреждении в моменте (чем универсальнее система, тем она адаптивнее), обосновать потребность изменений.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Если простые мед услуги будут переданы подготовленному младшему персоналу, то это непременно повлечёт за собой снижение затрат на оказание медицинской помощи. </a:t>
            </a:r>
          </a:p>
          <a:p>
            <a:r>
              <a:t>А схема реабилитационного процесса будет выглядеть иначе: давайте разберемся в принципиальных отличиях. </a:t>
            </a:r>
          </a:p>
          <a:p>
            <a:endParaRPr/>
          </a:p>
          <a:p>
            <a:r>
              <a:t>Медсестра встает в один круг с другими специалистами, и на равне с ними имеет свою зону ответственности. Так же как и другие специалисты влияет на процесс восстановления пациента через младший персонал.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Но и младшим медсестрам в помощь, в свою очередь, обязательно потребуются:</a:t>
            </a:r>
          </a:p>
          <a:p>
            <a:r>
              <a:t>Система видеонаблюдений с оповещением о движении пациента за пределами очерченных границ (кровать, кресло).</a:t>
            </a:r>
          </a:p>
          <a:p>
            <a:r>
              <a:t>Система контроля положения пациента в палате</a:t>
            </a:r>
          </a:p>
          <a:p>
            <a:r>
              <a:t>Регистрация падения и активный вызов.</a:t>
            </a:r>
          </a:p>
          <a:p>
            <a:r>
              <a:t>Единая система, который учитывает время вызова, время прихода м/с (фактически время от вызова до отключения, т.к. кнопка в палате)</a:t>
            </a:r>
          </a:p>
          <a:p>
            <a:r>
              <a:t>Легкий вызов подсказок по работе с конкретным пациентом (на планшете у кровати).</a:t>
            </a:r>
          </a:p>
          <a:p>
            <a:r>
              <a:t>Браслеты с пульсом, сатурацией и трекером движения по клинике (вызов из палаты или с прогулки)</a:t>
            </a:r>
          </a:p>
          <a:p>
            <a:r>
              <a:t>ВАЖНО: системы наблюдения должны быть дублированы.</a:t>
            </a:r>
          </a:p>
          <a:p>
            <a:r>
              <a:t>В частности в нашем центре: видеонаблюдение дублируется кнопкой вызова из палаты, а при высоком риске падений еще и сигнальным ковриком.НО ! Сейчас это все отдельные системы.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Стоимость данных технологий должна быть учтена в себестоимости медицинских услуг.</a:t>
            </a:r>
          </a:p>
          <a:p>
            <a:pPr defTabSz="914400">
              <a:lnSpc>
                <a:spcPct val="10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ЦТ могут обеспечить учет времени на конкретные манипуляции, расходные материалы, включенные в СОП, общее рабочее время.</a:t>
            </a:r>
          </a:p>
          <a:p>
            <a:pPr defTabSz="914400">
              <a:lnSpc>
                <a:spcPct val="10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Пока не знаем сколько тратим, не можем планировать расходы, А в результате Не можем и развиваться.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11986162"/>
            <a:ext cx="21945599" cy="605793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06028" indent="-359928" algn="ctr" defTabSz="808990">
              <a:lnSpc>
                <a:spcPct val="100000"/>
              </a:lnSpc>
              <a:spcBef>
                <a:spcPts val="0"/>
              </a:spcBef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52128" indent="-359928" algn="ctr" defTabSz="808990">
              <a:lnSpc>
                <a:spcPct val="100000"/>
              </a:lnSpc>
              <a:spcBef>
                <a:spcPts val="0"/>
              </a:spcBef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98228" indent="-359928" algn="ctr" defTabSz="808990">
              <a:lnSpc>
                <a:spcPct val="100000"/>
              </a:lnSpc>
              <a:spcBef>
                <a:spcPts val="0"/>
              </a:spcBef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544328" indent="-359928" algn="ctr" defTabSz="808990">
              <a:lnSpc>
                <a:spcPct val="100000"/>
              </a:lnSpc>
              <a:spcBef>
                <a:spcPts val="0"/>
              </a:spcBef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Автор и дата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7567579"/>
            <a:ext cx="21945600" cy="2250595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1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презентации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462239"/>
            <a:ext cx="21945602" cy="832615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1067376" indent="-521276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1613476" indent="-521276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2159577" indent="-521277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2705677" indent="-521277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Информация о факте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Уровень текста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19200" y="4214483"/>
            <a:ext cx="21945600" cy="4269710"/>
          </a:xfrm>
          <a:prstGeom prst="rect">
            <a:avLst/>
          </a:prstGeom>
        </p:spPr>
        <p:txBody>
          <a:bodyPr anchor="b"/>
          <a:lstStyle/>
          <a:p>
            <a:pPr marL="0" lvl="4" indent="1548993" algn="ctr" defTabSz="751027">
              <a:lnSpc>
                <a:spcPct val="80000"/>
              </a:lnSpc>
              <a:spcBef>
                <a:spcPts val="0"/>
              </a:spcBef>
              <a:buSzTx/>
              <a:buNone/>
              <a:defRPr sz="6853">
                <a:latin typeface="Canela Bold"/>
                <a:ea typeface="Canela Bold"/>
                <a:cs typeface="Canela Bold"/>
                <a:sym typeface="Canela Bold"/>
              </a:defRPr>
            </a:pPr>
            <a:r>
              <a:t>100 %
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11100051"/>
            <a:ext cx="21945602" cy="832615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1067376" indent="-521276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1613476" indent="-521276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2159577" indent="-521277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2705677" indent="-521277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Авторство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/>
          <a:p>
            <a:pPr marL="0" lvl="4" indent="2615183" algn="ctr" defTabSz="1511808">
              <a:lnSpc>
                <a:spcPct val="80000"/>
              </a:lnSpc>
              <a:spcBef>
                <a:spcPts val="0"/>
              </a:spcBef>
              <a:buSzTx/>
              <a:buNone/>
              <a:defRPr sz="5200">
                <a:latin typeface="Canela Bold"/>
                <a:ea typeface="Canela Bold"/>
                <a:cs typeface="Canela Bold"/>
                <a:sym typeface="Canela Bold"/>
              </a:defRPr>
            </a:pPr>
            <a:r>
              <a:t>«Важная цитата»
</a:t>
            </a:r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>
            <a:spLocks noGrp="1"/>
          </p:cNvSpPr>
          <p:nvPr>
            <p:ph type="pic" sz="quarter" idx="21"/>
          </p:nvPr>
        </p:nvSpPr>
        <p:spPr>
          <a:xfrm>
            <a:off x="15744825" y="5581751"/>
            <a:ext cx="7365408" cy="8280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15009552_2264x1509.jpg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740519873_3318x2212.jpg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7" tIns="91437" rIns="91437" bIns="91437" anchor="ctr"/>
          <a:lstStyle>
            <a:lvl1pPr defTabSz="1828800">
              <a:lnSpc>
                <a:spcPct val="100000"/>
              </a:lnSpc>
              <a:defRPr sz="880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19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917058" y="12835872"/>
            <a:ext cx="504544" cy="48390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11986162"/>
            <a:ext cx="21945599" cy="605793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06028" indent="-359928" algn="ctr" defTabSz="808990">
              <a:lnSpc>
                <a:spcPct val="100000"/>
              </a:lnSpc>
              <a:spcBef>
                <a:spcPts val="0"/>
              </a:spcBef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52128" indent="-359928" algn="ctr" defTabSz="808990">
              <a:lnSpc>
                <a:spcPct val="100000"/>
              </a:lnSpc>
              <a:spcBef>
                <a:spcPts val="0"/>
              </a:spcBef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98228" indent="-359928" algn="ctr" defTabSz="808990">
              <a:lnSpc>
                <a:spcPct val="100000"/>
              </a:lnSpc>
              <a:spcBef>
                <a:spcPts val="0"/>
              </a:spcBef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544328" indent="-359928" algn="ctr" defTabSz="808990">
              <a:lnSpc>
                <a:spcPct val="100000"/>
              </a:lnSpc>
              <a:spcBef>
                <a:spcPts val="0"/>
              </a:spcBef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Автор и дата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9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19200" y="3531215"/>
            <a:ext cx="21945600" cy="4267203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00" spc="-1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15494" y="4585101"/>
            <a:ext cx="9757340" cy="254000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3" name="Изображение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5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00" spc="-1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2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1" name="Изображение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1067376" indent="-521276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1613476" indent="-521276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2159577" indent="-521277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2705677" indent="-521277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1219199" y="4023221"/>
            <a:ext cx="9757572" cy="8384679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68"/>
            <a:ext cx="21945600" cy="6604004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2384648"/>
            <a:ext cx="21945602" cy="832615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1067376" indent="-521276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1613476" indent="-521276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2159577" indent="-521277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2705677" indent="-521277" algn="ctr" defTabSz="792479">
              <a:lnSpc>
                <a:spcPct val="100000"/>
              </a:lnSpc>
              <a:spcBef>
                <a:spcPts val="0"/>
              </a:spcBef>
              <a:defRPr sz="4200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3"/>
            <a:ext cx="21945602" cy="832615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00" spc="-1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9pPr>
    </p:titleStyle>
    <p:bodyStyle>
      <a:lvl1pPr marL="5461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02.06.23…"/>
          <p:cNvSpPr txBox="1">
            <a:spLocks noGrp="1"/>
          </p:cNvSpPr>
          <p:nvPr>
            <p:ph type="body" sz="quarter" idx="1"/>
          </p:nvPr>
        </p:nvSpPr>
        <p:spPr>
          <a:xfrm>
            <a:off x="8352618" y="11986162"/>
            <a:ext cx="7508555" cy="1240001"/>
          </a:xfrm>
          <a:prstGeom prst="rect">
            <a:avLst/>
          </a:prstGeom>
        </p:spPr>
        <p:txBody>
          <a:bodyPr/>
          <a:lstStyle/>
          <a:p>
            <a:pPr defTabSz="825500">
              <a:defRPr sz="3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02.06.23</a:t>
            </a:r>
            <a:endParaRPr spc="-29"/>
          </a:p>
          <a:p>
            <a:pPr defTabSz="825500">
              <a:defRPr sz="3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 СПб</a:t>
            </a:r>
          </a:p>
        </p:txBody>
      </p:sp>
      <p:sp>
        <p:nvSpPr>
          <p:cNvPr id="170" name="Цифровые технологии в организации медицинского ухода…"/>
          <p:cNvSpPr txBox="1">
            <a:spLocks noGrp="1"/>
          </p:cNvSpPr>
          <p:nvPr>
            <p:ph type="title"/>
          </p:nvPr>
        </p:nvSpPr>
        <p:spPr>
          <a:xfrm>
            <a:off x="1219200" y="5045123"/>
            <a:ext cx="21945600" cy="1705088"/>
          </a:xfrm>
          <a:prstGeom prst="rect">
            <a:avLst/>
          </a:prstGeom>
        </p:spPr>
        <p:txBody>
          <a:bodyPr/>
          <a:lstStyle/>
          <a:p>
            <a:pPr>
              <a:defRPr sz="5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Цифровые технологии в организации медицинского ухода </a:t>
            </a:r>
          </a:p>
          <a:p>
            <a:pPr>
              <a:defRPr sz="5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 реабилитационном центре</a:t>
            </a:r>
          </a:p>
        </p:txBody>
      </p:sp>
      <p:sp>
        <p:nvSpPr>
          <p:cNvPr id="171" name="Борисов А.В., Вязгина Е.М.…"/>
          <p:cNvSpPr txBox="1"/>
          <p:nvPr/>
        </p:nvSpPr>
        <p:spPr>
          <a:xfrm>
            <a:off x="1219200" y="7814036"/>
            <a:ext cx="21945600" cy="310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825500">
              <a:lnSpc>
                <a:spcPct val="100000"/>
              </a:lnSpc>
              <a:defRPr sz="4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Борисов А.В., Вязгина Е.М.</a:t>
            </a:r>
            <a:endParaRPr spc="-39"/>
          </a:p>
          <a:p>
            <a:pPr defTabSz="825500">
              <a:lnSpc>
                <a:spcPct val="100000"/>
              </a:lnSpc>
              <a:defRPr sz="4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Многопрофильный реабилитационный центр </a:t>
            </a:r>
            <a:endParaRPr spc="-39"/>
          </a:p>
          <a:p>
            <a:pPr defTabSz="825500">
              <a:lnSpc>
                <a:spcPct val="100000"/>
              </a:lnSpc>
              <a:defRPr sz="4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«Спутник в Комарово»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3176.jpeg" descr="IMG_31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6123" y="2592407"/>
            <a:ext cx="5633642" cy="7992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3174.jpeg" descr="IMG_317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0356" y="2629068"/>
            <a:ext cx="8637556" cy="4540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3175.jpeg" descr="IMG_3175.jpeg"/>
          <p:cNvPicPr>
            <a:picLocks noChangeAspect="1"/>
          </p:cNvPicPr>
          <p:nvPr/>
        </p:nvPicPr>
        <p:blipFill>
          <a:blip r:embed="rId4">
            <a:extLst/>
          </a:blip>
          <a:srcRect b="9495"/>
          <a:stretch>
            <a:fillRect/>
          </a:stretch>
        </p:blipFill>
        <p:spPr>
          <a:xfrm>
            <a:off x="8097622" y="7573232"/>
            <a:ext cx="8650162" cy="3062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3184.jpeg" descr="IMG_318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15769" y="2657693"/>
            <a:ext cx="5448283" cy="7990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3180.jpeg" descr="IMG_31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9041" y="2812794"/>
            <a:ext cx="4689190" cy="8090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3178.jpeg" descr="IMG_317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654" y="2812794"/>
            <a:ext cx="5812078" cy="8090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Снимок экрана 2023-06-02 в 10.26.09.png" descr="Снимок экрана 2023-06-02 в 10.26.0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82538" y="3352913"/>
            <a:ext cx="11986222" cy="7010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Снимок экрана 2023-06-02 в 10.47.21.png" descr="Снимок экрана 2023-06-02 в 10.47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927" y="-103714"/>
            <a:ext cx="23786147" cy="13291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Важно!…"/>
          <p:cNvSpPr txBox="1"/>
          <p:nvPr/>
        </p:nvSpPr>
        <p:spPr>
          <a:xfrm>
            <a:off x="1485818" y="1980848"/>
            <a:ext cx="21945602" cy="9754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825500">
              <a:lnSpc>
                <a:spcPct val="100000"/>
              </a:lnSpc>
              <a:defRPr sz="4000" spc="-1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Важно!</a:t>
            </a:r>
            <a:endParaRPr spc="-39"/>
          </a:p>
          <a:p>
            <a:pPr defTabSz="825500">
              <a:lnSpc>
                <a:spcPct val="100000"/>
              </a:lnSpc>
              <a:defRPr sz="4000" spc="-39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 spc="-39"/>
          </a:p>
          <a:p>
            <a:pPr marL="685800" indent="-685800" algn="l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•"/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Стоимость цифровых технологий  (ЦТ) дб учтена в себестоимости медицинских услуг.</a:t>
            </a:r>
          </a:p>
          <a:p>
            <a:pPr marL="685800" indent="-685800" algn="l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•"/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ЦТ могут обеспечить учет времени конкретных манипуляций, использованных  материалов, включенных в СОП, общее рабочее время, время работы с конкретным пациентом.</a:t>
            </a:r>
          </a:p>
          <a:p>
            <a:pPr marL="685800" indent="-685800" algn="l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•"/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Не знаем сколько тратим ресурсов - не знаем потребность. </a:t>
            </a:r>
          </a:p>
        </p:txBody>
      </p:sp>
      <p:pic>
        <p:nvPicPr>
          <p:cNvPr id="22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12044" y="6759312"/>
            <a:ext cx="5333951" cy="6095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Выводы…"/>
          <p:cNvSpPr txBox="1">
            <a:spLocks noGrp="1"/>
          </p:cNvSpPr>
          <p:nvPr>
            <p:ph type="body" idx="1"/>
          </p:nvPr>
        </p:nvSpPr>
        <p:spPr>
          <a:xfrm>
            <a:off x="1485818" y="1980848"/>
            <a:ext cx="21945602" cy="9754304"/>
          </a:xfrm>
          <a:prstGeom prst="rect">
            <a:avLst/>
          </a:prstGeom>
        </p:spPr>
        <p:txBody>
          <a:bodyPr/>
          <a:lstStyle/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Выводы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39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Медицинское учреждение как и любая система организации не может развиваться в отсутствии постоянного аудита</a:t>
            </a:r>
            <a:endParaRPr spc="-39"/>
          </a:p>
          <a:p>
            <a:pPr marL="0" indent="0" algn="ctr" defTabSz="2438400">
              <a:spcBef>
                <a:spcPts val="0"/>
              </a:spcBef>
              <a:buSzTx/>
              <a:buNone/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pc="-39"/>
          </a:p>
          <a:p>
            <a:pPr marL="0" indent="0" algn="ctr" defTabSz="2438400">
              <a:spcBef>
                <a:spcPts val="0"/>
              </a:spcBef>
              <a:buSzTx/>
              <a:buNone/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Даже отделения не имеющие высокотехнологичного оборудования с помощью простых медицинских услуг объединенных с информационной системой обеспечивают оптимальную нагрузку для каждого пациента в реабилитации.</a:t>
            </a:r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39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Сестринский процесс является не просто «звеном» в цепи, 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это фундамент реабилитации. 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39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Чем лучше выстроены процессы сестринского дела в организации, 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тем эффективнее медицинское учреждение.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Открытые вопросы…"/>
          <p:cNvSpPr txBox="1">
            <a:spLocks noGrp="1"/>
          </p:cNvSpPr>
          <p:nvPr>
            <p:ph type="body" idx="1"/>
          </p:nvPr>
        </p:nvSpPr>
        <p:spPr>
          <a:xfrm>
            <a:off x="1219199" y="1980848"/>
            <a:ext cx="21945602" cy="9754304"/>
          </a:xfrm>
          <a:prstGeom prst="rect">
            <a:avLst/>
          </a:prstGeom>
        </p:spPr>
        <p:txBody>
          <a:bodyPr/>
          <a:lstStyle/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Открытые вопросы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spc="-39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Возможен ли профессиональный подход к внутреннему аудиту 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медицинских учреждений в российских реалиях?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spc="-39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Может ли зарабатывать медицинское учреждение, 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1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оказывая простые медицинские услуги? 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И позволит ли цифровизация сестринского процесса снизить его себестоимость?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Повысить показатель стоимость-эффективность вообще?</a:t>
            </a: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spc="-39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pc="-39"/>
          </a:p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Возможно ли </a:t>
            </a:r>
            <a:r>
              <a:rPr b="1"/>
              <a:t>создание платформы для </a:t>
            </a:r>
            <a:r>
              <a:t>организации </a:t>
            </a:r>
            <a:r>
              <a:rPr b="1"/>
              <a:t>реабилитационного процесса,</a:t>
            </a:r>
            <a:r>
              <a:t> в котором будут участвовать специалисты вместе с пациентом?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60 номеров…"/>
          <p:cNvSpPr txBox="1"/>
          <p:nvPr/>
        </p:nvSpPr>
        <p:spPr>
          <a:xfrm>
            <a:off x="476167" y="243332"/>
            <a:ext cx="6697981" cy="656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2016г. Комарово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60 номеров  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Загрузка  75%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Медицинский штат: 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65 сотрудников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  <a:p>
            <a:pPr algn="l" defTabSz="457200">
              <a:lnSpc>
                <a:spcPct val="117999"/>
              </a:lnSpc>
              <a:defRPr sz="4000"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1врач : 5 м/с (вкл. мл.м/с)</a:t>
            </a:r>
          </a:p>
        </p:txBody>
      </p:sp>
      <p:pic>
        <p:nvPicPr>
          <p:cNvPr id="174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1037" y="6961516"/>
            <a:ext cx="9300741" cy="6773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56363" y="125858"/>
            <a:ext cx="8996878" cy="5635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49334" y="-41422"/>
            <a:ext cx="6292751" cy="395024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6 лечащих врачей (из них 3 - ФРМ)…"/>
          <p:cNvSpPr txBox="1"/>
          <p:nvPr/>
        </p:nvSpPr>
        <p:spPr>
          <a:xfrm>
            <a:off x="9250691" y="5975327"/>
            <a:ext cx="9789669" cy="73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4000"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6 лечащих врачей </a:t>
            </a:r>
            <a:r>
              <a:rPr b="0"/>
              <a:t>(из них 3 - ФРМ)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+ 6 деж.врачей, </a:t>
            </a:r>
            <a:r>
              <a:rPr b="1"/>
              <a:t>10 постовых м/с ,</a:t>
            </a:r>
            <a:r>
              <a:t> </a:t>
            </a:r>
          </a:p>
          <a:p>
            <a:pPr algn="l" defTabSz="457200">
              <a:lnSpc>
                <a:spcPct val="117999"/>
              </a:lnSpc>
              <a:defRPr sz="4000"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2 процедурных м/с, 18 младших м/с, 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3 физио/медсестры, 2 массажиста,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нейропсихолог, 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психиатр-психотерапевт, 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8 физических терапевтов, 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2 эрготерапевта, 2 логопеда,</a:t>
            </a:r>
          </a:p>
          <a:p>
            <a:pPr algn="l" defTabSz="457200">
              <a:lnSpc>
                <a:spcPct val="117999"/>
              </a:lnSpc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арт-терапевт, 4 соц.работника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56861" y="4781467"/>
            <a:ext cx="6513319" cy="6035679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Заголовок 1"/>
          <p:cNvSpPr txBox="1">
            <a:spLocks noGrp="1"/>
          </p:cNvSpPr>
          <p:nvPr>
            <p:ph type="title"/>
          </p:nvPr>
        </p:nvSpPr>
        <p:spPr>
          <a:xfrm>
            <a:off x="4377138" y="3165568"/>
            <a:ext cx="16459202" cy="2941236"/>
          </a:xfrm>
          <a:prstGeom prst="rect">
            <a:avLst/>
          </a:prstGeom>
        </p:spPr>
        <p:txBody>
          <a:bodyPr/>
          <a:lstStyle/>
          <a:p>
            <a:r>
              <a:t>Простые медицинские услуги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3048" y="457989"/>
            <a:ext cx="13917904" cy="1280002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Младшая медицинская сестра…"/>
          <p:cNvSpPr txBox="1"/>
          <p:nvPr/>
        </p:nvSpPr>
        <p:spPr>
          <a:xfrm>
            <a:off x="8988189" y="4724400"/>
            <a:ext cx="6407622" cy="42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Младшая медицинская сестра</a:t>
            </a:r>
          </a:p>
          <a:p>
            <a:pPr marL="228600" indent="-228600">
              <a:buSzPct val="100000"/>
              <a:buChar char="•"/>
              <a:defRPr sz="35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Гигиена</a:t>
            </a:r>
          </a:p>
          <a:p>
            <a:pPr marL="228600" indent="-228600">
              <a:buSzPct val="100000"/>
              <a:buChar char="•"/>
              <a:defRPr sz="35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Прием пищи </a:t>
            </a:r>
          </a:p>
          <a:p>
            <a:pPr marL="228600" indent="-228600">
              <a:buSzPct val="100000"/>
              <a:buChar char="•"/>
              <a:defRPr sz="35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Одевание</a:t>
            </a:r>
          </a:p>
          <a:p>
            <a:pPr marL="228600" indent="-228600">
              <a:buSzPct val="100000"/>
              <a:buChar char="•"/>
              <a:defRPr sz="35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Коммуникация</a:t>
            </a:r>
          </a:p>
          <a:p>
            <a:pPr marL="228600" indent="-228600">
              <a:buSzPct val="100000"/>
              <a:buChar char="•"/>
              <a:defRPr sz="35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Позиционирование</a:t>
            </a:r>
          </a:p>
          <a:p>
            <a:pPr marL="228600" indent="-228600">
              <a:buSzPct val="100000"/>
              <a:buChar char="•"/>
              <a:defRPr sz="35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Перемещение</a:t>
            </a:r>
          </a:p>
          <a:p>
            <a:pPr marL="228600" indent="-228600">
              <a:buSzPct val="100000"/>
              <a:buChar char="•"/>
              <a:defRPr sz="35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Сопровождение</a:t>
            </a:r>
          </a:p>
          <a:p>
            <a:pPr marL="228600" indent="-228600">
              <a:buSzPct val="100000"/>
              <a:buChar char="•"/>
              <a:defRPr sz="35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Безопасность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Заголовок 1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3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В помощь тем, кто помогает</a:t>
            </a:r>
          </a:p>
        </p:txBody>
      </p:sp>
      <p:sp>
        <p:nvSpPr>
          <p:cNvPr id="192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2360210" y="2701923"/>
            <a:ext cx="20831042" cy="844725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Простой чек-лист сестринских вмешательств по профилю пациента,</a:t>
            </a:r>
          </a:p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Быстрое списание расходных материалов, уже «заложенных» в стандартных процедурах и списке дел м/с, </a:t>
            </a:r>
          </a:p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Программа учета времени у постели пациента,</a:t>
            </a:r>
          </a:p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Удобная оценка риска пролежней, риска падения, аспирации и т.п. в одном месте,</a:t>
            </a:r>
          </a:p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Быстрая оценка динамики заживления ран (по загруженным фото пролежней) с сохранением результатов</a:t>
            </a:r>
          </a:p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Цифровая модель сестринского процесса по нозологиям </a:t>
            </a:r>
          </a:p>
        </p:txBody>
      </p:sp>
      <p:sp>
        <p:nvSpPr>
          <p:cNvPr id="193" name="Содержимое 2"/>
          <p:cNvSpPr txBox="1"/>
          <p:nvPr/>
        </p:nvSpPr>
        <p:spPr>
          <a:xfrm>
            <a:off x="2360208" y="11029153"/>
            <a:ext cx="21308420" cy="228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normAutofit/>
          </a:bodyPr>
          <a:lstStyle>
            <a:lvl1pPr marL="685800" indent="-685800" algn="l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•"/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Эти аспекты могут быть требованием к МИС при внедрении в работу стационара: объединение лечебного, реабилитационного процесса и мероприятий по уходу через сестринский процесс (ОРИЕНТИР НА РАБОТУ М/С)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Заголовок 1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3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А кроме того:</a:t>
            </a:r>
          </a:p>
        </p:txBody>
      </p:sp>
      <p:sp>
        <p:nvSpPr>
          <p:cNvPr id="198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2474507" y="3412437"/>
            <a:ext cx="19434986" cy="7969385"/>
          </a:xfrm>
          <a:prstGeom prst="rect">
            <a:avLst/>
          </a:prstGeom>
        </p:spPr>
        <p:txBody>
          <a:bodyPr/>
          <a:lstStyle/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Оценка трудозатрат</a:t>
            </a:r>
          </a:p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Время выполнения задачи (хронометраж)</a:t>
            </a:r>
          </a:p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Динамика показателя стоимость-эффективность в реальном времени</a:t>
            </a:r>
          </a:p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Оценка влияния внешних условий на внутренние процессы в учреждении в моменте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«Научное обоснование внедрения инновационных технологий в работу среднего медицинского персонала в многопрофильном стационаре» (к.м.н. Бахтина И.С., 2009г.)…"/>
          <p:cNvSpPr txBox="1">
            <a:spLocks noGrp="1"/>
          </p:cNvSpPr>
          <p:nvPr>
            <p:ph type="body" idx="1"/>
          </p:nvPr>
        </p:nvSpPr>
        <p:spPr>
          <a:xfrm>
            <a:off x="1190548" y="2357406"/>
            <a:ext cx="15338542" cy="9414235"/>
          </a:xfrm>
          <a:prstGeom prst="rect">
            <a:avLst/>
          </a:prstGeom>
        </p:spPr>
        <p:txBody>
          <a:bodyPr/>
          <a:lstStyle/>
          <a:p>
            <a:pPr marL="0" indent="0" defTabSz="1939453">
              <a:spcBef>
                <a:spcPts val="180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  <a:p>
            <a:pPr marL="0" indent="0" defTabSz="1939453">
              <a:spcBef>
                <a:spcPts val="180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«Научное обоснование внедрения инновационных технологий в работу среднего медицинского персонала в многопрофильном стационаре» (к.м.н. Бахтина И.С., 2009г.)</a:t>
            </a:r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Разработаны и были внедрены:</a:t>
            </a:r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стандарты сестринского ухода;</a:t>
            </a:r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- формы сестринской документации;</a:t>
            </a:r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- специальная психологическая программа обучения персонала по общению с пациентами;</a:t>
            </a:r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  <a:p>
            <a:pPr marL="0" indent="0" defTabSz="282843">
              <a:lnSpc>
                <a:spcPct val="100000"/>
              </a:lnSpc>
              <a:spcBef>
                <a:spcPts val="0"/>
              </a:spcBef>
              <a:buSzTx/>
              <a:buNone/>
              <a:defRPr sz="311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и </a:t>
            </a:r>
            <a:r>
              <a:rPr b="1"/>
              <a:t>четко обозначена роль младшей медицинской сестры. И весь ее рабочий процесс описан как последовательность простых медицинских услуг. </a:t>
            </a:r>
          </a:p>
        </p:txBody>
      </p:sp>
      <p:sp>
        <p:nvSpPr>
          <p:cNvPr id="203" name="Заголовок 1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3"/>
          </a:xfrm>
          <a:prstGeom prst="rect">
            <a:avLst/>
          </a:prstGeom>
        </p:spPr>
        <p:txBody>
          <a:bodyPr/>
          <a:lstStyle>
            <a:lvl1pPr>
              <a:defRPr sz="5000" spc="-1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Сестринский процесс как технология</a:t>
            </a:r>
          </a:p>
        </p:txBody>
      </p:sp>
      <p:pic>
        <p:nvPicPr>
          <p:cNvPr id="204" name="Автореферат .pdf" descr="Автореферат 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10799" y="1168710"/>
            <a:ext cx="8792539" cy="11378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Снимок экрана 2023-06-02 в 10.48.51.png" descr="Снимок экрана 2023-06-02 в 10.48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786" y="450687"/>
            <a:ext cx="23360587" cy="13043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Система видеонаблюдений с оповещением о движении пациента за пределами очерченных границ (кровать, кресло),…"/>
          <p:cNvSpPr txBox="1"/>
          <p:nvPr/>
        </p:nvSpPr>
        <p:spPr>
          <a:xfrm>
            <a:off x="1190548" y="3071786"/>
            <a:ext cx="21948580" cy="9545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179574" indent="-589786" algn="l" defTabSz="1572766">
              <a:lnSpc>
                <a:spcPct val="100000"/>
              </a:lnSpc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Char char="•"/>
              <a:defRPr sz="43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Система видеонаблюдений с оповещением о движении пациента за пределами очерченных границ (кровать, кресло),</a:t>
            </a:r>
          </a:p>
          <a:p>
            <a:pPr marL="1179574" indent="-589786" algn="l" defTabSz="2096971"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•"/>
              <a:defRPr sz="43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Система контроля положения пациента в палате,</a:t>
            </a:r>
          </a:p>
          <a:p>
            <a:pPr marL="1179574" indent="-589786" algn="l" defTabSz="1572766">
              <a:lnSpc>
                <a:spcPct val="100000"/>
              </a:lnSpc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Char char="•"/>
              <a:defRPr sz="43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Регистрация падения и активный вызов,</a:t>
            </a:r>
          </a:p>
          <a:p>
            <a:pPr marL="1179574" indent="-589786" algn="l" defTabSz="1572766">
              <a:lnSpc>
                <a:spcPct val="100000"/>
              </a:lnSpc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Char char="•"/>
              <a:defRPr sz="43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Единая система, который учитывает время вызова, время прихода м/с (фактически время от вызова до отключения, т.к. кнопка в палате),</a:t>
            </a:r>
          </a:p>
          <a:p>
            <a:pPr marL="1179574" indent="-589786" algn="l" defTabSz="1572766">
              <a:lnSpc>
                <a:spcPct val="100000"/>
              </a:lnSpc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Char char="•"/>
              <a:defRPr sz="43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Легкий вызов подсказок по работе с конкретным пациентом (на планшете у кровати),</a:t>
            </a:r>
          </a:p>
          <a:p>
            <a:pPr marL="1179574" indent="-589786" algn="l" defTabSz="2096971"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•"/>
              <a:defRPr sz="43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Браслеты с пульсом, сатурацией и трекером движения по клинике (вызов из палаты или с прогулки),</a:t>
            </a:r>
          </a:p>
          <a:p>
            <a:pPr marL="1179574" indent="-589786" algn="l" defTabSz="2096971"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•"/>
              <a:defRPr sz="43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ВАЖНО: системы наблюдения должны быть дублированы!*</a:t>
            </a:r>
          </a:p>
        </p:txBody>
      </p:sp>
      <p:sp>
        <p:nvSpPr>
          <p:cNvPr id="211" name="Заголовок 1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3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Что еще кроме МИС?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Microsoft Office PowerPoint</Application>
  <PresentationFormat>Произвольный</PresentationFormat>
  <Paragraphs>151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8" baseType="lpstr">
      <vt:lpstr>Arial</vt:lpstr>
      <vt:lpstr>Avenir Next Demi Bold</vt:lpstr>
      <vt:lpstr>Avenir Next Medium</vt:lpstr>
      <vt:lpstr>Avenir Next Regular</vt:lpstr>
      <vt:lpstr>Calibri</vt:lpstr>
      <vt:lpstr>Canela Bold</vt:lpstr>
      <vt:lpstr>Canela Deck Regular</vt:lpstr>
      <vt:lpstr>Canela Regular</vt:lpstr>
      <vt:lpstr>Canela Text Regular</vt:lpstr>
      <vt:lpstr>Helvetica</vt:lpstr>
      <vt:lpstr>Helvetica Neue</vt:lpstr>
      <vt:lpstr>Times New Roman</vt:lpstr>
      <vt:lpstr>23_ClassicWhite</vt:lpstr>
      <vt:lpstr>Цифровые технологии в организации медицинского ухода  в реабилитационном центре</vt:lpstr>
      <vt:lpstr>Презентация PowerPoint</vt:lpstr>
      <vt:lpstr>Простые медицинские услуги </vt:lpstr>
      <vt:lpstr>Презентация PowerPoint</vt:lpstr>
      <vt:lpstr>В помощь тем, кто помогает</vt:lpstr>
      <vt:lpstr>А кроме того:</vt:lpstr>
      <vt:lpstr>Сестринский процесс как технология</vt:lpstr>
      <vt:lpstr>Презентация PowerPoint</vt:lpstr>
      <vt:lpstr>Что еще кроме МИС?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Цифровые технологии в организации медицинского ухода  в реабилитационном центре</dc:title>
  <dc:creator>Выездной1</dc:creator>
  <cp:lastModifiedBy>Выездной1</cp:lastModifiedBy>
  <cp:revision>1</cp:revision>
  <dcterms:modified xsi:type="dcterms:W3CDTF">2023-06-02T10:21:24Z</dcterms:modified>
</cp:coreProperties>
</file>