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6" r:id="rId3"/>
    <p:sldId id="270" r:id="rId4"/>
    <p:sldId id="267" r:id="rId5"/>
    <p:sldId id="269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26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>
        <p:scale>
          <a:sx n="100" d="100"/>
          <a:sy n="100" d="100"/>
        </p:scale>
        <p:origin x="-1116" y="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7B03F-F8CA-4038-8F75-84FBB3AB9FD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3978B-6DF8-4FE1-9533-53CC7DB3C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4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978B-6DF8-4FE1-9533-53CC7DB3C37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9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978B-6DF8-4FE1-9533-53CC7DB3C3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9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84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7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47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48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2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7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0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10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81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00571-0651-4248-B6B2-F4765628CBE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CB974-D579-4CBE-B898-DBD4275FF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7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939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B81269"/>
                </a:solidFill>
              </a:rPr>
              <a:t/>
            </a:r>
            <a:br>
              <a:rPr lang="ru-RU" dirty="0" smtClean="0">
                <a:solidFill>
                  <a:srgbClr val="B81269"/>
                </a:solidFill>
              </a:rPr>
            </a:br>
            <a:r>
              <a:rPr lang="ru-RU" dirty="0">
                <a:solidFill>
                  <a:srgbClr val="B81269"/>
                </a:solidFill>
              </a:rPr>
              <a:t/>
            </a:r>
            <a:br>
              <a:rPr lang="ru-RU" dirty="0">
                <a:solidFill>
                  <a:srgbClr val="B81269"/>
                </a:solidFill>
              </a:rPr>
            </a:br>
            <a:r>
              <a:rPr lang="ru-RU" dirty="0" smtClean="0">
                <a:solidFill>
                  <a:srgbClr val="B81269"/>
                </a:solidFill>
              </a:rPr>
              <a:t>Клиника Фомина</a:t>
            </a:r>
            <a:br>
              <a:rPr lang="ru-RU" dirty="0" smtClean="0">
                <a:solidFill>
                  <a:srgbClr val="B81269"/>
                </a:solidFill>
              </a:rPr>
            </a:br>
            <a:r>
              <a:rPr lang="ru-RU" dirty="0" smtClean="0">
                <a:solidFill>
                  <a:srgbClr val="B81269"/>
                </a:solidFill>
              </a:rPr>
              <a:t/>
            </a:r>
            <a:br>
              <a:rPr lang="ru-RU" dirty="0" smtClean="0">
                <a:solidFill>
                  <a:srgbClr val="B81269"/>
                </a:solidFill>
              </a:rPr>
            </a:br>
            <a:r>
              <a:rPr lang="ru-RU" sz="2000" dirty="0">
                <a:solidFill>
                  <a:srgbClr val="B81269"/>
                </a:solidFill>
              </a:rPr>
              <a:t>Клиника Фомина сегодня — это 19 медицинских центров с собственной IT инфраструктурой в 12 городах России, которые оснащены собственными лабораториями, экспертными аппаратами УЗИ, оборудованием для минимально инвазивной хирургии. Наши врачи пишут научные статьи, являются докторами и кандидатами медицинских наук, преподают в университетах и учатся в Европе и США.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B81269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37301" y="58052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лого отдельно.png" descr="лого отдельно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63" y="333764"/>
            <a:ext cx="1783381" cy="593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0000_17.png" descr="0000_17.png"/>
          <p:cNvPicPr>
            <a:picLocks noChangeAspect="1"/>
          </p:cNvPicPr>
          <p:nvPr/>
        </p:nvPicPr>
        <p:blipFill>
          <a:blip r:embed="rId3"/>
          <a:srcRect l="42791" r="53223"/>
          <a:stretch>
            <a:fillRect/>
          </a:stretch>
        </p:blipFill>
        <p:spPr>
          <a:xfrm>
            <a:off x="8870766" y="-1"/>
            <a:ext cx="273234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79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79" y="0"/>
            <a:ext cx="3663730" cy="2060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655" y="1916832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IT- </a:t>
            </a:r>
            <a:r>
              <a:rPr lang="ru-RU" dirty="0" smtClean="0"/>
              <a:t>решения:</a:t>
            </a:r>
            <a:br>
              <a:rPr lang="ru-RU" dirty="0" smtClean="0"/>
            </a:br>
            <a:r>
              <a:rPr lang="ru-RU" dirty="0" smtClean="0"/>
              <a:t>- МИС</a:t>
            </a:r>
            <a:br>
              <a:rPr lang="ru-RU" dirty="0" smtClean="0"/>
            </a:br>
            <a:r>
              <a:rPr lang="ru-RU" dirty="0" smtClean="0"/>
              <a:t>- Поддержка принятия решений</a:t>
            </a:r>
            <a:br>
              <a:rPr lang="ru-RU" dirty="0" smtClean="0"/>
            </a:br>
            <a:r>
              <a:rPr lang="ru-RU" dirty="0" smtClean="0"/>
              <a:t>- Приложения (для врачей / пациентов)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- образовательная платформа</a:t>
            </a:r>
            <a:endParaRPr lang="ru-RU" sz="1600" dirty="0"/>
          </a:p>
        </p:txBody>
      </p:sp>
      <p:sp>
        <p:nvSpPr>
          <p:cNvPr id="12" name="Полилиния 11"/>
          <p:cNvSpPr/>
          <p:nvPr/>
        </p:nvSpPr>
        <p:spPr>
          <a:xfrm>
            <a:off x="37301" y="58052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4jehrma5.jpg" descr="4jehrma5.jpg"/>
          <p:cNvPicPr>
            <a:picLocks noChangeAspect="1"/>
          </p:cNvPicPr>
          <p:nvPr/>
        </p:nvPicPr>
        <p:blipFill>
          <a:blip r:embed="rId3"/>
          <a:srcRect t="7477" b="7477"/>
          <a:stretch>
            <a:fillRect/>
          </a:stretch>
        </p:blipFill>
        <p:spPr>
          <a:xfrm>
            <a:off x="-45667" y="0"/>
            <a:ext cx="8938147" cy="688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лого отдельно.png" descr="лого отдельн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63" y="333764"/>
            <a:ext cx="1783381" cy="5936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674674"/>
            <a:ext cx="619268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>-решения:</a:t>
            </a:r>
            <a:b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МИС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- Автоматический сбор данных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Поддержка принятия решений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Приложение (для врачей / пациентов)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ИИ в проверке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карт (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doc +)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ИИ в проверке УЗИ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(+IRA Labs)</a:t>
            </a:r>
          </a:p>
          <a:p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Образовательная платформа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MyMeducation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-40637" y="58052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0000_17.png" descr="0000_17.png"/>
          <p:cNvPicPr>
            <a:picLocks noChangeAspect="1"/>
          </p:cNvPicPr>
          <p:nvPr/>
        </p:nvPicPr>
        <p:blipFill>
          <a:blip r:embed="rId5"/>
          <a:srcRect l="42791" r="53223"/>
          <a:stretch>
            <a:fillRect/>
          </a:stretch>
        </p:blipFill>
        <p:spPr>
          <a:xfrm>
            <a:off x="8748464" y="-1"/>
            <a:ext cx="395536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268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79" y="0"/>
            <a:ext cx="3663730" cy="2060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655" y="1916832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IT- </a:t>
            </a:r>
            <a:r>
              <a:rPr lang="ru-RU" dirty="0" smtClean="0"/>
              <a:t>решения:</a:t>
            </a:r>
            <a:br>
              <a:rPr lang="ru-RU" dirty="0" smtClean="0"/>
            </a:br>
            <a:r>
              <a:rPr lang="ru-RU" dirty="0" smtClean="0"/>
              <a:t>- МИС</a:t>
            </a:r>
            <a:br>
              <a:rPr lang="ru-RU" dirty="0" smtClean="0"/>
            </a:br>
            <a:r>
              <a:rPr lang="ru-RU" dirty="0" smtClean="0"/>
              <a:t>- Поддержка принятия решений</a:t>
            </a:r>
            <a:br>
              <a:rPr lang="ru-RU" dirty="0" smtClean="0"/>
            </a:br>
            <a:r>
              <a:rPr lang="ru-RU" dirty="0" smtClean="0"/>
              <a:t>- Приложения (для врачей / пациентов)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- образовательная платформа</a:t>
            </a:r>
            <a:endParaRPr lang="ru-RU" sz="1600" dirty="0"/>
          </a:p>
        </p:txBody>
      </p:sp>
      <p:sp>
        <p:nvSpPr>
          <p:cNvPr id="12" name="Полилиния 11"/>
          <p:cNvSpPr/>
          <p:nvPr/>
        </p:nvSpPr>
        <p:spPr>
          <a:xfrm>
            <a:off x="37301" y="58052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4jehrma5.jpg" descr="4jehrma5.jpg"/>
          <p:cNvPicPr>
            <a:picLocks noChangeAspect="1"/>
          </p:cNvPicPr>
          <p:nvPr/>
        </p:nvPicPr>
        <p:blipFill>
          <a:blip r:embed="rId3"/>
          <a:srcRect t="7477" b="7477"/>
          <a:stretch>
            <a:fillRect/>
          </a:stretch>
        </p:blipFill>
        <p:spPr>
          <a:xfrm>
            <a:off x="-45667" y="0"/>
            <a:ext cx="8938147" cy="688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лого отдельно.png" descr="лого отдельн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63" y="333764"/>
            <a:ext cx="1783381" cy="5936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674674"/>
            <a:ext cx="75608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>-решения:</a:t>
            </a:r>
            <a:b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МИС – АСЯ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Как это работает: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 МИС </a:t>
            </a:r>
            <a:r>
              <a:rPr lang="ru-RU" sz="1400" dirty="0" smtClean="0"/>
              <a:t>входит </a:t>
            </a:r>
            <a:r>
              <a:rPr lang="ru-RU" sz="1400" dirty="0"/>
              <a:t>база знаний, которую подготовил наш экспертный отдел, с актуальными клиническими рекомендациями и лучшими медицинскими практиками на разные случаи жизни, и сейчас мы учим АСЮ подсказывать врачу оптимальные, с доказанной эффективностью и необходимостью диагностические и лечебные процедуры в соответствии с тем диагнозом, который он ставит.</a:t>
            </a:r>
            <a:endParaRPr lang="ru-RU" sz="2000" dirty="0"/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АВТОМАТИЧЕСКИЙ СБОР ДАННЫХ и АНАЛИЗ С ПОМОЩЬЮ ИИ: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КАК ЭТО РАБОТАЕТ: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>Система проверяет 100% всех  медицинских карт (они у нас в электронном виде), чем облегчает работу экспертного отдела и помогает поддерживать единые стандарты во всей сети наших клиник.</a:t>
            </a:r>
          </a:p>
          <a:p>
            <a:r>
              <a:rPr lang="ru-RU" sz="1400" dirty="0"/>
              <a:t>Каждый пациент всегда может быть уверен в качестве полученных назначений, потому что они проходят “двойную проверку” — экспертизу врача и специально обученного искусственного интеллекта. Программа анализирует, правильно ли было назначено лечение пациенту. Мы против того, чтобы лечить здоровых людей.</a:t>
            </a:r>
            <a:br>
              <a:rPr lang="ru-RU" sz="1400" dirty="0"/>
            </a:br>
            <a:endParaRPr lang="ru-RU" sz="1400" dirty="0"/>
          </a:p>
          <a:p>
            <a:endParaRPr lang="ru-RU" sz="2000" dirty="0"/>
          </a:p>
        </p:txBody>
      </p:sp>
      <p:sp>
        <p:nvSpPr>
          <p:cNvPr id="8" name="Полилиния 7"/>
          <p:cNvSpPr/>
          <p:nvPr/>
        </p:nvSpPr>
        <p:spPr>
          <a:xfrm>
            <a:off x="-40637" y="58052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0000_17.png" descr="0000_17.png"/>
          <p:cNvPicPr>
            <a:picLocks noChangeAspect="1"/>
          </p:cNvPicPr>
          <p:nvPr/>
        </p:nvPicPr>
        <p:blipFill>
          <a:blip r:embed="rId5"/>
          <a:srcRect l="42791" r="53223"/>
          <a:stretch>
            <a:fillRect/>
          </a:stretch>
        </p:blipFill>
        <p:spPr>
          <a:xfrm>
            <a:off x="8748464" y="-1"/>
            <a:ext cx="395536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289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79" y="0"/>
            <a:ext cx="3663730" cy="2060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655" y="1916832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IT- </a:t>
            </a:r>
            <a:r>
              <a:rPr lang="ru-RU" dirty="0" smtClean="0"/>
              <a:t>решения:</a:t>
            </a:r>
            <a:br>
              <a:rPr lang="ru-RU" dirty="0" smtClean="0"/>
            </a:br>
            <a:r>
              <a:rPr lang="ru-RU" dirty="0" smtClean="0"/>
              <a:t>- МИС</a:t>
            </a:r>
            <a:br>
              <a:rPr lang="ru-RU" dirty="0" smtClean="0"/>
            </a:br>
            <a:r>
              <a:rPr lang="ru-RU" dirty="0" smtClean="0"/>
              <a:t>- Поддержка принятия решений</a:t>
            </a:r>
            <a:br>
              <a:rPr lang="ru-RU" dirty="0" smtClean="0"/>
            </a:br>
            <a:r>
              <a:rPr lang="ru-RU" dirty="0" smtClean="0"/>
              <a:t>- Приложения (для врачей / пациентов)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- образовательная платформа</a:t>
            </a:r>
            <a:endParaRPr lang="ru-RU" sz="1600" dirty="0"/>
          </a:p>
        </p:txBody>
      </p:sp>
      <p:sp>
        <p:nvSpPr>
          <p:cNvPr id="12" name="Полилиния 11"/>
          <p:cNvSpPr/>
          <p:nvPr/>
        </p:nvSpPr>
        <p:spPr>
          <a:xfrm>
            <a:off x="37301" y="58052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4jehrma5.jpg" descr="4jehrma5.jpg"/>
          <p:cNvPicPr>
            <a:picLocks noChangeAspect="1"/>
          </p:cNvPicPr>
          <p:nvPr/>
        </p:nvPicPr>
        <p:blipFill>
          <a:blip r:embed="rId4"/>
          <a:srcRect t="7477" b="7477"/>
          <a:stretch>
            <a:fillRect/>
          </a:stretch>
        </p:blipFill>
        <p:spPr>
          <a:xfrm>
            <a:off x="-45667" y="0"/>
            <a:ext cx="8938147" cy="688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лого отдельно.png" descr="лого отдельно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63" y="333764"/>
            <a:ext cx="1783381" cy="5936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674674"/>
            <a:ext cx="72008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</a:rPr>
              <a:t>Качество</a:t>
            </a:r>
          </a:p>
          <a:p>
            <a:endParaRPr lang="ru-RU" dirty="0"/>
          </a:p>
          <a:p>
            <a:r>
              <a:rPr lang="ru-RU" dirty="0" smtClean="0"/>
              <a:t>Использование СППР позволило: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Снизить количество  недочётов в лечении 16%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Снизить количество случаев с неправильной тактикой лечения на 46%</a:t>
            </a:r>
          </a:p>
          <a:p>
            <a:r>
              <a:rPr lang="ru-RU" dirty="0" smtClean="0"/>
              <a:t>*    Увеличить прирост случаев назначения лечения., полностью соответствующих клиническим рекомендациям на 19%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189701" y="59576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0000_17.png" descr="0000_17.png"/>
          <p:cNvPicPr>
            <a:picLocks noChangeAspect="1"/>
          </p:cNvPicPr>
          <p:nvPr/>
        </p:nvPicPr>
        <p:blipFill>
          <a:blip r:embed="rId6"/>
          <a:srcRect l="42791" r="53223"/>
          <a:stretch>
            <a:fillRect/>
          </a:stretch>
        </p:blipFill>
        <p:spPr>
          <a:xfrm>
            <a:off x="8676456" y="-1"/>
            <a:ext cx="467544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555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79" y="0"/>
            <a:ext cx="3663730" cy="2060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655" y="1916832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IT- </a:t>
            </a:r>
            <a:r>
              <a:rPr lang="ru-RU" dirty="0" smtClean="0"/>
              <a:t>решения:</a:t>
            </a:r>
            <a:br>
              <a:rPr lang="ru-RU" dirty="0" smtClean="0"/>
            </a:br>
            <a:r>
              <a:rPr lang="ru-RU" dirty="0" smtClean="0"/>
              <a:t>- МИС</a:t>
            </a:r>
            <a:br>
              <a:rPr lang="ru-RU" dirty="0" smtClean="0"/>
            </a:br>
            <a:r>
              <a:rPr lang="ru-RU" dirty="0" smtClean="0"/>
              <a:t>- Поддержка принятия решений</a:t>
            </a:r>
            <a:br>
              <a:rPr lang="ru-RU" dirty="0" smtClean="0"/>
            </a:br>
            <a:r>
              <a:rPr lang="ru-RU" dirty="0" smtClean="0"/>
              <a:t>- Приложения (для врачей / пациентов)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- образовательная платформа</a:t>
            </a:r>
            <a:endParaRPr lang="ru-RU" sz="1600" dirty="0"/>
          </a:p>
        </p:txBody>
      </p:sp>
      <p:sp>
        <p:nvSpPr>
          <p:cNvPr id="12" name="Полилиния 11"/>
          <p:cNvSpPr/>
          <p:nvPr/>
        </p:nvSpPr>
        <p:spPr>
          <a:xfrm>
            <a:off x="37301" y="58052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4jehrma5.jpg" descr="4jehrma5.jpg"/>
          <p:cNvPicPr>
            <a:picLocks noChangeAspect="1"/>
          </p:cNvPicPr>
          <p:nvPr/>
        </p:nvPicPr>
        <p:blipFill>
          <a:blip r:embed="rId4"/>
          <a:srcRect t="7477" b="7477"/>
          <a:stretch>
            <a:fillRect/>
          </a:stretch>
        </p:blipFill>
        <p:spPr>
          <a:xfrm>
            <a:off x="-45667" y="0"/>
            <a:ext cx="8938147" cy="688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лого отдельно.png" descr="лого отдельно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63" y="333764"/>
            <a:ext cx="1783381" cy="5936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674674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</a:rPr>
              <a:t>Качество</a:t>
            </a: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189701" y="5957664"/>
            <a:ext cx="9141109" cy="1052736"/>
          </a:xfrm>
          <a:custGeom>
            <a:avLst/>
            <a:gdLst>
              <a:gd name="connsiteX0" fmla="*/ 0 w 8207022"/>
              <a:gd name="connsiteY0" fmla="*/ 1165576 h 1165576"/>
              <a:gd name="connsiteX1" fmla="*/ 3747911 w 8207022"/>
              <a:gd name="connsiteY1" fmla="*/ 2820 h 1165576"/>
              <a:gd name="connsiteX2" fmla="*/ 6208889 w 8207022"/>
              <a:gd name="connsiteY2" fmla="*/ 815620 h 1165576"/>
              <a:gd name="connsiteX3" fmla="*/ 8207022 w 8207022"/>
              <a:gd name="connsiteY3" fmla="*/ 36687 h 11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7022" h="1165576">
                <a:moveTo>
                  <a:pt x="0" y="1165576"/>
                </a:moveTo>
                <a:cubicBezTo>
                  <a:pt x="1356548" y="613361"/>
                  <a:pt x="2713096" y="61146"/>
                  <a:pt x="3747911" y="2820"/>
                </a:cubicBezTo>
                <a:cubicBezTo>
                  <a:pt x="4782726" y="-55506"/>
                  <a:pt x="5465704" y="809976"/>
                  <a:pt x="6208889" y="815620"/>
                </a:cubicBezTo>
                <a:cubicBezTo>
                  <a:pt x="6952074" y="821264"/>
                  <a:pt x="7579548" y="428975"/>
                  <a:pt x="8207022" y="36687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0000_17.png" descr="0000_17.png"/>
          <p:cNvPicPr>
            <a:picLocks noChangeAspect="1"/>
          </p:cNvPicPr>
          <p:nvPr/>
        </p:nvPicPr>
        <p:blipFill>
          <a:blip r:embed="rId6"/>
          <a:srcRect l="42791" r="53223"/>
          <a:stretch>
            <a:fillRect/>
          </a:stretch>
        </p:blipFill>
        <p:spPr>
          <a:xfrm>
            <a:off x="8676456" y="-1"/>
            <a:ext cx="467544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C:\Users\user\Downloads\Screenshot_20230601-154245_YandexDis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194919"/>
            <a:ext cx="5292512" cy="32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Screenshot_20230601-154208_YandexDis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5601107" cy="271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57</Words>
  <Application>Microsoft Office PowerPoint</Application>
  <PresentationFormat>Экран (4:3)</PresentationFormat>
  <Paragraphs>42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  Клиника Фомина  Клиника Фомина сегодня — это 19 медицинских центров с собственной IT инфраструктурой в 12 городах России, которые оснащены собственными лабораториями, экспертными аппаратами УЗИ, оборудованием для минимально инвазивной хирургии. Наши врачи пишут научные статьи, являются докторами и кандидатами медицинских наук, преподают в университетах и учатся в Европе и США.  </vt:lpstr>
      <vt:lpstr>IT- решения: - МИС - Поддержка принятия решений - Приложения (для врачей / пациентов) - образовательная платформа</vt:lpstr>
      <vt:lpstr>IT- решения: - МИС - Поддержка принятия решений - Приложения (для врачей / пациентов) - образовательная платформа</vt:lpstr>
      <vt:lpstr>IT- решения: - МИС - Поддержка принятия решений - Приложения (для врачей / пациентов) - образовательная платформа</vt:lpstr>
      <vt:lpstr>IT- решения: - МИС - Поддержка принятия решений - Приложения (для врачей / пациентов) - образовательная платформа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КДФ-Москва</dc:title>
  <dc:creator>user</dc:creator>
  <cp:lastModifiedBy>user</cp:lastModifiedBy>
  <cp:revision>36</cp:revision>
  <dcterms:created xsi:type="dcterms:W3CDTF">2022-10-19T20:44:12Z</dcterms:created>
  <dcterms:modified xsi:type="dcterms:W3CDTF">2023-06-01T15:02:47Z</dcterms:modified>
</cp:coreProperties>
</file>