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76" r:id="rId4"/>
    <p:sldId id="271" r:id="rId5"/>
    <p:sldId id="272" r:id="rId6"/>
    <p:sldId id="273" r:id="rId7"/>
    <p:sldId id="275" r:id="rId8"/>
    <p:sldId id="278" r:id="rId9"/>
    <p:sldId id="270" r:id="rId10"/>
    <p:sldId id="277" r:id="rId11"/>
    <p:sldId id="274" r:id="rId12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0124"/>
  </p:normalViewPr>
  <p:slideViewPr>
    <p:cSldViewPr snapToGrid="0">
      <p:cViewPr varScale="1">
        <p:scale>
          <a:sx n="88" d="100"/>
          <a:sy n="88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DA4A7-6950-4040-A889-47BAC5C70736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680C0-1B95-564A-AB09-BDF490C14BE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5029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4857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8347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7086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 сложилось, что эти тренды мне доводится наблюдать на полях наверное самой большой в мире конференции по медицинской информатике, она проходит каждый год в Штатах. Ее проводит ассоциация </a:t>
            </a:r>
            <a:r>
              <a:rPr lang="en-US" dirty="0"/>
              <a:t>HIMSS – Healthcare … Society</a:t>
            </a:r>
            <a:r>
              <a:rPr lang="ru-RU" dirty="0"/>
              <a:t>, она собирает 30-40 тысяч участников, доклады идут в 20-30 залах одновременно, на выставке около 1000 экспонентов. То есть, собирается реально вся отрасль.</a:t>
            </a:r>
            <a:endParaRPr lang="en-US" dirty="0"/>
          </a:p>
          <a:p>
            <a:endParaRPr lang="ru-RU" dirty="0"/>
          </a:p>
          <a:p>
            <a:r>
              <a:rPr lang="ru-RU" dirty="0"/>
              <a:t>Сначала о целях – действительно там требуется доказывать, что предлагаемое тобой решение что-то улучшает. Не абстрактно «мы собрали 20 миллионов документов», отдали их в НМИЦ, там вышла уже вторая статья с обобщением материала».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Для меня три главных тренда – </a:t>
            </a:r>
            <a:r>
              <a:rPr lang="ru-RU" dirty="0" err="1"/>
              <a:t>интероперабельность</a:t>
            </a:r>
            <a:r>
              <a:rPr lang="ru-RU" dirty="0"/>
              <a:t>, </a:t>
            </a:r>
            <a:r>
              <a:rPr lang="ru-RU" dirty="0" err="1"/>
              <a:t>интероперабельность</a:t>
            </a:r>
            <a:r>
              <a:rPr lang="ru-RU" dirty="0"/>
              <a:t> и </a:t>
            </a:r>
            <a:r>
              <a:rPr lang="ru-RU" dirty="0" err="1"/>
              <a:t>интероперабельность</a:t>
            </a:r>
            <a:r>
              <a:rPr lang="ru-RU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823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0930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7468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врач не прикасается к компьютеру. </a:t>
            </a:r>
          </a:p>
          <a:p>
            <a:r>
              <a:rPr lang="ru-RU" dirty="0"/>
              <a:t>Сначала экран пустой. Приходит пациент, начинает рассказывать, врач спрашивает, в нижнем окне появляется расшифровка разговора.</a:t>
            </a:r>
          </a:p>
          <a:p>
            <a:r>
              <a:rPr lang="ru-RU" dirty="0"/>
              <a:t>В какой-то момент в левом окне появляется список диагностических гипотез.</a:t>
            </a:r>
          </a:p>
          <a:p>
            <a:r>
              <a:rPr lang="ru-RU" dirty="0"/>
              <a:t>В окне предлагаемых вопросов – что еще следовало бы у пациента спросить.</a:t>
            </a:r>
          </a:p>
          <a:p>
            <a:r>
              <a:rPr lang="ru-RU" dirty="0"/>
              <a:t>Врач, учитывая или не учитывая все это, продолжает разговор.</a:t>
            </a:r>
          </a:p>
          <a:p>
            <a:r>
              <a:rPr lang="ru-RU" dirty="0"/>
              <a:t>Система пересчитывает подсказки.</a:t>
            </a:r>
          </a:p>
          <a:p>
            <a:r>
              <a:rPr lang="ru-RU" dirty="0"/>
              <a:t>Врач завершает разговор и дает рекомендации.</a:t>
            </a:r>
          </a:p>
          <a:p>
            <a:r>
              <a:rPr lang="ru-RU" dirty="0"/>
              <a:t>Система генерирует протокол осмотра.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9898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предыдущем слайде мы смотрели, как </a:t>
            </a:r>
            <a:r>
              <a:rPr lang="en-US" dirty="0"/>
              <a:t>AI </a:t>
            </a:r>
            <a:r>
              <a:rPr lang="ru-RU" dirty="0"/>
              <a:t>помогает врачу работать с медицинскими знаниями.</a:t>
            </a:r>
          </a:p>
          <a:p>
            <a:r>
              <a:rPr lang="ru-RU" dirty="0"/>
              <a:t>Посмотрим теперь, как система может помочь работать с медицинскими данными, с картой пациента.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1256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Именно такой интерфейс мы создаем сейчас в системе Авиценна. Он будет собирать из медицинской карты необходимое врачу в данный момент. Чтобы карту не листать и ничего не упустить. 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438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Именно такой интерфейс мы создаем сейчас в системе Авиценна. Он будет собирать из медицинской карты необходимое врачу в данный момент. Чтобы карту не листать и ничего не упустить. 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49847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для создания единой медицинской карты необходим стандарт обмена. Вот он.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483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65DC-92B1-DCF6-E03F-DCE7166BF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05076-78CE-38D7-4C50-1A93422FE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54524-0BFA-9139-BEFE-5E23C11F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FF4D9-6D7D-FF11-C012-53A75FAA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CB32D-5E80-716C-7614-8C63D56C8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701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07631-30B1-3809-80F6-C0DA3A0BE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1589C6-16F1-4C84-EC29-810B1DAC7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277BD-5A68-97F3-F56C-EFE7BA4B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9AA24-8673-5EAE-86A7-7ACBF53D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C7EF-E11F-0B4C-313D-5ACC13E6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4440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F4F712-4D3A-CA99-7FA0-AF604D774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9007B-DE98-2961-711F-E93B9B42D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C626B-3255-1535-82E2-D2BF55C3E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943E5-57C7-CFD5-10BD-27B54D11B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FD071-ABD5-A00B-A375-2349E1FF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0507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53DC-3807-9F63-ED96-54CBA9F8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99509-204E-0870-BC42-F659FBD36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3F1B7-A2DB-B586-9E50-284329AA6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7405B-6A01-EDEE-27ED-AA33C235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DEC-1724-2EFF-8856-26CB3CC0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7651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5BDA-63A8-F8BA-CFBA-F9ED57EE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5F241-99FC-271A-0A94-EF3A3EB9A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BDAC4-24DC-4A27-D03F-AF8E86EE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3B652-B347-01EF-660E-8FA08E81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9EBCD-DF67-1B11-66A7-63A89D1A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2360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45D5A-B998-AB85-C045-7A9DE578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EACB2-ADC7-2483-22A3-B846317FF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274A7-C564-02C2-1E9F-14B0CA323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47C14-2402-4AB4-E6B3-B698C380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F2A24-2A67-7503-7437-E6C01D24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69AE5-F206-89D4-4768-1393324C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3510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9E3BA-75BF-2287-540B-4D29A401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4B944-F99E-42B8-D5DF-5AEF94972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B8B37-FFF4-FE51-D1CA-AB0D56796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E0E6C-08DC-763C-8F3D-4C2CD4168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A51C3-CB43-83D8-436A-CA47AACD7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8E216B-E9D2-2FC2-3065-51023591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4BD9D-CA8B-CDB5-F0B9-2408A3D6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83A5B-495E-DEEB-7E94-A4B73787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91070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8985-9E0E-D975-3E66-D47BCD04C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A786E-F1A0-0B4C-D007-9BA0DD6B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2FA8C-CD3A-8C23-C772-61EDDAA1E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18C2A-572F-FEAC-262B-966CBF58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604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7586F-95BF-359A-64B6-8E6C065D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EEE2B-0201-1EAF-D382-B89DE9B7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90A17-D34B-7D36-CECD-D719C3D8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315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2F3-CC7A-EFCA-E267-1D98CFB9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4C645-1B6F-1A84-E332-A9BB2D9E2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9F984-A90F-3332-BB4E-4D6BC1BFC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7C79C-5D6B-EBFF-D23A-144F7A32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A0964-BBEC-A3FB-B822-24D22AD42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496A9-A4D3-8782-4A87-54683593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3709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A84C-DE01-6990-B8B3-E60FD6A8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681A6-6F04-546E-4DE2-E72D4C7F3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E611A-9AE1-2757-1F9A-D9C92999D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2CE43-4904-B77D-2163-5258CAA5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CCA77-1521-B2BC-70D1-D56EE20E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0FA53-4680-74C4-70F3-EE3F5E37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6510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BBFE53-DBA3-4B3A-D1E9-222CA970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F2A0B-3898-5BE2-B122-A69827DA0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219F4-8E4F-C2BF-72CA-88D48DBAA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DEA7-B3E1-9445-9F0F-83AF64D71461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E17CA-9374-FA15-48C0-C9C237EDD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96EE5-6E6D-B7B5-2D33-BE05888A5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B8394-9F3A-BE4F-8315-0448B2718D1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6677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kogan2000@gmail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0D08-41B4-853D-5AC3-1B510FF9E0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Мировые тренды медицинской информатики: </a:t>
            </a:r>
            <a:br>
              <a:rPr lang="ru-RU" dirty="0"/>
            </a:br>
            <a:r>
              <a:rPr lang="ru-RU" dirty="0"/>
              <a:t>стандарт </a:t>
            </a:r>
            <a:r>
              <a:rPr lang="en-US" dirty="0"/>
              <a:t>FHIR </a:t>
            </a:r>
            <a:r>
              <a:rPr lang="ru-RU" dirty="0"/>
              <a:t>и искусственный интеллект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E4A09-29BF-D315-FE92-C0ED2A574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7295" y="5106747"/>
            <a:ext cx="4701251" cy="1655762"/>
          </a:xfrm>
        </p:spPr>
        <p:txBody>
          <a:bodyPr>
            <a:normAutofit/>
          </a:bodyPr>
          <a:lstStyle/>
          <a:p>
            <a:pPr algn="l"/>
            <a:endParaRPr lang="ru-RU" sz="2000" dirty="0"/>
          </a:p>
          <a:p>
            <a:pPr algn="l"/>
            <a:r>
              <a:rPr lang="ru-RU" sz="2000" dirty="0" err="1"/>
              <a:t>Телемедфорум</a:t>
            </a:r>
            <a:r>
              <a:rPr lang="ru-RU" sz="2000" dirty="0"/>
              <a:t>, </a:t>
            </a:r>
          </a:p>
          <a:p>
            <a:pPr algn="l"/>
            <a:r>
              <a:rPr lang="ru-RU" sz="2000" dirty="0"/>
              <a:t>Санкт-Петербург, 26.05.2023</a:t>
            </a:r>
            <a:endParaRPr lang="en-RU" sz="2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60C9F9B-1CA2-F0F9-3789-90B282E26495}"/>
              </a:ext>
            </a:extLst>
          </p:cNvPr>
          <p:cNvSpPr txBox="1">
            <a:spLocks/>
          </p:cNvSpPr>
          <p:nvPr/>
        </p:nvSpPr>
        <p:spPr>
          <a:xfrm>
            <a:off x="553653" y="3984525"/>
            <a:ext cx="5542347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dirty="0"/>
          </a:p>
          <a:p>
            <a:pPr algn="r"/>
            <a:r>
              <a:rPr lang="ru-RU" dirty="0"/>
              <a:t>Евгений Коган</a:t>
            </a:r>
          </a:p>
          <a:p>
            <a:pPr algn="r"/>
            <a:r>
              <a:rPr lang="ru-RU" dirty="0"/>
              <a:t>«Коста», директор по инновациям </a:t>
            </a:r>
          </a:p>
          <a:p>
            <a:pPr algn="r"/>
            <a:r>
              <a:rPr lang="en-US" dirty="0"/>
              <a:t>HL7 </a:t>
            </a:r>
            <a:r>
              <a:rPr lang="ru-RU" dirty="0"/>
              <a:t>Россия, председатель рабочей группы </a:t>
            </a:r>
            <a:r>
              <a:rPr lang="en-US" dirty="0"/>
              <a:t>FHIR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175483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ru-RU" sz="3400" dirty="0"/>
              <a:t>Стандарт обмена медицинскими данными </a:t>
            </a:r>
            <a:r>
              <a:rPr lang="en-US" sz="3400" dirty="0"/>
              <a:t>FHIR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62175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Шагает по планете</a:t>
            </a:r>
          </a:p>
          <a:p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ED0143-3E9A-4280-2BFC-E5C5F76D0805}"/>
              </a:ext>
            </a:extLst>
          </p:cNvPr>
          <p:cNvSpPr txBox="1"/>
          <p:nvPr/>
        </p:nvSpPr>
        <p:spPr>
          <a:xfrm>
            <a:off x="4370616" y="682175"/>
            <a:ext cx="78213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FHIR </a:t>
            </a:r>
            <a:r>
              <a:rPr lang="ru-RU" sz="2400" dirty="0"/>
              <a:t>в России: рабочая группа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Инициатива коммерческих компаний при поддержке ЦНИИОИЗ МЗ РФ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Задача – «приземлить» стандарт на российские реалии: справочники, идентификаторы, требования к документам</a:t>
            </a:r>
          </a:p>
          <a:p>
            <a:r>
              <a:rPr lang="ru-RU" sz="2400" dirty="0"/>
              <a:t>Что сделано и что в планах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Подготовка </a:t>
            </a:r>
            <a:r>
              <a:rPr lang="en-US" sz="2000" dirty="0"/>
              <a:t>Ru Core – </a:t>
            </a:r>
            <a:r>
              <a:rPr lang="ru-RU" sz="2000" dirty="0"/>
              <a:t>базового стандарта для отрасли: сделаны основные профили и для протокола лабораторных исследований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Готовим материалы для ГОСТ по персональным медицинским помощникам, по </a:t>
            </a:r>
            <a:r>
              <a:rPr lang="en-US" sz="2000" dirty="0"/>
              <a:t>Point of Care Testing</a:t>
            </a:r>
            <a:endParaRPr lang="ru-RU" sz="2000" dirty="0"/>
          </a:p>
          <a:p>
            <a:r>
              <a:rPr lang="ru-RU" sz="2400" dirty="0"/>
              <a:t>Кому стоит участвовать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Разработчикам МИС/ЛИС/приложений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Встречи по вторникам, ссылка на </a:t>
            </a:r>
            <a:r>
              <a:rPr lang="en-US" sz="2000" dirty="0" err="1"/>
              <a:t>Fhir.ru</a:t>
            </a:r>
            <a:endParaRPr lang="ru-RU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Чат </a:t>
            </a:r>
            <a:r>
              <a:rPr lang="en-US" sz="2000" dirty="0"/>
              <a:t>@</a:t>
            </a:r>
            <a:r>
              <a:rPr lang="en-US" sz="2000" dirty="0" err="1"/>
              <a:t>fhir-ru</a:t>
            </a:r>
            <a:endParaRPr lang="ru-RU" sz="2000" dirty="0"/>
          </a:p>
          <a:p>
            <a:r>
              <a:rPr lang="ru-RU" sz="2400" dirty="0"/>
              <a:t>Почему стоит участвовать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Получаем реакцию экспертов на свои идеи - бесплатно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Когда будет принят ГОСТ, не придется переделывать свой код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254CA-24CB-584F-9F8D-0166122594F1}"/>
              </a:ext>
            </a:extLst>
          </p:cNvPr>
          <p:cNvSpPr txBox="1"/>
          <p:nvPr/>
        </p:nvSpPr>
        <p:spPr>
          <a:xfrm>
            <a:off x="754743" y="3429000"/>
            <a:ext cx="16161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США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Канада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Австралия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Швейцария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Италия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Эстония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Индия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8135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0D08-41B4-853D-5AC3-1B510FF9E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8743" y="1872342"/>
            <a:ext cx="9144000" cy="1202192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Спасибо за внимание!</a:t>
            </a:r>
            <a:endParaRPr lang="en-RU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60C9F9B-1CA2-F0F9-3789-90B282E26495}"/>
              </a:ext>
            </a:extLst>
          </p:cNvPr>
          <p:cNvSpPr txBox="1">
            <a:spLocks/>
          </p:cNvSpPr>
          <p:nvPr/>
        </p:nvSpPr>
        <p:spPr>
          <a:xfrm>
            <a:off x="0" y="3680079"/>
            <a:ext cx="6966857" cy="26920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dirty="0"/>
          </a:p>
          <a:p>
            <a:pPr algn="r"/>
            <a:r>
              <a:rPr lang="ru-RU" dirty="0"/>
              <a:t>Евгений Коган</a:t>
            </a:r>
          </a:p>
          <a:p>
            <a:pPr algn="r"/>
            <a:r>
              <a:rPr lang="ru-RU" dirty="0"/>
              <a:t>«Коста», директор по инновациям </a:t>
            </a:r>
          </a:p>
          <a:p>
            <a:pPr algn="r"/>
            <a:r>
              <a:rPr lang="en-US" dirty="0"/>
              <a:t>HL7 </a:t>
            </a:r>
            <a:r>
              <a:rPr lang="ru-RU" dirty="0"/>
              <a:t>Россия, председатель рабочей группы </a:t>
            </a:r>
            <a:r>
              <a:rPr lang="en-US" dirty="0"/>
              <a:t>FHIR</a:t>
            </a:r>
            <a:endParaRPr lang="ru-RU" dirty="0"/>
          </a:p>
          <a:p>
            <a:pPr algn="r"/>
            <a:r>
              <a:rPr lang="en-US" dirty="0">
                <a:hlinkClick r:id="rId3"/>
              </a:rPr>
              <a:t>ekogan2000@gmail.com</a:t>
            </a:r>
            <a:endParaRPr lang="en-US" dirty="0"/>
          </a:p>
          <a:p>
            <a:pPr algn="r"/>
            <a:r>
              <a:rPr lang="en-US" dirty="0"/>
              <a:t>Telegram: @</a:t>
            </a:r>
            <a:r>
              <a:rPr lang="en-US" dirty="0" err="1"/>
              <a:t>EKogan</a:t>
            </a:r>
            <a:endParaRPr lang="ru-RU" dirty="0"/>
          </a:p>
          <a:p>
            <a:pPr algn="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00638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ru-RU" sz="3400" dirty="0"/>
              <a:t>Цели и тренды медицинской информатики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62175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Впечатления участника конференций </a:t>
            </a:r>
            <a:r>
              <a:rPr lang="en-US" sz="2000" dirty="0"/>
              <a:t>HIMSS 2019-2023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ED0143-3E9A-4280-2BFC-E5C5F76D0805}"/>
              </a:ext>
            </a:extLst>
          </p:cNvPr>
          <p:cNvSpPr txBox="1"/>
          <p:nvPr/>
        </p:nvSpPr>
        <p:spPr>
          <a:xfrm>
            <a:off x="4506400" y="889843"/>
            <a:ext cx="723210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Цели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Улучшение результата для пациентов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Снижение затрат организаций и общества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/>
              <a:t>Интероперабельность</a:t>
            </a:r>
            <a:r>
              <a:rPr lang="ru-RU" sz="2400" dirty="0"/>
              <a:t> медицинских данных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Обмен между МО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Обмен МО-плательщик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Обмен МО-пациент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Безопасность, качество данных, справочники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Стандарт </a:t>
            </a:r>
            <a:r>
              <a:rPr lang="en-US" sz="2000" dirty="0"/>
              <a:t>FHIR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Системы поддержки принятия врачебных решений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Обработка изображений, голоса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Побор методик лечения, совместимость лекарств,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Шквал предупреждений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Chat GPT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Идет поиск задач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4B69B-684E-004F-E7E8-5C36370C3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76" y="3581734"/>
            <a:ext cx="3324632" cy="26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9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ru-RU" sz="3400" dirty="0"/>
              <a:t>Цели и тренды медицинской информатики (2)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62175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Впечатления участника конференций </a:t>
            </a:r>
            <a:r>
              <a:rPr lang="en-US" sz="2000" dirty="0"/>
              <a:t>HIMSS 2019-2023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98C31-6534-CE85-4BB3-790FEB91F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80" y="3626300"/>
            <a:ext cx="2262698" cy="2763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D0143-3E9A-4280-2BFC-E5C5F76D0805}"/>
              </a:ext>
            </a:extLst>
          </p:cNvPr>
          <p:cNvSpPr txBox="1"/>
          <p:nvPr/>
        </p:nvSpPr>
        <p:spPr>
          <a:xfrm>
            <a:off x="4385130" y="914483"/>
            <a:ext cx="751612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«Сертифицированный специалист в информационных и управленческих системах здравоохранения»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Программу разрабатывает отраслевая ассоциация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Экзамен принимает независимая компания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Получаешь буквы к имени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Темы для подготовки к экзамену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Как устроена отрасль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dirty="0"/>
              <a:t>Медицинские организации, как они взаимодействуют, какие тренды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Как создать МИС в своей медицинской организации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dirty="0"/>
              <a:t>Анализ стратегии, требований, документирование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dirty="0"/>
              <a:t>Выбор МИС, переговоры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dirty="0"/>
              <a:t>Приемка, тестирование, обучение, стратегии запуска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Менеджмент и лидерство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dirty="0"/>
              <a:t>Как взаимодействует ИТ с топ-менеджментом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7752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3400" dirty="0"/>
              <a:t>Chat GPT </a:t>
            </a:r>
            <a:r>
              <a:rPr lang="ru-RU" sz="3400" dirty="0"/>
              <a:t>в </a:t>
            </a:r>
            <a:r>
              <a:rPr lang="en-US" sz="3400" dirty="0"/>
              <a:t>Epic: </a:t>
            </a:r>
            <a:r>
              <a:rPr lang="ru-RU" sz="3400" dirty="0"/>
              <a:t>  что произошло      со времени последнего визита 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200838" cy="3410712"/>
          </a:xfrm>
        </p:spPr>
        <p:txBody>
          <a:bodyPr anchor="t">
            <a:normAutofit/>
          </a:bodyPr>
          <a:lstStyle/>
          <a:p>
            <a:r>
              <a:rPr lang="ru-RU" sz="2000" dirty="0"/>
              <a:t>Автоматическая сводка важных событий</a:t>
            </a:r>
          </a:p>
          <a:p>
            <a:r>
              <a:rPr lang="ru-RU" sz="2000" dirty="0"/>
              <a:t>Связный рассказ</a:t>
            </a:r>
          </a:p>
          <a:p>
            <a:r>
              <a:rPr lang="ru-RU" sz="2000" dirty="0"/>
              <a:t>Любое утверждение можно раскрыть до документа</a:t>
            </a:r>
          </a:p>
          <a:p>
            <a:endParaRPr lang="ru-R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9DF9D-C848-59BA-0B5D-3054C699F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87" y="506852"/>
            <a:ext cx="7772400" cy="58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8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400" dirty="0" err="1"/>
              <a:t>PaCo</a:t>
            </a:r>
            <a:r>
              <a:rPr lang="en-US" sz="3400" dirty="0"/>
              <a:t>: </a:t>
            </a:r>
            <a:r>
              <a:rPr lang="ru-RU" sz="3400" dirty="0"/>
              <a:t>Ассистент врача на </a:t>
            </a:r>
            <a:r>
              <a:rPr lang="en-US" sz="3400" dirty="0"/>
              <a:t>Chat GPT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200838" cy="3410712"/>
          </a:xfrm>
        </p:spPr>
        <p:txBody>
          <a:bodyPr anchor="t">
            <a:normAutofit/>
          </a:bodyPr>
          <a:lstStyle/>
          <a:p>
            <a:r>
              <a:rPr lang="ru-RU" sz="2000" dirty="0"/>
              <a:t>Пациент рассказывает</a:t>
            </a:r>
          </a:p>
          <a:p>
            <a:r>
              <a:rPr lang="ru-RU" sz="2000" dirty="0"/>
              <a:t>Система распознает речь, строит диагностические гипотезы, предлагает врачу новые вопросы</a:t>
            </a:r>
          </a:p>
          <a:p>
            <a:r>
              <a:rPr lang="ru-RU" sz="2000" dirty="0"/>
              <a:t>Врач дает рекомендации</a:t>
            </a:r>
          </a:p>
          <a:p>
            <a:r>
              <a:rPr lang="ru-RU" sz="2000" dirty="0"/>
              <a:t>Система генерирует протокол осмотра</a:t>
            </a:r>
          </a:p>
          <a:p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2391C-F411-29D7-C173-3BF5B27F6713}"/>
              </a:ext>
            </a:extLst>
          </p:cNvPr>
          <p:cNvSpPr txBox="1"/>
          <p:nvPr/>
        </p:nvSpPr>
        <p:spPr>
          <a:xfrm>
            <a:off x="7021467" y="5475166"/>
            <a:ext cx="481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gtaMzKTl_TI</a:t>
            </a:r>
            <a:endParaRPr lang="en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D4954-9D52-5B68-4D96-98EBF4867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36" y="1013502"/>
            <a:ext cx="7772400" cy="39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575403" cy="1719072"/>
          </a:xfrm>
        </p:spPr>
        <p:txBody>
          <a:bodyPr anchor="b">
            <a:normAutofit fontScale="90000"/>
          </a:bodyPr>
          <a:lstStyle/>
          <a:p>
            <a:r>
              <a:rPr lang="ru-RU" sz="3400" dirty="0"/>
              <a:t>Настоящее: пользователь ищет информацию в медицинской карте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200838" cy="3410712"/>
          </a:xfrm>
        </p:spPr>
        <p:txBody>
          <a:bodyPr anchor="t">
            <a:normAutofit/>
          </a:bodyPr>
          <a:lstStyle/>
          <a:p>
            <a:r>
              <a:rPr lang="ru-RU" sz="2000" dirty="0"/>
              <a:t>Медицинские карты большие, искать долго</a:t>
            </a:r>
          </a:p>
          <a:p>
            <a:r>
              <a:rPr lang="ru-RU" sz="2000" dirty="0"/>
              <a:t>Надо сравнивать данные из разных мест карты, держать в голове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397FA6-01AC-A55E-36CD-AF7E9649E0ED}"/>
              </a:ext>
            </a:extLst>
          </p:cNvPr>
          <p:cNvSpPr/>
          <p:nvPr/>
        </p:nvSpPr>
        <p:spPr>
          <a:xfrm>
            <a:off x="7023526" y="3257078"/>
            <a:ext cx="2804142" cy="25109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Интегрированная медицинская карта пациента</a:t>
            </a:r>
            <a:endParaRPr lang="en-RU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CF5D7A-1570-35F9-7103-0636DA387B61}"/>
              </a:ext>
            </a:extLst>
          </p:cNvPr>
          <p:cNvSpPr/>
          <p:nvPr/>
        </p:nvSpPr>
        <p:spPr>
          <a:xfrm>
            <a:off x="6039436" y="2090638"/>
            <a:ext cx="4744678" cy="4116187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ArchUp">
              <a:avLst>
                <a:gd name="adj" fmla="val 10747003"/>
              </a:avLst>
            </a:prstTxWarp>
          </a:bodyPr>
          <a:lstStyle/>
          <a:p>
            <a:pPr algn="ctr"/>
            <a:r>
              <a:rPr lang="ru-RU" sz="2800" b="1" dirty="0"/>
              <a:t>Интерфейс поиска данных в карте</a:t>
            </a:r>
            <a:endParaRPr lang="en-RU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E459C-3023-E9DB-3141-E0C34040529C}"/>
              </a:ext>
            </a:extLst>
          </p:cNvPr>
          <p:cNvSpPr txBox="1"/>
          <p:nvPr/>
        </p:nvSpPr>
        <p:spPr>
          <a:xfrm>
            <a:off x="4900045" y="1452242"/>
            <a:ext cx="130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Врач</a:t>
            </a:r>
            <a:endParaRPr lang="en-RU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58054-FEFF-A50B-D4F2-4F2F8E216DE6}"/>
              </a:ext>
            </a:extLst>
          </p:cNvPr>
          <p:cNvSpPr txBox="1"/>
          <p:nvPr/>
        </p:nvSpPr>
        <p:spPr>
          <a:xfrm>
            <a:off x="7193052" y="621445"/>
            <a:ext cx="186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Пациент</a:t>
            </a:r>
            <a:endParaRPr lang="en-RU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619C5-379F-6D8F-2079-76796B266A7B}"/>
              </a:ext>
            </a:extLst>
          </p:cNvPr>
          <p:cNvSpPr txBox="1"/>
          <p:nvPr/>
        </p:nvSpPr>
        <p:spPr>
          <a:xfrm>
            <a:off x="10685500" y="1036729"/>
            <a:ext cx="81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…</a:t>
            </a:r>
            <a:endParaRPr lang="en-RU" sz="36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BF4A46-102A-D706-FA41-A0EFC9077747}"/>
              </a:ext>
            </a:extLst>
          </p:cNvPr>
          <p:cNvCxnSpPr>
            <a:cxnSpLocks/>
          </p:cNvCxnSpPr>
          <p:nvPr/>
        </p:nvCxnSpPr>
        <p:spPr>
          <a:xfrm>
            <a:off x="5936439" y="2040803"/>
            <a:ext cx="694842" cy="594867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DEAB8B-98A4-2899-6956-9B748B2FDB57}"/>
              </a:ext>
            </a:extLst>
          </p:cNvPr>
          <p:cNvCxnSpPr>
            <a:cxnSpLocks/>
          </p:cNvCxnSpPr>
          <p:nvPr/>
        </p:nvCxnSpPr>
        <p:spPr>
          <a:xfrm>
            <a:off x="8154996" y="1238748"/>
            <a:ext cx="0" cy="773027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40483D-AFB7-67DA-53EF-8BE72E35EF53}"/>
              </a:ext>
            </a:extLst>
          </p:cNvPr>
          <p:cNvCxnSpPr>
            <a:cxnSpLocks/>
          </p:cNvCxnSpPr>
          <p:nvPr/>
        </p:nvCxnSpPr>
        <p:spPr>
          <a:xfrm flipH="1">
            <a:off x="10099372" y="1775407"/>
            <a:ext cx="586128" cy="730515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4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ru-RU" sz="3400" dirty="0"/>
              <a:t>Будущее</a:t>
            </a:r>
            <a:r>
              <a:rPr lang="en-US" sz="3400" dirty="0"/>
              <a:t>: AI </a:t>
            </a:r>
            <a:r>
              <a:rPr lang="ru-RU" sz="3400" dirty="0"/>
              <a:t>как средство общения человечества с информацией?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200838" cy="3410712"/>
          </a:xfrm>
        </p:spPr>
        <p:txBody>
          <a:bodyPr anchor="t">
            <a:normAutofit/>
          </a:bodyPr>
          <a:lstStyle/>
          <a:p>
            <a:r>
              <a:rPr lang="en-US" sz="2000" dirty="0"/>
              <a:t>AI </a:t>
            </a:r>
            <a:r>
              <a:rPr lang="ru-RU" sz="2000" dirty="0"/>
              <a:t>понимает контекст и в каждый момент предоставляет необходимую информацию</a:t>
            </a:r>
          </a:p>
          <a:p>
            <a:r>
              <a:rPr lang="ru-RU" sz="2000" dirty="0"/>
              <a:t>Решения принимает пользователь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397FA6-01AC-A55E-36CD-AF7E9649E0ED}"/>
              </a:ext>
            </a:extLst>
          </p:cNvPr>
          <p:cNvSpPr/>
          <p:nvPr/>
        </p:nvSpPr>
        <p:spPr>
          <a:xfrm>
            <a:off x="7023526" y="3257078"/>
            <a:ext cx="2804142" cy="25109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Интегрированная медицинская карта пациента</a:t>
            </a:r>
            <a:endParaRPr lang="en-RU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CF5D7A-1570-35F9-7103-0636DA387B61}"/>
              </a:ext>
            </a:extLst>
          </p:cNvPr>
          <p:cNvSpPr/>
          <p:nvPr/>
        </p:nvSpPr>
        <p:spPr>
          <a:xfrm>
            <a:off x="6039436" y="2090638"/>
            <a:ext cx="4744678" cy="4116187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ArchUp">
              <a:avLst>
                <a:gd name="adj" fmla="val 10747003"/>
              </a:avLst>
            </a:prstTxWarp>
          </a:bodyPr>
          <a:lstStyle/>
          <a:p>
            <a:pPr algn="ctr"/>
            <a:r>
              <a:rPr lang="ru-RU" sz="2800" b="1" dirty="0"/>
              <a:t>Интеллектуальный помощник пользователя</a:t>
            </a:r>
            <a:endParaRPr lang="en-RU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E459C-3023-E9DB-3141-E0C34040529C}"/>
              </a:ext>
            </a:extLst>
          </p:cNvPr>
          <p:cNvSpPr txBox="1"/>
          <p:nvPr/>
        </p:nvSpPr>
        <p:spPr>
          <a:xfrm>
            <a:off x="4900045" y="1452242"/>
            <a:ext cx="130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Врач</a:t>
            </a:r>
            <a:endParaRPr lang="en-RU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58054-FEFF-A50B-D4F2-4F2F8E216DE6}"/>
              </a:ext>
            </a:extLst>
          </p:cNvPr>
          <p:cNvSpPr txBox="1"/>
          <p:nvPr/>
        </p:nvSpPr>
        <p:spPr>
          <a:xfrm>
            <a:off x="7193052" y="621445"/>
            <a:ext cx="186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Пациент</a:t>
            </a:r>
            <a:endParaRPr lang="en-RU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619C5-379F-6D8F-2079-76796B266A7B}"/>
              </a:ext>
            </a:extLst>
          </p:cNvPr>
          <p:cNvSpPr txBox="1"/>
          <p:nvPr/>
        </p:nvSpPr>
        <p:spPr>
          <a:xfrm>
            <a:off x="10685500" y="1036729"/>
            <a:ext cx="81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…</a:t>
            </a:r>
            <a:endParaRPr lang="en-RU" sz="36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BF4A46-102A-D706-FA41-A0EFC9077747}"/>
              </a:ext>
            </a:extLst>
          </p:cNvPr>
          <p:cNvCxnSpPr>
            <a:cxnSpLocks/>
          </p:cNvCxnSpPr>
          <p:nvPr/>
        </p:nvCxnSpPr>
        <p:spPr>
          <a:xfrm>
            <a:off x="5936439" y="2040803"/>
            <a:ext cx="694842" cy="594867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DEAB8B-98A4-2899-6956-9B748B2FDB57}"/>
              </a:ext>
            </a:extLst>
          </p:cNvPr>
          <p:cNvCxnSpPr>
            <a:cxnSpLocks/>
          </p:cNvCxnSpPr>
          <p:nvPr/>
        </p:nvCxnSpPr>
        <p:spPr>
          <a:xfrm>
            <a:off x="8154996" y="1238748"/>
            <a:ext cx="0" cy="773027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40483D-AFB7-67DA-53EF-8BE72E35EF53}"/>
              </a:ext>
            </a:extLst>
          </p:cNvPr>
          <p:cNvCxnSpPr>
            <a:cxnSpLocks/>
          </p:cNvCxnSpPr>
          <p:nvPr/>
        </p:nvCxnSpPr>
        <p:spPr>
          <a:xfrm flipH="1">
            <a:off x="10099372" y="1775407"/>
            <a:ext cx="586128" cy="730515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0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ru-RU" sz="3400" dirty="0"/>
              <a:t>АРМ врача </a:t>
            </a:r>
            <a:br>
              <a:rPr lang="ru-RU" sz="3400" dirty="0"/>
            </a:br>
            <a:r>
              <a:rPr lang="ru-RU" sz="3400" dirty="0"/>
              <a:t>в МИС Авиценна-2023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3592721" cy="3410712"/>
          </a:xfrm>
        </p:spPr>
        <p:txBody>
          <a:bodyPr anchor="t">
            <a:normAutofit/>
          </a:bodyPr>
          <a:lstStyle/>
          <a:p>
            <a:r>
              <a:rPr lang="ru-RU" sz="2000" dirty="0"/>
              <a:t>Понимает контекст и в каждый момент предоставляет необходимую информацию</a:t>
            </a:r>
          </a:p>
          <a:p>
            <a:r>
              <a:rPr lang="ru-RU" sz="2000" dirty="0"/>
              <a:t>Работает на системе правил, которые контролируют эксперты</a:t>
            </a:r>
          </a:p>
          <a:p>
            <a:endParaRPr lang="ru-RU" sz="2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397FA6-01AC-A55E-36CD-AF7E9649E0ED}"/>
              </a:ext>
            </a:extLst>
          </p:cNvPr>
          <p:cNvSpPr/>
          <p:nvPr/>
        </p:nvSpPr>
        <p:spPr>
          <a:xfrm>
            <a:off x="7023526" y="3257078"/>
            <a:ext cx="2804142" cy="25109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Интегрированная медицинская карта пациента</a:t>
            </a:r>
            <a:endParaRPr lang="en-RU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CF5D7A-1570-35F9-7103-0636DA387B61}"/>
              </a:ext>
            </a:extLst>
          </p:cNvPr>
          <p:cNvSpPr/>
          <p:nvPr/>
        </p:nvSpPr>
        <p:spPr>
          <a:xfrm>
            <a:off x="6039436" y="2090638"/>
            <a:ext cx="4744678" cy="4116187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ArchUp">
              <a:avLst>
                <a:gd name="adj" fmla="val 10747003"/>
              </a:avLst>
            </a:prstTxWarp>
          </a:bodyPr>
          <a:lstStyle/>
          <a:p>
            <a:pPr algn="ctr"/>
            <a:r>
              <a:rPr lang="ru-RU" sz="2800" b="1" dirty="0"/>
              <a:t>Интеллектуальный помощник врача</a:t>
            </a:r>
            <a:endParaRPr lang="en-RU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E459C-3023-E9DB-3141-E0C34040529C}"/>
              </a:ext>
            </a:extLst>
          </p:cNvPr>
          <p:cNvSpPr txBox="1"/>
          <p:nvPr/>
        </p:nvSpPr>
        <p:spPr>
          <a:xfrm>
            <a:off x="7468818" y="434801"/>
            <a:ext cx="130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Врач</a:t>
            </a:r>
            <a:endParaRPr lang="en-RU" sz="3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DEAB8B-98A4-2899-6956-9B748B2FDB57}"/>
              </a:ext>
            </a:extLst>
          </p:cNvPr>
          <p:cNvCxnSpPr>
            <a:cxnSpLocks/>
          </p:cNvCxnSpPr>
          <p:nvPr/>
        </p:nvCxnSpPr>
        <p:spPr>
          <a:xfrm>
            <a:off x="8154996" y="1238748"/>
            <a:ext cx="0" cy="773027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82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ru-RU" sz="3200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Что такое </a:t>
            </a:r>
            <a:r>
              <a:rPr lang="en-US" sz="3200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Fast Healthcare Interoperability Resources – FHIR</a:t>
            </a:r>
            <a:endParaRPr lang="en-RU" sz="3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FA0A5FF-FA75-FDA6-11F3-A5B79170ABD5}"/>
              </a:ext>
            </a:extLst>
          </p:cNvPr>
          <p:cNvSpPr txBox="1">
            <a:spLocks/>
          </p:cNvSpPr>
          <p:nvPr/>
        </p:nvSpPr>
        <p:spPr>
          <a:xfrm>
            <a:off x="630936" y="2895387"/>
            <a:ext cx="3549178" cy="36758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ru-RU" sz="2000" dirty="0"/>
              <a:t>Модель медицинских данных</a:t>
            </a:r>
          </a:p>
          <a:p>
            <a:pPr marL="800100" lvl="1" indent="-342900"/>
            <a:r>
              <a:rPr lang="ru-RU" sz="1600" dirty="0"/>
              <a:t>80</a:t>
            </a:r>
            <a:r>
              <a:rPr lang="en-US" sz="1600" dirty="0"/>
              <a:t>%</a:t>
            </a:r>
            <a:r>
              <a:rPr lang="ru-RU" sz="1600" dirty="0"/>
              <a:t> общеупотребительных</a:t>
            </a:r>
          </a:p>
          <a:p>
            <a:pPr marL="800100" lvl="1" indent="-342900"/>
            <a:r>
              <a:rPr lang="ru-RU" sz="1600" dirty="0"/>
              <a:t>Тщательно документирована</a:t>
            </a:r>
          </a:p>
          <a:p>
            <a:pPr marL="800100" lvl="1" indent="-342900"/>
            <a:r>
              <a:rPr lang="ru-RU" sz="1600" dirty="0"/>
              <a:t>Технология уточнения</a:t>
            </a:r>
          </a:p>
          <a:p>
            <a:pPr marL="342900" indent="-342900"/>
            <a:r>
              <a:rPr lang="en-US" sz="2000" dirty="0"/>
              <a:t>API </a:t>
            </a:r>
            <a:r>
              <a:rPr lang="ru-RU" sz="2000" dirty="0"/>
              <a:t>для обмена данными</a:t>
            </a:r>
          </a:p>
          <a:p>
            <a:pPr marL="342900" indent="-342900"/>
            <a:r>
              <a:rPr lang="ru-RU" sz="2000" dirty="0"/>
              <a:t>Сообщество</a:t>
            </a:r>
          </a:p>
          <a:p>
            <a:pPr marL="800100" lvl="1" indent="-342900"/>
            <a:r>
              <a:rPr lang="ru-RU" sz="1600" dirty="0"/>
              <a:t>Международные рабочие группы по развитию стандарта</a:t>
            </a:r>
          </a:p>
          <a:p>
            <a:pPr marL="800100" lvl="1" indent="-342900"/>
            <a:r>
              <a:rPr lang="ru-RU" sz="1600" dirty="0"/>
              <a:t>Чат разработчиков с быстрым откликом</a:t>
            </a:r>
          </a:p>
          <a:p>
            <a:pPr marL="800100" lvl="1" indent="-342900"/>
            <a:r>
              <a:rPr lang="ru-RU" sz="1600" dirty="0"/>
              <a:t>Конференции разработчиков /</a:t>
            </a:r>
            <a:r>
              <a:rPr lang="ru-RU" sz="1600" dirty="0" err="1"/>
              <a:t>коннектатоны</a:t>
            </a:r>
            <a:endParaRPr lang="ru-RU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37FE8E-2F96-EAD2-044D-F00FFDD10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791" y="724460"/>
            <a:ext cx="6164194" cy="54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23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6433</TotalTime>
  <Words>848</Words>
  <Application>Microsoft Macintosh PowerPoint</Application>
  <PresentationFormat>Widescreen</PresentationFormat>
  <Paragraphs>143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Lato Heavy</vt:lpstr>
      <vt:lpstr>Office Theme</vt:lpstr>
      <vt:lpstr>Мировые тренды медицинской информатики:  стандарт FHIR и искусственный интеллект</vt:lpstr>
      <vt:lpstr>Цели и тренды медицинской информатики</vt:lpstr>
      <vt:lpstr>Цели и тренды медицинской информатики (2)</vt:lpstr>
      <vt:lpstr>Chat GPT в Epic:   что произошло      со времени последнего визита </vt:lpstr>
      <vt:lpstr>PaCo: Ассистент врача на Chat GPT</vt:lpstr>
      <vt:lpstr>Настоящее: пользователь ищет информацию в медицинской карте</vt:lpstr>
      <vt:lpstr>Будущее: AI как средство общения человечества с информацией?</vt:lpstr>
      <vt:lpstr>АРМ врача  в МИС Авиценна-2023</vt:lpstr>
      <vt:lpstr>Что такое Fast Healthcare Interoperability Resources – FHIR</vt:lpstr>
      <vt:lpstr>Стандарт обмена медицинскими данными FHIR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АРМ врача в Авиценне Web</dc:title>
  <dc:creator>Eugene Kogan</dc:creator>
  <cp:lastModifiedBy>Eugene Kogan</cp:lastModifiedBy>
  <cp:revision>23</cp:revision>
  <dcterms:created xsi:type="dcterms:W3CDTF">2023-03-29T06:52:04Z</dcterms:created>
  <dcterms:modified xsi:type="dcterms:W3CDTF">2023-05-31T19:27:42Z</dcterms:modified>
</cp:coreProperties>
</file>