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85" r:id="rId1"/>
  </p:sldMasterIdLst>
  <p:notesMasterIdLst>
    <p:notesMasterId r:id="rId13"/>
  </p:notesMasterIdLst>
  <p:sldIdLst>
    <p:sldId id="1407" r:id="rId2"/>
    <p:sldId id="1367" r:id="rId3"/>
    <p:sldId id="1410" r:id="rId4"/>
    <p:sldId id="1413" r:id="rId5"/>
    <p:sldId id="1416" r:id="rId6"/>
    <p:sldId id="1415" r:id="rId7"/>
    <p:sldId id="1408" r:id="rId8"/>
    <p:sldId id="1418" r:id="rId9"/>
    <p:sldId id="1412" r:id="rId10"/>
    <p:sldId id="1414" r:id="rId11"/>
    <p:sldId id="1417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8"/>
    <a:srgbClr val="800000"/>
    <a:srgbClr val="D1E8EB"/>
    <a:srgbClr val="E2F0F2"/>
    <a:srgbClr val="21474B"/>
    <a:srgbClr val="F8F8FA"/>
    <a:srgbClr val="EBEBF1"/>
    <a:srgbClr val="E1E1EB"/>
    <a:srgbClr val="123066"/>
    <a:srgbClr val="95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5862" autoAdjust="0"/>
  </p:normalViewPr>
  <p:slideViewPr>
    <p:cSldViewPr>
      <p:cViewPr varScale="1">
        <p:scale>
          <a:sx n="59" d="100"/>
          <a:sy n="59" d="100"/>
        </p:scale>
        <p:origin x="15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36"/>
    </p:cViewPr>
  </p:sorterViewPr>
  <p:notesViewPr>
    <p:cSldViewPr>
      <p:cViewPr>
        <p:scale>
          <a:sx n="66" d="100"/>
          <a:sy n="66" d="100"/>
        </p:scale>
        <p:origin x="3077" y="-10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4021E1E-9D61-4095-A373-A7398BEC9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15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7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E4E9-1D1B-473E-BE19-806F9707F1E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35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E4E9-1D1B-473E-BE19-806F9707F1E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48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40DE-7B59-4940-BF95-CB68221423EA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04E5-6489-464F-B4F8-5C21AEB6E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5904-9DA6-48D8-8B87-2C675B2384DC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83DA5-9D48-4CB1-89F9-014248E23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4264-C103-42F2-ABEE-8E00594E9E11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0BAC-DEDB-421C-89C5-C30B33AE0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416B5-03E0-4078-A9C2-0FED7D67A76D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37EB7-CD97-476E-AC8E-757F660B1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DEA0-6EA3-4C5B-8704-CC7CF8EB314F}" type="datetime1">
              <a:rPr lang="ru-RU" smtClean="0"/>
              <a:t>02.06.2023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6F905-DBBD-4045-ABC5-6A074E59B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7548-8D12-4E95-AA56-B7318DB77D3A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F0EA-595F-42F6-AD0D-3FAABE560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3CA7-8893-4201-A53A-DF190C5F0F90}" type="datetime1">
              <a:rPr lang="ru-RU" smtClean="0"/>
              <a:t>02.06.2023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12C7-DED2-4F5B-B780-80E8919CE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97C5-2A83-4399-9866-076E3A883FD0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629C7-AD88-4148-B22A-4D1FD4950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CBA5-5965-4A7C-B861-7151F0383FC3}" type="datetime1">
              <a:rPr lang="ru-RU" smtClean="0"/>
              <a:t>02.06.2023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4F502-908B-4543-A433-05CE7C22D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509B2-1430-4374-B4B4-A935ACD7E4B8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9036-CD6D-4F17-8598-1B8E9BE83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76528-6F27-4C8D-9458-A97B5905FA9A}" type="datetime1">
              <a:rPr lang="ru-RU" smtClean="0"/>
              <a:t>02.06.2023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53F60-D0FF-4410-889F-899908E00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AEBA-E50F-4A3B-B59A-AF4CE310B56A}" type="datetime1">
              <a:rPr lang="ru-RU" smtClean="0"/>
              <a:t>02.06.2023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429F-CBB5-4EB9-A911-C6A254CB1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1DB2B-E980-472F-8B29-2C10F16420E4}" type="datetime1">
              <a:rPr lang="ru-RU" smtClean="0"/>
              <a:t>02.06.2023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9BC76-D830-4BA8-9A48-95632E199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7DAC8-7EF8-426E-97D0-DCB4C6FB21CF}" type="datetime1">
              <a:rPr lang="ru-RU" smtClean="0"/>
              <a:t>02.06.2023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A47A-568C-4F64-8223-0432377ED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E5B8-04E6-4A7F-86C6-33B95FAAA975}" type="datetime1">
              <a:rPr lang="ru-RU" smtClean="0"/>
              <a:t>02.06.2023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E490-E938-47D8-AF43-B15E73E03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A5CE6-4349-465F-A719-2B8772E3B131}" type="datetime1">
              <a:rPr lang="ru-RU" smtClean="0"/>
              <a:t>02.06.2023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58660-732A-4922-9792-49E898787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FB61-DE0F-4D4C-84A2-14B4C2953F48}" type="datetime1">
              <a:rPr lang="ru-RU" smtClean="0"/>
              <a:t>02.06.2023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27389-1657-4590-8181-DD47C8964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2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2A9EB38-FBF8-403B-BA37-CD67B459BFB8}" type="datetime1">
              <a:rPr lang="ru-RU" smtClean="0"/>
              <a:t>02.06.2023</a:t>
            </a:fld>
            <a:endParaRPr lang="ru-RU"/>
          </a:p>
        </p:txBody>
      </p:sp>
      <p:sp>
        <p:nvSpPr>
          <p:cNvPr id="92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BBE12322-467C-47ED-8CB0-9561D2081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medmarine.med122.ru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C:\Users\user\Desktop\%D0%9A%D0%BE%D0%BB%D0%BB%D0%B5%D0%B3%D0%B8%D1%8F %D0%A4%D0%9C%D0%91%D0%90\%D0%A1%D0%BE%D0%B2%D0%B5%D1%89%D0%B0%D0%BD%D0%B8%D0%B5 17.06.2021 %D0%B2 %D0%A1%D0%97%D0%9E%D0%9D%D0%9A%D0%A6_%D1%82%D0%B5%D1%80%D0%B0%D0%BF%D0%B8%D1%8F\%D1%84%D0%BE%D0%BD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C:\Users\user\Desktop\%D0%9A%D0%BE%D0%BB%D0%BB%D0%B5%D0%B3%D0%B8%D1%8F %D0%A4%D0%9C%D0%91%D0%90\%D0%A1%D0%BE%D0%B2%D0%B5%D1%89%D0%B0%D0%BD%D0%B8%D0%B5 17.06.2021 %D0%B2 %D0%A1%D0%97%D0%9E%D0%9D%D0%9A%D0%A6_%D1%82%D0%B5%D1%80%D0%B0%D0%BF%D0%B8%D1%8F\%D1%84%D0%BE%D0%BD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65 бесплатных примеров фона для презентац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-8815"/>
            <a:ext cx="9144000" cy="3363341"/>
          </a:xfrm>
          <a:prstGeom prst="rect">
            <a:avLst/>
          </a:prstGeom>
          <a:solidFill>
            <a:srgbClr val="1CA29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3" descr="C:\Users\OSorokina\Desktop\ке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14" y="2763094"/>
            <a:ext cx="4146050" cy="41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OSorokina\Desktop\Резервная_копия_Новая преза кз 2020 3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17" y="2763094"/>
            <a:ext cx="2457783" cy="41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OSorokina\Desktop\Резервная_копия_Новая преза кз 2020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16" y="2763094"/>
            <a:ext cx="4111625" cy="41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47133" y="5537200"/>
            <a:ext cx="1097713" cy="1096139"/>
            <a:chOff x="262305" y="5884588"/>
            <a:chExt cx="802541" cy="802541"/>
          </a:xfrm>
        </p:grpSpPr>
        <p:sp>
          <p:nvSpPr>
            <p:cNvPr id="15" name="Овал 14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" descr="C:\Users\OSorokina\Desktop\п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73" y="5628430"/>
            <a:ext cx="2856255" cy="8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1520" y="4132514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CA295"/>
                </a:solidFill>
                <a:latin typeface="Calibri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Заместитель генерального директора по цифровому развитию</a:t>
            </a:r>
          </a:p>
          <a:p>
            <a:r>
              <a:rPr lang="ru-RU" sz="2400" dirty="0">
                <a:solidFill>
                  <a:srgbClr val="1CA295"/>
                </a:solidFill>
                <a:latin typeface="Calibri" pitchFamily="34" charset="0"/>
              </a:rPr>
              <a:t>Орлов Г.М.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3353" y="598524"/>
            <a:ext cx="80693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itchFamily="34" charset="0"/>
                <a:cs typeface="Arial" panose="020B0604020202020204" pitchFamily="34" charset="0"/>
              </a:rPr>
              <a:t>Опыт ФГБУ СЗОНКЦ им. Л.Г. Соколова  ФМБА России в области медицинских осмотров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404511730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pPr/>
              <a:t>10</a:t>
            </a:fld>
            <a:endParaRPr lang="ru-RU" dirty="0">
              <a:solidFill>
                <a:srgbClr val="006666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357460"/>
            <a:ext cx="9174802" cy="0"/>
          </a:xfrm>
          <a:prstGeom prst="line">
            <a:avLst/>
          </a:prstGeom>
          <a:ln w="28575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313227" y="112368"/>
            <a:ext cx="8548348" cy="6654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Информационно-аналитическая система морской медицины: Управление на основе а</a:t>
            </a:r>
            <a:r>
              <a:rPr lang="ru-RU" sz="1800" b="1" dirty="0">
                <a:effectLst/>
                <a:latin typeface="+mn-lt"/>
                <a:ea typeface="Calibri" panose="020F0502020204030204" pitchFamily="34" charset="0"/>
              </a:rPr>
              <a:t>налитических данных </a:t>
            </a:r>
            <a:r>
              <a:rPr lang="ru-RU" sz="1800" dirty="0">
                <a:ea typeface="Calibri" panose="020F0502020204030204" pitchFamily="34" charset="0"/>
              </a:rPr>
              <a:t>из Регистра освидетельствований моряков</a:t>
            </a:r>
            <a:r>
              <a:rPr lang="ru-RU" sz="1800" b="1" dirty="0">
                <a:effectLst/>
                <a:latin typeface="+mn-lt"/>
                <a:ea typeface="Calibri" panose="020F0502020204030204" pitchFamily="34" charset="0"/>
              </a:rPr>
              <a:t> по медосмотрам плавсостава </a:t>
            </a:r>
            <a:r>
              <a:rPr lang="ru-RU" sz="1800" dirty="0">
                <a:ea typeface="Calibri" panose="020F0502020204030204" pitchFamily="34" charset="0"/>
              </a:rPr>
              <a:t>в СЗФО</a:t>
            </a:r>
            <a:endParaRPr lang="ru-RU" sz="1800" b="1" dirty="0">
              <a:solidFill>
                <a:srgbClr val="FF0000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E27C6-6DD3-545E-2347-17D09E3F96F7}"/>
              </a:ext>
            </a:extLst>
          </p:cNvPr>
          <p:cNvSpPr txBox="1"/>
          <p:nvPr/>
        </p:nvSpPr>
        <p:spPr>
          <a:xfrm>
            <a:off x="187570" y="965466"/>
            <a:ext cx="879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Регистр в СЗФО: 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сведения о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8,8 тысячах 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моряков и их медицинских освидетельствованиях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7" y="1436603"/>
            <a:ext cx="8853055" cy="494472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6875" y="6436478"/>
            <a:ext cx="389290" cy="377959"/>
            <a:chOff x="262305" y="5884588"/>
            <a:chExt cx="802541" cy="802541"/>
          </a:xfrm>
        </p:grpSpPr>
        <p:sp>
          <p:nvSpPr>
            <p:cNvPr id="10" name="Овал 9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558140" y="6625458"/>
            <a:ext cx="8015705" cy="12848"/>
          </a:xfrm>
          <a:prstGeom prst="line">
            <a:avLst/>
          </a:prstGeom>
          <a:ln w="38100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990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Sorokina\Desktop\2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348"/>
            <a:ext cx="9147175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919" y="5385916"/>
            <a:ext cx="2554345" cy="110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21351" y="5424759"/>
            <a:ext cx="913286" cy="913286"/>
            <a:chOff x="262305" y="5884588"/>
            <a:chExt cx="802541" cy="802541"/>
          </a:xfrm>
        </p:grpSpPr>
        <p:sp>
          <p:nvSpPr>
            <p:cNvPr id="16" name="Овал 15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Прямая соединительная линия 3"/>
          <p:cNvCxnSpPr/>
          <p:nvPr/>
        </p:nvCxnSpPr>
        <p:spPr>
          <a:xfrm>
            <a:off x="4268783" y="5467828"/>
            <a:ext cx="0" cy="653478"/>
          </a:xfrm>
          <a:prstGeom prst="line">
            <a:avLst/>
          </a:prstGeom>
          <a:ln w="28575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OSorokina\Desktop\п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81" y="5516021"/>
            <a:ext cx="2335482" cy="7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Sorokina\Desktop\3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12" y="5467827"/>
            <a:ext cx="2427857" cy="7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76056" y="3645024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Орлов Г.М.</a:t>
            </a:r>
          </a:p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Заместитель генерального директора по цифровому развитию</a:t>
            </a:r>
          </a:p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E-mail: orlov@med122.com</a:t>
            </a:r>
            <a:endParaRPr lang="ru-RU" sz="1600" dirty="0">
              <a:solidFill>
                <a:schemeClr val="bg1"/>
              </a:solidFill>
              <a:latin typeface="Calibri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670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user\Desktop\Коллегия ФМБА\Совещание 17.06.2021 в СЗОНКЦ_терапия\Карта С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79105"/>
            <a:ext cx="8496944" cy="5349024"/>
          </a:xfrm>
          <a:prstGeom prst="rect">
            <a:avLst/>
          </a:prstGeom>
          <a:noFill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03185"/>
            <a:ext cx="15087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19009"/>
            <a:ext cx="104775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19009"/>
            <a:ext cx="104775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00" y="1947001"/>
            <a:ext cx="104775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51057"/>
            <a:ext cx="104775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11097"/>
            <a:ext cx="104775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74993"/>
            <a:ext cx="104775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387161"/>
            <a:ext cx="1333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467281"/>
            <a:ext cx="1333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2267744" y="2451057"/>
            <a:ext cx="1224136" cy="576064"/>
            <a:chOff x="2267744" y="2708920"/>
            <a:chExt cx="1440160" cy="648072"/>
          </a:xfrm>
        </p:grpSpPr>
        <p:sp>
          <p:nvSpPr>
            <p:cNvPr id="22" name="Скругленная прямоугольная выноска 21"/>
            <p:cNvSpPr/>
            <p:nvPr/>
          </p:nvSpPr>
          <p:spPr>
            <a:xfrm>
              <a:off x="2267744" y="2708920"/>
              <a:ext cx="1440160" cy="648072"/>
            </a:xfrm>
            <a:prstGeom prst="wedgeRoundRectCallout">
              <a:avLst/>
            </a:prstGeom>
            <a:solidFill>
              <a:schemeClr val="bg1">
                <a:alpha val="58000"/>
              </a:schemeClr>
            </a:solidFill>
            <a:ln w="2222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67744" y="2708920"/>
              <a:ext cx="14401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ФГБУ СЗОНКЦ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им. Л.Г. Соколова ФМБА России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04048" y="1442945"/>
            <a:ext cx="1296144" cy="576064"/>
            <a:chOff x="2267744" y="2708920"/>
            <a:chExt cx="1440160" cy="648072"/>
          </a:xfrm>
        </p:grpSpPr>
        <p:sp>
          <p:nvSpPr>
            <p:cNvPr id="26" name="Скругленная прямоугольная выноска 25"/>
            <p:cNvSpPr/>
            <p:nvPr/>
          </p:nvSpPr>
          <p:spPr>
            <a:xfrm>
              <a:off x="2267744" y="2708920"/>
              <a:ext cx="1440160" cy="648072"/>
            </a:xfrm>
            <a:prstGeom prst="wedgeRoundRectCallout">
              <a:avLst/>
            </a:prstGeom>
            <a:solidFill>
              <a:schemeClr val="bg1">
                <a:alpha val="58000"/>
              </a:schemeClr>
            </a:solidFill>
            <a:ln w="22225"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67744" y="2708920"/>
              <a:ext cx="144016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ФГБУЗ ММЦ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им. Н. И. Пирогова ФМБА России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211960" y="4179249"/>
            <a:ext cx="1224136" cy="516360"/>
            <a:chOff x="2267744" y="2708920"/>
            <a:chExt cx="1440160" cy="663892"/>
          </a:xfrm>
        </p:grpSpPr>
        <p:sp>
          <p:nvSpPr>
            <p:cNvPr id="29" name="Скругленная прямоугольная выноска 28"/>
            <p:cNvSpPr/>
            <p:nvPr/>
          </p:nvSpPr>
          <p:spPr>
            <a:xfrm>
              <a:off x="2267744" y="2708920"/>
              <a:ext cx="1440160" cy="648072"/>
            </a:xfrm>
            <a:prstGeom prst="wedgeRoundRectCallout">
              <a:avLst/>
            </a:prstGeom>
            <a:solidFill>
              <a:schemeClr val="bg1">
                <a:alpha val="58000"/>
              </a:schemeClr>
            </a:solidFill>
            <a:ln w="22225">
              <a:solidFill>
                <a:schemeClr val="accent1">
                  <a:lumMod val="25000"/>
                </a:schemeClr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67744" y="2801502"/>
              <a:ext cx="144016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ФГБУЗ СМКЦ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им. Н.А. Семашко ФМБА России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691680" y="3819207"/>
            <a:ext cx="1224136" cy="646333"/>
            <a:chOff x="2267744" y="2708920"/>
            <a:chExt cx="1440160" cy="678082"/>
          </a:xfrm>
        </p:grpSpPr>
        <p:sp>
          <p:nvSpPr>
            <p:cNvPr id="33" name="Скругленная прямоугольная выноска 32"/>
            <p:cNvSpPr/>
            <p:nvPr/>
          </p:nvSpPr>
          <p:spPr>
            <a:xfrm>
              <a:off x="2267744" y="2708920"/>
              <a:ext cx="1440160" cy="648072"/>
            </a:xfrm>
            <a:prstGeom prst="wedgeRoundRectCallout">
              <a:avLst/>
            </a:prstGeom>
            <a:solidFill>
              <a:schemeClr val="bg1">
                <a:alpha val="58000"/>
              </a:schemeClr>
            </a:solidFill>
            <a:ln w="22225">
              <a:solidFill>
                <a:schemeClr val="accent1">
                  <a:lumMod val="25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67744" y="2708922"/>
              <a:ext cx="1440160" cy="67808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ФГБУ СЗОНКЦ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им. Л.Г. Соколова ФМБА России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г. Валдай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55576" y="2739089"/>
            <a:ext cx="1296144" cy="576064"/>
            <a:chOff x="2267744" y="2708920"/>
            <a:chExt cx="1440160" cy="648072"/>
          </a:xfrm>
        </p:grpSpPr>
        <p:sp>
          <p:nvSpPr>
            <p:cNvPr id="36" name="Скругленная прямоугольная выноска 35"/>
            <p:cNvSpPr/>
            <p:nvPr/>
          </p:nvSpPr>
          <p:spPr>
            <a:xfrm>
              <a:off x="2267744" y="2708920"/>
              <a:ext cx="1440160" cy="648072"/>
            </a:xfrm>
            <a:prstGeom prst="wedgeRoundRectCallout">
              <a:avLst/>
            </a:prstGeom>
            <a:solidFill>
              <a:schemeClr val="bg1">
                <a:alpha val="58000"/>
              </a:schemeClr>
            </a:solidFill>
            <a:ln w="22225">
              <a:solidFill>
                <a:schemeClr val="accent1">
                  <a:lumMod val="25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67744" y="2708920"/>
              <a:ext cx="144016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ФГБУЗ ЦМСЧ №38 ФМБА России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г. Сосновый Бор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635896" y="1298929"/>
            <a:ext cx="1296144" cy="507831"/>
            <a:chOff x="2267744" y="2708918"/>
            <a:chExt cx="1440160" cy="652928"/>
          </a:xfrm>
        </p:grpSpPr>
        <p:sp>
          <p:nvSpPr>
            <p:cNvPr id="39" name="Скругленная прямоугольная выноска 38"/>
            <p:cNvSpPr/>
            <p:nvPr/>
          </p:nvSpPr>
          <p:spPr>
            <a:xfrm>
              <a:off x="2267744" y="2708920"/>
              <a:ext cx="1440160" cy="648072"/>
            </a:xfrm>
            <a:prstGeom prst="wedgeRoundRectCallout">
              <a:avLst/>
            </a:prstGeom>
            <a:solidFill>
              <a:schemeClr val="bg1">
                <a:alpha val="58000"/>
              </a:schemeClr>
            </a:solidFill>
            <a:ln w="22225">
              <a:solidFill>
                <a:schemeClr val="accent1">
                  <a:lumMod val="25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67744" y="2708918"/>
              <a:ext cx="1440160" cy="65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ФГБУЗ МСЧ № 118 ФМБА России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г. Полярные Зори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203848" y="3054129"/>
            <a:ext cx="1296144" cy="504056"/>
            <a:chOff x="2267744" y="2708918"/>
            <a:chExt cx="1440160" cy="648074"/>
          </a:xfrm>
        </p:grpSpPr>
        <p:sp>
          <p:nvSpPr>
            <p:cNvPr id="45" name="Скругленная прямоугольная выноска 44"/>
            <p:cNvSpPr/>
            <p:nvPr/>
          </p:nvSpPr>
          <p:spPr>
            <a:xfrm>
              <a:off x="2267744" y="2708920"/>
              <a:ext cx="1440160" cy="648072"/>
            </a:xfrm>
            <a:prstGeom prst="wedgeRoundRectCallout">
              <a:avLst/>
            </a:prstGeom>
            <a:solidFill>
              <a:schemeClr val="bg1">
                <a:alpha val="58000"/>
              </a:schemeClr>
            </a:solidFill>
            <a:ln w="22225">
              <a:solidFill>
                <a:schemeClr val="accent1">
                  <a:lumMod val="25000"/>
                </a:schemeClr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7744" y="2708918"/>
              <a:ext cx="1440160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ФГБУЗ ЦМСЧ №58 ФМБА России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г. Северодвинск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932040" y="2379049"/>
            <a:ext cx="1584176" cy="1477327"/>
            <a:chOff x="2027718" y="2711581"/>
            <a:chExt cx="1557096" cy="1190485"/>
          </a:xfrm>
        </p:grpSpPr>
        <p:sp>
          <p:nvSpPr>
            <p:cNvPr id="48" name="Скругленная прямоугольная выноска 47"/>
            <p:cNvSpPr/>
            <p:nvPr/>
          </p:nvSpPr>
          <p:spPr>
            <a:xfrm>
              <a:off x="2027718" y="2827634"/>
              <a:ext cx="1557096" cy="890358"/>
            </a:xfrm>
            <a:prstGeom prst="wedgeRoundRectCallout">
              <a:avLst>
                <a:gd name="adj1" fmla="val -20833"/>
                <a:gd name="adj2" fmla="val 60777"/>
                <a:gd name="adj3" fmla="val 16667"/>
              </a:avLst>
            </a:prstGeom>
            <a:solidFill>
              <a:schemeClr val="bg1">
                <a:alpha val="58000"/>
              </a:schemeClr>
            </a:solidFill>
            <a:ln w="22225">
              <a:solidFill>
                <a:schemeClr val="accent1">
                  <a:lumMod val="25000"/>
                </a:schemeClr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10826" y="2711581"/>
              <a:ext cx="1132433" cy="1190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ФГБУЗ ЦМСЧ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№ 120 ФМБА России с филиалами МСЧ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№ 3, 4, 5, 6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г. </a:t>
              </a:r>
              <a:r>
                <a:rPr lang="ru-RU" sz="900" dirty="0" err="1">
                  <a:solidFill>
                    <a:schemeClr val="accent6">
                      <a:lumMod val="50000"/>
                    </a:schemeClr>
                  </a:solidFill>
                </a:rPr>
                <a:t>Снежногорск</a:t>
              </a:r>
              <a:endParaRPr lang="ru-RU" sz="9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г. </a:t>
              </a:r>
              <a:r>
                <a:rPr lang="ru-RU" sz="900" dirty="0" err="1">
                  <a:solidFill>
                    <a:schemeClr val="accent6">
                      <a:lumMod val="50000"/>
                    </a:schemeClr>
                  </a:solidFill>
                </a:rPr>
                <a:t>Заозерск</a:t>
              </a:r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ru-RU" sz="900" b="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г. Островной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г. Полярный </a:t>
              </a:r>
            </a:p>
            <a:p>
              <a:r>
                <a:rPr lang="ru-RU" sz="900" dirty="0">
                  <a:solidFill>
                    <a:schemeClr val="accent6">
                      <a:lumMod val="50000"/>
                    </a:schemeClr>
                  </a:solidFill>
                </a:rPr>
                <a:t>г. </a:t>
              </a:r>
              <a:r>
                <a:rPr lang="ru-RU" sz="900" dirty="0" err="1">
                  <a:solidFill>
                    <a:schemeClr val="accent6">
                      <a:lumMod val="50000"/>
                    </a:schemeClr>
                  </a:solidFill>
                </a:rPr>
                <a:t>Гаджиево</a:t>
              </a:r>
              <a:endParaRPr lang="ru-RU" sz="9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6875" y="6436478"/>
            <a:ext cx="389290" cy="377959"/>
            <a:chOff x="262305" y="5884588"/>
            <a:chExt cx="802541" cy="802541"/>
          </a:xfrm>
        </p:grpSpPr>
        <p:sp>
          <p:nvSpPr>
            <p:cNvPr id="42" name="Овал 41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Прямая соединительная линия 49"/>
          <p:cNvCxnSpPr/>
          <p:nvPr/>
        </p:nvCxnSpPr>
        <p:spPr>
          <a:xfrm flipV="1">
            <a:off x="558140" y="6625458"/>
            <a:ext cx="8015705" cy="12848"/>
          </a:xfrm>
          <a:prstGeom prst="line">
            <a:avLst/>
          </a:prstGeom>
          <a:ln w="38100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еверо-Западный Федеральный округ"/>
          <p:cNvSpPr txBox="1">
            <a:spLocks/>
          </p:cNvSpPr>
          <p:nvPr/>
        </p:nvSpPr>
        <p:spPr>
          <a:xfrm>
            <a:off x="26264" y="29645"/>
            <a:ext cx="8424721" cy="86360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tabLst>
                <a:tab pos="-114300" algn="l"/>
                <a:tab pos="342900" algn="l"/>
                <a:tab pos="361950" algn="l"/>
                <a:tab pos="1485900" algn="l"/>
                <a:tab pos="3657600" algn="l"/>
              </a:tabLst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9509" y="6453965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4D3E490-E938-47D8-AF43-B15E73E03973}" type="slidenum">
              <a:rPr lang="ru-RU">
                <a:solidFill>
                  <a:srgbClr val="006666"/>
                </a:solidFill>
              </a:rPr>
              <a:pPr/>
              <a:t>2</a:t>
            </a:fld>
            <a:endParaRPr lang="ru-RU" dirty="0">
              <a:solidFill>
                <a:srgbClr val="006666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357460"/>
            <a:ext cx="9174802" cy="0"/>
          </a:xfrm>
          <a:prstGeom prst="line">
            <a:avLst/>
          </a:prstGeom>
          <a:ln w="28575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Заголовок 1"/>
          <p:cNvSpPr txBox="1">
            <a:spLocks/>
          </p:cNvSpPr>
          <p:nvPr/>
        </p:nvSpPr>
        <p:spPr>
          <a:xfrm>
            <a:off x="2104107" y="51435"/>
            <a:ext cx="5184576" cy="6654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/>
              <a:t>Медицинские организации ФМБА России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Северо-Западного Федерального округа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pPr/>
              <a:t>3</a:t>
            </a:fld>
            <a:endParaRPr lang="ru-RU" dirty="0">
              <a:solidFill>
                <a:srgbClr val="006666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357460"/>
            <a:ext cx="9174802" cy="0"/>
          </a:xfrm>
          <a:prstGeom prst="line">
            <a:avLst/>
          </a:prstGeom>
          <a:ln w="28575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799373" y="29144"/>
            <a:ext cx="7576056" cy="6654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/>
              <a:t>Промышленная медицина</a:t>
            </a:r>
            <a:br>
              <a:rPr lang="ru-RU" sz="1800" dirty="0"/>
            </a:br>
            <a:r>
              <a:rPr lang="ru-RU" sz="1800" dirty="0"/>
              <a:t>ФГБУ «СЗОНКЦ им. Л. </a:t>
            </a:r>
            <a:r>
              <a:rPr lang="ru-RU" sz="1800" dirty="0" err="1"/>
              <a:t>Г.Соколова</a:t>
            </a:r>
            <a:r>
              <a:rPr lang="ru-RU" sz="1800" dirty="0"/>
              <a:t> ФМБА России»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56875" y="6436478"/>
            <a:ext cx="389290" cy="377959"/>
            <a:chOff x="262305" y="5884588"/>
            <a:chExt cx="802541" cy="802541"/>
          </a:xfrm>
        </p:grpSpPr>
        <p:sp>
          <p:nvSpPr>
            <p:cNvPr id="47" name="Овал 46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9" name="Прямая соединительная линия 48"/>
          <p:cNvCxnSpPr/>
          <p:nvPr/>
        </p:nvCxnSpPr>
        <p:spPr>
          <a:xfrm flipV="1">
            <a:off x="558140" y="6625458"/>
            <a:ext cx="8015705" cy="12848"/>
          </a:xfrm>
          <a:prstGeom prst="line">
            <a:avLst/>
          </a:prstGeom>
          <a:ln w="38100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" descr="cylinder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5214938" y="4248944"/>
            <a:ext cx="2978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Freeform 7"/>
          <p:cNvSpPr>
            <a:spLocks noEditPoints="1"/>
          </p:cNvSpPr>
          <p:nvPr/>
        </p:nvSpPr>
        <p:spPr bwMode="gray">
          <a:xfrm>
            <a:off x="6242050" y="2482057"/>
            <a:ext cx="777875" cy="2185987"/>
          </a:xfrm>
          <a:custGeom>
            <a:avLst/>
            <a:gdLst>
              <a:gd name="T0" fmla="*/ 2147483647 w 1155"/>
              <a:gd name="T1" fmla="*/ 2147483647 h 3334"/>
              <a:gd name="T2" fmla="*/ 2147483647 w 1155"/>
              <a:gd name="T3" fmla="*/ 2147483647 h 3334"/>
              <a:gd name="T4" fmla="*/ 2147483647 w 1155"/>
              <a:gd name="T5" fmla="*/ 2147483647 h 3334"/>
              <a:gd name="T6" fmla="*/ 2147483647 w 1155"/>
              <a:gd name="T7" fmla="*/ 2147483647 h 3334"/>
              <a:gd name="T8" fmla="*/ 2147483647 w 1155"/>
              <a:gd name="T9" fmla="*/ 2147483647 h 3334"/>
              <a:gd name="T10" fmla="*/ 2147483647 w 1155"/>
              <a:gd name="T11" fmla="*/ 2147483647 h 3334"/>
              <a:gd name="T12" fmla="*/ 2147483647 w 1155"/>
              <a:gd name="T13" fmla="*/ 2147483647 h 3334"/>
              <a:gd name="T14" fmla="*/ 2147483647 w 1155"/>
              <a:gd name="T15" fmla="*/ 2147483647 h 3334"/>
              <a:gd name="T16" fmla="*/ 2147483647 w 1155"/>
              <a:gd name="T17" fmla="*/ 2147483647 h 3334"/>
              <a:gd name="T18" fmla="*/ 2147483647 w 1155"/>
              <a:gd name="T19" fmla="*/ 2147483647 h 3334"/>
              <a:gd name="T20" fmla="*/ 2147483647 w 1155"/>
              <a:gd name="T21" fmla="*/ 2147483647 h 3334"/>
              <a:gd name="T22" fmla="*/ 2147483647 w 1155"/>
              <a:gd name="T23" fmla="*/ 2147483647 h 3334"/>
              <a:gd name="T24" fmla="*/ 2147483647 w 1155"/>
              <a:gd name="T25" fmla="*/ 2147483647 h 3334"/>
              <a:gd name="T26" fmla="*/ 2147483647 w 1155"/>
              <a:gd name="T27" fmla="*/ 2147483647 h 3334"/>
              <a:gd name="T28" fmla="*/ 2147483647 w 1155"/>
              <a:gd name="T29" fmla="*/ 2147483647 h 3334"/>
              <a:gd name="T30" fmla="*/ 2147483647 w 1155"/>
              <a:gd name="T31" fmla="*/ 2147483647 h 3334"/>
              <a:gd name="T32" fmla="*/ 2147483647 w 1155"/>
              <a:gd name="T33" fmla="*/ 2147483647 h 3334"/>
              <a:gd name="T34" fmla="*/ 2147483647 w 1155"/>
              <a:gd name="T35" fmla="*/ 2147483647 h 3334"/>
              <a:gd name="T36" fmla="*/ 2147483647 w 1155"/>
              <a:gd name="T37" fmla="*/ 2147483647 h 3334"/>
              <a:gd name="T38" fmla="*/ 2147483647 w 1155"/>
              <a:gd name="T39" fmla="*/ 2147483647 h 3334"/>
              <a:gd name="T40" fmla="*/ 2147483647 w 1155"/>
              <a:gd name="T41" fmla="*/ 2147483647 h 3334"/>
              <a:gd name="T42" fmla="*/ 2147483647 w 1155"/>
              <a:gd name="T43" fmla="*/ 2147483647 h 3334"/>
              <a:gd name="T44" fmla="*/ 2147483647 w 1155"/>
              <a:gd name="T45" fmla="*/ 2147483647 h 3334"/>
              <a:gd name="T46" fmla="*/ 2147483647 w 1155"/>
              <a:gd name="T47" fmla="*/ 2147483647 h 3334"/>
              <a:gd name="T48" fmla="*/ 2147483647 w 1155"/>
              <a:gd name="T49" fmla="*/ 2147483647 h 3334"/>
              <a:gd name="T50" fmla="*/ 2147483647 w 1155"/>
              <a:gd name="T51" fmla="*/ 2147483647 h 3334"/>
              <a:gd name="T52" fmla="*/ 2147483647 w 1155"/>
              <a:gd name="T53" fmla="*/ 2147483647 h 3334"/>
              <a:gd name="T54" fmla="*/ 0 w 1155"/>
              <a:gd name="T55" fmla="*/ 2147483647 h 3334"/>
              <a:gd name="T56" fmla="*/ 2147483647 w 1155"/>
              <a:gd name="T57" fmla="*/ 2147483647 h 3334"/>
              <a:gd name="T58" fmla="*/ 2147483647 w 1155"/>
              <a:gd name="T59" fmla="*/ 2147483647 h 3334"/>
              <a:gd name="T60" fmla="*/ 2147483647 w 1155"/>
              <a:gd name="T61" fmla="*/ 2147483647 h 3334"/>
              <a:gd name="T62" fmla="*/ 2147483647 w 1155"/>
              <a:gd name="T63" fmla="*/ 2147483647 h 3334"/>
              <a:gd name="T64" fmla="*/ 2147483647 w 1155"/>
              <a:gd name="T65" fmla="*/ 2147483647 h 3334"/>
              <a:gd name="T66" fmla="*/ 2147483647 w 1155"/>
              <a:gd name="T67" fmla="*/ 2147483647 h 3334"/>
              <a:gd name="T68" fmla="*/ 2147483647 w 1155"/>
              <a:gd name="T69" fmla="*/ 2147483647 h 3334"/>
              <a:gd name="T70" fmla="*/ 2147483647 w 1155"/>
              <a:gd name="T71" fmla="*/ 2147483647 h 3334"/>
              <a:gd name="T72" fmla="*/ 2147483647 w 1155"/>
              <a:gd name="T73" fmla="*/ 2147483647 h 3334"/>
              <a:gd name="T74" fmla="*/ 2147483647 w 1155"/>
              <a:gd name="T75" fmla="*/ 2147483647 h 3334"/>
              <a:gd name="T76" fmla="*/ 2147483647 w 1155"/>
              <a:gd name="T77" fmla="*/ 2147483647 h 3334"/>
              <a:gd name="T78" fmla="*/ 2147483647 w 1155"/>
              <a:gd name="T79" fmla="*/ 2147483647 h 3334"/>
              <a:gd name="T80" fmla="*/ 2147483647 w 1155"/>
              <a:gd name="T81" fmla="*/ 2147483647 h 3334"/>
              <a:gd name="T82" fmla="*/ 2147483647 w 1155"/>
              <a:gd name="T83" fmla="*/ 2147483647 h 3334"/>
              <a:gd name="T84" fmla="*/ 2147483647 w 1155"/>
              <a:gd name="T85" fmla="*/ 2147483647 h 3334"/>
              <a:gd name="T86" fmla="*/ 2147483647 w 1155"/>
              <a:gd name="T87" fmla="*/ 2147483647 h 3334"/>
              <a:gd name="T88" fmla="*/ 2147483647 w 1155"/>
              <a:gd name="T89" fmla="*/ 2147483647 h 3334"/>
              <a:gd name="T90" fmla="*/ 2147483647 w 1155"/>
              <a:gd name="T91" fmla="*/ 2147483647 h 3334"/>
              <a:gd name="T92" fmla="*/ 2147483647 w 1155"/>
              <a:gd name="T93" fmla="*/ 2147483647 h 3334"/>
              <a:gd name="T94" fmla="*/ 2147483647 w 1155"/>
              <a:gd name="T95" fmla="*/ 2147483647 h 3334"/>
              <a:gd name="T96" fmla="*/ 2147483647 w 1155"/>
              <a:gd name="T97" fmla="*/ 2147483647 h 3334"/>
              <a:gd name="T98" fmla="*/ 2147483647 w 1155"/>
              <a:gd name="T99" fmla="*/ 2147483647 h 3334"/>
              <a:gd name="T100" fmla="*/ 2147483647 w 1155"/>
              <a:gd name="T101" fmla="*/ 2147483647 h 3334"/>
              <a:gd name="T102" fmla="*/ 2147483647 w 1155"/>
              <a:gd name="T103" fmla="*/ 2147483647 h 3334"/>
              <a:gd name="T104" fmla="*/ 2147483647 w 1155"/>
              <a:gd name="T105" fmla="*/ 2147483647 h 3334"/>
              <a:gd name="T106" fmla="*/ 2147483647 w 1155"/>
              <a:gd name="T107" fmla="*/ 2147483647 h 3334"/>
              <a:gd name="T108" fmla="*/ 2147483647 w 1155"/>
              <a:gd name="T109" fmla="*/ 2147483647 h 3334"/>
              <a:gd name="T110" fmla="*/ 2147483647 w 1155"/>
              <a:gd name="T111" fmla="*/ 2147483647 h 3334"/>
              <a:gd name="T112" fmla="*/ 2147483647 w 1155"/>
              <a:gd name="T113" fmla="*/ 2147483647 h 3334"/>
              <a:gd name="T114" fmla="*/ 2147483647 w 1155"/>
              <a:gd name="T115" fmla="*/ 2147483647 h 3334"/>
              <a:gd name="T116" fmla="*/ 2147483647 w 1155"/>
              <a:gd name="T117" fmla="*/ 2147483647 h 3334"/>
              <a:gd name="T118" fmla="*/ 2147483647 w 1155"/>
              <a:gd name="T119" fmla="*/ 2147483647 h 3334"/>
              <a:gd name="T120" fmla="*/ 2147483647 w 1155"/>
              <a:gd name="T121" fmla="*/ 2147483647 h 3334"/>
              <a:gd name="T122" fmla="*/ 2147483647 w 1155"/>
              <a:gd name="T123" fmla="*/ 2147483647 h 33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55"/>
              <a:gd name="T187" fmla="*/ 0 h 3334"/>
              <a:gd name="T188" fmla="*/ 1155 w 1155"/>
              <a:gd name="T189" fmla="*/ 3334 h 33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Freeform 8"/>
          <p:cNvSpPr>
            <a:spLocks noEditPoints="1"/>
          </p:cNvSpPr>
          <p:nvPr/>
        </p:nvSpPr>
        <p:spPr bwMode="gray">
          <a:xfrm>
            <a:off x="5605463" y="3428207"/>
            <a:ext cx="444500" cy="1244600"/>
          </a:xfrm>
          <a:custGeom>
            <a:avLst/>
            <a:gdLst>
              <a:gd name="T0" fmla="*/ 2147483647 w 1155"/>
              <a:gd name="T1" fmla="*/ 2147483647 h 3334"/>
              <a:gd name="T2" fmla="*/ 2147483647 w 1155"/>
              <a:gd name="T3" fmla="*/ 2147483647 h 3334"/>
              <a:gd name="T4" fmla="*/ 2147483647 w 1155"/>
              <a:gd name="T5" fmla="*/ 2147483647 h 3334"/>
              <a:gd name="T6" fmla="*/ 2147483647 w 1155"/>
              <a:gd name="T7" fmla="*/ 2147483647 h 3334"/>
              <a:gd name="T8" fmla="*/ 2147483647 w 1155"/>
              <a:gd name="T9" fmla="*/ 2147483647 h 3334"/>
              <a:gd name="T10" fmla="*/ 2147483647 w 1155"/>
              <a:gd name="T11" fmla="*/ 2147483647 h 3334"/>
              <a:gd name="T12" fmla="*/ 2147483647 w 1155"/>
              <a:gd name="T13" fmla="*/ 2147483647 h 3334"/>
              <a:gd name="T14" fmla="*/ 2147483647 w 1155"/>
              <a:gd name="T15" fmla="*/ 2147483647 h 3334"/>
              <a:gd name="T16" fmla="*/ 2147483647 w 1155"/>
              <a:gd name="T17" fmla="*/ 2147483647 h 3334"/>
              <a:gd name="T18" fmla="*/ 2147483647 w 1155"/>
              <a:gd name="T19" fmla="*/ 2147483647 h 3334"/>
              <a:gd name="T20" fmla="*/ 2147483647 w 1155"/>
              <a:gd name="T21" fmla="*/ 2147483647 h 3334"/>
              <a:gd name="T22" fmla="*/ 2147483647 w 1155"/>
              <a:gd name="T23" fmla="*/ 2147483647 h 3334"/>
              <a:gd name="T24" fmla="*/ 2147483647 w 1155"/>
              <a:gd name="T25" fmla="*/ 2147483647 h 3334"/>
              <a:gd name="T26" fmla="*/ 2147483647 w 1155"/>
              <a:gd name="T27" fmla="*/ 2147483647 h 3334"/>
              <a:gd name="T28" fmla="*/ 2147483647 w 1155"/>
              <a:gd name="T29" fmla="*/ 2147483647 h 3334"/>
              <a:gd name="T30" fmla="*/ 2147483647 w 1155"/>
              <a:gd name="T31" fmla="*/ 2147483647 h 3334"/>
              <a:gd name="T32" fmla="*/ 2147483647 w 1155"/>
              <a:gd name="T33" fmla="*/ 2147483647 h 3334"/>
              <a:gd name="T34" fmla="*/ 2147483647 w 1155"/>
              <a:gd name="T35" fmla="*/ 2147483647 h 3334"/>
              <a:gd name="T36" fmla="*/ 2147483647 w 1155"/>
              <a:gd name="T37" fmla="*/ 2147483647 h 3334"/>
              <a:gd name="T38" fmla="*/ 2147483647 w 1155"/>
              <a:gd name="T39" fmla="*/ 2147483647 h 3334"/>
              <a:gd name="T40" fmla="*/ 2147483647 w 1155"/>
              <a:gd name="T41" fmla="*/ 2147483647 h 3334"/>
              <a:gd name="T42" fmla="*/ 2147483647 w 1155"/>
              <a:gd name="T43" fmla="*/ 2147483647 h 3334"/>
              <a:gd name="T44" fmla="*/ 2147483647 w 1155"/>
              <a:gd name="T45" fmla="*/ 2147483647 h 3334"/>
              <a:gd name="T46" fmla="*/ 2147483647 w 1155"/>
              <a:gd name="T47" fmla="*/ 2147483647 h 3334"/>
              <a:gd name="T48" fmla="*/ 2147483647 w 1155"/>
              <a:gd name="T49" fmla="*/ 2147483647 h 3334"/>
              <a:gd name="T50" fmla="*/ 2147483647 w 1155"/>
              <a:gd name="T51" fmla="*/ 2147483647 h 3334"/>
              <a:gd name="T52" fmla="*/ 2147483647 w 1155"/>
              <a:gd name="T53" fmla="*/ 2147483647 h 3334"/>
              <a:gd name="T54" fmla="*/ 0 w 1155"/>
              <a:gd name="T55" fmla="*/ 2147483647 h 3334"/>
              <a:gd name="T56" fmla="*/ 2147483647 w 1155"/>
              <a:gd name="T57" fmla="*/ 2147483647 h 3334"/>
              <a:gd name="T58" fmla="*/ 2147483647 w 1155"/>
              <a:gd name="T59" fmla="*/ 2147483647 h 3334"/>
              <a:gd name="T60" fmla="*/ 2147483647 w 1155"/>
              <a:gd name="T61" fmla="*/ 2147483647 h 3334"/>
              <a:gd name="T62" fmla="*/ 2147483647 w 1155"/>
              <a:gd name="T63" fmla="*/ 2147483647 h 3334"/>
              <a:gd name="T64" fmla="*/ 2147483647 w 1155"/>
              <a:gd name="T65" fmla="*/ 2147483647 h 3334"/>
              <a:gd name="T66" fmla="*/ 2147483647 w 1155"/>
              <a:gd name="T67" fmla="*/ 2147483647 h 3334"/>
              <a:gd name="T68" fmla="*/ 2147483647 w 1155"/>
              <a:gd name="T69" fmla="*/ 2147483647 h 3334"/>
              <a:gd name="T70" fmla="*/ 2147483647 w 1155"/>
              <a:gd name="T71" fmla="*/ 2147483647 h 3334"/>
              <a:gd name="T72" fmla="*/ 2147483647 w 1155"/>
              <a:gd name="T73" fmla="*/ 2147483647 h 3334"/>
              <a:gd name="T74" fmla="*/ 2147483647 w 1155"/>
              <a:gd name="T75" fmla="*/ 2147483647 h 3334"/>
              <a:gd name="T76" fmla="*/ 2147483647 w 1155"/>
              <a:gd name="T77" fmla="*/ 2147483647 h 3334"/>
              <a:gd name="T78" fmla="*/ 2147483647 w 1155"/>
              <a:gd name="T79" fmla="*/ 2147483647 h 3334"/>
              <a:gd name="T80" fmla="*/ 2147483647 w 1155"/>
              <a:gd name="T81" fmla="*/ 2147483647 h 3334"/>
              <a:gd name="T82" fmla="*/ 2147483647 w 1155"/>
              <a:gd name="T83" fmla="*/ 2147483647 h 3334"/>
              <a:gd name="T84" fmla="*/ 2147483647 w 1155"/>
              <a:gd name="T85" fmla="*/ 2147483647 h 3334"/>
              <a:gd name="T86" fmla="*/ 2147483647 w 1155"/>
              <a:gd name="T87" fmla="*/ 2147483647 h 3334"/>
              <a:gd name="T88" fmla="*/ 2147483647 w 1155"/>
              <a:gd name="T89" fmla="*/ 2147483647 h 3334"/>
              <a:gd name="T90" fmla="*/ 2147483647 w 1155"/>
              <a:gd name="T91" fmla="*/ 2147483647 h 3334"/>
              <a:gd name="T92" fmla="*/ 2147483647 w 1155"/>
              <a:gd name="T93" fmla="*/ 2147483647 h 3334"/>
              <a:gd name="T94" fmla="*/ 2147483647 w 1155"/>
              <a:gd name="T95" fmla="*/ 2147483647 h 3334"/>
              <a:gd name="T96" fmla="*/ 2147483647 w 1155"/>
              <a:gd name="T97" fmla="*/ 2147483647 h 3334"/>
              <a:gd name="T98" fmla="*/ 2147483647 w 1155"/>
              <a:gd name="T99" fmla="*/ 2147483647 h 3334"/>
              <a:gd name="T100" fmla="*/ 2147483647 w 1155"/>
              <a:gd name="T101" fmla="*/ 2147483647 h 3334"/>
              <a:gd name="T102" fmla="*/ 2147483647 w 1155"/>
              <a:gd name="T103" fmla="*/ 2147483647 h 3334"/>
              <a:gd name="T104" fmla="*/ 2147483647 w 1155"/>
              <a:gd name="T105" fmla="*/ 2147483647 h 3334"/>
              <a:gd name="T106" fmla="*/ 2147483647 w 1155"/>
              <a:gd name="T107" fmla="*/ 2147483647 h 3334"/>
              <a:gd name="T108" fmla="*/ 2147483647 w 1155"/>
              <a:gd name="T109" fmla="*/ 2147483647 h 3334"/>
              <a:gd name="T110" fmla="*/ 2147483647 w 1155"/>
              <a:gd name="T111" fmla="*/ 2147483647 h 3334"/>
              <a:gd name="T112" fmla="*/ 2147483647 w 1155"/>
              <a:gd name="T113" fmla="*/ 2147483647 h 3334"/>
              <a:gd name="T114" fmla="*/ 2147483647 w 1155"/>
              <a:gd name="T115" fmla="*/ 2147483647 h 3334"/>
              <a:gd name="T116" fmla="*/ 2147483647 w 1155"/>
              <a:gd name="T117" fmla="*/ 2147483647 h 3334"/>
              <a:gd name="T118" fmla="*/ 2147483647 w 1155"/>
              <a:gd name="T119" fmla="*/ 2147483647 h 3334"/>
              <a:gd name="T120" fmla="*/ 2147483647 w 1155"/>
              <a:gd name="T121" fmla="*/ 2147483647 h 3334"/>
              <a:gd name="T122" fmla="*/ 2147483647 w 1155"/>
              <a:gd name="T123" fmla="*/ 2147483647 h 33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55"/>
              <a:gd name="T187" fmla="*/ 0 h 3334"/>
              <a:gd name="T188" fmla="*/ 1155 w 1155"/>
              <a:gd name="T189" fmla="*/ 3334 h 33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Freeform 9"/>
          <p:cNvSpPr>
            <a:spLocks noEditPoints="1"/>
          </p:cNvSpPr>
          <p:nvPr/>
        </p:nvSpPr>
        <p:spPr bwMode="gray">
          <a:xfrm>
            <a:off x="5907088" y="3428207"/>
            <a:ext cx="442912" cy="1244600"/>
          </a:xfrm>
          <a:custGeom>
            <a:avLst/>
            <a:gdLst>
              <a:gd name="T0" fmla="*/ 2147483647 w 1155"/>
              <a:gd name="T1" fmla="*/ 2147483647 h 3334"/>
              <a:gd name="T2" fmla="*/ 2147483647 w 1155"/>
              <a:gd name="T3" fmla="*/ 2147483647 h 3334"/>
              <a:gd name="T4" fmla="*/ 2147483647 w 1155"/>
              <a:gd name="T5" fmla="*/ 2147483647 h 3334"/>
              <a:gd name="T6" fmla="*/ 2147483647 w 1155"/>
              <a:gd name="T7" fmla="*/ 2147483647 h 3334"/>
              <a:gd name="T8" fmla="*/ 2147483647 w 1155"/>
              <a:gd name="T9" fmla="*/ 2147483647 h 3334"/>
              <a:gd name="T10" fmla="*/ 2147483647 w 1155"/>
              <a:gd name="T11" fmla="*/ 2147483647 h 3334"/>
              <a:gd name="T12" fmla="*/ 2147483647 w 1155"/>
              <a:gd name="T13" fmla="*/ 2147483647 h 3334"/>
              <a:gd name="T14" fmla="*/ 2147483647 w 1155"/>
              <a:gd name="T15" fmla="*/ 2147483647 h 3334"/>
              <a:gd name="T16" fmla="*/ 2147483647 w 1155"/>
              <a:gd name="T17" fmla="*/ 2147483647 h 3334"/>
              <a:gd name="T18" fmla="*/ 2147483647 w 1155"/>
              <a:gd name="T19" fmla="*/ 2147483647 h 3334"/>
              <a:gd name="T20" fmla="*/ 2147483647 w 1155"/>
              <a:gd name="T21" fmla="*/ 2147483647 h 3334"/>
              <a:gd name="T22" fmla="*/ 2147483647 w 1155"/>
              <a:gd name="T23" fmla="*/ 2147483647 h 3334"/>
              <a:gd name="T24" fmla="*/ 2147483647 w 1155"/>
              <a:gd name="T25" fmla="*/ 2147483647 h 3334"/>
              <a:gd name="T26" fmla="*/ 2147483647 w 1155"/>
              <a:gd name="T27" fmla="*/ 2147483647 h 3334"/>
              <a:gd name="T28" fmla="*/ 2147483647 w 1155"/>
              <a:gd name="T29" fmla="*/ 2147483647 h 3334"/>
              <a:gd name="T30" fmla="*/ 2147483647 w 1155"/>
              <a:gd name="T31" fmla="*/ 2147483647 h 3334"/>
              <a:gd name="T32" fmla="*/ 2147483647 w 1155"/>
              <a:gd name="T33" fmla="*/ 2147483647 h 3334"/>
              <a:gd name="T34" fmla="*/ 2147483647 w 1155"/>
              <a:gd name="T35" fmla="*/ 2147483647 h 3334"/>
              <a:gd name="T36" fmla="*/ 2147483647 w 1155"/>
              <a:gd name="T37" fmla="*/ 2147483647 h 3334"/>
              <a:gd name="T38" fmla="*/ 2147483647 w 1155"/>
              <a:gd name="T39" fmla="*/ 2147483647 h 3334"/>
              <a:gd name="T40" fmla="*/ 2147483647 w 1155"/>
              <a:gd name="T41" fmla="*/ 2147483647 h 3334"/>
              <a:gd name="T42" fmla="*/ 2147483647 w 1155"/>
              <a:gd name="T43" fmla="*/ 2147483647 h 3334"/>
              <a:gd name="T44" fmla="*/ 2147483647 w 1155"/>
              <a:gd name="T45" fmla="*/ 2147483647 h 3334"/>
              <a:gd name="T46" fmla="*/ 2147483647 w 1155"/>
              <a:gd name="T47" fmla="*/ 2147483647 h 3334"/>
              <a:gd name="T48" fmla="*/ 2147483647 w 1155"/>
              <a:gd name="T49" fmla="*/ 2147483647 h 3334"/>
              <a:gd name="T50" fmla="*/ 2147483647 w 1155"/>
              <a:gd name="T51" fmla="*/ 2147483647 h 3334"/>
              <a:gd name="T52" fmla="*/ 2147483647 w 1155"/>
              <a:gd name="T53" fmla="*/ 2147483647 h 3334"/>
              <a:gd name="T54" fmla="*/ 0 w 1155"/>
              <a:gd name="T55" fmla="*/ 2147483647 h 3334"/>
              <a:gd name="T56" fmla="*/ 2147483647 w 1155"/>
              <a:gd name="T57" fmla="*/ 2147483647 h 3334"/>
              <a:gd name="T58" fmla="*/ 2147483647 w 1155"/>
              <a:gd name="T59" fmla="*/ 2147483647 h 3334"/>
              <a:gd name="T60" fmla="*/ 2147483647 w 1155"/>
              <a:gd name="T61" fmla="*/ 2147483647 h 3334"/>
              <a:gd name="T62" fmla="*/ 2147483647 w 1155"/>
              <a:gd name="T63" fmla="*/ 2147483647 h 3334"/>
              <a:gd name="T64" fmla="*/ 2147483647 w 1155"/>
              <a:gd name="T65" fmla="*/ 2147483647 h 3334"/>
              <a:gd name="T66" fmla="*/ 2147483647 w 1155"/>
              <a:gd name="T67" fmla="*/ 2147483647 h 3334"/>
              <a:gd name="T68" fmla="*/ 2147483647 w 1155"/>
              <a:gd name="T69" fmla="*/ 2147483647 h 3334"/>
              <a:gd name="T70" fmla="*/ 2147483647 w 1155"/>
              <a:gd name="T71" fmla="*/ 2147483647 h 3334"/>
              <a:gd name="T72" fmla="*/ 2147483647 w 1155"/>
              <a:gd name="T73" fmla="*/ 2147483647 h 3334"/>
              <a:gd name="T74" fmla="*/ 2147483647 w 1155"/>
              <a:gd name="T75" fmla="*/ 2147483647 h 3334"/>
              <a:gd name="T76" fmla="*/ 2147483647 w 1155"/>
              <a:gd name="T77" fmla="*/ 2147483647 h 3334"/>
              <a:gd name="T78" fmla="*/ 2147483647 w 1155"/>
              <a:gd name="T79" fmla="*/ 2147483647 h 3334"/>
              <a:gd name="T80" fmla="*/ 2147483647 w 1155"/>
              <a:gd name="T81" fmla="*/ 2147483647 h 3334"/>
              <a:gd name="T82" fmla="*/ 2147483647 w 1155"/>
              <a:gd name="T83" fmla="*/ 2147483647 h 3334"/>
              <a:gd name="T84" fmla="*/ 2147483647 w 1155"/>
              <a:gd name="T85" fmla="*/ 2147483647 h 3334"/>
              <a:gd name="T86" fmla="*/ 2147483647 w 1155"/>
              <a:gd name="T87" fmla="*/ 2147483647 h 3334"/>
              <a:gd name="T88" fmla="*/ 2147483647 w 1155"/>
              <a:gd name="T89" fmla="*/ 2147483647 h 3334"/>
              <a:gd name="T90" fmla="*/ 2147483647 w 1155"/>
              <a:gd name="T91" fmla="*/ 2147483647 h 3334"/>
              <a:gd name="T92" fmla="*/ 2147483647 w 1155"/>
              <a:gd name="T93" fmla="*/ 2147483647 h 3334"/>
              <a:gd name="T94" fmla="*/ 2147483647 w 1155"/>
              <a:gd name="T95" fmla="*/ 2147483647 h 3334"/>
              <a:gd name="T96" fmla="*/ 2147483647 w 1155"/>
              <a:gd name="T97" fmla="*/ 2147483647 h 3334"/>
              <a:gd name="T98" fmla="*/ 2147483647 w 1155"/>
              <a:gd name="T99" fmla="*/ 2147483647 h 3334"/>
              <a:gd name="T100" fmla="*/ 2147483647 w 1155"/>
              <a:gd name="T101" fmla="*/ 2147483647 h 3334"/>
              <a:gd name="T102" fmla="*/ 2147483647 w 1155"/>
              <a:gd name="T103" fmla="*/ 2147483647 h 3334"/>
              <a:gd name="T104" fmla="*/ 2147483647 w 1155"/>
              <a:gd name="T105" fmla="*/ 2147483647 h 3334"/>
              <a:gd name="T106" fmla="*/ 2147483647 w 1155"/>
              <a:gd name="T107" fmla="*/ 2147483647 h 3334"/>
              <a:gd name="T108" fmla="*/ 2147483647 w 1155"/>
              <a:gd name="T109" fmla="*/ 2147483647 h 3334"/>
              <a:gd name="T110" fmla="*/ 2147483647 w 1155"/>
              <a:gd name="T111" fmla="*/ 2147483647 h 3334"/>
              <a:gd name="T112" fmla="*/ 2147483647 w 1155"/>
              <a:gd name="T113" fmla="*/ 2147483647 h 3334"/>
              <a:gd name="T114" fmla="*/ 2147483647 w 1155"/>
              <a:gd name="T115" fmla="*/ 2147483647 h 3334"/>
              <a:gd name="T116" fmla="*/ 2147483647 w 1155"/>
              <a:gd name="T117" fmla="*/ 2147483647 h 3334"/>
              <a:gd name="T118" fmla="*/ 2147483647 w 1155"/>
              <a:gd name="T119" fmla="*/ 2147483647 h 3334"/>
              <a:gd name="T120" fmla="*/ 2147483647 w 1155"/>
              <a:gd name="T121" fmla="*/ 2147483647 h 3334"/>
              <a:gd name="T122" fmla="*/ 2147483647 w 1155"/>
              <a:gd name="T123" fmla="*/ 2147483647 h 33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55"/>
              <a:gd name="T187" fmla="*/ 0 h 3334"/>
              <a:gd name="T188" fmla="*/ 1155 w 1155"/>
              <a:gd name="T189" fmla="*/ 3334 h 33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Freeform 10"/>
          <p:cNvSpPr>
            <a:spLocks noEditPoints="1"/>
          </p:cNvSpPr>
          <p:nvPr/>
        </p:nvSpPr>
        <p:spPr bwMode="gray">
          <a:xfrm>
            <a:off x="6842125" y="3428207"/>
            <a:ext cx="442913" cy="1244600"/>
          </a:xfrm>
          <a:custGeom>
            <a:avLst/>
            <a:gdLst>
              <a:gd name="T0" fmla="*/ 2147483647 w 1155"/>
              <a:gd name="T1" fmla="*/ 2147483647 h 3334"/>
              <a:gd name="T2" fmla="*/ 2147483647 w 1155"/>
              <a:gd name="T3" fmla="*/ 2147483647 h 3334"/>
              <a:gd name="T4" fmla="*/ 2147483647 w 1155"/>
              <a:gd name="T5" fmla="*/ 2147483647 h 3334"/>
              <a:gd name="T6" fmla="*/ 2147483647 w 1155"/>
              <a:gd name="T7" fmla="*/ 2147483647 h 3334"/>
              <a:gd name="T8" fmla="*/ 2147483647 w 1155"/>
              <a:gd name="T9" fmla="*/ 2147483647 h 3334"/>
              <a:gd name="T10" fmla="*/ 2147483647 w 1155"/>
              <a:gd name="T11" fmla="*/ 2147483647 h 3334"/>
              <a:gd name="T12" fmla="*/ 2147483647 w 1155"/>
              <a:gd name="T13" fmla="*/ 2147483647 h 3334"/>
              <a:gd name="T14" fmla="*/ 2147483647 w 1155"/>
              <a:gd name="T15" fmla="*/ 2147483647 h 3334"/>
              <a:gd name="T16" fmla="*/ 2147483647 w 1155"/>
              <a:gd name="T17" fmla="*/ 2147483647 h 3334"/>
              <a:gd name="T18" fmla="*/ 2147483647 w 1155"/>
              <a:gd name="T19" fmla="*/ 2147483647 h 3334"/>
              <a:gd name="T20" fmla="*/ 2147483647 w 1155"/>
              <a:gd name="T21" fmla="*/ 2147483647 h 3334"/>
              <a:gd name="T22" fmla="*/ 2147483647 w 1155"/>
              <a:gd name="T23" fmla="*/ 2147483647 h 3334"/>
              <a:gd name="T24" fmla="*/ 2147483647 w 1155"/>
              <a:gd name="T25" fmla="*/ 2147483647 h 3334"/>
              <a:gd name="T26" fmla="*/ 2147483647 w 1155"/>
              <a:gd name="T27" fmla="*/ 2147483647 h 3334"/>
              <a:gd name="T28" fmla="*/ 2147483647 w 1155"/>
              <a:gd name="T29" fmla="*/ 2147483647 h 3334"/>
              <a:gd name="T30" fmla="*/ 2147483647 w 1155"/>
              <a:gd name="T31" fmla="*/ 2147483647 h 3334"/>
              <a:gd name="T32" fmla="*/ 2147483647 w 1155"/>
              <a:gd name="T33" fmla="*/ 2147483647 h 3334"/>
              <a:gd name="T34" fmla="*/ 2147483647 w 1155"/>
              <a:gd name="T35" fmla="*/ 2147483647 h 3334"/>
              <a:gd name="T36" fmla="*/ 2147483647 w 1155"/>
              <a:gd name="T37" fmla="*/ 2147483647 h 3334"/>
              <a:gd name="T38" fmla="*/ 2147483647 w 1155"/>
              <a:gd name="T39" fmla="*/ 2147483647 h 3334"/>
              <a:gd name="T40" fmla="*/ 2147483647 w 1155"/>
              <a:gd name="T41" fmla="*/ 2147483647 h 3334"/>
              <a:gd name="T42" fmla="*/ 2147483647 w 1155"/>
              <a:gd name="T43" fmla="*/ 2147483647 h 3334"/>
              <a:gd name="T44" fmla="*/ 2147483647 w 1155"/>
              <a:gd name="T45" fmla="*/ 2147483647 h 3334"/>
              <a:gd name="T46" fmla="*/ 2147483647 w 1155"/>
              <a:gd name="T47" fmla="*/ 2147483647 h 3334"/>
              <a:gd name="T48" fmla="*/ 2147483647 w 1155"/>
              <a:gd name="T49" fmla="*/ 2147483647 h 3334"/>
              <a:gd name="T50" fmla="*/ 2147483647 w 1155"/>
              <a:gd name="T51" fmla="*/ 2147483647 h 3334"/>
              <a:gd name="T52" fmla="*/ 2147483647 w 1155"/>
              <a:gd name="T53" fmla="*/ 2147483647 h 3334"/>
              <a:gd name="T54" fmla="*/ 0 w 1155"/>
              <a:gd name="T55" fmla="*/ 2147483647 h 3334"/>
              <a:gd name="T56" fmla="*/ 2147483647 w 1155"/>
              <a:gd name="T57" fmla="*/ 2147483647 h 3334"/>
              <a:gd name="T58" fmla="*/ 2147483647 w 1155"/>
              <a:gd name="T59" fmla="*/ 2147483647 h 3334"/>
              <a:gd name="T60" fmla="*/ 2147483647 w 1155"/>
              <a:gd name="T61" fmla="*/ 2147483647 h 3334"/>
              <a:gd name="T62" fmla="*/ 2147483647 w 1155"/>
              <a:gd name="T63" fmla="*/ 2147483647 h 3334"/>
              <a:gd name="T64" fmla="*/ 2147483647 w 1155"/>
              <a:gd name="T65" fmla="*/ 2147483647 h 3334"/>
              <a:gd name="T66" fmla="*/ 2147483647 w 1155"/>
              <a:gd name="T67" fmla="*/ 2147483647 h 3334"/>
              <a:gd name="T68" fmla="*/ 2147483647 w 1155"/>
              <a:gd name="T69" fmla="*/ 2147483647 h 3334"/>
              <a:gd name="T70" fmla="*/ 2147483647 w 1155"/>
              <a:gd name="T71" fmla="*/ 2147483647 h 3334"/>
              <a:gd name="T72" fmla="*/ 2147483647 w 1155"/>
              <a:gd name="T73" fmla="*/ 2147483647 h 3334"/>
              <a:gd name="T74" fmla="*/ 2147483647 w 1155"/>
              <a:gd name="T75" fmla="*/ 2147483647 h 3334"/>
              <a:gd name="T76" fmla="*/ 2147483647 w 1155"/>
              <a:gd name="T77" fmla="*/ 2147483647 h 3334"/>
              <a:gd name="T78" fmla="*/ 2147483647 w 1155"/>
              <a:gd name="T79" fmla="*/ 2147483647 h 3334"/>
              <a:gd name="T80" fmla="*/ 2147483647 w 1155"/>
              <a:gd name="T81" fmla="*/ 2147483647 h 3334"/>
              <a:gd name="T82" fmla="*/ 2147483647 w 1155"/>
              <a:gd name="T83" fmla="*/ 2147483647 h 3334"/>
              <a:gd name="T84" fmla="*/ 2147483647 w 1155"/>
              <a:gd name="T85" fmla="*/ 2147483647 h 3334"/>
              <a:gd name="T86" fmla="*/ 2147483647 w 1155"/>
              <a:gd name="T87" fmla="*/ 2147483647 h 3334"/>
              <a:gd name="T88" fmla="*/ 2147483647 w 1155"/>
              <a:gd name="T89" fmla="*/ 2147483647 h 3334"/>
              <a:gd name="T90" fmla="*/ 2147483647 w 1155"/>
              <a:gd name="T91" fmla="*/ 2147483647 h 3334"/>
              <a:gd name="T92" fmla="*/ 2147483647 w 1155"/>
              <a:gd name="T93" fmla="*/ 2147483647 h 3334"/>
              <a:gd name="T94" fmla="*/ 2147483647 w 1155"/>
              <a:gd name="T95" fmla="*/ 2147483647 h 3334"/>
              <a:gd name="T96" fmla="*/ 2147483647 w 1155"/>
              <a:gd name="T97" fmla="*/ 2147483647 h 3334"/>
              <a:gd name="T98" fmla="*/ 2147483647 w 1155"/>
              <a:gd name="T99" fmla="*/ 2147483647 h 3334"/>
              <a:gd name="T100" fmla="*/ 2147483647 w 1155"/>
              <a:gd name="T101" fmla="*/ 2147483647 h 3334"/>
              <a:gd name="T102" fmla="*/ 2147483647 w 1155"/>
              <a:gd name="T103" fmla="*/ 2147483647 h 3334"/>
              <a:gd name="T104" fmla="*/ 2147483647 w 1155"/>
              <a:gd name="T105" fmla="*/ 2147483647 h 3334"/>
              <a:gd name="T106" fmla="*/ 2147483647 w 1155"/>
              <a:gd name="T107" fmla="*/ 2147483647 h 3334"/>
              <a:gd name="T108" fmla="*/ 2147483647 w 1155"/>
              <a:gd name="T109" fmla="*/ 2147483647 h 3334"/>
              <a:gd name="T110" fmla="*/ 2147483647 w 1155"/>
              <a:gd name="T111" fmla="*/ 2147483647 h 3334"/>
              <a:gd name="T112" fmla="*/ 2147483647 w 1155"/>
              <a:gd name="T113" fmla="*/ 2147483647 h 3334"/>
              <a:gd name="T114" fmla="*/ 2147483647 w 1155"/>
              <a:gd name="T115" fmla="*/ 2147483647 h 3334"/>
              <a:gd name="T116" fmla="*/ 2147483647 w 1155"/>
              <a:gd name="T117" fmla="*/ 2147483647 h 3334"/>
              <a:gd name="T118" fmla="*/ 2147483647 w 1155"/>
              <a:gd name="T119" fmla="*/ 2147483647 h 3334"/>
              <a:gd name="T120" fmla="*/ 2147483647 w 1155"/>
              <a:gd name="T121" fmla="*/ 2147483647 h 3334"/>
              <a:gd name="T122" fmla="*/ 2147483647 w 1155"/>
              <a:gd name="T123" fmla="*/ 2147483647 h 33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55"/>
              <a:gd name="T187" fmla="*/ 0 h 3334"/>
              <a:gd name="T188" fmla="*/ 1155 w 1155"/>
              <a:gd name="T189" fmla="*/ 3334 h 33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Freeform 11"/>
          <p:cNvSpPr>
            <a:spLocks noEditPoints="1"/>
          </p:cNvSpPr>
          <p:nvPr/>
        </p:nvSpPr>
        <p:spPr bwMode="gray">
          <a:xfrm>
            <a:off x="7135813" y="3428207"/>
            <a:ext cx="442912" cy="1244600"/>
          </a:xfrm>
          <a:custGeom>
            <a:avLst/>
            <a:gdLst>
              <a:gd name="T0" fmla="*/ 2147483647 w 1155"/>
              <a:gd name="T1" fmla="*/ 2147483647 h 3334"/>
              <a:gd name="T2" fmla="*/ 2147483647 w 1155"/>
              <a:gd name="T3" fmla="*/ 2147483647 h 3334"/>
              <a:gd name="T4" fmla="*/ 2147483647 w 1155"/>
              <a:gd name="T5" fmla="*/ 2147483647 h 3334"/>
              <a:gd name="T6" fmla="*/ 2147483647 w 1155"/>
              <a:gd name="T7" fmla="*/ 2147483647 h 3334"/>
              <a:gd name="T8" fmla="*/ 2147483647 w 1155"/>
              <a:gd name="T9" fmla="*/ 2147483647 h 3334"/>
              <a:gd name="T10" fmla="*/ 2147483647 w 1155"/>
              <a:gd name="T11" fmla="*/ 2147483647 h 3334"/>
              <a:gd name="T12" fmla="*/ 2147483647 w 1155"/>
              <a:gd name="T13" fmla="*/ 2147483647 h 3334"/>
              <a:gd name="T14" fmla="*/ 2147483647 w 1155"/>
              <a:gd name="T15" fmla="*/ 2147483647 h 3334"/>
              <a:gd name="T16" fmla="*/ 2147483647 w 1155"/>
              <a:gd name="T17" fmla="*/ 2147483647 h 3334"/>
              <a:gd name="T18" fmla="*/ 2147483647 w 1155"/>
              <a:gd name="T19" fmla="*/ 2147483647 h 3334"/>
              <a:gd name="T20" fmla="*/ 2147483647 w 1155"/>
              <a:gd name="T21" fmla="*/ 2147483647 h 3334"/>
              <a:gd name="T22" fmla="*/ 2147483647 w 1155"/>
              <a:gd name="T23" fmla="*/ 2147483647 h 3334"/>
              <a:gd name="T24" fmla="*/ 2147483647 w 1155"/>
              <a:gd name="T25" fmla="*/ 2147483647 h 3334"/>
              <a:gd name="T26" fmla="*/ 2147483647 w 1155"/>
              <a:gd name="T27" fmla="*/ 2147483647 h 3334"/>
              <a:gd name="T28" fmla="*/ 2147483647 w 1155"/>
              <a:gd name="T29" fmla="*/ 2147483647 h 3334"/>
              <a:gd name="T30" fmla="*/ 2147483647 w 1155"/>
              <a:gd name="T31" fmla="*/ 2147483647 h 3334"/>
              <a:gd name="T32" fmla="*/ 2147483647 w 1155"/>
              <a:gd name="T33" fmla="*/ 2147483647 h 3334"/>
              <a:gd name="T34" fmla="*/ 2147483647 w 1155"/>
              <a:gd name="T35" fmla="*/ 2147483647 h 3334"/>
              <a:gd name="T36" fmla="*/ 2147483647 w 1155"/>
              <a:gd name="T37" fmla="*/ 2147483647 h 3334"/>
              <a:gd name="T38" fmla="*/ 2147483647 w 1155"/>
              <a:gd name="T39" fmla="*/ 2147483647 h 3334"/>
              <a:gd name="T40" fmla="*/ 2147483647 w 1155"/>
              <a:gd name="T41" fmla="*/ 2147483647 h 3334"/>
              <a:gd name="T42" fmla="*/ 2147483647 w 1155"/>
              <a:gd name="T43" fmla="*/ 2147483647 h 3334"/>
              <a:gd name="T44" fmla="*/ 2147483647 w 1155"/>
              <a:gd name="T45" fmla="*/ 2147483647 h 3334"/>
              <a:gd name="T46" fmla="*/ 2147483647 w 1155"/>
              <a:gd name="T47" fmla="*/ 2147483647 h 3334"/>
              <a:gd name="T48" fmla="*/ 2147483647 w 1155"/>
              <a:gd name="T49" fmla="*/ 2147483647 h 3334"/>
              <a:gd name="T50" fmla="*/ 2147483647 w 1155"/>
              <a:gd name="T51" fmla="*/ 2147483647 h 3334"/>
              <a:gd name="T52" fmla="*/ 2147483647 w 1155"/>
              <a:gd name="T53" fmla="*/ 2147483647 h 3334"/>
              <a:gd name="T54" fmla="*/ 0 w 1155"/>
              <a:gd name="T55" fmla="*/ 2147483647 h 3334"/>
              <a:gd name="T56" fmla="*/ 2147483647 w 1155"/>
              <a:gd name="T57" fmla="*/ 2147483647 h 3334"/>
              <a:gd name="T58" fmla="*/ 2147483647 w 1155"/>
              <a:gd name="T59" fmla="*/ 2147483647 h 3334"/>
              <a:gd name="T60" fmla="*/ 2147483647 w 1155"/>
              <a:gd name="T61" fmla="*/ 2147483647 h 3334"/>
              <a:gd name="T62" fmla="*/ 2147483647 w 1155"/>
              <a:gd name="T63" fmla="*/ 2147483647 h 3334"/>
              <a:gd name="T64" fmla="*/ 2147483647 w 1155"/>
              <a:gd name="T65" fmla="*/ 2147483647 h 3334"/>
              <a:gd name="T66" fmla="*/ 2147483647 w 1155"/>
              <a:gd name="T67" fmla="*/ 2147483647 h 3334"/>
              <a:gd name="T68" fmla="*/ 2147483647 w 1155"/>
              <a:gd name="T69" fmla="*/ 2147483647 h 3334"/>
              <a:gd name="T70" fmla="*/ 2147483647 w 1155"/>
              <a:gd name="T71" fmla="*/ 2147483647 h 3334"/>
              <a:gd name="T72" fmla="*/ 2147483647 w 1155"/>
              <a:gd name="T73" fmla="*/ 2147483647 h 3334"/>
              <a:gd name="T74" fmla="*/ 2147483647 w 1155"/>
              <a:gd name="T75" fmla="*/ 2147483647 h 3334"/>
              <a:gd name="T76" fmla="*/ 2147483647 w 1155"/>
              <a:gd name="T77" fmla="*/ 2147483647 h 3334"/>
              <a:gd name="T78" fmla="*/ 2147483647 w 1155"/>
              <a:gd name="T79" fmla="*/ 2147483647 h 3334"/>
              <a:gd name="T80" fmla="*/ 2147483647 w 1155"/>
              <a:gd name="T81" fmla="*/ 2147483647 h 3334"/>
              <a:gd name="T82" fmla="*/ 2147483647 w 1155"/>
              <a:gd name="T83" fmla="*/ 2147483647 h 3334"/>
              <a:gd name="T84" fmla="*/ 2147483647 w 1155"/>
              <a:gd name="T85" fmla="*/ 2147483647 h 3334"/>
              <a:gd name="T86" fmla="*/ 2147483647 w 1155"/>
              <a:gd name="T87" fmla="*/ 2147483647 h 3334"/>
              <a:gd name="T88" fmla="*/ 2147483647 w 1155"/>
              <a:gd name="T89" fmla="*/ 2147483647 h 3334"/>
              <a:gd name="T90" fmla="*/ 2147483647 w 1155"/>
              <a:gd name="T91" fmla="*/ 2147483647 h 3334"/>
              <a:gd name="T92" fmla="*/ 2147483647 w 1155"/>
              <a:gd name="T93" fmla="*/ 2147483647 h 3334"/>
              <a:gd name="T94" fmla="*/ 2147483647 w 1155"/>
              <a:gd name="T95" fmla="*/ 2147483647 h 3334"/>
              <a:gd name="T96" fmla="*/ 2147483647 w 1155"/>
              <a:gd name="T97" fmla="*/ 2147483647 h 3334"/>
              <a:gd name="T98" fmla="*/ 2147483647 w 1155"/>
              <a:gd name="T99" fmla="*/ 2147483647 h 3334"/>
              <a:gd name="T100" fmla="*/ 2147483647 w 1155"/>
              <a:gd name="T101" fmla="*/ 2147483647 h 3334"/>
              <a:gd name="T102" fmla="*/ 2147483647 w 1155"/>
              <a:gd name="T103" fmla="*/ 2147483647 h 3334"/>
              <a:gd name="T104" fmla="*/ 2147483647 w 1155"/>
              <a:gd name="T105" fmla="*/ 2147483647 h 3334"/>
              <a:gd name="T106" fmla="*/ 2147483647 w 1155"/>
              <a:gd name="T107" fmla="*/ 2147483647 h 3334"/>
              <a:gd name="T108" fmla="*/ 2147483647 w 1155"/>
              <a:gd name="T109" fmla="*/ 2147483647 h 3334"/>
              <a:gd name="T110" fmla="*/ 2147483647 w 1155"/>
              <a:gd name="T111" fmla="*/ 2147483647 h 3334"/>
              <a:gd name="T112" fmla="*/ 2147483647 w 1155"/>
              <a:gd name="T113" fmla="*/ 2147483647 h 3334"/>
              <a:gd name="T114" fmla="*/ 2147483647 w 1155"/>
              <a:gd name="T115" fmla="*/ 2147483647 h 3334"/>
              <a:gd name="T116" fmla="*/ 2147483647 w 1155"/>
              <a:gd name="T117" fmla="*/ 2147483647 h 3334"/>
              <a:gd name="T118" fmla="*/ 2147483647 w 1155"/>
              <a:gd name="T119" fmla="*/ 2147483647 h 3334"/>
              <a:gd name="T120" fmla="*/ 2147483647 w 1155"/>
              <a:gd name="T121" fmla="*/ 2147483647 h 3334"/>
              <a:gd name="T122" fmla="*/ 2147483647 w 1155"/>
              <a:gd name="T123" fmla="*/ 2147483647 h 33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55"/>
              <a:gd name="T187" fmla="*/ 0 h 3334"/>
              <a:gd name="T188" fmla="*/ 1155 w 1155"/>
              <a:gd name="T189" fmla="*/ 3334 h 33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AutoShape 17"/>
          <p:cNvSpPr>
            <a:spLocks/>
          </p:cNvSpPr>
          <p:nvPr/>
        </p:nvSpPr>
        <p:spPr bwMode="black">
          <a:xfrm flipH="1">
            <a:off x="6096000" y="1505744"/>
            <a:ext cx="1500188" cy="512763"/>
          </a:xfrm>
          <a:prstGeom prst="accentCallout3">
            <a:avLst>
              <a:gd name="adj1" fmla="val 43111"/>
              <a:gd name="adj2" fmla="val 107394"/>
              <a:gd name="adj3" fmla="val 43111"/>
              <a:gd name="adj4" fmla="val 162403"/>
              <a:gd name="adj5" fmla="val 216764"/>
              <a:gd name="adj6" fmla="val 162403"/>
              <a:gd name="adj7" fmla="val 371255"/>
              <a:gd name="adj8" fmla="val 111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460C02"/>
                </a:solidFill>
                <a:latin typeface="Calibri" pitchFamily="34" charset="0"/>
              </a:rPr>
              <a:t>302 117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человек</a:t>
            </a:r>
            <a:endParaRPr lang="en-US" sz="2400" b="1" dirty="0">
              <a:solidFill>
                <a:schemeClr val="tx2">
                  <a:lumMod val="85000"/>
                  <a:lumOff val="1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black">
          <a:xfrm>
            <a:off x="7320281" y="2123192"/>
            <a:ext cx="15446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rgbClr val="21474B"/>
                </a:solidFill>
                <a:latin typeface="Calibri" pitchFamily="34" charset="0"/>
              </a:rPr>
              <a:t>62 951 </a:t>
            </a:r>
            <a:r>
              <a:rPr lang="ru-RU" b="1" dirty="0">
                <a:solidFill>
                  <a:srgbClr val="21474B"/>
                </a:solidFill>
                <a:latin typeface="Calibri" pitchFamily="34" charset="0"/>
                <a:cs typeface="Arial" charset="0"/>
              </a:rPr>
              <a:t>человек  – вредные условия</a:t>
            </a:r>
            <a:endParaRPr lang="en-US" b="1" dirty="0">
              <a:solidFill>
                <a:srgbClr val="21474B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79512" y="1124744"/>
            <a:ext cx="4896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/>
            <a:r>
              <a:rPr lang="ru-RU" altLang="ru-RU" sz="2000" dirty="0">
                <a:solidFill>
                  <a:srgbClr val="21474B"/>
                </a:solidFill>
                <a:latin typeface="Calibri" pitchFamily="34" charset="0"/>
                <a:cs typeface="Times New Roman" pitchFamily="18" charset="0"/>
              </a:rPr>
              <a:t>Медицинские организации Северо-Западного федерального округа являются МО промышленной медицины</a:t>
            </a:r>
            <a:r>
              <a:rPr lang="ru-RU" altLang="ru-RU" sz="2000" b="0" dirty="0">
                <a:solidFill>
                  <a:srgbClr val="326C72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0" dirty="0">
                <a:latin typeface="Calibri" pitchFamily="34" charset="0"/>
                <a:cs typeface="Times New Roman" pitchFamily="18" charset="0"/>
              </a:rPr>
              <a:t>созданные  для  </a:t>
            </a:r>
            <a:r>
              <a:rPr lang="ru-RU" altLang="ru-RU" sz="2000" dirty="0">
                <a:solidFill>
                  <a:srgbClr val="21474B"/>
                </a:solidFill>
                <a:latin typeface="Calibri" pitchFamily="34" charset="0"/>
                <a:cs typeface="Times New Roman" pitchFamily="18" charset="0"/>
              </a:rPr>
              <a:t>оказания неотложной, первичной медико-санитарной и специализированной амбулаторной медицинской помощи</a:t>
            </a:r>
            <a:r>
              <a:rPr lang="ru-RU" altLang="ru-RU" sz="2000" b="0" dirty="0">
                <a:latin typeface="Calibri" pitchFamily="34" charset="0"/>
                <a:cs typeface="Times New Roman" pitchFamily="18" charset="0"/>
              </a:rPr>
              <a:t>, основной целью которых является  профилактика несчастных случаев на производстве, заболеваемости и элиминация рисков для здоровья сотрудников предприятий и организаций, профилактика риска возникновения профессиональных заболеваний, лечение заболевших и пропаганда здорового образа жизни. </a:t>
            </a:r>
          </a:p>
          <a:p>
            <a:pPr eaLnBrk="1" hangingPunct="1">
              <a:defRPr/>
            </a:pP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9" name="Прямоугольник 21"/>
          <p:cNvSpPr>
            <a:spLocks noChangeArrowheads="1"/>
          </p:cNvSpPr>
          <p:nvPr/>
        </p:nvSpPr>
        <p:spPr bwMode="auto">
          <a:xfrm>
            <a:off x="5257800" y="4706144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</a:rPr>
              <a:t>Работники атомной промышленности, оборонно-промышленного комплекса, судостроения, научных и научно-производственных предприятий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2511407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pPr/>
              <a:t>4</a:t>
            </a:fld>
            <a:endParaRPr lang="ru-RU" dirty="0">
              <a:solidFill>
                <a:srgbClr val="006666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357460"/>
            <a:ext cx="9174802" cy="0"/>
          </a:xfrm>
          <a:prstGeom prst="line">
            <a:avLst/>
          </a:prstGeom>
          <a:ln w="28575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2545422" y="31152"/>
            <a:ext cx="4749842" cy="6654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b="1" dirty="0" err="1"/>
              <a:t>ТелеЭКГ</a:t>
            </a:r>
            <a:r>
              <a:rPr lang="ru-RU" sz="1800" b="1" dirty="0"/>
              <a:t> в центре </a:t>
            </a:r>
            <a:r>
              <a:rPr lang="ru-RU" sz="1800" b="1" dirty="0" err="1"/>
              <a:t>Кардиотелеметрии</a:t>
            </a:r>
            <a:endParaRPr lang="ru-RU" sz="1800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48343" y="283028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11" y="583573"/>
            <a:ext cx="8467725" cy="26860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0227" y="3140968"/>
            <a:ext cx="2745589" cy="1311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Круглосуточные ЭКГ от удаленных пользователей</a:t>
            </a:r>
            <a:r>
              <a:rPr lang="ru-RU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пациенты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</a:t>
            </a:r>
          </a:p>
          <a:p>
            <a:pPr marL="285750" indent="-285750">
              <a:buFontTx/>
              <a:buChar char="-"/>
            </a:pPr>
            <a:r>
              <a:rPr lang="ru-RU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бригады скорой помощи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88078" y="3345185"/>
            <a:ext cx="2745589" cy="1311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Передача ЭКГ </a:t>
            </a:r>
            <a:r>
              <a:rPr lang="ru-RU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сети Интернет и телефону из любой географической точки мира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05929" y="3561208"/>
            <a:ext cx="2745589" cy="1311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Круглосуточный прием и расшифровка </a:t>
            </a:r>
            <a:r>
              <a:rPr lang="ru-RU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телеЭКГ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Онлайн консультация кардиолога с рекомендациями по лечению, в </a:t>
            </a:r>
            <a:r>
              <a:rPr lang="ru-RU" sz="1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т.ч</a:t>
            </a:r>
            <a:r>
              <a:rPr lang="ru-RU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Экстренной медицинской помощи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227" y="5013176"/>
            <a:ext cx="8850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Дистанционная диагностика острых сердечно-сосудистых расстройств и адекватная их терапия с </a:t>
            </a:r>
            <a:r>
              <a:rPr lang="ru-RU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догоспитального</a:t>
            </a:r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 этапа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Дистанционный мониторинг хронических больных и контроль преемственности лечения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Дистанционная консультативная помощь и </a:t>
            </a:r>
            <a:r>
              <a:rPr lang="ru-RU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телеобучение</a:t>
            </a:r>
            <a:r>
              <a:rPr 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 медицинского персонала на периферии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6875" y="6436478"/>
            <a:ext cx="389290" cy="377959"/>
            <a:chOff x="262305" y="5884588"/>
            <a:chExt cx="802541" cy="802541"/>
          </a:xfrm>
        </p:grpSpPr>
        <p:sp>
          <p:nvSpPr>
            <p:cNvPr id="21" name="Овал 20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 flipV="1">
            <a:off x="558140" y="6625458"/>
            <a:ext cx="8015705" cy="12848"/>
          </a:xfrm>
          <a:prstGeom prst="line">
            <a:avLst/>
          </a:prstGeom>
          <a:ln w="38100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9906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pPr/>
              <a:t>5</a:t>
            </a:fld>
            <a:endParaRPr lang="ru-RU" dirty="0">
              <a:solidFill>
                <a:srgbClr val="006666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357460"/>
            <a:ext cx="9174802" cy="0"/>
          </a:xfrm>
          <a:prstGeom prst="line">
            <a:avLst/>
          </a:prstGeom>
          <a:ln w="28575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325725" y="-27497"/>
            <a:ext cx="4885269" cy="6654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Психофизиологическая лаборатория</a:t>
            </a: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627982" y="730100"/>
            <a:ext cx="21824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Психофизиологическое обследование по Приказу МЗ РФ 29н 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35125" y="1529010"/>
            <a:ext cx="27610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b="0">
                <a:solidFill>
                  <a:schemeClr val="tx1"/>
                </a:solidFill>
                <a:latin typeface="Calibri" panose="020F0502020204030204" pitchFamily="34" charset="0"/>
              </a:rPr>
              <a:t>Психофизиологическое обследование</a:t>
            </a:r>
          </a:p>
          <a:p>
            <a:pPr eaLnBrk="1" hangingPunct="1"/>
            <a:r>
              <a:rPr lang="ru-RU" altLang="ru-RU" sz="1400" b="0">
                <a:solidFill>
                  <a:schemeClr val="tx1"/>
                </a:solidFill>
                <a:latin typeface="Calibri" panose="020F0502020204030204" pitchFamily="34" charset="0"/>
              </a:rPr>
              <a:t>По Приказу МЗ РФ  749 н</a:t>
            </a: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637506" y="5786680"/>
            <a:ext cx="35182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b="0">
                <a:solidFill>
                  <a:schemeClr val="tx1"/>
                </a:solidFill>
                <a:latin typeface="Calibri" panose="020F0502020204030204" pitchFamily="34" charset="0"/>
              </a:rPr>
              <a:t>Психологическое сопровождение медицинского персонала, сотрудников подведомственных предприятий</a:t>
            </a: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627983" y="2348880"/>
            <a:ext cx="307992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Патопсихологическое и нейропсихологическое обследование (по направлению  психиатров, неврологов; в рамках проведения  оружейной комиссии; для медико-социальной экспертизы и т.д.)</a:t>
            </a:r>
            <a:endParaRPr lang="en-US" altLang="ru-RU" sz="1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33935" y="3717032"/>
            <a:ext cx="3287392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Психофизиологическое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обследование спортсменов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сборных команд России</a:t>
            </a:r>
          </a:p>
        </p:txBody>
      </p:sp>
      <p:sp>
        <p:nvSpPr>
          <p:cNvPr id="18" name="Овал 10"/>
          <p:cNvSpPr>
            <a:spLocks noChangeArrowheads="1"/>
          </p:cNvSpPr>
          <p:nvPr/>
        </p:nvSpPr>
        <p:spPr bwMode="auto">
          <a:xfrm>
            <a:off x="375569" y="859878"/>
            <a:ext cx="302419" cy="204788"/>
          </a:xfrm>
          <a:prstGeom prst="ellipse">
            <a:avLst/>
          </a:prstGeom>
          <a:solidFill>
            <a:srgbClr val="33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 b="0">
              <a:solidFill>
                <a:srgbClr val="33C1B3"/>
              </a:solidFill>
            </a:endParaRPr>
          </a:p>
        </p:txBody>
      </p:sp>
      <p:sp>
        <p:nvSpPr>
          <p:cNvPr id="19" name="Овал 42"/>
          <p:cNvSpPr>
            <a:spLocks noChangeArrowheads="1"/>
          </p:cNvSpPr>
          <p:nvPr/>
        </p:nvSpPr>
        <p:spPr bwMode="auto">
          <a:xfrm>
            <a:off x="375569" y="1623068"/>
            <a:ext cx="303609" cy="204788"/>
          </a:xfrm>
          <a:prstGeom prst="ellipse">
            <a:avLst/>
          </a:prstGeom>
          <a:solidFill>
            <a:srgbClr val="33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 b="0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38697" y="4509120"/>
            <a:ext cx="3003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b="0" dirty="0">
                <a:latin typeface="Calibri" panose="020F0502020204030204" pitchFamily="34" charset="0"/>
              </a:rPr>
              <a:t>Судебная психолого-педагогическая </a:t>
            </a:r>
          </a:p>
          <a:p>
            <a:pPr eaLnBrk="1" hangingPunct="1"/>
            <a:r>
              <a:rPr lang="ru-RU" altLang="ru-RU" sz="1400" b="0" dirty="0">
                <a:latin typeface="Calibri" panose="020F0502020204030204" pitchFamily="34" charset="0"/>
              </a:rPr>
              <a:t>экспертиза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633935" y="5157192"/>
            <a:ext cx="3659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b="0" dirty="0">
                <a:latin typeface="Calibri" panose="020F0502020204030204" pitchFamily="34" charset="0"/>
              </a:rPr>
              <a:t>Психологическое консультирование (</a:t>
            </a:r>
            <a:r>
              <a:rPr lang="ru-RU" altLang="ru-RU" sz="1400" b="0" dirty="0" err="1">
                <a:latin typeface="Calibri" panose="020F0502020204030204" pitchFamily="34" charset="0"/>
              </a:rPr>
              <a:t>предабортное</a:t>
            </a:r>
            <a:r>
              <a:rPr lang="ru-RU" altLang="ru-RU" sz="1400" b="0" dirty="0">
                <a:latin typeface="Calibri" panose="020F0502020204030204" pitchFamily="34" charset="0"/>
              </a:rPr>
              <a:t> консультирование) </a:t>
            </a:r>
          </a:p>
        </p:txBody>
      </p:sp>
      <p:sp>
        <p:nvSpPr>
          <p:cNvPr id="24" name="Овал 37"/>
          <p:cNvSpPr>
            <a:spLocks noChangeArrowheads="1"/>
          </p:cNvSpPr>
          <p:nvPr/>
        </p:nvSpPr>
        <p:spPr bwMode="auto">
          <a:xfrm>
            <a:off x="294606" y="5917648"/>
            <a:ext cx="303609" cy="204788"/>
          </a:xfrm>
          <a:prstGeom prst="ellipse">
            <a:avLst/>
          </a:prstGeom>
          <a:solidFill>
            <a:srgbClr val="33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 b="0"/>
          </a:p>
        </p:txBody>
      </p:sp>
      <p:sp>
        <p:nvSpPr>
          <p:cNvPr id="25" name="Овал 38"/>
          <p:cNvSpPr>
            <a:spLocks noChangeArrowheads="1"/>
          </p:cNvSpPr>
          <p:nvPr/>
        </p:nvSpPr>
        <p:spPr bwMode="auto">
          <a:xfrm>
            <a:off x="279128" y="5246488"/>
            <a:ext cx="302419" cy="204788"/>
          </a:xfrm>
          <a:prstGeom prst="ellipse">
            <a:avLst/>
          </a:prstGeom>
          <a:solidFill>
            <a:srgbClr val="33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 b="0"/>
          </a:p>
        </p:txBody>
      </p:sp>
      <p:sp>
        <p:nvSpPr>
          <p:cNvPr id="26" name="Овал 40"/>
          <p:cNvSpPr>
            <a:spLocks noChangeArrowheads="1"/>
          </p:cNvSpPr>
          <p:nvPr/>
        </p:nvSpPr>
        <p:spPr bwMode="auto">
          <a:xfrm>
            <a:off x="270794" y="3837436"/>
            <a:ext cx="304800" cy="204788"/>
          </a:xfrm>
          <a:prstGeom prst="ellipse">
            <a:avLst/>
          </a:prstGeom>
          <a:solidFill>
            <a:srgbClr val="33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 b="0"/>
          </a:p>
        </p:txBody>
      </p:sp>
      <p:sp>
        <p:nvSpPr>
          <p:cNvPr id="27" name="Овал 41"/>
          <p:cNvSpPr>
            <a:spLocks noChangeArrowheads="1"/>
          </p:cNvSpPr>
          <p:nvPr/>
        </p:nvSpPr>
        <p:spPr bwMode="auto">
          <a:xfrm>
            <a:off x="277938" y="2571527"/>
            <a:ext cx="303609" cy="204788"/>
          </a:xfrm>
          <a:prstGeom prst="ellipse">
            <a:avLst/>
          </a:prstGeom>
          <a:solidFill>
            <a:srgbClr val="33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 b="0"/>
          </a:p>
        </p:txBody>
      </p:sp>
      <p:sp>
        <p:nvSpPr>
          <p:cNvPr id="28" name="Овал 38"/>
          <p:cNvSpPr>
            <a:spLocks noChangeArrowheads="1"/>
          </p:cNvSpPr>
          <p:nvPr/>
        </p:nvSpPr>
        <p:spPr bwMode="auto">
          <a:xfrm>
            <a:off x="277938" y="4603178"/>
            <a:ext cx="302419" cy="204788"/>
          </a:xfrm>
          <a:prstGeom prst="ellipse">
            <a:avLst/>
          </a:prstGeom>
          <a:solidFill>
            <a:srgbClr val="33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 b="0"/>
          </a:p>
        </p:txBody>
      </p:sp>
      <p:pic>
        <p:nvPicPr>
          <p:cNvPr id="29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66" y="463755"/>
            <a:ext cx="5178730" cy="307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90160" y="3532745"/>
            <a:ext cx="574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предприятия из 21 региона Российской федерации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887498" y="3926063"/>
            <a:ext cx="4518678" cy="2411714"/>
            <a:chOff x="3429704" y="3966424"/>
            <a:chExt cx="5696251" cy="2965435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429704" y="3966424"/>
              <a:ext cx="5696250" cy="2965435"/>
              <a:chOff x="58738" y="1997512"/>
              <a:chExt cx="9608529" cy="4166158"/>
            </a:xfrm>
          </p:grpSpPr>
          <p:pic>
            <p:nvPicPr>
              <p:cNvPr id="32" name="Рисунок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7515" r="11165"/>
              <a:stretch>
                <a:fillRect/>
              </a:stretch>
            </p:blipFill>
            <p:spPr bwMode="auto">
              <a:xfrm>
                <a:off x="5465280" y="2919674"/>
                <a:ext cx="1549399" cy="146367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3" name="Нижний колонтитул 4"/>
              <p:cNvSpPr>
                <a:spLocks noChangeArrowheads="1"/>
              </p:cNvSpPr>
              <p:nvPr/>
            </p:nvSpPr>
            <p:spPr bwMode="auto">
              <a:xfrm>
                <a:off x="5991225" y="5411788"/>
                <a:ext cx="21717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r" eaLnBrk="1" hangingPunct="1"/>
                <a:endParaRPr lang="en-US" altLang="en-US" sz="1200" b="1">
                  <a:solidFill>
                    <a:srgbClr val="1F4E79"/>
                  </a:solidFill>
                </a:endParaRPr>
              </a:p>
            </p:txBody>
          </p:sp>
          <p:sp>
            <p:nvSpPr>
              <p:cNvPr id="34" name="Скругленный прямоугольник 1"/>
              <p:cNvSpPr>
                <a:spLocks/>
              </p:cNvSpPr>
              <p:nvPr/>
            </p:nvSpPr>
            <p:spPr bwMode="auto">
              <a:xfrm>
                <a:off x="629263" y="2489502"/>
                <a:ext cx="2605086" cy="942975"/>
              </a:xfrm>
              <a:prstGeom prst="roundRect">
                <a:avLst>
                  <a:gd name="adj" fmla="val 16667"/>
                </a:avLst>
              </a:prstGeom>
              <a:solidFill>
                <a:srgbClr val="70AD47"/>
              </a:solidFill>
              <a:ln w="12700">
                <a:solidFill>
                  <a:srgbClr val="548235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ru-RU" altLang="en-US"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Скругленный прямоугольник 12"/>
              <p:cNvSpPr>
                <a:spLocks/>
              </p:cNvSpPr>
              <p:nvPr/>
            </p:nvSpPr>
            <p:spPr bwMode="auto">
              <a:xfrm>
                <a:off x="6778960" y="4688402"/>
                <a:ext cx="2605086" cy="1038225"/>
              </a:xfrm>
              <a:prstGeom prst="roundRect">
                <a:avLst>
                  <a:gd name="adj" fmla="val 16667"/>
                </a:avLst>
              </a:prstGeom>
              <a:solidFill>
                <a:srgbClr val="70AD47"/>
              </a:solidFill>
              <a:ln w="12700">
                <a:solidFill>
                  <a:srgbClr val="507E32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ru-RU" altLang="en-US"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Выгнутая вниз стрелка 2"/>
              <p:cNvSpPr>
                <a:spLocks/>
              </p:cNvSpPr>
              <p:nvPr/>
            </p:nvSpPr>
            <p:spPr bwMode="auto">
              <a:xfrm rot="1579838">
                <a:off x="1176338" y="4506913"/>
                <a:ext cx="5765800" cy="1520825"/>
              </a:xfrm>
              <a:prstGeom prst="curvedUpArrow">
                <a:avLst>
                  <a:gd name="adj1" fmla="val 14919"/>
                  <a:gd name="adj2" fmla="val 45074"/>
                  <a:gd name="adj3" fmla="val 39819"/>
                </a:avLst>
              </a:prstGeom>
              <a:solidFill>
                <a:srgbClr val="70AD47"/>
              </a:solidFill>
              <a:ln w="12700">
                <a:solidFill>
                  <a:srgbClr val="548235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ru-RU" altLang="en-US"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Выгнутая вниз стрелка 17"/>
              <p:cNvSpPr>
                <a:spLocks/>
              </p:cNvSpPr>
              <p:nvPr/>
            </p:nvSpPr>
            <p:spPr bwMode="auto">
              <a:xfrm rot="-9417344">
                <a:off x="3076575" y="2195513"/>
                <a:ext cx="5810250" cy="1520825"/>
              </a:xfrm>
              <a:prstGeom prst="curvedUpArrow">
                <a:avLst>
                  <a:gd name="adj1" fmla="val 14893"/>
                  <a:gd name="adj2" fmla="val 45067"/>
                  <a:gd name="adj3" fmla="val 39819"/>
                </a:avLst>
              </a:prstGeom>
              <a:solidFill>
                <a:srgbClr val="70AD47"/>
              </a:solidFill>
              <a:ln w="12700">
                <a:solidFill>
                  <a:srgbClr val="507E32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ru-RU" altLang="en-US"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TextBox 18"/>
              <p:cNvSpPr>
                <a:spLocks noChangeArrowheads="1"/>
              </p:cNvSpPr>
              <p:nvPr/>
            </p:nvSpPr>
            <p:spPr bwMode="auto">
              <a:xfrm>
                <a:off x="58738" y="3911600"/>
                <a:ext cx="2745939" cy="691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en-US" sz="1000" b="1" dirty="0">
                    <a:latin typeface="Calibri" panose="020F0502020204030204" pitchFamily="34" charset="0"/>
                  </a:rPr>
                  <a:t>Защищенный канал связи</a:t>
                </a:r>
                <a:endParaRPr lang="en-US" altLang="en-US" sz="10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TextBox 5"/>
              <p:cNvSpPr>
                <a:spLocks noChangeArrowheads="1"/>
              </p:cNvSpPr>
              <p:nvPr/>
            </p:nvSpPr>
            <p:spPr bwMode="auto">
              <a:xfrm>
                <a:off x="641621" y="2717477"/>
                <a:ext cx="2609467" cy="478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en-US" sz="1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Предприятие</a:t>
                </a:r>
              </a:p>
            </p:txBody>
          </p:sp>
          <p:sp>
            <p:nvSpPr>
              <p:cNvPr id="40" name="TextBox 20"/>
              <p:cNvSpPr>
                <a:spLocks noChangeArrowheads="1"/>
              </p:cNvSpPr>
              <p:nvPr/>
            </p:nvSpPr>
            <p:spPr bwMode="auto">
              <a:xfrm>
                <a:off x="6658585" y="4742479"/>
                <a:ext cx="3008682" cy="1116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en-US" sz="1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СЗОНКЦ </a:t>
                </a:r>
                <a:endParaRPr lang="en-US" alt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algn="ctr" eaLnBrk="1" hangingPunct="1"/>
                <a:r>
                  <a:rPr lang="ru-RU" altLang="en-US" sz="1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(дежурный мед. психолог)</a:t>
                </a:r>
              </a:p>
            </p:txBody>
          </p:sp>
          <p:sp>
            <p:nvSpPr>
              <p:cNvPr id="41" name="TextBox 19"/>
              <p:cNvSpPr>
                <a:spLocks/>
              </p:cNvSpPr>
              <p:nvPr/>
            </p:nvSpPr>
            <p:spPr bwMode="auto">
              <a:xfrm>
                <a:off x="1188764" y="5366158"/>
                <a:ext cx="2493984" cy="797512"/>
              </a:xfrm>
              <a:prstGeom prst="rect">
                <a:avLst/>
              </a:prstGeom>
              <a:solidFill>
                <a:srgbClr val="C5E0B4"/>
              </a:solidFill>
              <a:ln w="12700">
                <a:solidFill>
                  <a:srgbClr val="548235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en-US" sz="1200" b="1" dirty="0">
                    <a:latin typeface="Calibri" panose="020F0502020204030204" pitchFamily="34" charset="0"/>
                  </a:rPr>
                  <a:t>Результаты ПФО</a:t>
                </a:r>
              </a:p>
            </p:txBody>
          </p:sp>
          <p:sp>
            <p:nvSpPr>
              <p:cNvPr id="42" name="TextBox 24"/>
              <p:cNvSpPr>
                <a:spLocks/>
              </p:cNvSpPr>
              <p:nvPr/>
            </p:nvSpPr>
            <p:spPr bwMode="auto">
              <a:xfrm>
                <a:off x="5507374" y="1997512"/>
                <a:ext cx="2543174" cy="797511"/>
              </a:xfrm>
              <a:prstGeom prst="rect">
                <a:avLst/>
              </a:prstGeom>
              <a:solidFill>
                <a:srgbClr val="C5E0B4"/>
              </a:solidFill>
              <a:ln w="12700">
                <a:solidFill>
                  <a:srgbClr val="548235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en-US" sz="1200" b="1" dirty="0">
                    <a:latin typeface="Calibri" panose="020F0502020204030204" pitchFamily="34" charset="0"/>
                  </a:rPr>
                  <a:t>Заключение специалиста</a:t>
                </a:r>
              </a:p>
            </p:txBody>
          </p:sp>
          <p:pic>
            <p:nvPicPr>
              <p:cNvPr id="43" name="Рисунок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562" b="43520"/>
              <a:stretch>
                <a:fillRect/>
              </a:stretch>
            </p:blipFill>
            <p:spPr bwMode="auto">
              <a:xfrm>
                <a:off x="2789238" y="3683000"/>
                <a:ext cx="1530350" cy="150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44" name="Рисунок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71" t="10229" r="-471" b="35936"/>
              <a:stretch>
                <a:fillRect/>
              </a:stretch>
            </p:blipFill>
            <p:spPr bwMode="auto">
              <a:xfrm>
                <a:off x="4240213" y="4602163"/>
                <a:ext cx="1531937" cy="14668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45" name="TextBox 18"/>
            <p:cNvSpPr>
              <a:spLocks noChangeArrowheads="1"/>
            </p:cNvSpPr>
            <p:nvPr/>
          </p:nvSpPr>
          <p:spPr bwMode="auto">
            <a:xfrm>
              <a:off x="7553414" y="4800397"/>
              <a:ext cx="1572541" cy="49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1000" b="1" dirty="0">
                  <a:latin typeface="Calibri" panose="020F0502020204030204" pitchFamily="34" charset="0"/>
                </a:rPr>
                <a:t>Защищенный канал связи</a:t>
              </a:r>
              <a:endParaRPr lang="en-US" altLang="en-US" sz="1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6875" y="6436478"/>
            <a:ext cx="389290" cy="377959"/>
            <a:chOff x="262305" y="5884588"/>
            <a:chExt cx="802541" cy="802541"/>
          </a:xfrm>
        </p:grpSpPr>
        <p:sp>
          <p:nvSpPr>
            <p:cNvPr id="47" name="Овал 46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9" name="Прямая соединительная линия 48"/>
          <p:cNvCxnSpPr/>
          <p:nvPr/>
        </p:nvCxnSpPr>
        <p:spPr>
          <a:xfrm flipV="1">
            <a:off x="558140" y="6625458"/>
            <a:ext cx="8015705" cy="12848"/>
          </a:xfrm>
          <a:prstGeom prst="line">
            <a:avLst/>
          </a:prstGeom>
          <a:ln w="38100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609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357460"/>
            <a:ext cx="9174802" cy="0"/>
          </a:xfrm>
          <a:prstGeom prst="line">
            <a:avLst/>
          </a:prstGeom>
          <a:ln w="28575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3959" y="6456701"/>
            <a:ext cx="2133600" cy="25142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19B0651-EE4F-4900-A07F-96A6BFA9D0F0}" type="slidenum">
              <a:rPr lang="ru-RU">
                <a:solidFill>
                  <a:srgbClr val="006666"/>
                </a:solidFill>
              </a:rPr>
              <a:pPr/>
              <a:t>6</a:t>
            </a:fld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875978" y="101578"/>
            <a:ext cx="3703161" cy="543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/>
              <a:t>Личный кабинет пациента</a:t>
            </a:r>
            <a:endParaRPr lang="ru-RU" sz="18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A7983F6C-A5E3-4B69-83CF-04A72AC3BC88}"/>
              </a:ext>
            </a:extLst>
          </p:cNvPr>
          <p:cNvSpPr txBox="1"/>
          <p:nvPr/>
        </p:nvSpPr>
        <p:spPr>
          <a:xfrm>
            <a:off x="310765" y="446853"/>
            <a:ext cx="8833586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145C59"/>
              </a:buClr>
              <a:buSzPct val="100000"/>
              <a:defRPr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Вход в личный кабинет</a:t>
            </a:r>
            <a:r>
              <a:rPr lang="ru-RU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"/>
              <a:defRPr/>
            </a:pPr>
            <a:r>
              <a:rPr lang="ru-RU" sz="1400" b="0" dirty="0">
                <a:latin typeface="Calibri" panose="020F0502020204030204" pitchFamily="34" charset="0"/>
                <a:cs typeface="Calibri" panose="020F0502020204030204" pitchFamily="34" charset="0"/>
              </a:rPr>
              <a:t>Вход через </a:t>
            </a:r>
            <a:r>
              <a:rPr lang="ru-RU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ГосУслуги</a:t>
            </a:r>
            <a:r>
              <a:rPr lang="ru-RU" sz="1400" b="0" dirty="0">
                <a:latin typeface="Calibri" panose="020F0502020204030204" pitchFamily="34" charset="0"/>
                <a:cs typeface="Calibri" panose="020F0502020204030204" pitchFamily="34" charset="0"/>
              </a:rPr>
              <a:t> (10 секунд)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"/>
              <a:defRPr/>
            </a:pPr>
            <a:r>
              <a:rPr lang="ru-RU" sz="1400" b="0" dirty="0"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регистрация пациента через форму регистрации (5 минут)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"/>
              <a:defRPr/>
            </a:pPr>
            <a:r>
              <a:rPr lang="ru-RU" sz="1400" b="0" dirty="0">
                <a:latin typeface="Calibri" panose="020F0502020204030204" pitchFamily="34" charset="0"/>
                <a:cs typeface="Calibri" panose="020F0502020204030204" pitchFamily="34" charset="0"/>
              </a:rPr>
              <a:t>Вход с помощью логина и пароля, полученными через Регистратуру или Единую информационно-справочную службу центра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400" b="0" dirty="0">
                <a:latin typeface="Calibri" panose="020F0502020204030204" pitchFamily="34" charset="0"/>
                <a:cs typeface="Calibri" panose="020F0502020204030204" pitchFamily="34" charset="0"/>
              </a:rPr>
              <a:t>3 часа)</a:t>
            </a:r>
          </a:p>
        </p:txBody>
      </p:sp>
      <p:pic>
        <p:nvPicPr>
          <p:cNvPr id="25" name="Picture 2" descr="C:\Users\bear\Downloads\Личный кабинет\Личный кабинет\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065" y="1857982"/>
            <a:ext cx="6139619" cy="3210510"/>
          </a:xfrm>
          <a:prstGeom prst="rect">
            <a:avLst/>
          </a:prstGeom>
          <a:ln w="6350">
            <a:solidFill>
              <a:srgbClr val="1CA29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pSp>
        <p:nvGrpSpPr>
          <p:cNvPr id="26" name="Группа 31"/>
          <p:cNvGrpSpPr/>
          <p:nvPr/>
        </p:nvGrpSpPr>
        <p:grpSpPr>
          <a:xfrm>
            <a:off x="153124" y="3775590"/>
            <a:ext cx="9014460" cy="2683404"/>
            <a:chOff x="129540" y="3436620"/>
            <a:chExt cx="9014460" cy="2683404"/>
          </a:xfrm>
        </p:grpSpPr>
        <p:sp>
          <p:nvSpPr>
            <p:cNvPr id="27" name="TextBox 26"/>
            <p:cNvSpPr txBox="1"/>
            <p:nvPr/>
          </p:nvSpPr>
          <p:spPr>
            <a:xfrm>
              <a:off x="129540" y="3436620"/>
              <a:ext cx="14935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200" b="0" dirty="0">
                  <a:latin typeface="Calibri" panose="020F0502020204030204" pitchFamily="34" charset="0"/>
                  <a:cs typeface="Calibri" panose="020F0502020204030204" pitchFamily="34" charset="0"/>
                </a:rPr>
                <a:t>Запись на прием к врачу с просмотром действующего расписания и свободных номерков</a:t>
              </a:r>
            </a:p>
            <a:p>
              <a:endParaRPr lang="ru-RU" sz="12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78148" y="5476875"/>
              <a:ext cx="2110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sz="1200" b="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ru-RU" dirty="0"/>
                <a:t>Просмотр результатов лабораторных исследований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64780" y="3442335"/>
              <a:ext cx="1379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sz="1200" b="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ru-RU" dirty="0"/>
                <a:t>Список платежей,</a:t>
              </a:r>
            </a:p>
            <a:p>
              <a:r>
                <a:rPr lang="ru-RU" dirty="0"/>
                <a:t>оплата услуг,</a:t>
              </a:r>
            </a:p>
            <a:p>
              <a:r>
                <a:rPr lang="ru-RU" dirty="0"/>
                <a:t>пополнение счета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44817" y="5473693"/>
              <a:ext cx="1866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sz="1200" b="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ru-RU" dirty="0"/>
                <a:t>Просмотр выполненных услуг с отображением стоимости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7680" y="5425440"/>
              <a:ext cx="1737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sz="1200" b="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ru-RU" dirty="0"/>
                <a:t>История лечения пациента с выпиской из медицинской карты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91109" y="5815845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Заполнение заявки на отборочную комиссию (плановую госпитализацию)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187624" y="4357614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1691680" y="5013843"/>
            <a:ext cx="1117976" cy="802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644175" y="4427636"/>
            <a:ext cx="378959" cy="14548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834800" y="5064633"/>
            <a:ext cx="887711" cy="817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106077" y="5022053"/>
            <a:ext cx="1670857" cy="860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29" idx="1"/>
          </p:cNvCxnSpPr>
          <p:nvPr/>
        </p:nvCxnSpPr>
        <p:spPr>
          <a:xfrm flipV="1">
            <a:off x="6952436" y="4104471"/>
            <a:ext cx="835928" cy="2832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56875" y="6436478"/>
            <a:ext cx="389290" cy="377959"/>
            <a:chOff x="262305" y="5884588"/>
            <a:chExt cx="802541" cy="802541"/>
          </a:xfrm>
        </p:grpSpPr>
        <p:sp>
          <p:nvSpPr>
            <p:cNvPr id="56" name="Овал 55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8" name="Прямая соединительная линия 57"/>
          <p:cNvCxnSpPr/>
          <p:nvPr/>
        </p:nvCxnSpPr>
        <p:spPr>
          <a:xfrm flipV="1">
            <a:off x="558140" y="6625458"/>
            <a:ext cx="8015705" cy="12848"/>
          </a:xfrm>
          <a:prstGeom prst="line">
            <a:avLst/>
          </a:prstGeom>
          <a:ln w="38100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985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pPr/>
              <a:t>7</a:t>
            </a:fld>
            <a:endParaRPr lang="ru-RU" dirty="0">
              <a:solidFill>
                <a:srgbClr val="006666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357460"/>
            <a:ext cx="9174802" cy="0"/>
          </a:xfrm>
          <a:prstGeom prst="line">
            <a:avLst/>
          </a:prstGeom>
          <a:ln w="28575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594592" y="59765"/>
            <a:ext cx="5942800" cy="543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914400" eaLnBrk="1" latinLnBrk="0" hangingPunct="1">
              <a:buNone/>
              <a:defRPr sz="18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Центры охраны здоровья моряков ФМБА России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6875" y="6436478"/>
            <a:ext cx="389290" cy="377959"/>
            <a:chOff x="262305" y="5884588"/>
            <a:chExt cx="802541" cy="802541"/>
          </a:xfrm>
        </p:grpSpPr>
        <p:sp>
          <p:nvSpPr>
            <p:cNvPr id="19" name="Овал 18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558140" y="6625458"/>
            <a:ext cx="8015705" cy="12848"/>
          </a:xfrm>
          <a:prstGeom prst="line">
            <a:avLst/>
          </a:prstGeom>
          <a:ln w="38100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36562"/>
            <a:ext cx="8690748" cy="50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23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pPr/>
              <a:t>8</a:t>
            </a:fld>
            <a:endParaRPr lang="ru-RU" dirty="0">
              <a:solidFill>
                <a:srgbClr val="006666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357460"/>
            <a:ext cx="9174802" cy="0"/>
          </a:xfrm>
          <a:prstGeom prst="line">
            <a:avLst/>
          </a:prstGeom>
          <a:ln w="28575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1343554" y="659384"/>
            <a:ext cx="6791016" cy="5833491"/>
            <a:chOff x="5324933" y="2169178"/>
            <a:chExt cx="3723016" cy="33100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4933" y="2169178"/>
              <a:ext cx="3723016" cy="3310013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6766475" y="3247082"/>
              <a:ext cx="667565" cy="20580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676405" y="46788"/>
            <a:ext cx="5526027" cy="543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/>
              <a:t>Информационно-аналитическая система морской медицины: состав</a:t>
            </a:r>
            <a:endParaRPr lang="ru-RU" sz="18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6875" y="6436478"/>
            <a:ext cx="389290" cy="377959"/>
            <a:chOff x="262305" y="5884588"/>
            <a:chExt cx="802541" cy="802541"/>
          </a:xfrm>
        </p:grpSpPr>
        <p:sp>
          <p:nvSpPr>
            <p:cNvPr id="19" name="Овал 18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558140" y="6625458"/>
            <a:ext cx="8015705" cy="12848"/>
          </a:xfrm>
          <a:prstGeom prst="line">
            <a:avLst/>
          </a:prstGeom>
          <a:ln w="38100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2043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19B0651-EE4F-4900-A07F-96A6BFA9D0F0}" type="slidenum">
              <a:rPr lang="ru-RU">
                <a:solidFill>
                  <a:srgbClr val="006666"/>
                </a:solidFill>
              </a:rPr>
              <a:pPr/>
              <a:t>9</a:t>
            </a:fld>
            <a:endParaRPr lang="ru-RU" dirty="0">
              <a:solidFill>
                <a:srgbClr val="006666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357460"/>
            <a:ext cx="9174802" cy="0"/>
          </a:xfrm>
          <a:prstGeom prst="line">
            <a:avLst/>
          </a:prstGeom>
          <a:ln w="28575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1109268" y="65730"/>
            <a:ext cx="7326228" cy="6654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/>
              <a:t>Информационно-аналитическая система морской медицины: Идентификационный </a:t>
            </a:r>
            <a:r>
              <a:rPr lang="ru-RU" sz="1800" b="1" dirty="0"/>
              <a:t>номер </a:t>
            </a:r>
            <a:r>
              <a:rPr lang="ru-RU" sz="1800" dirty="0"/>
              <a:t>паспорта здоровья моряка и </a:t>
            </a:r>
            <a:r>
              <a:rPr lang="ru-RU" sz="1800" b="1" dirty="0"/>
              <a:t>Бланк медицинского заключения с </a:t>
            </a:r>
            <a:r>
              <a:rPr lang="en-US" sz="1800" b="1" dirty="0"/>
              <a:t>QR-</a:t>
            </a:r>
            <a:r>
              <a:rPr lang="ru-RU" sz="1800" b="1" dirty="0"/>
              <a:t>кодом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48343" y="283028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455950" y="841858"/>
            <a:ext cx="3352825" cy="4747382"/>
            <a:chOff x="348342" y="501890"/>
            <a:chExt cx="4197531" cy="59231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1356" b="823"/>
            <a:stretch/>
          </p:blipFill>
          <p:spPr>
            <a:xfrm>
              <a:off x="348342" y="501890"/>
              <a:ext cx="4197531" cy="5923171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3725" y="2314433"/>
              <a:ext cx="720561" cy="679199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633900" y="5661878"/>
            <a:ext cx="8276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Выведен QR-код, при считывании которого будет происходить переход на сайт </a:t>
            </a:r>
            <a:r>
              <a:rPr lang="ru-RU" altLang="ru-RU" sz="1600" b="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https://medmarine.med122.ru/</a:t>
            </a:r>
            <a:r>
              <a:rPr lang="ru-RU" altLang="ru-RU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с визуальным подтверждением прохождения моряком профосмотра в медицинских организациях, включенных в Регистр МО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343" y="2015769"/>
            <a:ext cx="4424039" cy="329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ru-RU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ХХ-ХХХХ-ХХХХ</a:t>
            </a:r>
            <a:r>
              <a:rPr lang="ru-RU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первые две цифры обозначают субъект РФ, в котором моряк прошел профосмотр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34-5</a:t>
            </a:r>
            <a:r>
              <a:rPr lang="ru-RU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ХХХ-ХХХХ</a:t>
            </a:r>
            <a:r>
              <a:rPr lang="ru-RU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третья-пятая цифры – регистрационный номер медицинской организации в РМО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ХХХХ-Х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ru-RU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шестая – одиннадцатая цифры – порядковый номер моряка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ХХХХ-ХХХХ</a:t>
            </a:r>
            <a:r>
              <a:rPr lang="ru-RU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ХХХ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двенадцатая цифра – контрольная сумма предыдущих цифр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08425" y="870137"/>
            <a:ext cx="4424039" cy="1139576"/>
            <a:chOff x="1621939" y="1032245"/>
            <a:chExt cx="5867400" cy="1390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1939" y="1032245"/>
              <a:ext cx="5867400" cy="1390650"/>
            </a:xfrm>
            <a:prstGeom prst="rect">
              <a:avLst/>
            </a:prstGeom>
          </p:spPr>
        </p:pic>
        <p:sp>
          <p:nvSpPr>
            <p:cNvPr id="19" name="Овал 3"/>
            <p:cNvSpPr>
              <a:spLocks noChangeArrowheads="1"/>
            </p:cNvSpPr>
            <p:nvPr/>
          </p:nvSpPr>
          <p:spPr bwMode="auto">
            <a:xfrm>
              <a:off x="4108091" y="1143072"/>
              <a:ext cx="1979197" cy="54304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6875" y="6436478"/>
            <a:ext cx="389290" cy="377959"/>
            <a:chOff x="262305" y="5884588"/>
            <a:chExt cx="802541" cy="802541"/>
          </a:xfrm>
        </p:grpSpPr>
        <p:sp>
          <p:nvSpPr>
            <p:cNvPr id="21" name="Овал 20"/>
            <p:cNvSpPr/>
            <p:nvPr/>
          </p:nvSpPr>
          <p:spPr>
            <a:xfrm>
              <a:off x="262305" y="5884588"/>
              <a:ext cx="802541" cy="802541"/>
            </a:xfrm>
            <a:prstGeom prst="ellipse">
              <a:avLst/>
            </a:prstGeom>
            <a:solidFill>
              <a:srgbClr val="1CA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C:\Users\OSorokina\Desktop\12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9" y="6044383"/>
              <a:ext cx="498687" cy="45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 flipV="1">
            <a:off x="558140" y="6625458"/>
            <a:ext cx="8015705" cy="12848"/>
          </a:xfrm>
          <a:prstGeom prst="line">
            <a:avLst/>
          </a:prstGeom>
          <a:ln w="38100">
            <a:solidFill>
              <a:srgbClr val="1CA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970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57424</TotalTime>
  <Words>636</Words>
  <Application>Microsoft Office PowerPoint</Application>
  <PresentationFormat>Экран (4:3)</PresentationFormat>
  <Paragraphs>102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Roboto</vt:lpstr>
      <vt:lpstr>Roboto Black</vt:lpstr>
      <vt:lpstr>Symbol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MED122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 2010 год</dc:title>
  <dc:creator>user</dc:creator>
  <cp:lastModifiedBy>Выездной1</cp:lastModifiedBy>
  <cp:revision>4438</cp:revision>
  <dcterms:created xsi:type="dcterms:W3CDTF">2010-12-14T06:34:20Z</dcterms:created>
  <dcterms:modified xsi:type="dcterms:W3CDTF">2023-06-02T06:12:45Z</dcterms:modified>
</cp:coreProperties>
</file>