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1" r:id="rId3"/>
    <p:sldId id="294" r:id="rId4"/>
    <p:sldId id="295" r:id="rId5"/>
    <p:sldId id="292" r:id="rId6"/>
    <p:sldId id="293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303" r:id="rId16"/>
    <p:sldId id="305" r:id="rId17"/>
    <p:sldId id="306" r:id="rId18"/>
    <p:sldId id="307" r:id="rId19"/>
    <p:sldId id="308" r:id="rId20"/>
    <p:sldId id="309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01" autoAdjust="0"/>
  </p:normalViewPr>
  <p:slideViewPr>
    <p:cSldViewPr snapToGrid="0">
      <p:cViewPr varScale="1">
        <p:scale>
          <a:sx n="61" d="100"/>
          <a:sy n="61" d="100"/>
        </p:scale>
        <p:origin x="149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B67D6-3D1A-462B-9870-03C35721F688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D5EEF-9358-46EB-8702-6E5C42003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7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D5EEF-9358-46EB-8702-6E5C420035F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7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0BE3DC-1A62-419F-BADC-27B352BF458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AACCBB2-8C8A-4892-9CC2-7BDB1030D82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12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3DC-1A62-419F-BADC-27B352BF458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CBB2-8C8A-4892-9CC2-7BDB1030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73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3DC-1A62-419F-BADC-27B352BF458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CBB2-8C8A-4892-9CC2-7BDB1030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18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3DC-1A62-419F-BADC-27B352BF458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CBB2-8C8A-4892-9CC2-7BDB1030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3DC-1A62-419F-BADC-27B352BF458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CBB2-8C8A-4892-9CC2-7BDB1030D82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78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3DC-1A62-419F-BADC-27B352BF458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CBB2-8C8A-4892-9CC2-7BDB1030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3DC-1A62-419F-BADC-27B352BF458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CBB2-8C8A-4892-9CC2-7BDB1030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1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3DC-1A62-419F-BADC-27B352BF458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CBB2-8C8A-4892-9CC2-7BDB1030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0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3DC-1A62-419F-BADC-27B352BF458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CBB2-8C8A-4892-9CC2-7BDB1030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30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3DC-1A62-419F-BADC-27B352BF458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CBB2-8C8A-4892-9CC2-7BDB1030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5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E3DC-1A62-419F-BADC-27B352BF458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CBB2-8C8A-4892-9CC2-7BDB1030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5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C0BE3DC-1A62-419F-BADC-27B352BF458C}" type="datetimeFigureOut">
              <a:rPr lang="ru-RU" smtClean="0"/>
              <a:t>01.06.2023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AACCBB2-8C8A-4892-9CC2-7BDB1030D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46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93963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аппаратно-программный комплекс </a:t>
            </a:r>
            <a:r>
              <a:rPr lang="ru-RU" sz="3600" dirty="0"/>
              <a:t>машинного зрения и дополненной реальности, </a:t>
            </a:r>
            <a:r>
              <a:rPr lang="ru-RU" sz="3600" dirty="0" smtClean="0"/>
              <a:t>предназначенный </a:t>
            </a:r>
            <a:r>
              <a:rPr lang="ru-RU" sz="3600" dirty="0"/>
              <a:t>для поддержки принятия врачебных решений в хирургии заднего отдела </a:t>
            </a:r>
            <a:r>
              <a:rPr lang="ru-RU" sz="3600" dirty="0" smtClean="0"/>
              <a:t>глаза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878" y="3974471"/>
            <a:ext cx="9949912" cy="1611517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Докладчик Дорошенко </a:t>
            </a:r>
            <a:r>
              <a:rPr lang="ru-RU" dirty="0" smtClean="0"/>
              <a:t>Д.</a:t>
            </a:r>
          </a:p>
          <a:p>
            <a:pPr algn="r"/>
            <a:r>
              <a:rPr lang="ru-RU" dirty="0" smtClean="0"/>
              <a:t>Авторы</a:t>
            </a:r>
            <a:r>
              <a:rPr lang="ru-RU" dirty="0"/>
              <a:t>:  Столяренко Г.Е</a:t>
            </a:r>
            <a:r>
              <a:rPr lang="ru-RU" dirty="0" smtClean="0"/>
              <a:t>., </a:t>
            </a:r>
            <a:r>
              <a:rPr lang="ru-RU" dirty="0" err="1" smtClean="0"/>
              <a:t>Квавидзе</a:t>
            </a:r>
            <a:r>
              <a:rPr lang="ru-RU" dirty="0" smtClean="0"/>
              <a:t> Ю.Р., </a:t>
            </a:r>
            <a:r>
              <a:rPr lang="ru-RU" dirty="0" err="1" smtClean="0"/>
              <a:t>Леденёва</a:t>
            </a:r>
            <a:r>
              <a:rPr lang="ru-RU" dirty="0" smtClean="0"/>
              <a:t> </a:t>
            </a:r>
            <a:r>
              <a:rPr lang="ru-RU" dirty="0"/>
              <a:t>М.Ю., </a:t>
            </a:r>
            <a:r>
              <a:rPr lang="ru-RU" dirty="0" smtClean="0"/>
              <a:t>Скворцова Н.А., Сосновский </a:t>
            </a:r>
            <a:r>
              <a:rPr lang="ru-RU" dirty="0"/>
              <a:t>В.В., Романенко </a:t>
            </a:r>
            <a:r>
              <a:rPr lang="ru-RU" dirty="0" smtClean="0"/>
              <a:t>А.В., Серженко </a:t>
            </a:r>
            <a:r>
              <a:rPr lang="ru-RU" dirty="0"/>
              <a:t>Ф.Л., Столяр В.Л., </a:t>
            </a:r>
            <a:r>
              <a:rPr lang="ru-RU" dirty="0" err="1"/>
              <a:t>Салахутдинов</a:t>
            </a:r>
            <a:r>
              <a:rPr lang="ru-RU" dirty="0"/>
              <a:t> В.К.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09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«Истинное» стерео и «</a:t>
            </a:r>
            <a:r>
              <a:rPr lang="ru-RU" dirty="0" err="1" smtClean="0"/>
              <a:t>Псевдостерео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/>
              <a:t>Бинокулярные</a:t>
            </a:r>
          </a:p>
          <a:p>
            <a:r>
              <a:rPr lang="ru-RU" sz="3600" dirty="0"/>
              <a:t>конвергенция, дивергенция</a:t>
            </a:r>
          </a:p>
          <a:p>
            <a:r>
              <a:rPr lang="ru-RU" sz="3600" dirty="0" err="1"/>
              <a:t>стереопсис</a:t>
            </a:r>
            <a:r>
              <a:rPr lang="ru-RU" sz="3600" dirty="0"/>
              <a:t> и </a:t>
            </a:r>
            <a:r>
              <a:rPr lang="ru-RU" sz="3600" dirty="0" smtClean="0"/>
              <a:t>фузия</a:t>
            </a:r>
          </a:p>
          <a:p>
            <a:endParaRPr lang="ru-RU" sz="3600" dirty="0"/>
          </a:p>
          <a:p>
            <a:pPr marL="45720" indent="0">
              <a:buNone/>
            </a:pPr>
            <a:r>
              <a:rPr lang="ru-RU" sz="3600" dirty="0" smtClean="0"/>
              <a:t>Позволяют более «реально» оценить глубину – координату </a:t>
            </a:r>
            <a:r>
              <a:rPr lang="en-US" sz="3600" dirty="0" smtClean="0"/>
              <a:t>Z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547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 не менее…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2827" y="2057400"/>
            <a:ext cx="4863044" cy="4038600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 smtClean="0"/>
              <a:t>… мы </a:t>
            </a:r>
            <a:r>
              <a:rPr lang="ru-RU" sz="2800" dirty="0"/>
              <a:t>до сих пор не знаем, как именно мозг «реконструирует» сцену, включающую множество </a:t>
            </a:r>
            <a:r>
              <a:rPr lang="ru-RU" sz="2800" dirty="0" err="1"/>
              <a:t>разноудаленных</a:t>
            </a:r>
            <a:r>
              <a:rPr lang="ru-RU" sz="2800" dirty="0"/>
              <a:t> </a:t>
            </a:r>
            <a:r>
              <a:rPr lang="ru-RU" sz="2800" dirty="0" smtClean="0"/>
              <a:t>объектов.</a:t>
            </a:r>
          </a:p>
          <a:p>
            <a:pPr marL="45720" indent="0">
              <a:buNone/>
            </a:pPr>
            <a:r>
              <a:rPr lang="ru-RU" sz="2800" dirty="0" smtClean="0"/>
              <a:t>Дэвид </a:t>
            </a:r>
            <a:r>
              <a:rPr lang="ru-RU" sz="2800" dirty="0" err="1"/>
              <a:t>Хьюбел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Picture 2" descr="O:\Доклад по стерео-шлему ТМЦ-2012\small 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7" y="1943822"/>
            <a:ext cx="3512894" cy="4152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246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«Стерео» = «рентген»?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62" y="1748988"/>
            <a:ext cx="4390476" cy="4523809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152827" y="2057400"/>
            <a:ext cx="4863044" cy="4038600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/>
              <a:t>Марк </a:t>
            </a:r>
            <a:r>
              <a:rPr lang="ru-RU" sz="2800" dirty="0" err="1" smtClean="0"/>
              <a:t>Чангизи</a:t>
            </a:r>
            <a:endParaRPr lang="ru-RU" sz="2800" dirty="0" smtClean="0"/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r>
              <a:rPr lang="ru-RU" sz="2800" dirty="0"/>
              <a:t>«Революция в зрении</a:t>
            </a:r>
            <a:r>
              <a:rPr lang="ru-RU" sz="2800" dirty="0" smtClean="0"/>
              <a:t>»</a:t>
            </a:r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r>
              <a:rPr lang="ru-RU" sz="2800" dirty="0" smtClean="0"/>
              <a:t>Что</a:t>
            </a:r>
            <a:r>
              <a:rPr lang="ru-RU" sz="2800" dirty="0"/>
              <a:t>, как и почему мы видим на самом деле.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721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Оптические иллюзии (определения)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/>
              <a:t>ошибки специфических операций, происходящих в зрительной системе человека, результатом которых является ошибочная оценка какого-либо физического свойства объекта. Выраженность ошибки характеризует меру рассогласованности между физическим свойством объекта и его внутренним ментальным отображением.</a:t>
            </a:r>
          </a:p>
          <a:p>
            <a:pPr algn="just"/>
            <a:r>
              <a:rPr lang="ru-RU" sz="2800" dirty="0"/>
              <a:t>изменения обычных свойств восприятия, возникающих под воздействием необычных условий наблюдения.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31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Оптические иллюзии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902776"/>
          </a:xfrm>
        </p:spPr>
        <p:txBody>
          <a:bodyPr/>
          <a:lstStyle/>
          <a:p>
            <a:r>
              <a:rPr lang="ru-RU" dirty="0"/>
              <a:t>Обусловленные действием механизмов различных уровней </a:t>
            </a:r>
          </a:p>
          <a:p>
            <a:r>
              <a:rPr lang="ru-RU" dirty="0"/>
              <a:t>Иллюзии восприятия глубины (</a:t>
            </a:r>
            <a:r>
              <a:rPr lang="ru-RU" dirty="0" err="1"/>
              <a:t>псевдостерео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4" name="Picture 2" descr="\\NASD469PRO\Public\Медицинская деятельность\Телемедицина\Доклад по стерео-шлему ТМЦ-2014 июнь\Картинки к докладу\Куб Неккер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68" y="2960176"/>
            <a:ext cx="2489420" cy="26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O:\Доклад по стерео-шлему ТМЦ-2012\Стереокартинка - 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047" y="3099658"/>
            <a:ext cx="1550290" cy="216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\\NASD469PRO\Public\Медицинская деятельность\Телемедицина\Доклад по стерео-шлему ТМЦ-2014 июнь\Картинки к докладу\Дыра в а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73" y="3425128"/>
            <a:ext cx="3839490" cy="29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причины возникновения погрешностей (ошибок) измерений: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инструментальные погрешности (несовершенство измерительных приборов),</a:t>
            </a:r>
          </a:p>
          <a:p>
            <a:r>
              <a:rPr lang="ru-RU" sz="2400" dirty="0"/>
              <a:t> методологические погрешности (несовершенство выбранного метода измерений или влияния лабораторных приборов на измеряемую величину), </a:t>
            </a:r>
          </a:p>
          <a:p>
            <a:r>
              <a:rPr lang="ru-RU" sz="2400" dirty="0"/>
              <a:t> внешние погрешности (влияние внешних условий на одну или несколько величин, влияющих на результат, например, прозрачность оптических сред,  рефракция, анатомические особенности и т.п.),</a:t>
            </a:r>
          </a:p>
          <a:p>
            <a:r>
              <a:rPr lang="ru-RU" sz="2400" dirty="0"/>
              <a:t> субъективные погрешности (неправильный отсчет показаний приборов, невнимательность и небрежность исследователя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6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Выбор программного продукта для решения задач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Российский производитель</a:t>
            </a:r>
            <a:r>
              <a:rPr lang="en-US" dirty="0" smtClean="0"/>
              <a:t> </a:t>
            </a:r>
            <a:r>
              <a:rPr lang="ru-RU" dirty="0"/>
              <a:t>ООО </a:t>
            </a:r>
            <a:r>
              <a:rPr lang="ru-RU" dirty="0" err="1"/>
              <a:t>Фаствидео</a:t>
            </a:r>
            <a:endParaRPr lang="ru-RU" dirty="0" smtClean="0"/>
          </a:p>
          <a:p>
            <a:r>
              <a:rPr lang="ru-RU" dirty="0" smtClean="0"/>
              <a:t>Устойчивое решение, уже применяемое при работе с многокамерной съемкой (реализованы решения для </a:t>
            </a:r>
            <a:r>
              <a:rPr lang="en-US" dirty="0"/>
              <a:t>Yahoo!, NOKIA, </a:t>
            </a:r>
            <a:r>
              <a:rPr lang="en-US" dirty="0" err="1"/>
              <a:t>Lytro</a:t>
            </a:r>
            <a:r>
              <a:rPr lang="en-US" dirty="0"/>
              <a:t>, </a:t>
            </a:r>
            <a:r>
              <a:rPr lang="ru-RU" dirty="0" err="1" smtClean="0"/>
              <a:t>Вконтакте</a:t>
            </a:r>
            <a:r>
              <a:rPr lang="ru-RU" dirty="0" smtClean="0"/>
              <a:t> и др.)</a:t>
            </a:r>
          </a:p>
          <a:p>
            <a:r>
              <a:rPr lang="ru-RU" dirty="0" smtClean="0"/>
              <a:t>Прямой доступ к камерам машинного зрения посредством собственных библиотек, получение </a:t>
            </a:r>
            <a:r>
              <a:rPr lang="en-US" dirty="0" smtClean="0"/>
              <a:t>RAW </a:t>
            </a:r>
            <a:r>
              <a:rPr lang="ru-RU" dirty="0" smtClean="0"/>
              <a:t>изображений, работа с </a:t>
            </a:r>
            <a:r>
              <a:rPr lang="ru-RU" dirty="0" err="1" smtClean="0"/>
              <a:t>нативными</a:t>
            </a:r>
            <a:r>
              <a:rPr lang="ru-RU" dirty="0" smtClean="0"/>
              <a:t> </a:t>
            </a:r>
            <a:r>
              <a:rPr lang="en-US" dirty="0" smtClean="0"/>
              <a:t>RAW</a:t>
            </a:r>
            <a:r>
              <a:rPr lang="ru-RU" dirty="0" smtClean="0"/>
              <a:t>, их конвертация и осуществление всех вычислений в режиме реального времени за один проход</a:t>
            </a:r>
          </a:p>
          <a:p>
            <a:r>
              <a:rPr lang="ru-RU" dirty="0" smtClean="0"/>
              <a:t>Своя линейка вспомогательных продуктов – кодеки, проигрыватели, редакторы</a:t>
            </a:r>
          </a:p>
          <a:p>
            <a:r>
              <a:rPr lang="ru-RU" u="sng" dirty="0" smtClean="0"/>
              <a:t>Возможность создания плагинов под конкретные узкие задачи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5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, Медицинская визуализация, радиология, рентгеновская плен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849153E-BF34-9201-BCA9-F4D047761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71" y="390748"/>
            <a:ext cx="9689497" cy="3008177"/>
          </a:xfrm>
          <a:prstGeom prst="rect">
            <a:avLst/>
          </a:prstGeom>
        </p:spPr>
      </p:pic>
      <p:pic>
        <p:nvPicPr>
          <p:cNvPr id="6" name="Рисунок 5" descr="Изображение выглядит как круг, сфер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794A3B6-6367-9125-7FBA-054C02DF3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2" r="11466"/>
          <a:stretch/>
        </p:blipFill>
        <p:spPr>
          <a:xfrm>
            <a:off x="7515980" y="2499530"/>
            <a:ext cx="4273064" cy="386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34" y="768296"/>
            <a:ext cx="4146531" cy="3075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582" y="1655734"/>
            <a:ext cx="4184050" cy="3091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945" y="3124038"/>
            <a:ext cx="4179232" cy="309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1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46" y="520244"/>
            <a:ext cx="4944150" cy="3676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634" y="1403644"/>
            <a:ext cx="5334000" cy="3676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634" y="2653034"/>
            <a:ext cx="5152813" cy="36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0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</a:t>
            </a:r>
            <a:r>
              <a:rPr lang="ru-RU" dirty="0" smtClean="0"/>
              <a:t> комплекса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/>
              <a:t>Средство поддержки принятия </a:t>
            </a:r>
            <a:r>
              <a:rPr lang="ru-RU" sz="2800" dirty="0" smtClean="0"/>
              <a:t>врачебных решений</a:t>
            </a:r>
            <a:r>
              <a:rPr lang="ru-RU" sz="2800" dirty="0"/>
              <a:t>, при проведении витреоретинальных операций на </a:t>
            </a:r>
            <a:r>
              <a:rPr lang="ru-RU" sz="2800" dirty="0" err="1"/>
              <a:t>макулярной</a:t>
            </a:r>
            <a:r>
              <a:rPr lang="ru-RU" sz="2800" dirty="0"/>
              <a:t> зоне сетчатки, использующее визуализацию для создания 2D и 3D моделей при формировании персонифицированного объемного образа органа зрения (цифровой двойник пациента), и его имплантацию в режиме дополненной реальности в поток цифровых данных, получаемых во время оказания медицинской помощи, с целью снижения </a:t>
            </a:r>
            <a:r>
              <a:rPr lang="ru-RU" sz="2800" dirty="0" err="1"/>
              <a:t>интра</a:t>
            </a:r>
            <a:r>
              <a:rPr lang="ru-RU" sz="2800" dirty="0"/>
              <a:t>- и постоперационных рисков осложнений </a:t>
            </a:r>
            <a:r>
              <a:rPr lang="ru-RU" sz="2800" dirty="0" err="1"/>
              <a:t>микроинвазивной</a:t>
            </a:r>
            <a:r>
              <a:rPr lang="ru-RU" sz="2800" dirty="0"/>
              <a:t> глазной хирургии. </a:t>
            </a:r>
          </a:p>
        </p:txBody>
      </p:sp>
    </p:spTree>
    <p:extLst>
      <p:ext uri="{BB962C8B-B14F-4D97-AF65-F5344CB8AC3E}">
        <p14:creationId xmlns:p14="http://schemas.microsoft.com/office/powerpoint/2010/main" val="1166471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xmlns="" id="{3CDE4044-018D-759B-F3A1-D87BB9D6F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" b="48426"/>
          <a:stretch/>
        </p:blipFill>
        <p:spPr>
          <a:xfrm>
            <a:off x="1149333" y="1584411"/>
            <a:ext cx="9970501" cy="319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08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Благодарность за финансирование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430059"/>
            <a:ext cx="10515600" cy="286407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Правительство Российской Федерации</a:t>
            </a:r>
          </a:p>
          <a:p>
            <a:r>
              <a:rPr lang="ru-RU" sz="2400" dirty="0"/>
              <a:t>Фонд содействия развитию малых форм </a:t>
            </a:r>
            <a:r>
              <a:rPr lang="ru-RU" sz="2400" dirty="0" smtClean="0"/>
              <a:t>предприятий в </a:t>
            </a:r>
            <a:r>
              <a:rPr lang="ru-RU" sz="2400" dirty="0"/>
              <a:t>научно-технической сфере  </a:t>
            </a:r>
            <a:endParaRPr lang="ru-RU" sz="2400" dirty="0" smtClean="0"/>
          </a:p>
          <a:p>
            <a:r>
              <a:rPr lang="ru-RU" sz="2400" dirty="0" smtClean="0"/>
              <a:t>Банк ВТБ (ПАО)</a:t>
            </a:r>
          </a:p>
          <a:p>
            <a:r>
              <a:rPr lang="en-US" sz="2400" dirty="0"/>
              <a:t>Alcon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618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Телемедфорум</a:t>
            </a:r>
            <a:r>
              <a:rPr lang="ru-RU" b="1" dirty="0"/>
              <a:t> </a:t>
            </a:r>
            <a:r>
              <a:rPr lang="ru-RU" b="1" dirty="0" smtClean="0"/>
              <a:t>2022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2400" dirty="0"/>
              <a:t>Применение аппаратно-программного комплекса построения дополненной реальности на базе </a:t>
            </a:r>
            <a:r>
              <a:rPr lang="en-US" sz="2400" dirty="0" smtClean="0"/>
              <a:t>NGENUITY</a:t>
            </a:r>
            <a:r>
              <a:rPr lang="ru-RU" sz="2400" dirty="0" smtClean="0"/>
              <a:t> </a:t>
            </a:r>
            <a:r>
              <a:rPr lang="ru-RU" sz="2400" dirty="0"/>
              <a:t>3D </a:t>
            </a:r>
            <a:r>
              <a:rPr lang="ru-RU" sz="2400" dirty="0" err="1"/>
              <a:t>Visualization</a:t>
            </a:r>
            <a:r>
              <a:rPr lang="ru-RU" sz="2400" dirty="0"/>
              <a:t> </a:t>
            </a:r>
            <a:r>
              <a:rPr lang="ru-RU" sz="2400" dirty="0" err="1"/>
              <a:t>System</a:t>
            </a:r>
            <a:r>
              <a:rPr lang="ru-RU" sz="2400" dirty="0"/>
              <a:t> (</a:t>
            </a:r>
            <a:r>
              <a:rPr lang="ru-RU" sz="2400" dirty="0" err="1"/>
              <a:t>Alcon</a:t>
            </a:r>
            <a:r>
              <a:rPr lang="ru-RU" sz="2400" dirty="0"/>
              <a:t>) в селективной </a:t>
            </a:r>
            <a:r>
              <a:rPr lang="ru-RU" sz="2400" dirty="0" smtClean="0"/>
              <a:t>хирургии </a:t>
            </a:r>
            <a:r>
              <a:rPr lang="ru-RU" sz="2400" dirty="0" err="1"/>
              <a:t>макулярной</a:t>
            </a:r>
            <a:r>
              <a:rPr lang="ru-RU" sz="2400" dirty="0"/>
              <a:t> области сетчатки</a:t>
            </a:r>
            <a:r>
              <a:rPr lang="ru-RU" sz="2400" dirty="0" smtClean="0"/>
              <a:t>.</a:t>
            </a:r>
          </a:p>
          <a:p>
            <a:pPr marL="45720" indent="0">
              <a:buNone/>
            </a:pPr>
            <a:endParaRPr lang="ru-RU" sz="2400" dirty="0"/>
          </a:p>
          <a:p>
            <a:pPr algn="r"/>
            <a:r>
              <a:rPr lang="ru-RU" dirty="0"/>
              <a:t>Докладчик Дорошенко Д.</a:t>
            </a:r>
          </a:p>
          <a:p>
            <a:pPr algn="r"/>
            <a:r>
              <a:rPr lang="ru-RU" dirty="0"/>
              <a:t>Авторы:  Столяренко Г.Е., Савостьянова Н.В., </a:t>
            </a:r>
            <a:r>
              <a:rPr lang="ru-RU" dirty="0" err="1"/>
              <a:t>Леденёва</a:t>
            </a:r>
            <a:r>
              <a:rPr lang="ru-RU" dirty="0"/>
              <a:t> М.Ю.,</a:t>
            </a:r>
          </a:p>
          <a:p>
            <a:pPr algn="r"/>
            <a:r>
              <a:rPr lang="ru-RU" dirty="0"/>
              <a:t> Серженко Ф.Л., Столяр В.Л., </a:t>
            </a:r>
            <a:r>
              <a:rPr lang="ru-RU" dirty="0" err="1"/>
              <a:t>Салахутдинов</a:t>
            </a:r>
            <a:r>
              <a:rPr lang="ru-RU" dirty="0"/>
              <a:t> В.К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59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возникли новые задачи?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828797"/>
            <a:ext cx="9872871" cy="4406685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З</a:t>
            </a:r>
            <a:r>
              <a:rPr lang="ru-RU" sz="2400" dirty="0" smtClean="0"/>
              <a:t>апись </a:t>
            </a:r>
            <a:r>
              <a:rPr lang="ru-RU" sz="2400" dirty="0"/>
              <a:t>параметров настроек видеокамер, для дальнейшей оценки и улучшения качества </a:t>
            </a:r>
            <a:r>
              <a:rPr lang="ru-RU" sz="2400" dirty="0" smtClean="0"/>
              <a:t>записи (видео </a:t>
            </a:r>
            <a:r>
              <a:rPr lang="en-US" sz="2400" dirty="0" smtClean="0"/>
              <a:t>DICOM)</a:t>
            </a:r>
            <a:endParaRPr lang="ru-RU" sz="2400" dirty="0"/>
          </a:p>
          <a:p>
            <a:r>
              <a:rPr lang="ru-RU" sz="2400" dirty="0" smtClean="0"/>
              <a:t>Возможность </a:t>
            </a:r>
            <a:r>
              <a:rPr lang="ru-RU" sz="2400" dirty="0" err="1" smtClean="0"/>
              <a:t>попиксельного</a:t>
            </a:r>
            <a:r>
              <a:rPr lang="ru-RU" sz="2400" dirty="0" smtClean="0"/>
              <a:t> </a:t>
            </a:r>
            <a:r>
              <a:rPr lang="ru-RU" sz="2400" dirty="0"/>
              <a:t>смещения и ротации </a:t>
            </a:r>
            <a:r>
              <a:rPr lang="ru-RU" sz="2400" dirty="0" err="1"/>
              <a:t>видеотопотоков</a:t>
            </a:r>
            <a:r>
              <a:rPr lang="ru-RU" sz="2400" dirty="0"/>
              <a:t>, получаемых из правого и левого каналов операционного микроскопа, с целью получения стереоизображения, максимально адаптированного к индивидуальным особенностям оперирующего </a:t>
            </a:r>
            <a:r>
              <a:rPr lang="ru-RU" sz="2400" dirty="0" smtClean="0"/>
              <a:t>хирурга – </a:t>
            </a:r>
            <a:r>
              <a:rPr lang="ru-RU" sz="2400" dirty="0" err="1" smtClean="0"/>
              <a:t>кастомизированное</a:t>
            </a:r>
            <a:r>
              <a:rPr lang="ru-RU" sz="2400" dirty="0" smtClean="0"/>
              <a:t> стерео</a:t>
            </a:r>
          </a:p>
          <a:p>
            <a:r>
              <a:rPr lang="ru-RU" sz="2400" dirty="0" smtClean="0"/>
              <a:t>Возможность изменения цветовой гаммы для каждого потока - </a:t>
            </a:r>
            <a:r>
              <a:rPr lang="ru-RU" sz="2400" dirty="0" err="1"/>
              <a:t>кастомизированное</a:t>
            </a:r>
            <a:r>
              <a:rPr lang="ru-RU" sz="2400" dirty="0"/>
              <a:t> </a:t>
            </a:r>
            <a:r>
              <a:rPr lang="ru-RU" sz="2400" dirty="0" smtClean="0"/>
              <a:t>стерео</a:t>
            </a:r>
          </a:p>
          <a:p>
            <a:r>
              <a:rPr lang="ru-RU" sz="2400" dirty="0" smtClean="0"/>
              <a:t>Предустановленные цветовые фильтры </a:t>
            </a:r>
            <a:r>
              <a:rPr lang="ru-RU" sz="2400" dirty="0"/>
              <a:t>(синий, зеленый, красный, сине-зеленый, сине-красный, красно-зеленый, черно-белый</a:t>
            </a:r>
            <a:r>
              <a:rPr lang="ru-RU" sz="2400" dirty="0" smtClean="0"/>
              <a:t>) – </a:t>
            </a:r>
            <a:r>
              <a:rPr lang="ru-RU" sz="2400" dirty="0" err="1" smtClean="0"/>
              <a:t>интраоперационная</a:t>
            </a:r>
            <a:r>
              <a:rPr lang="ru-RU" sz="2400" dirty="0" smtClean="0"/>
              <a:t> диагностика </a:t>
            </a:r>
          </a:p>
          <a:p>
            <a:r>
              <a:rPr lang="ru-RU" sz="2400" dirty="0" smtClean="0"/>
              <a:t>Возможность </a:t>
            </a:r>
            <a:r>
              <a:rPr lang="ru-RU" sz="2400" dirty="0"/>
              <a:t>загрузки ранее созданных, на основании данных с оптического когерентного томографа, индивидуальных анатомо-топографических карт пациентов с последующим автоматическим трекингом по сосудам </a:t>
            </a:r>
            <a:r>
              <a:rPr lang="ru-RU" sz="2400" dirty="0" smtClean="0"/>
              <a:t>сетчатки</a:t>
            </a:r>
          </a:p>
          <a:p>
            <a:r>
              <a:rPr lang="ru-RU" sz="2400" dirty="0" smtClean="0"/>
              <a:t>Возможность </a:t>
            </a:r>
            <a:r>
              <a:rPr lang="ru-RU" sz="2400" dirty="0"/>
              <a:t>управления </a:t>
            </a:r>
            <a:r>
              <a:rPr lang="ru-RU" sz="2400" dirty="0" smtClean="0"/>
              <a:t>диафрагмой </a:t>
            </a:r>
            <a:r>
              <a:rPr lang="ru-RU" sz="2400" dirty="0"/>
              <a:t>операционного адаптера (в ручном и автоматическом режиме на основании анализа параметров освещенности операционного поля)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23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Функции органа зрения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/>
              <a:t>центральное или предметное зрение</a:t>
            </a:r>
          </a:p>
          <a:p>
            <a:pPr>
              <a:defRPr/>
            </a:pPr>
            <a:r>
              <a:rPr lang="ru-RU" sz="3600" dirty="0"/>
              <a:t>периферическое зрение</a:t>
            </a:r>
          </a:p>
          <a:p>
            <a:pPr>
              <a:defRPr/>
            </a:pPr>
            <a:r>
              <a:rPr lang="ru-RU" sz="3600" dirty="0" err="1"/>
              <a:t>светоощущение</a:t>
            </a:r>
            <a:endParaRPr lang="ru-RU" sz="3600" dirty="0"/>
          </a:p>
          <a:p>
            <a:pPr>
              <a:defRPr/>
            </a:pPr>
            <a:r>
              <a:rPr lang="ru-RU" sz="3600" dirty="0"/>
              <a:t>цветоощущение</a:t>
            </a:r>
          </a:p>
          <a:p>
            <a:pPr>
              <a:defRPr/>
            </a:pPr>
            <a:r>
              <a:rPr lang="ru-RU" sz="3600" dirty="0"/>
              <a:t>стереоскопическое зрение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36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Стереоскопическое </a:t>
            </a:r>
            <a:r>
              <a:rPr lang="ru-RU" dirty="0" smtClean="0"/>
              <a:t>зрение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4000" dirty="0"/>
              <a:t>- это особый вид зрения, при котором мы видим не только размеры объекта в одной плоскости, но и форму, расстояние до объекта, его размеры в различных плоскостях.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57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Механизмы оценки глубины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1300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Монокулярные</a:t>
            </a:r>
          </a:p>
          <a:p>
            <a:r>
              <a:rPr lang="ru-RU" dirty="0"/>
              <a:t>оценка величины объекта относительно объектов с известными параметрами</a:t>
            </a:r>
          </a:p>
          <a:p>
            <a:r>
              <a:rPr lang="ru-RU" dirty="0"/>
              <a:t>взаимное перекрытие объектов</a:t>
            </a:r>
          </a:p>
          <a:p>
            <a:r>
              <a:rPr lang="ru-RU" dirty="0"/>
              <a:t>освещенность объектов</a:t>
            </a:r>
          </a:p>
          <a:p>
            <a:r>
              <a:rPr lang="ru-RU" dirty="0"/>
              <a:t>оценка смещения объектов относительно друг друга при движении органа зрения (параллакс)</a:t>
            </a:r>
          </a:p>
          <a:p>
            <a:pPr marL="45720" indent="0">
              <a:buNone/>
            </a:pPr>
            <a:r>
              <a:rPr lang="ru-RU" dirty="0"/>
              <a:t>Бинокулярные</a:t>
            </a:r>
          </a:p>
          <a:p>
            <a:r>
              <a:rPr lang="ru-RU" dirty="0"/>
              <a:t>конвергенция, дивергенция</a:t>
            </a:r>
          </a:p>
          <a:p>
            <a:r>
              <a:rPr lang="ru-RU" dirty="0" err="1"/>
              <a:t>стереопсис</a:t>
            </a:r>
            <a:r>
              <a:rPr lang="ru-RU" dirty="0"/>
              <a:t> и фузия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17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Схема формирования</a:t>
            </a:r>
            <a:br>
              <a:rPr lang="ru-RU" dirty="0"/>
            </a:br>
            <a:r>
              <a:rPr lang="ru-RU" dirty="0"/>
              <a:t> бинокулярного стереоскопического зрения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86" y="1965960"/>
            <a:ext cx="6162147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866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Психофизиологические процессы бинокулярного стереоскопического зрения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 </a:t>
            </a:r>
            <a:r>
              <a:rPr lang="ru-RU" sz="3600" dirty="0" err="1" smtClean="0"/>
              <a:t>диспаратность</a:t>
            </a:r>
            <a:r>
              <a:rPr lang="ru-RU" sz="3600" dirty="0" smtClean="0"/>
              <a:t> </a:t>
            </a:r>
            <a:r>
              <a:rPr lang="ru-RU" sz="3600" dirty="0"/>
              <a:t>— различие взаимного положения точек, отображаемых на сетчатках левого и правого глаза;</a:t>
            </a:r>
          </a:p>
          <a:p>
            <a:r>
              <a:rPr lang="ru-RU" sz="3600" dirty="0"/>
              <a:t> борьба полей зрения.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70695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1728</TotalTime>
  <Words>726</Words>
  <Application>Microsoft Office PowerPoint</Application>
  <PresentationFormat>Широкоэкранный</PresentationFormat>
  <Paragraphs>77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Corbel</vt:lpstr>
      <vt:lpstr>Базис</vt:lpstr>
      <vt:lpstr>аппаратно-программный комплекс машинного зрения и дополненной реальности, предназначенный для поддержки принятия врачебных решений в хирургии заднего отдела глаза</vt:lpstr>
      <vt:lpstr>Описание комплекса</vt:lpstr>
      <vt:lpstr>Телемедфорум 2022</vt:lpstr>
      <vt:lpstr>Какие возникли новые задачи?</vt:lpstr>
      <vt:lpstr>Функции органа зрения</vt:lpstr>
      <vt:lpstr>Стереоскопическое зрение</vt:lpstr>
      <vt:lpstr>Механизмы оценки глубины</vt:lpstr>
      <vt:lpstr>Схема формирования  бинокулярного стереоскопического зрения</vt:lpstr>
      <vt:lpstr>Психофизиологические процессы бинокулярного стереоскопического зрения</vt:lpstr>
      <vt:lpstr>«Истинное» стерео и «Псевдостерео»</vt:lpstr>
      <vt:lpstr>Тем не менее…</vt:lpstr>
      <vt:lpstr>«Стерео» = «рентген»?</vt:lpstr>
      <vt:lpstr>Оптические иллюзии (определения)</vt:lpstr>
      <vt:lpstr>Оптические иллюзии </vt:lpstr>
      <vt:lpstr>Некоторые причины возникновения погрешностей (ошибок) измерений:</vt:lpstr>
      <vt:lpstr>Выбор программного продукта для решения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Благодарность за финансирование проекта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аппаратно-программного комплекса построения дополненной реальности на базе NGenuity 3D Visualization System (Alcon) в селективной хирургии макулярной области сетчатки.</dc:title>
  <dc:creator>Doric</dc:creator>
  <cp:lastModifiedBy>ПРИВЕТ  !</cp:lastModifiedBy>
  <cp:revision>57</cp:revision>
  <dcterms:created xsi:type="dcterms:W3CDTF">2022-03-21T00:09:37Z</dcterms:created>
  <dcterms:modified xsi:type="dcterms:W3CDTF">2023-06-01T05:07:27Z</dcterms:modified>
</cp:coreProperties>
</file>