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72" r:id="rId4"/>
    <p:sldId id="275" r:id="rId5"/>
    <p:sldId id="278" r:id="rId6"/>
    <p:sldId id="260" r:id="rId7"/>
    <p:sldId id="279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2" autoAdjust="0"/>
    <p:restoredTop sz="96265" autoAdjust="0"/>
  </p:normalViewPr>
  <p:slideViewPr>
    <p:cSldViewPr snapToGrid="0">
      <p:cViewPr varScale="1">
        <p:scale>
          <a:sx n="115" d="100"/>
          <a:sy n="115" d="100"/>
        </p:scale>
        <p:origin x="1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7374E-AAC4-4744-B9C9-1D92F8B8A7E0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78EE6-4BBA-4F9F-A2BF-9F3D022EF2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957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Минздрав запустил платформу искусственного интеллекта в здравоохранении в ноябре 2022 года. Основная задача платформы - создание цифровой среды для взаимодействия между разработчиками решений на основе ИИ и медицинским сообществом. Доступ к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датасетам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размещенным на платформе, сможет получить российская ИТ-компания, аккредитованная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Минцифрой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России. Инструменты для разметки также будут доступны участникам платформы.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труктурированные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наборы данных (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датасеты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были созданы и размещены на Платформе Национальными медицинскими исследовательскими центрами Министерства здравоохранения Российской Федерации (НМИЦ),</a:t>
            </a:r>
            <a:r>
              <a:rPr lang="ru-RU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том числе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НМИЦ им. В. А.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Алмазова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Минздрава России и НМИЦ сердечно-сосудистой хирургии им. А. Н. Бакулева Минздрава России.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D78EE6-4BBA-4F9F-A2BF-9F3D022EF2B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414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D78EE6-4BBA-4F9F-A2BF-9F3D022EF2B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351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Минздрав запустил платформу искусственного интеллекта в здравоохранении в ноябре 2022 года. Основная задача платформы - создание цифровой среды для взаимодействия между разработчиками решений на основе ИИ и медицинским сообществом. Доступ к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датасетам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размещенным на платформе, сможет получить российская ИТ-компания, аккредитованная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Минцифрой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России. Инструменты для разметки также будут доступны участникам платформы.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труктурированные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наборы данных (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датасеты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были созданы и размещены на Платформе Национальными медицинскими исследовательскими центрами Министерства здравоохранения Российской Федерации (НМИЦ),</a:t>
            </a:r>
            <a:r>
              <a:rPr lang="ru-RU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том числе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НМИЦ им. В. А.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Алмазова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Минздрава России и НМИЦ сердечно-сосудистой хирургии им. А. Н. Бакулева Минздрава России.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D78EE6-4BBA-4F9F-A2BF-9F3D022EF2BB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259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E53E-26EE-4B08-9112-9F6F670685B6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52751-BA15-40C0-B046-72AA574813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577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E53E-26EE-4B08-9112-9F6F670685B6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52751-BA15-40C0-B046-72AA574813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1166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E53E-26EE-4B08-9112-9F6F670685B6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52751-BA15-40C0-B046-72AA574813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165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75AC4-A596-4799-9826-84BEF54D7A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10501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E53E-26EE-4B08-9112-9F6F670685B6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52751-BA15-40C0-B046-72AA574813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7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E53E-26EE-4B08-9112-9F6F670685B6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52751-BA15-40C0-B046-72AA574813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801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E53E-26EE-4B08-9112-9F6F670685B6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52751-BA15-40C0-B046-72AA574813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822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E53E-26EE-4B08-9112-9F6F670685B6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52751-BA15-40C0-B046-72AA574813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204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E53E-26EE-4B08-9112-9F6F670685B6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52751-BA15-40C0-B046-72AA574813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344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E53E-26EE-4B08-9112-9F6F670685B6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52751-BA15-40C0-B046-72AA574813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059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E53E-26EE-4B08-9112-9F6F670685B6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52751-BA15-40C0-B046-72AA574813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912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3E53E-26EE-4B08-9112-9F6F670685B6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52751-BA15-40C0-B046-72AA574813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16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3E53E-26EE-4B08-9112-9F6F670685B6}" type="datetimeFigureOut">
              <a:rPr lang="ru-RU" smtClean="0"/>
              <a:t>31.05.2023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52751-BA15-40C0-B046-72AA574813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314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27701" y="1281802"/>
            <a:ext cx="104241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Перспективы применения </a:t>
            </a:r>
            <a:r>
              <a:rPr lang="ru-RU" sz="3200" b="1" dirty="0" smtClean="0"/>
              <a:t>СППР для </a:t>
            </a:r>
            <a:r>
              <a:rPr lang="ru-RU" sz="3200" b="1" dirty="0" smtClean="0"/>
              <a:t>дистанционных медосмотров водителей</a:t>
            </a:r>
            <a:endParaRPr lang="ru-RU" sz="32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2956" y="3052011"/>
            <a:ext cx="3596125" cy="862197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6684264" y="3083211"/>
            <a:ext cx="40233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Проф. Кузнецов Пётр </a:t>
            </a:r>
            <a:br>
              <a:rPr lang="ru-RU" sz="2400" b="1" dirty="0" smtClean="0"/>
            </a:br>
            <a:r>
              <a:rPr lang="en-US" sz="2400" b="1" dirty="0" smtClean="0"/>
              <a:t>https</a:t>
            </a:r>
            <a:r>
              <a:rPr lang="en-US" sz="2400" b="1" dirty="0" smtClean="0"/>
              <a:t>://t.me/petr_pavlovich</a:t>
            </a:r>
            <a:endParaRPr lang="ru-RU" sz="2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453920" y="5362590"/>
            <a:ext cx="25327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2 июня 2023 г</a:t>
            </a:r>
            <a:r>
              <a:rPr lang="ru-RU" b="1" dirty="0" smtClean="0"/>
              <a:t>. , Москва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9779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6253"/>
            <a:ext cx="10515600" cy="879107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C00000"/>
                </a:solidFill>
                <a:latin typeface="+mn-lt"/>
              </a:rPr>
              <a:t>Минздрав России</a:t>
            </a:r>
            <a:br>
              <a:rPr lang="ru-RU" sz="31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2000" b="1" dirty="0" smtClean="0">
                <a:solidFill>
                  <a:srgbClr val="C00000"/>
                </a:solidFill>
                <a:latin typeface="+mn-lt"/>
              </a:rPr>
              <a:t>Из </a:t>
            </a:r>
            <a:r>
              <a:rPr lang="ru-RU" sz="2000" b="1" dirty="0" smtClean="0">
                <a:solidFill>
                  <a:srgbClr val="C00000"/>
                </a:solidFill>
                <a:latin typeface="+mn-lt"/>
              </a:rPr>
              <a:t>10 трендов развития </a:t>
            </a:r>
            <a:r>
              <a:rPr lang="ru-RU" sz="2000" b="1" dirty="0" smtClean="0">
                <a:solidFill>
                  <a:srgbClr val="C00000"/>
                </a:solidFill>
                <a:latin typeface="+mn-lt"/>
              </a:rPr>
              <a:t>нейросеток </a:t>
            </a:r>
            <a:r>
              <a:rPr lang="en-US" sz="2000" b="1" dirty="0" smtClean="0">
                <a:solidFill>
                  <a:srgbClr val="C00000"/>
                </a:solidFill>
                <a:latin typeface="+mn-lt"/>
              </a:rPr>
              <a:t>(AI, ML, DL)</a:t>
            </a:r>
            <a:r>
              <a:rPr lang="ru-RU" sz="2000" b="1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+mn-lt"/>
              </a:rPr>
              <a:t>для массовых дистанционных медосмотров водителей </a:t>
            </a:r>
            <a:endParaRPr lang="ru-RU" sz="2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975360"/>
            <a:ext cx="10850880" cy="520160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Применение компьютерного зрения для анализа медицинских </a:t>
            </a:r>
            <a:r>
              <a:rPr lang="ru-RU" dirty="0" smtClean="0"/>
              <a:t>изображений </a:t>
            </a:r>
            <a:r>
              <a:rPr lang="ru-RU" dirty="0"/>
              <a:t>и </a:t>
            </a:r>
            <a:r>
              <a:rPr lang="ru-RU" dirty="0" err="1" smtClean="0"/>
              <a:t>видеоаналитики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Развитие </a:t>
            </a:r>
            <a:r>
              <a:rPr lang="ru-RU" dirty="0"/>
              <a:t>мобильного здравоохранения (</a:t>
            </a:r>
            <a:r>
              <a:rPr lang="ru-RU" dirty="0" smtClean="0"/>
              <a:t>mHealth)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Использование </a:t>
            </a:r>
            <a:r>
              <a:rPr lang="ru-RU" dirty="0"/>
              <a:t>прогнозной </a:t>
            </a:r>
            <a:r>
              <a:rPr lang="ru-RU" dirty="0" smtClean="0"/>
              <a:t>аналитики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Использование </a:t>
            </a:r>
            <a:r>
              <a:rPr lang="ru-RU" dirty="0"/>
              <a:t>цифровых двойников для моделирования    процессов внутри </a:t>
            </a:r>
            <a:r>
              <a:rPr lang="ru-RU" dirty="0" smtClean="0"/>
              <a:t>пациентов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Использование ИИ для обучения медперсонала, в том числе с применением VR/AR-технологий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Использование ИИ для разработки индивидуальных программ    медицинского страхования, страхования жизни и от несчастного случая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Облегчение рутинных процессов </a:t>
            </a:r>
            <a:r>
              <a:rPr lang="ru-RU" dirty="0" smtClean="0"/>
              <a:t>медиков с </a:t>
            </a:r>
            <a:r>
              <a:rPr lang="ru-RU" dirty="0"/>
              <a:t>помощью ИИ</a:t>
            </a:r>
          </a:p>
        </p:txBody>
      </p:sp>
    </p:spTree>
    <p:extLst>
      <p:ext uri="{BB962C8B-B14F-4D97-AF65-F5344CB8AC3E}">
        <p14:creationId xmlns:p14="http://schemas.microsoft.com/office/powerpoint/2010/main" val="2760570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hape 168"/>
          <p:cNvSpPr>
            <a:spLocks noChangeArrowheads="1"/>
          </p:cNvSpPr>
          <p:nvPr/>
        </p:nvSpPr>
        <p:spPr bwMode="auto">
          <a:xfrm>
            <a:off x="-10999177" y="4231502"/>
            <a:ext cx="514643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/>
          <a:p>
            <a:pPr defTabSz="976313" hangingPunct="0"/>
            <a:r>
              <a:rPr lang="ru-RU" altLang="ru-RU"/>
              <a:t>Примеры КПЭ</a:t>
            </a:r>
          </a:p>
        </p:txBody>
      </p:sp>
      <p:sp>
        <p:nvSpPr>
          <p:cNvPr id="15" name="Стрелка вправо 14"/>
          <p:cNvSpPr/>
          <p:nvPr/>
        </p:nvSpPr>
        <p:spPr>
          <a:xfrm>
            <a:off x="4995333" y="3230484"/>
            <a:ext cx="2205405" cy="6286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ru-RU" b="1" dirty="0" smtClean="0">
                <a:solidFill>
                  <a:srgbClr val="FFFFFF"/>
                </a:solidFill>
                <a:ea typeface="Helvetica" pitchFamily="34" charset="0"/>
                <a:cs typeface="Helvetica" pitchFamily="34" charset="0"/>
              </a:rPr>
              <a:t>AI-</a:t>
            </a:r>
            <a:r>
              <a:rPr lang="ru-RU" altLang="ru-RU" b="1" dirty="0" smtClean="0">
                <a:solidFill>
                  <a:srgbClr val="FFFFFF"/>
                </a:solidFill>
                <a:ea typeface="Helvetica" pitchFamily="34" charset="0"/>
                <a:cs typeface="Helvetica" pitchFamily="34" charset="0"/>
              </a:rPr>
              <a:t>ПРОГНОЗ, ПМП</a:t>
            </a:r>
            <a:endParaRPr lang="ru-RU" altLang="ru-RU" b="1" dirty="0">
              <a:solidFill>
                <a:srgbClr val="FFFFFF"/>
              </a:solidFill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9460" name="TextBox 19"/>
          <p:cNvSpPr txBox="1">
            <a:spLocks noChangeArrowheads="1"/>
          </p:cNvSpPr>
          <p:nvPr/>
        </p:nvSpPr>
        <p:spPr bwMode="auto">
          <a:xfrm>
            <a:off x="2189044" y="5962650"/>
            <a:ext cx="9717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800" i="1" dirty="0">
                <a:solidFill>
                  <a:srgbClr val="000000"/>
                </a:solidFill>
                <a:latin typeface="Helvetica" pitchFamily="34" charset="0"/>
              </a:rPr>
              <a:t>Сейчас</a:t>
            </a:r>
          </a:p>
        </p:txBody>
      </p:sp>
      <p:sp>
        <p:nvSpPr>
          <p:cNvPr id="19461" name="TextBox 63"/>
          <p:cNvSpPr txBox="1">
            <a:spLocks noChangeArrowheads="1"/>
          </p:cNvSpPr>
          <p:nvPr/>
        </p:nvSpPr>
        <p:spPr bwMode="auto">
          <a:xfrm>
            <a:off x="8489482" y="5962650"/>
            <a:ext cx="18576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800" i="1" dirty="0">
                <a:solidFill>
                  <a:srgbClr val="000000"/>
                </a:solidFill>
                <a:latin typeface="Helvetica" pitchFamily="34" charset="0"/>
              </a:rPr>
              <a:t>Через </a:t>
            </a:r>
            <a:r>
              <a:rPr lang="ru-RU" altLang="ru-RU" sz="1800" i="1" dirty="0" smtClean="0">
                <a:solidFill>
                  <a:srgbClr val="000000"/>
                </a:solidFill>
                <a:latin typeface="Helvetica" pitchFamily="34" charset="0"/>
              </a:rPr>
              <a:t>год</a:t>
            </a:r>
            <a:endParaRPr lang="ru-RU" altLang="ru-RU" sz="1800" i="1" dirty="0">
              <a:solidFill>
                <a:srgbClr val="000000"/>
              </a:solidFill>
              <a:latin typeface="Helvetica" pitchFamily="34" charset="0"/>
            </a:endParaRPr>
          </a:p>
        </p:txBody>
      </p:sp>
      <p:pic>
        <p:nvPicPr>
          <p:cNvPr id="19462" name="Picture 4" descr="&amp;Kcy;&amp;acy;&amp;rcy;&amp;tcy;&amp;icy;&amp;ncy;&amp;kcy;&amp;icy; &amp;pcy;&amp;ocy; &amp;zcy;&amp;acy;&amp;pcy;&amp;rcy;&amp;ocy;&amp;scy;&amp;ucy; 3D fat 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1150" y="1525548"/>
            <a:ext cx="2872154" cy="417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Овал 24"/>
          <p:cNvSpPr/>
          <p:nvPr/>
        </p:nvSpPr>
        <p:spPr bwMode="auto">
          <a:xfrm>
            <a:off x="9537702" y="2598035"/>
            <a:ext cx="225669" cy="24447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Овал 26"/>
          <p:cNvSpPr/>
          <p:nvPr/>
        </p:nvSpPr>
        <p:spPr bwMode="auto">
          <a:xfrm>
            <a:off x="9537702" y="4270945"/>
            <a:ext cx="227135" cy="246063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Овал 27"/>
          <p:cNvSpPr/>
          <p:nvPr/>
        </p:nvSpPr>
        <p:spPr bwMode="auto">
          <a:xfrm>
            <a:off x="8940204" y="4231502"/>
            <a:ext cx="225669" cy="24447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19466" name="Группа 1"/>
          <p:cNvGrpSpPr>
            <a:grpSpLocks/>
          </p:cNvGrpSpPr>
          <p:nvPr/>
        </p:nvGrpSpPr>
        <p:grpSpPr bwMode="auto">
          <a:xfrm>
            <a:off x="1141915" y="1520825"/>
            <a:ext cx="3185746" cy="4173538"/>
            <a:chOff x="6128193" y="1263111"/>
            <a:chExt cx="3618418" cy="4173456"/>
          </a:xfrm>
        </p:grpSpPr>
        <p:pic>
          <p:nvPicPr>
            <p:cNvPr id="19472" name="Picture 6" descr="&amp;Pcy;&amp;ocy;&amp;khcy;&amp;ocy;&amp;zhcy;&amp;iecy;&amp;iecy; &amp;icy;&amp;zcy;&amp;ocy;&amp;bcy;&amp;rcy;&amp;acy;&amp;zhcy;&amp;iecy;&amp;ncy;&amp;icy;&amp;iecy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8193" y="1263111"/>
              <a:ext cx="3618418" cy="41734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Овал 29"/>
            <p:cNvSpPr/>
            <p:nvPr/>
          </p:nvSpPr>
          <p:spPr bwMode="auto">
            <a:xfrm>
              <a:off x="7815900" y="2314015"/>
              <a:ext cx="243003" cy="24447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1" name="Овал 30"/>
            <p:cNvSpPr/>
            <p:nvPr/>
          </p:nvSpPr>
          <p:spPr bwMode="auto">
            <a:xfrm>
              <a:off x="7416443" y="4152304"/>
              <a:ext cx="244668" cy="24605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2" name="Овал 31"/>
            <p:cNvSpPr/>
            <p:nvPr/>
          </p:nvSpPr>
          <p:spPr bwMode="auto">
            <a:xfrm>
              <a:off x="7967362" y="4155479"/>
              <a:ext cx="244667" cy="24447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19467" name="TextBox 19"/>
          <p:cNvSpPr txBox="1">
            <a:spLocks noChangeArrowheads="1"/>
          </p:cNvSpPr>
          <p:nvPr/>
        </p:nvSpPr>
        <p:spPr bwMode="auto">
          <a:xfrm>
            <a:off x="874818" y="179445"/>
            <a:ext cx="1057347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2400" b="1" dirty="0">
                <a:solidFill>
                  <a:srgbClr val="000000"/>
                </a:solidFill>
                <a:latin typeface="Helvetica" pitchFamily="34" charset="0"/>
              </a:rPr>
              <a:t>Оценка текущего состояния и </a:t>
            </a:r>
            <a:r>
              <a:rPr lang="ru-RU" altLang="ru-RU" sz="2400" b="1" dirty="0" smtClean="0">
                <a:solidFill>
                  <a:srgbClr val="000000"/>
                </a:solidFill>
                <a:latin typeface="Helvetica" pitchFamily="34" charset="0"/>
              </a:rPr>
              <a:t>прогнозирование здоровья водителя</a:t>
            </a:r>
            <a:endParaRPr lang="ru-RU" altLang="ru-RU" sz="2400" b="1" dirty="0">
              <a:solidFill>
                <a:srgbClr val="000000"/>
              </a:solidFill>
              <a:latin typeface="Helvetica" pitchFamily="34" charset="0"/>
            </a:endParaRPr>
          </a:p>
          <a:p>
            <a:pPr algn="ctr"/>
            <a:r>
              <a:rPr lang="en-US" altLang="ru-RU" sz="2400" b="1" dirty="0" smtClean="0">
                <a:solidFill>
                  <a:srgbClr val="000000"/>
                </a:solidFill>
                <a:latin typeface="Helvetica" pitchFamily="34" charset="0"/>
              </a:rPr>
              <a:t>c </a:t>
            </a:r>
            <a:r>
              <a:rPr lang="ru-RU" altLang="ru-RU" sz="2400" b="1" dirty="0" smtClean="0">
                <a:solidFill>
                  <a:srgbClr val="000000"/>
                </a:solidFill>
                <a:latin typeface="Helvetica" pitchFamily="34" charset="0"/>
              </a:rPr>
              <a:t>применением нейросетей </a:t>
            </a:r>
            <a:r>
              <a:rPr lang="en-US" altLang="ru-RU" sz="2400" b="1" dirty="0" smtClean="0">
                <a:solidFill>
                  <a:srgbClr val="000000"/>
                </a:solidFill>
                <a:latin typeface="Helvetica" pitchFamily="34" charset="0"/>
              </a:rPr>
              <a:t>(AI, ML, DL)</a:t>
            </a:r>
            <a:endParaRPr lang="ru-RU" altLang="ru-RU" sz="2400" b="1" dirty="0">
              <a:solidFill>
                <a:srgbClr val="000000"/>
              </a:solidFill>
              <a:latin typeface="Helvetica" pitchFamily="34" charset="0"/>
            </a:endParaRPr>
          </a:p>
        </p:txBody>
      </p:sp>
      <p:sp>
        <p:nvSpPr>
          <p:cNvPr id="19468" name="TextBox 19"/>
          <p:cNvSpPr txBox="1">
            <a:spLocks noChangeArrowheads="1"/>
          </p:cNvSpPr>
          <p:nvPr/>
        </p:nvSpPr>
        <p:spPr bwMode="auto">
          <a:xfrm>
            <a:off x="4663389" y="1520825"/>
            <a:ext cx="260731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800" b="1" dirty="0">
                <a:solidFill>
                  <a:srgbClr val="000000"/>
                </a:solidFill>
                <a:latin typeface="Helvetica" pitchFamily="34" charset="0"/>
              </a:rPr>
              <a:t>Факторы </a:t>
            </a:r>
          </a:p>
          <a:p>
            <a:pPr algn="ctr"/>
            <a:r>
              <a:rPr lang="ru-RU" altLang="ru-RU" sz="1600" dirty="0">
                <a:solidFill>
                  <a:srgbClr val="000000"/>
                </a:solidFill>
                <a:latin typeface="Helvetica" pitchFamily="34" charset="0"/>
              </a:rPr>
              <a:t>(физиологические, </a:t>
            </a:r>
          </a:p>
          <a:p>
            <a:pPr algn="ctr"/>
            <a:r>
              <a:rPr lang="ru-RU" altLang="ru-RU" sz="1600" dirty="0">
                <a:solidFill>
                  <a:srgbClr val="000000"/>
                </a:solidFill>
                <a:latin typeface="Helvetica" pitchFamily="34" charset="0"/>
              </a:rPr>
              <a:t>поведенческие, </a:t>
            </a:r>
            <a:r>
              <a:rPr lang="ru-RU" altLang="ru-RU" sz="1600" dirty="0" smtClean="0">
                <a:solidFill>
                  <a:srgbClr val="000000"/>
                </a:solidFill>
                <a:latin typeface="Helvetica" pitchFamily="34" charset="0"/>
              </a:rPr>
              <a:t>пищевые</a:t>
            </a:r>
            <a:endParaRPr lang="ru-RU" altLang="ru-RU" sz="1600" dirty="0">
              <a:solidFill>
                <a:srgbClr val="000000"/>
              </a:solidFill>
              <a:latin typeface="Helvetica" pitchFamily="34" charset="0"/>
            </a:endParaRPr>
          </a:p>
          <a:p>
            <a:pPr algn="ctr"/>
            <a:r>
              <a:rPr lang="ru-RU" altLang="ru-RU" sz="1600" dirty="0">
                <a:solidFill>
                  <a:srgbClr val="000000"/>
                </a:solidFill>
                <a:latin typeface="Helvetica" pitchFamily="34" charset="0"/>
              </a:rPr>
              <a:t> и т.д.)</a:t>
            </a:r>
          </a:p>
        </p:txBody>
      </p:sp>
      <p:cxnSp>
        <p:nvCxnSpPr>
          <p:cNvPr id="8" name="Прямая со стрелкой 7"/>
          <p:cNvCxnSpPr>
            <a:stCxn id="19468" idx="2"/>
          </p:cNvCxnSpPr>
          <p:nvPr/>
        </p:nvCxnSpPr>
        <p:spPr>
          <a:xfrm flipH="1">
            <a:off x="5967047" y="2628821"/>
            <a:ext cx="1" cy="72398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70" name="TextBox 19"/>
          <p:cNvSpPr txBox="1">
            <a:spLocks noChangeArrowheads="1"/>
          </p:cNvSpPr>
          <p:nvPr/>
        </p:nvSpPr>
        <p:spPr bwMode="auto">
          <a:xfrm>
            <a:off x="4535637" y="4460797"/>
            <a:ext cx="2891472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800" b="1" dirty="0">
                <a:solidFill>
                  <a:srgbClr val="000000"/>
                </a:solidFill>
                <a:latin typeface="Helvetica" pitchFamily="34" charset="0"/>
              </a:rPr>
              <a:t>Вариативные факторы </a:t>
            </a:r>
          </a:p>
          <a:p>
            <a:pPr algn="ctr"/>
            <a:r>
              <a:rPr lang="ru-RU" altLang="ru-RU" sz="1600" dirty="0">
                <a:solidFill>
                  <a:srgbClr val="000000"/>
                </a:solidFill>
                <a:latin typeface="Helvetica" pitchFamily="34" charset="0"/>
              </a:rPr>
              <a:t>(устанавливаются </a:t>
            </a:r>
            <a:r>
              <a:rPr lang="ru-RU" altLang="ru-RU" sz="1600" dirty="0" smtClean="0">
                <a:solidFill>
                  <a:srgbClr val="000000"/>
                </a:solidFill>
                <a:latin typeface="Helvetica" pitchFamily="34" charset="0"/>
              </a:rPr>
              <a:t>работником </a:t>
            </a:r>
            <a:r>
              <a:rPr lang="ru-RU" altLang="ru-RU" sz="1600" dirty="0" smtClean="0">
                <a:solidFill>
                  <a:srgbClr val="000000"/>
                </a:solidFill>
                <a:latin typeface="Helvetica" pitchFamily="34" charset="0"/>
              </a:rPr>
              <a:t>и</a:t>
            </a:r>
            <a:r>
              <a:rPr lang="ru-RU" altLang="ru-RU" sz="1600" dirty="0" smtClean="0">
                <a:solidFill>
                  <a:srgbClr val="000000"/>
                </a:solidFill>
                <a:latin typeface="Helvetica" pitchFamily="34" charset="0"/>
              </a:rPr>
              <a:t> работодателем)</a:t>
            </a:r>
            <a:endParaRPr lang="ru-RU" altLang="ru-RU" sz="1600" dirty="0">
              <a:solidFill>
                <a:srgbClr val="000000"/>
              </a:solidFill>
              <a:latin typeface="Helvetica" pitchFamily="34" charset="0"/>
            </a:endParaRPr>
          </a:p>
        </p:txBody>
      </p:sp>
      <p:cxnSp>
        <p:nvCxnSpPr>
          <p:cNvPr id="42" name="Прямая со стрелкой 41"/>
          <p:cNvCxnSpPr>
            <a:stCxn id="19470" idx="0"/>
          </p:cNvCxnSpPr>
          <p:nvPr/>
        </p:nvCxnSpPr>
        <p:spPr>
          <a:xfrm flipH="1" flipV="1">
            <a:off x="5968781" y="3755945"/>
            <a:ext cx="12592" cy="70485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591179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09650"/>
            <a:ext cx="10515600" cy="516731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Интеграция МИС и ЭМК водителя с платформой </a:t>
            </a:r>
            <a:r>
              <a:rPr lang="en-US" dirty="0" smtClean="0"/>
              <a:t>Webiomed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Обмен обезличенными данными</a:t>
            </a:r>
          </a:p>
          <a:p>
            <a:pPr marL="514350" indent="-514350">
              <a:buAutoNum type="arabicPeriod"/>
            </a:pPr>
            <a:r>
              <a:rPr lang="ru-RU" dirty="0" smtClean="0"/>
              <a:t>Формирование цифрового профиля пациента</a:t>
            </a:r>
          </a:p>
          <a:p>
            <a:pPr marL="514350" indent="-514350">
              <a:buAutoNum type="arabicPeriod"/>
            </a:pPr>
            <a:r>
              <a:rPr lang="ru-RU" dirty="0" smtClean="0"/>
              <a:t>После обработки нейросетями (ИИ)</a:t>
            </a:r>
          </a:p>
          <a:p>
            <a:pPr marL="971550" lvl="1" indent="-514350">
              <a:buAutoNum type="arabicPeriod"/>
            </a:pPr>
            <a:r>
              <a:rPr lang="ru-RU" dirty="0"/>
              <a:t>Комплексная оценка физического здоровья</a:t>
            </a:r>
          </a:p>
          <a:p>
            <a:pPr marL="971550" lvl="1" indent="-514350">
              <a:buAutoNum type="arabicPeriod"/>
            </a:pPr>
            <a:r>
              <a:rPr lang="ru-RU" dirty="0"/>
              <a:t>Расчет рисков развития общих, промышленно обусловленных и профессиональных заболеваний водителя</a:t>
            </a:r>
          </a:p>
          <a:p>
            <a:pPr marL="971550" lvl="1" indent="-514350">
              <a:buAutoNum type="arabicPeriod"/>
            </a:pPr>
            <a:r>
              <a:rPr lang="ru-RU" dirty="0"/>
              <a:t>Подсказки медику и водителю (ПМП)</a:t>
            </a:r>
          </a:p>
          <a:p>
            <a:pPr marL="514350" indent="-514350">
              <a:buAutoNum type="arabicPeriod"/>
            </a:pPr>
            <a:r>
              <a:rPr lang="ru-RU" dirty="0" smtClean="0"/>
              <a:t>Система поддержки принятия медицинских и организационных решений</a:t>
            </a:r>
          </a:p>
          <a:p>
            <a:pPr marL="514350" indent="-514350">
              <a:buAutoNum type="arabicPeriod"/>
            </a:pPr>
            <a:r>
              <a:rPr lang="ru-RU" dirty="0" smtClean="0"/>
              <a:t>Управленческая аналитика для медорганизации, проводящей осмотры</a:t>
            </a:r>
          </a:p>
          <a:p>
            <a:pPr marL="514350" indent="-514350">
              <a:buAutoNum type="arabicPeriod"/>
            </a:pPr>
            <a:r>
              <a:rPr lang="ru-RU" dirty="0" smtClean="0"/>
              <a:t>Управленческая аналитика для предприятия</a:t>
            </a:r>
          </a:p>
          <a:p>
            <a:pPr marL="514350" indent="-514350">
              <a:buAutoNum type="arabicPeriod"/>
            </a:pPr>
            <a:r>
              <a:rPr lang="ru-RU" dirty="0" smtClean="0"/>
              <a:t>Управленческая аналитика для страховой компании</a:t>
            </a:r>
          </a:p>
          <a:p>
            <a:pPr marL="457200" lvl="1" indent="0">
              <a:buNone/>
            </a:pPr>
            <a:r>
              <a:rPr lang="en-US" dirty="0" smtClean="0"/>
              <a:t>https</a:t>
            </a:r>
            <a:r>
              <a:rPr lang="en-US" dirty="0"/>
              <a:t>://webiomed.ru/media/docs/skachat-prezentatsiiu-o-sisteme-webiomed.pdf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8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499107" y="5926706"/>
            <a:ext cx="2319689" cy="5005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smtClean="0"/>
              <a:t>https://</a:t>
            </a:r>
            <a:r>
              <a:rPr lang="en-US" sz="1800" b="1" smtClean="0">
                <a:latin typeface="+mn-lt"/>
              </a:rPr>
              <a:t>webiomed</a:t>
            </a:r>
            <a:r>
              <a:rPr lang="en-US" sz="1800" smtClean="0"/>
              <a:t>.ru/</a:t>
            </a:r>
            <a:endParaRPr lang="ru-RU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3682538" y="133004"/>
            <a:ext cx="40566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Инструментарий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4010405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23636" y="155804"/>
            <a:ext cx="4559238" cy="525179"/>
          </a:xfrm>
          <a:prstGeom prst="roundRect">
            <a:avLst/>
          </a:prstGeom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ЕИС «Медицина </a:t>
            </a:r>
            <a:r>
              <a:rPr lang="ru-RU" sz="3200" b="1" dirty="0"/>
              <a:t>труда»</a:t>
            </a:r>
            <a:endParaRPr lang="ru-RU" sz="3200" b="1" dirty="0"/>
          </a:p>
        </p:txBody>
      </p:sp>
      <p:sp>
        <p:nvSpPr>
          <p:cNvPr id="10" name="Прямоугольник с двумя скругленными соседними углами 9"/>
          <p:cNvSpPr/>
          <p:nvPr/>
        </p:nvSpPr>
        <p:spPr>
          <a:xfrm>
            <a:off x="2398515" y="3320339"/>
            <a:ext cx="7704220" cy="485063"/>
          </a:xfrm>
          <a:prstGeom prst="round2SameRect">
            <a:avLst/>
          </a:prstGeom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Электронная медицинская карта работника (МИС, </a:t>
            </a:r>
            <a:r>
              <a:rPr lang="ru-RU" dirty="0" smtClean="0"/>
              <a:t>ЕГИСЗ, </a:t>
            </a:r>
            <a:r>
              <a:rPr lang="ru-RU" dirty="0" err="1" smtClean="0"/>
              <a:t>иЭМК</a:t>
            </a:r>
            <a:r>
              <a:rPr lang="ru-RU" dirty="0" smtClean="0"/>
              <a:t>, </a:t>
            </a:r>
            <a:r>
              <a:rPr lang="ru-RU" b="1" dirty="0" smtClean="0">
                <a:solidFill>
                  <a:srgbClr val="FFFF00"/>
                </a:solidFill>
              </a:rPr>
              <a:t>ЕЦОЗ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11" name="Прямоугольник с двумя скругленными соседними углами 10"/>
          <p:cNvSpPr/>
          <p:nvPr/>
        </p:nvSpPr>
        <p:spPr>
          <a:xfrm>
            <a:off x="3081435" y="2649765"/>
            <a:ext cx="7021301" cy="485063"/>
          </a:xfrm>
          <a:prstGeom prst="round2SameRect">
            <a:avLst/>
          </a:prstGeom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Профилактический осмотр или диспансеризация, вакцинация</a:t>
            </a:r>
            <a:endParaRPr lang="ru-RU" dirty="0"/>
          </a:p>
        </p:txBody>
      </p:sp>
      <p:sp>
        <p:nvSpPr>
          <p:cNvPr id="12" name="Прямоугольник с двумя скругленными соседними углами 11"/>
          <p:cNvSpPr/>
          <p:nvPr/>
        </p:nvSpPr>
        <p:spPr>
          <a:xfrm>
            <a:off x="3751823" y="2020047"/>
            <a:ext cx="6350912" cy="485063"/>
          </a:xfrm>
          <a:prstGeom prst="round2SameRect">
            <a:avLst/>
          </a:prstGeom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Предварительный или периодический медицинский осмотр</a:t>
            </a:r>
            <a:endParaRPr lang="ru-RU" dirty="0"/>
          </a:p>
        </p:txBody>
      </p:sp>
      <p:sp>
        <p:nvSpPr>
          <p:cNvPr id="13" name="Прямоугольник с двумя скругленными соседними углами 12"/>
          <p:cNvSpPr/>
          <p:nvPr/>
        </p:nvSpPr>
        <p:spPr>
          <a:xfrm>
            <a:off x="4509507" y="1422415"/>
            <a:ext cx="5593228" cy="485063"/>
          </a:xfrm>
          <a:prstGeom prst="round2SameRect">
            <a:avLst/>
          </a:prstGeom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Дистанционный предсменный медосмотр</a:t>
            </a:r>
            <a:endParaRPr lang="ru-RU" dirty="0"/>
          </a:p>
        </p:txBody>
      </p:sp>
      <p:cxnSp>
        <p:nvCxnSpPr>
          <p:cNvPr id="16" name="Скругленная соединительная линия 15"/>
          <p:cNvCxnSpPr/>
          <p:nvPr/>
        </p:nvCxnSpPr>
        <p:spPr>
          <a:xfrm rot="10800000" flipV="1">
            <a:off x="5193252" y="5648364"/>
            <a:ext cx="1121968" cy="389577"/>
          </a:xfrm>
          <a:prstGeom prst="curvedConnector3">
            <a:avLst>
              <a:gd name="adj1" fmla="val 50000"/>
            </a:avLst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Скругленная соединительная линия 18"/>
          <p:cNvCxnSpPr/>
          <p:nvPr/>
        </p:nvCxnSpPr>
        <p:spPr>
          <a:xfrm>
            <a:off x="4749339" y="4763088"/>
            <a:ext cx="1541123" cy="376179"/>
          </a:xfrm>
          <a:prstGeom prst="curvedConnector3">
            <a:avLst>
              <a:gd name="adj1" fmla="val 50000"/>
            </a:avLst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Скругленная соединительная линия 22"/>
          <p:cNvCxnSpPr/>
          <p:nvPr/>
        </p:nvCxnSpPr>
        <p:spPr>
          <a:xfrm rot="10800000" flipV="1">
            <a:off x="5048598" y="5635660"/>
            <a:ext cx="1628952" cy="194790"/>
          </a:xfrm>
          <a:prstGeom prst="curvedConnector3">
            <a:avLst>
              <a:gd name="adj1" fmla="val 50000"/>
            </a:avLst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Скругленная соединительная линия 24"/>
          <p:cNvCxnSpPr/>
          <p:nvPr/>
        </p:nvCxnSpPr>
        <p:spPr>
          <a:xfrm>
            <a:off x="4882874" y="4763088"/>
            <a:ext cx="1432346" cy="756121"/>
          </a:xfrm>
          <a:prstGeom prst="curvedConnector3">
            <a:avLst>
              <a:gd name="adj1" fmla="val 50000"/>
            </a:avLst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Скругленная соединительная линия 67"/>
          <p:cNvCxnSpPr/>
          <p:nvPr/>
        </p:nvCxnSpPr>
        <p:spPr>
          <a:xfrm rot="10800000">
            <a:off x="5281250" y="5635662"/>
            <a:ext cx="969377" cy="12700"/>
          </a:xfrm>
          <a:prstGeom prst="curvedConnector3">
            <a:avLst>
              <a:gd name="adj1" fmla="val 50000"/>
            </a:avLst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Скругленная соединительная линия 71"/>
          <p:cNvCxnSpPr/>
          <p:nvPr/>
        </p:nvCxnSpPr>
        <p:spPr>
          <a:xfrm>
            <a:off x="5519899" y="4951177"/>
            <a:ext cx="730726" cy="443027"/>
          </a:xfrm>
          <a:prstGeom prst="curvedConnector3">
            <a:avLst>
              <a:gd name="adj1" fmla="val 50000"/>
            </a:avLst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Рисунок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9815" y="3930406"/>
            <a:ext cx="4156364" cy="292759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8197" y="3877115"/>
            <a:ext cx="2970083" cy="2806319"/>
          </a:xfrm>
          <a:prstGeom prst="rect">
            <a:avLst/>
          </a:prstGeom>
        </p:spPr>
      </p:pic>
      <p:sp>
        <p:nvSpPr>
          <p:cNvPr id="35" name="Прямоугольник с двумя скругленными соседними углами 34"/>
          <p:cNvSpPr/>
          <p:nvPr/>
        </p:nvSpPr>
        <p:spPr>
          <a:xfrm>
            <a:off x="6010266" y="224868"/>
            <a:ext cx="4092469" cy="485063"/>
          </a:xfrm>
          <a:prstGeom prst="round2SameRect">
            <a:avLst/>
          </a:prstGeom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FFFF00"/>
                </a:solidFill>
              </a:rPr>
              <a:t>Управление рисками, СППР</a:t>
            </a:r>
            <a:r>
              <a:rPr lang="ru-RU" sz="1600" b="1" dirty="0" smtClean="0">
                <a:solidFill>
                  <a:srgbClr val="FFFF00"/>
                </a:solidFill>
              </a:rPr>
              <a:t>, ПМП, </a:t>
            </a:r>
            <a:r>
              <a:rPr lang="ru-RU" sz="1600" b="1" dirty="0">
                <a:solidFill>
                  <a:srgbClr val="FFFF00"/>
                </a:solidFill>
              </a:rPr>
              <a:t>УЗР, ЗОЖ</a:t>
            </a:r>
            <a:endParaRPr lang="ru-RU" sz="1600" b="1" dirty="0">
              <a:solidFill>
                <a:srgbClr val="FFFF00"/>
              </a:solidFill>
            </a:endParaRPr>
          </a:p>
        </p:txBody>
      </p:sp>
      <p:sp>
        <p:nvSpPr>
          <p:cNvPr id="36" name="Прямоугольник с двумя скругленными соседними углами 35"/>
          <p:cNvSpPr/>
          <p:nvPr/>
        </p:nvSpPr>
        <p:spPr>
          <a:xfrm>
            <a:off x="5281249" y="832750"/>
            <a:ext cx="4821487" cy="485063"/>
          </a:xfrm>
          <a:prstGeom prst="round2SameRect">
            <a:avLst/>
          </a:prstGeom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Цифровой профиль здоровья </a:t>
            </a:r>
            <a:r>
              <a:rPr lang="ru-RU" sz="1600" dirty="0" smtClean="0"/>
              <a:t>работника - еКлон</a:t>
            </a:r>
            <a:endParaRPr lang="ru-RU" sz="1600" dirty="0"/>
          </a:p>
        </p:txBody>
      </p:sp>
      <p:sp>
        <p:nvSpPr>
          <p:cNvPr id="45" name="TextBox 44"/>
          <p:cNvSpPr txBox="1"/>
          <p:nvPr/>
        </p:nvSpPr>
        <p:spPr>
          <a:xfrm>
            <a:off x="5492697" y="6189782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МКБ-11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41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9782" y="269710"/>
            <a:ext cx="10774018" cy="16842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latin typeface="+mn-lt"/>
              </a:rPr>
              <a:t>Потребности водителя в персональном медицинском помощнике </a:t>
            </a:r>
            <a:r>
              <a:rPr lang="ru-RU" sz="2700" b="1" dirty="0">
                <a:latin typeface="+mn-lt"/>
              </a:rPr>
              <a:t>(ПМП</a:t>
            </a:r>
            <a:r>
              <a:rPr lang="ru-RU" sz="2700" b="1" dirty="0" smtClean="0">
                <a:latin typeface="+mn-lt"/>
              </a:rPr>
              <a:t>)</a:t>
            </a:r>
            <a:br>
              <a:rPr lang="ru-RU" sz="2700" b="1" dirty="0" smtClean="0">
                <a:latin typeface="+mn-lt"/>
              </a:rPr>
            </a:br>
            <a:r>
              <a:rPr lang="ru-RU" sz="2700" b="1" dirty="0" smtClean="0">
                <a:latin typeface="+mn-lt"/>
              </a:rPr>
              <a:t/>
            </a:r>
            <a:br>
              <a:rPr lang="ru-RU" sz="2700" b="1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>Автоматизированные электронные направления (СППР) от медорганизации (медика) для транспортного предприятия (водителя). </a:t>
            </a:r>
            <a:endParaRPr lang="ru-RU" sz="24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95988"/>
            <a:ext cx="10515600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/>
              <a:t>1. На </a:t>
            </a:r>
            <a:r>
              <a:rPr lang="ru-RU" dirty="0"/>
              <a:t>профилактический осмотр или диспансеризацию</a:t>
            </a:r>
          </a:p>
          <a:p>
            <a:pPr marL="0" indent="0">
              <a:buNone/>
            </a:pPr>
            <a:r>
              <a:rPr lang="ru-RU" dirty="0" smtClean="0"/>
              <a:t>2. На </a:t>
            </a:r>
            <a:r>
              <a:rPr lang="ru-RU" dirty="0"/>
              <a:t>токсико-химическое </a:t>
            </a:r>
            <a:r>
              <a:rPr lang="ru-RU" dirty="0" smtClean="0"/>
              <a:t>исследование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3. На </a:t>
            </a:r>
            <a:r>
              <a:rPr lang="ru-RU" dirty="0"/>
              <a:t>периодический осмотр</a:t>
            </a:r>
          </a:p>
          <a:p>
            <a:pPr marL="0" indent="0">
              <a:buNone/>
            </a:pPr>
            <a:r>
              <a:rPr lang="ru-RU" dirty="0" smtClean="0"/>
              <a:t>4. На </a:t>
            </a:r>
            <a:r>
              <a:rPr lang="ru-RU" dirty="0"/>
              <a:t>обследование или лечение (по </a:t>
            </a:r>
            <a:r>
              <a:rPr lang="ru-RU" dirty="0" smtClean="0"/>
              <a:t>ОМС или ДМС)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5. На </a:t>
            </a:r>
            <a:r>
              <a:rPr lang="ru-RU" dirty="0"/>
              <a:t>вакцинацию</a:t>
            </a:r>
          </a:p>
          <a:p>
            <a:pPr marL="0" indent="0">
              <a:buNone/>
            </a:pPr>
            <a:r>
              <a:rPr lang="ru-RU" dirty="0" smtClean="0"/>
              <a:t>6. На санаторно-курортное </a:t>
            </a:r>
            <a:r>
              <a:rPr lang="ru-RU" dirty="0"/>
              <a:t>лечение</a:t>
            </a:r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8.Рекомендации </a:t>
            </a:r>
            <a:r>
              <a:rPr lang="ru-RU" dirty="0"/>
              <a:t>по диетическому питанию</a:t>
            </a:r>
          </a:p>
          <a:p>
            <a:pPr marL="0" indent="0">
              <a:buNone/>
            </a:pPr>
            <a:r>
              <a:rPr lang="ru-RU" dirty="0" smtClean="0"/>
              <a:t>9. Рекомендации </a:t>
            </a:r>
            <a:r>
              <a:rPr lang="ru-RU" dirty="0"/>
              <a:t>физическим нагрузкам</a:t>
            </a:r>
          </a:p>
          <a:p>
            <a:pPr marL="0" indent="0">
              <a:buNone/>
            </a:pPr>
            <a:r>
              <a:rPr lang="ru-RU" dirty="0" smtClean="0"/>
              <a:t>10. Рекомендации </a:t>
            </a:r>
            <a:r>
              <a:rPr lang="ru-RU" dirty="0"/>
              <a:t>по образу </a:t>
            </a:r>
            <a:r>
              <a:rPr lang="ru-RU" dirty="0" smtClean="0"/>
              <a:t>жизни (ЗОЖ)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11. Информирование о группе </a:t>
            </a:r>
            <a:r>
              <a:rPr lang="ru-RU" dirty="0"/>
              <a:t>здоровья </a:t>
            </a:r>
            <a:r>
              <a:rPr lang="ru-RU" dirty="0" smtClean="0"/>
              <a:t>водителя и работодателя</a:t>
            </a:r>
          </a:p>
          <a:p>
            <a:pPr marL="0" indent="0">
              <a:buNone/>
            </a:pPr>
            <a:r>
              <a:rPr lang="ru-RU" dirty="0" smtClean="0"/>
              <a:t>12. Информирование о факторах </a:t>
            </a:r>
            <a:r>
              <a:rPr lang="ru-RU" dirty="0"/>
              <a:t>риска для здоровья водителя </a:t>
            </a:r>
            <a:r>
              <a:rPr lang="ru-RU" dirty="0" smtClean="0"/>
              <a:t>и работодателя </a:t>
            </a:r>
          </a:p>
          <a:p>
            <a:pPr marL="0" indent="0">
              <a:buNone/>
            </a:pPr>
            <a:r>
              <a:rPr lang="ru-RU" dirty="0" smtClean="0"/>
              <a:t>13. Информирование по управлению риском развития гипертонической болезни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043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19140" y="1448600"/>
            <a:ext cx="104241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Перспективы применения </a:t>
            </a:r>
            <a:r>
              <a:rPr lang="ru-RU" sz="3200" b="1" dirty="0" smtClean="0"/>
              <a:t>СППР для </a:t>
            </a:r>
            <a:r>
              <a:rPr lang="ru-RU" sz="3200" b="1" dirty="0" smtClean="0"/>
              <a:t>дистанционных медосмотров водителей</a:t>
            </a:r>
            <a:endParaRPr lang="ru-RU" sz="32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2956" y="3052011"/>
            <a:ext cx="3596125" cy="862197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6684264" y="3083211"/>
            <a:ext cx="40233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Проф. Кузнецов Пётр </a:t>
            </a:r>
            <a:br>
              <a:rPr lang="ru-RU" sz="2400" b="1" dirty="0" smtClean="0"/>
            </a:br>
            <a:r>
              <a:rPr lang="en-US" sz="2400" b="1" dirty="0" smtClean="0"/>
              <a:t>https</a:t>
            </a:r>
            <a:r>
              <a:rPr lang="en-US" sz="2400" b="1" dirty="0" smtClean="0"/>
              <a:t>://t.me/petr_pavlovich</a:t>
            </a:r>
            <a:endParaRPr lang="ru-RU" sz="2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453920" y="5362590"/>
            <a:ext cx="25327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2 июня 2023 г</a:t>
            </a:r>
            <a:r>
              <a:rPr lang="ru-RU" b="1" dirty="0" smtClean="0"/>
              <a:t>. , Москва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9635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7337</TotalTime>
  <Words>580</Words>
  <Application>Microsoft Office PowerPoint</Application>
  <PresentationFormat>Широкоэкранный</PresentationFormat>
  <Paragraphs>67</Paragraphs>
  <Slides>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Helvetica</vt:lpstr>
      <vt:lpstr>Тема Office</vt:lpstr>
      <vt:lpstr>Презентация PowerPoint</vt:lpstr>
      <vt:lpstr>Минздрав России Из 10 трендов развития нейросеток (AI, ML, DL) для массовых дистанционных медосмотров водителей </vt:lpstr>
      <vt:lpstr>Презентация PowerPoint</vt:lpstr>
      <vt:lpstr>Презентация PowerPoint</vt:lpstr>
      <vt:lpstr>Презентация PowerPoint</vt:lpstr>
      <vt:lpstr>Потребности водителя в персональном медицинском помощнике (ПМП)  Автоматизированные электронные направления (СППР) от медорганизации (медика) для транспортного предприятия (водителя).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Hewlett-Packard Company</dc:creator>
  <cp:lastModifiedBy>Hewlett-Packard Company</cp:lastModifiedBy>
  <cp:revision>99</cp:revision>
  <dcterms:created xsi:type="dcterms:W3CDTF">2023-05-06T16:06:19Z</dcterms:created>
  <dcterms:modified xsi:type="dcterms:W3CDTF">2023-05-31T11:13:18Z</dcterms:modified>
</cp:coreProperties>
</file>