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5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1D498-F11B-E6AE-EE34-CC9E14CB3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C28FA-7054-ED02-5EE6-7654B574E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95E27E-0147-A95D-BB35-8EDB3DC3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37731-431E-4416-A9F5-0190723B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894CA-8CDE-5612-B703-9BD25DA7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9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4F82D-F5E9-7835-7FBA-81C73ABA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2EA6BE-84F0-CB1C-8964-8FED0FD7A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9599C3-9F87-658E-C422-8E5106AA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0E435-E82C-8B6C-4BB4-C1C08E91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BF599-7177-8332-FD87-AAEBDDDD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84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70E2584-7AB3-1D13-438A-0D9A48E98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ACF06-F15C-5518-90F7-02205EEEB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F9D5CF-A04D-0528-1B94-5770D606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B356C-DE39-4E7B-ADB9-4218108C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0D47FD-FFEF-F4B4-4C09-8ACA198B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1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4DAB1-9CC7-34A3-3611-F9F609FC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50A9C6-9C59-62E5-C1C5-87CB2E2A9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D11808-229F-63A7-C63B-BDD1DEFC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E92D21-ECE5-23B3-6396-59EC332A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27AF26-927E-5396-2AC9-36D2153D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6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8438F-147A-1842-40F3-F6B6BFA4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C01F9F-A3D3-3171-02D9-61B613E0A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AEE20-BF91-18A8-BCB2-CEF1E8A1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2BB0D3-0CA2-B889-B57D-177FB15B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EFA935-E058-A969-1422-AB79EA91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5E1C4-B520-580A-6C5F-F4B004B5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F738F-4B34-E536-3301-CE6E67266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37594B-B2CB-500D-4E4D-3142FB90D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F06DFD-5E82-DFCF-C83D-B16A7DE5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6CFBA2-EE1D-7E3A-947D-2DF79CB0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8FF440-2D4F-DCE0-F570-5CC02E0F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FB3FE-CD2E-B76C-E634-ABB7FA41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A5FF93-D189-5B27-32C1-6FB350158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E9F6F-1424-0193-D6B3-2C05E0E62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297FBA-11E2-C3B9-7FA1-F4EEF6844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87E89A-2E69-B95F-2253-CAFB270FE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2F3284-4CFF-B3A1-D56A-DDE424B3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057602-FB68-BDD7-DFB2-F2118F77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5320EF-85B9-34EE-B469-48FDB54F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7F470-8F7B-F41E-50B2-352663E7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0AA0EE-2E7C-1F23-1CBC-5E1F5463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4A70C9-568B-5EC9-1BA2-08850C68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A0B168-CCDC-E866-3E5A-359899F9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7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7D56E9-83AD-3A98-CD4E-1554D8CD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341C2C-B66D-D495-CD69-3E927F48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2AB2AA-5552-C5AD-887F-46BBD403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C8385-AA7C-D82F-CB03-2492B827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84AEE0-48A4-0FF4-9E34-B48D5BB5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D6EC7D-835E-DDED-6150-EBADCDA0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08FB7D-17D7-B209-320E-6BF1E09C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375735-50B5-79D2-A66C-F60B4A09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F694C5-86E5-B3EF-1B52-DE803209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6989C-641A-E8F7-C7EC-3C3CEF13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250982-C95B-C14E-63A2-E924C5F54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2C9BF6-69D6-DE54-31C1-745DC0E8C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C1D05D-D2FE-26CC-2500-71A292CF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4AF47C-795B-A13B-AAD7-3F7CB37F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7D38E2-4351-6069-9748-BE37D14C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5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DD6B6-6FF6-4678-8675-70CBF083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7B803C-18DF-3CCF-4AF9-163ED6FAC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D4DA2-344F-B56C-2266-9D7765D67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D46F-D267-5B45-A9F4-BB167850C34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17B09E-73EC-7A2C-99EA-8497B1D51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2A32A6-3638-4801-505C-4F3A43761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AD1A-8D6E-D645-9E0E-BC3B5155E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2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36DFF-2CF2-A64E-AC62-9875E46E3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5296"/>
            <a:ext cx="9144000" cy="22144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Цифровые данные – основа для решений на базе искусственного интеллекта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7B4874-4659-1E4B-9085-DF1FBEBDE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704"/>
            <a:ext cx="9144000" cy="199930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Шадёркин</a:t>
            </a:r>
            <a:r>
              <a:rPr lang="ru-RU" dirty="0"/>
              <a:t> Игорь Аркадьевич</a:t>
            </a:r>
          </a:p>
          <a:p>
            <a:r>
              <a:rPr lang="ru-RU" dirty="0"/>
              <a:t>Уролог, </a:t>
            </a:r>
            <a:r>
              <a:rPr lang="ru-RU" dirty="0" err="1"/>
              <a:t>к.м.н</a:t>
            </a:r>
            <a:r>
              <a:rPr lang="ru-RU" dirty="0"/>
              <a:t>, заведующий лабораторией электронного здравоохранения Института цифровой медицины ФГАОУ ВО Первый МГМУ имени И.М. Сеченова Минздрава России (</a:t>
            </a:r>
            <a:r>
              <a:rPr lang="ru-RU" dirty="0" err="1"/>
              <a:t>Сеченовский</a:t>
            </a:r>
            <a:r>
              <a:rPr lang="ru-RU" dirty="0"/>
              <a:t> Университет)</a:t>
            </a:r>
          </a:p>
          <a:p>
            <a:pPr fontAlgn="ctr"/>
            <a:r>
              <a:rPr lang="ru-RU" b="1" dirty="0" err="1"/>
              <a:t>Телемедфорум</a:t>
            </a:r>
            <a:r>
              <a:rPr lang="ru-RU" b="1" dirty="0"/>
              <a:t> 2023</a:t>
            </a:r>
          </a:p>
          <a:p>
            <a:r>
              <a:rPr lang="ru-RU" dirty="0"/>
              <a:t>1-2 июня 2023 года, Санкт-Петербург, Россия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F86218-9B9F-FE4A-ABAB-DAC673BEA9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3" t="18419" r="18062" b="15194"/>
          <a:stretch/>
        </p:blipFill>
        <p:spPr>
          <a:xfrm>
            <a:off x="4611149" y="77054"/>
            <a:ext cx="2969702" cy="22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7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A9DBB-5738-0BE8-91FD-FA0B39A6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4. Недостаточно знаний о текущем состоянии пациента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5EBD2A-B20D-5711-503B-C84BA2897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доступа к диагностическим инструментам</a:t>
            </a:r>
          </a:p>
          <a:p>
            <a:r>
              <a:rPr lang="ru-RU" dirty="0"/>
              <a:t>Финансовые ограничения при обследовании и выборе метода лечения</a:t>
            </a:r>
          </a:p>
          <a:p>
            <a:r>
              <a:rPr lang="ru-RU" dirty="0"/>
              <a:t>Требуется время на обследование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Санкции…</a:t>
            </a:r>
          </a:p>
        </p:txBody>
      </p:sp>
    </p:spTree>
    <p:extLst>
      <p:ext uri="{BB962C8B-B14F-4D97-AF65-F5344CB8AC3E}">
        <p14:creationId xmlns:p14="http://schemas.microsoft.com/office/powerpoint/2010/main" val="65917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FAAC66A-0479-C698-3E0A-FCB40A81C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1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C530B2-E000-C1FD-4A22-EE4D4790636B}"/>
              </a:ext>
            </a:extLst>
          </p:cNvPr>
          <p:cNvSpPr txBox="1"/>
          <p:nvPr/>
        </p:nvSpPr>
        <p:spPr>
          <a:xfrm>
            <a:off x="6659213" y="1122926"/>
            <a:ext cx="492318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Helvetica Neue" panose="02000503000000020004" pitchFamily="2" charset="0"/>
              </a:rPr>
              <a:t>Сначала данные, а потом искусственный интеллект </a:t>
            </a:r>
          </a:p>
          <a:p>
            <a:pPr algn="ctr"/>
            <a:endParaRPr lang="ru-RU" sz="2800" dirty="0">
              <a:latin typeface="Helvetica Neue" panose="02000503000000020004" pitchFamily="2" charset="0"/>
            </a:endParaRPr>
          </a:p>
          <a:p>
            <a:pPr algn="ctr"/>
            <a:r>
              <a:rPr lang="ru-RU" sz="2800" dirty="0">
                <a:latin typeface="Helvetica Neue" panose="02000503000000020004" pitchFamily="2" charset="0"/>
              </a:rPr>
              <a:t>ИИ не должен конкурировать за ресурсы с решениями для оцифровки данных…</a:t>
            </a:r>
            <a:endParaRPr lang="ru-RU" sz="2800" dirty="0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4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B1C8-EAFE-32EF-703D-54F3DD18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31648"/>
            <a:ext cx="7159752" cy="1071858"/>
          </a:xfrm>
        </p:spPr>
        <p:txBody>
          <a:bodyPr/>
          <a:lstStyle/>
          <a:p>
            <a:r>
              <a:rPr lang="en" b="1" dirty="0"/>
              <a:t>GPT</a:t>
            </a:r>
            <a:r>
              <a:rPr lang="ru-RU" b="1" dirty="0"/>
              <a:t>-</a:t>
            </a:r>
            <a:r>
              <a:rPr lang="en" b="1" dirty="0"/>
              <a:t>chat </a:t>
            </a:r>
            <a:r>
              <a:rPr lang="ru-RU" b="1" dirty="0"/>
              <a:t>всех вылечит</a:t>
            </a:r>
          </a:p>
        </p:txBody>
      </p:sp>
      <p:pic>
        <p:nvPicPr>
          <p:cNvPr id="5" name="Рисунок 4" descr="Изображение выглядит как снимок экрана, мультфильм, 3D-моделирование, Компьютерная игра&#10;&#10;Автоматически созданное описание">
            <a:extLst>
              <a:ext uri="{FF2B5EF4-FFF2-40B4-BE49-F238E27FC236}">
                <a16:creationId xmlns:a16="http://schemas.microsoft.com/office/drawing/2014/main" id="{41173BFB-FC16-16E9-D0AA-ED39AE79B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1541799"/>
            <a:ext cx="7772400" cy="4310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AF2DEE-EE98-9F15-8BF7-E06AA53DCC4A}"/>
              </a:ext>
            </a:extLst>
          </p:cNvPr>
          <p:cNvSpPr txBox="1"/>
          <p:nvPr/>
        </p:nvSpPr>
        <p:spPr>
          <a:xfrm>
            <a:off x="697325" y="5980021"/>
            <a:ext cx="6100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Helvetica Neue" panose="02000503000000020004" pitchFamily="2" charset="0"/>
              </a:rPr>
              <a:t>⚡</a:t>
            </a:r>
            <a:r>
              <a:rPr lang="ru-RU" b="1" dirty="0">
                <a:effectLst/>
                <a:latin typeface="Helvetica Neue" panose="02000503000000020004" pitchFamily="2" charset="0"/>
              </a:rPr>
              <a:t>Российские ученые разработали специальный бот для консультаций пациентов⚡</a:t>
            </a:r>
            <a:endParaRPr lang="ru-RU" dirty="0">
              <a:effectLst/>
              <a:latin typeface="Helvetica Neue" panose="02000503000000020004" pitchFamily="2" charset="0"/>
            </a:endParaRPr>
          </a:p>
        </p:txBody>
      </p:sp>
      <p:pic>
        <p:nvPicPr>
          <p:cNvPr id="9" name="Рисунок 8" descr="Изображение выглядит как Медицинское оборудование, медицинский, одежда, здравоохранение&#10;&#10;Автоматически созданное описание">
            <a:extLst>
              <a:ext uri="{FF2B5EF4-FFF2-40B4-BE49-F238E27FC236}">
                <a16:creationId xmlns:a16="http://schemas.microsoft.com/office/drawing/2014/main" id="{25A71DFD-11DA-9BAD-783A-23738F4FF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150" y="1541799"/>
            <a:ext cx="4310850" cy="4310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135CED-E3A3-7B8E-3580-04BB68E67713}"/>
              </a:ext>
            </a:extLst>
          </p:cNvPr>
          <p:cNvSpPr txBox="1"/>
          <p:nvPr/>
        </p:nvSpPr>
        <p:spPr>
          <a:xfrm>
            <a:off x="8106399" y="5980021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Врач-уролог делает </a:t>
            </a:r>
            <a:r>
              <a:rPr lang="ru-RU" b="1" dirty="0" err="1"/>
              <a:t>урофлоуметрию</a:t>
            </a:r>
            <a:endParaRPr lang="ru-RU" b="1" dirty="0"/>
          </a:p>
          <a:p>
            <a:endParaRPr lang="ru-RU" b="1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D2E4AA-9FDD-3678-70D6-BF0F28FE7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4938" y="0"/>
            <a:ext cx="2023102" cy="154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3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зображение выглядит как одежда, человек, Человеческое лицо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id="{45469EEE-D309-E76B-55B0-FAD682ABEC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Rectangle 411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49577-CACC-0BC6-1FE5-129CC6814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Где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ваш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искусственный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интеллект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?»</a:t>
            </a:r>
          </a:p>
        </p:txBody>
      </p:sp>
      <p:cxnSp>
        <p:nvCxnSpPr>
          <p:cNvPr id="4114" name="Straight Connector 411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Straight Connector 411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89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2" name="Picture 2" descr="Изображение выглядит как птица, курица, клюв, курообразные&#10;&#10;Автоматически созданное описание">
            <a:extLst>
              <a:ext uri="{FF2B5EF4-FFF2-40B4-BE49-F238E27FC236}">
                <a16:creationId xmlns:a16="http://schemas.microsoft.com/office/drawing/2014/main" id="{254DF14E-2406-29DC-A5A3-5CD672A2A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0" b="1683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7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B8AA9-7327-D164-F0B7-1092501B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655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Очевидные и наиболее часто упоминаемые причины некачественной работы ИИ в медицине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02FBE2-C4DF-0C26-751C-8A89EA07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4977"/>
            <a:ext cx="10515600" cy="3701986"/>
          </a:xfrm>
        </p:spPr>
        <p:txBody>
          <a:bodyPr/>
          <a:lstStyle/>
          <a:p>
            <a:r>
              <a:rPr lang="ru-RU" dirty="0"/>
              <a:t>Ошибки в использовании программных библиотек</a:t>
            </a:r>
          </a:p>
          <a:p>
            <a:r>
              <a:rPr lang="ru-RU" dirty="0"/>
              <a:t>Некачественно собранные медицинские данные</a:t>
            </a:r>
          </a:p>
          <a:p>
            <a:r>
              <a:rPr lang="ru-RU" dirty="0"/>
              <a:t>Недостаточное количество данных или выборки данных для обучения алгоритма</a:t>
            </a:r>
          </a:p>
          <a:p>
            <a:r>
              <a:rPr lang="ru-RU" dirty="0"/>
              <a:t>Нерепрезентативная выборка (не все данные, не по всем клиническим случаям оказались в дата-сете)</a:t>
            </a:r>
          </a:p>
          <a:p>
            <a:r>
              <a:rPr lang="ru-RU" dirty="0"/>
              <a:t>Ошибки в разработке программного продукта</a:t>
            </a:r>
          </a:p>
        </p:txBody>
      </p:sp>
    </p:spTree>
    <p:extLst>
      <p:ext uri="{BB962C8B-B14F-4D97-AF65-F5344CB8AC3E}">
        <p14:creationId xmlns:p14="http://schemas.microsoft.com/office/powerpoint/2010/main" val="2845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50760-1AA6-4F11-A905-74497F256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1. Искажение первичных медицинских знаний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9673D-7093-398A-F3A5-4A42DBD91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5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Приверженность эксперта к определенной «Школе»</a:t>
            </a:r>
          </a:p>
          <a:p>
            <a:r>
              <a:rPr lang="ru-RU" dirty="0"/>
              <a:t>Искажение знаний, полученных в ходе клинических исследований</a:t>
            </a:r>
          </a:p>
          <a:p>
            <a:r>
              <a:rPr lang="ru-RU" dirty="0"/>
              <a:t>Публикации в научной литературе изначально в своем большинстве подтверждают первоначальную гипотезу исследователей</a:t>
            </a:r>
          </a:p>
          <a:p>
            <a:pPr lvl="1"/>
            <a:r>
              <a:rPr lang="ru-RU" dirty="0"/>
              <a:t>Данные с отрицательными результатами клинических исследований обычно не публикуются</a:t>
            </a:r>
          </a:p>
          <a:p>
            <a:pPr lvl="1"/>
            <a:r>
              <a:rPr lang="ru-RU" dirty="0"/>
              <a:t>Врачи редко говорят о своих ошибках на страницах высокорейтинговых научных журналов</a:t>
            </a:r>
          </a:p>
          <a:p>
            <a:r>
              <a:rPr lang="ru-RU" dirty="0"/>
              <a:t>«Заказной» характер клинических исследований – за многими исследованиями с «правильным дизайном» стоят заказчики</a:t>
            </a:r>
          </a:p>
          <a:p>
            <a:pPr lvl="1"/>
            <a:r>
              <a:rPr lang="ru-RU" dirty="0"/>
              <a:t>«Правильный дизайн» исследования позволяет публиковать результаты в высокорейтинговых научных журналах</a:t>
            </a:r>
          </a:p>
          <a:p>
            <a:pPr lvl="1"/>
            <a:r>
              <a:rPr lang="ru-RU" dirty="0"/>
              <a:t>Эти правильно построенные клинические исследования влияют на клинические рекомендации, </a:t>
            </a:r>
            <a:r>
              <a:rPr lang="ru-RU" dirty="0" err="1"/>
              <a:t>референсные</a:t>
            </a:r>
            <a:r>
              <a:rPr lang="ru-RU" dirty="0"/>
              <a:t> значения физиологических показателей (были изменены </a:t>
            </a:r>
            <a:r>
              <a:rPr lang="ru-RU" dirty="0" err="1"/>
              <a:t>референсные</a:t>
            </a:r>
            <a:r>
              <a:rPr lang="ru-RU" dirty="0"/>
              <a:t> показатели АД, сахара крови, эректильной дисфункции (МИЭФ-5)</a:t>
            </a:r>
          </a:p>
        </p:txBody>
      </p:sp>
    </p:spTree>
    <p:extLst>
      <p:ext uri="{BB962C8B-B14F-4D97-AF65-F5344CB8AC3E}">
        <p14:creationId xmlns:p14="http://schemas.microsoft.com/office/powerpoint/2010/main" val="404113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742AB-1340-0641-3A7B-5D1992A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2. Отсутствие знаний или недостоверные знания о предметной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9C7BB0-218D-F261-0CB6-BEBB0FFC1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Недостаточный уровень знаний </a:t>
            </a:r>
            <a:r>
              <a:rPr lang="ru-RU" dirty="0"/>
              <a:t>о состоянии организма человека, неправильная интерпретация протекающих патологических процессов, приводящих к заболеванию</a:t>
            </a:r>
          </a:p>
          <a:p>
            <a:r>
              <a:rPr lang="ru-RU" dirty="0"/>
              <a:t>Во многом врачи-практики связывают это с недостаточными знаниями и пытаются формировать собственные индивидуальные подходы к поведению в той или иной ситуации («авторские» схемы лечения, собственные клинические Школы)</a:t>
            </a:r>
          </a:p>
        </p:txBody>
      </p:sp>
    </p:spTree>
    <p:extLst>
      <p:ext uri="{BB962C8B-B14F-4D97-AF65-F5344CB8AC3E}">
        <p14:creationId xmlns:p14="http://schemas.microsoft.com/office/powerpoint/2010/main" val="122310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5AD07-4FC9-3262-477C-9007FD3E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3. Социальные искажения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46B68F-3028-6D74-9285-4B2AF8FCB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Перспективность применения к пациенту того или иного метода, использование дорогостоящих методов диагностики и лечения, прогноз развития заболевания, эвтаназия, личное отношение врача к пациенту и другие моменты – </a:t>
            </a:r>
            <a:r>
              <a:rPr lang="ru-RU" b="1" dirty="0"/>
              <a:t>лежат за рамками медицины, основанной на доказательствах</a:t>
            </a:r>
          </a:p>
          <a:p>
            <a:r>
              <a:rPr lang="ru-RU" b="1" dirty="0"/>
              <a:t>Принятие решения врачом</a:t>
            </a:r>
            <a:r>
              <a:rPr lang="ru-RU" dirty="0"/>
              <a:t> в таких ситуациях носит </a:t>
            </a:r>
            <a:r>
              <a:rPr lang="ru-RU" b="1" dirty="0"/>
              <a:t>иррациональный характер</a:t>
            </a:r>
            <a:r>
              <a:rPr lang="ru-RU" dirty="0"/>
              <a:t> и лежит в рамках этических, культурных, а порой и религиозных аспектов</a:t>
            </a:r>
          </a:p>
          <a:p>
            <a:r>
              <a:rPr lang="ru-RU" dirty="0"/>
              <a:t>Такие знания </a:t>
            </a:r>
            <a:r>
              <a:rPr lang="ru-RU" b="1" dirty="0"/>
              <a:t>очень сложно собрать, классифицировать и алгоритмизировать</a:t>
            </a:r>
          </a:p>
          <a:p>
            <a:r>
              <a:rPr lang="ru-RU" b="1" dirty="0"/>
              <a:t>Решения принимает врач на свой страх и риск</a:t>
            </a:r>
            <a:r>
              <a:rPr lang="ru-RU" dirty="0"/>
              <a:t>, под свою ответственность, не афиширует, и тем более, не публикует</a:t>
            </a:r>
          </a:p>
        </p:txBody>
      </p:sp>
    </p:spTree>
    <p:extLst>
      <p:ext uri="{BB962C8B-B14F-4D97-AF65-F5344CB8AC3E}">
        <p14:creationId xmlns:p14="http://schemas.microsoft.com/office/powerpoint/2010/main" val="172379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A1C69-54DC-3A1C-2EDE-AE6F3925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 Вас есть продукт на базе ИИ!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8D93E-C937-5070-27A4-BB6E5DC0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 так … все же удалось собрать дата-сет и даже обучить нейронную сеть…</a:t>
            </a:r>
          </a:p>
          <a:p>
            <a:r>
              <a:rPr lang="ru-RU" dirty="0"/>
              <a:t>На каких данных будет работать в рутинной практике это решение?</a:t>
            </a:r>
          </a:p>
        </p:txBody>
      </p:sp>
    </p:spTree>
    <p:extLst>
      <p:ext uri="{BB962C8B-B14F-4D97-AF65-F5344CB8AC3E}">
        <p14:creationId xmlns:p14="http://schemas.microsoft.com/office/powerpoint/2010/main" val="2248000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471</Words>
  <Application>Microsoft Macintosh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Тема Office</vt:lpstr>
      <vt:lpstr>Цифровые данные – основа для решений на базе искусственного интеллекта</vt:lpstr>
      <vt:lpstr>GPT-chat всех вылечит</vt:lpstr>
      <vt:lpstr>«Где ваш искусственный интеллект?»</vt:lpstr>
      <vt:lpstr>Презентация PowerPoint</vt:lpstr>
      <vt:lpstr>Очевидные и наиболее часто упоминаемые причины некачественной работы ИИ в медицине</vt:lpstr>
      <vt:lpstr>1. Искажение первичных медицинских знаний</vt:lpstr>
      <vt:lpstr>2. Отсутствие знаний или недостоверные знания о предметной области</vt:lpstr>
      <vt:lpstr>3. Социальные искажения</vt:lpstr>
      <vt:lpstr>У Вас есть продукт на базе ИИ!</vt:lpstr>
      <vt:lpstr>4. Недостаточно знаний о текущем состоянии пациента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данные – основа для решений на базе искусственного интеллекта</dc:title>
  <dc:creator>Игорь Шадеркин</dc:creator>
  <cp:lastModifiedBy>Виктория Шадеркина</cp:lastModifiedBy>
  <cp:revision>43</cp:revision>
  <dcterms:created xsi:type="dcterms:W3CDTF">2023-05-30T12:40:22Z</dcterms:created>
  <dcterms:modified xsi:type="dcterms:W3CDTF">2023-05-30T14:40:02Z</dcterms:modified>
</cp:coreProperties>
</file>