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3.jpg" ContentType="image/jpeg"/>
  <Override PartName="/ppt/media/image32.jpg" ContentType="image/jpeg"/>
  <Override PartName="/ppt/media/image37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7" r:id="rId2"/>
    <p:sldId id="706" r:id="rId3"/>
    <p:sldId id="262" r:id="rId4"/>
    <p:sldId id="725" r:id="rId5"/>
    <p:sldId id="724" r:id="rId6"/>
    <p:sldId id="264" r:id="rId7"/>
    <p:sldId id="690" r:id="rId8"/>
    <p:sldId id="691" r:id="rId9"/>
    <p:sldId id="693" r:id="rId10"/>
    <p:sldId id="694" r:id="rId11"/>
    <p:sldId id="696" r:id="rId12"/>
    <p:sldId id="698" r:id="rId13"/>
    <p:sldId id="697" r:id="rId14"/>
    <p:sldId id="266" r:id="rId15"/>
    <p:sldId id="699" r:id="rId16"/>
    <p:sldId id="702" r:id="rId17"/>
    <p:sldId id="701" r:id="rId18"/>
    <p:sldId id="703" r:id="rId19"/>
    <p:sldId id="268" r:id="rId20"/>
    <p:sldId id="265" r:id="rId21"/>
    <p:sldId id="711" r:id="rId22"/>
    <p:sldId id="720" r:id="rId23"/>
    <p:sldId id="714" r:id="rId24"/>
    <p:sldId id="260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3544"/>
    <a:srgbClr val="21B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737" autoAdjust="0"/>
  </p:normalViewPr>
  <p:slideViewPr>
    <p:cSldViewPr snapToGrid="0" snapToObjects="1">
      <p:cViewPr varScale="1">
        <p:scale>
          <a:sx n="82" d="100"/>
          <a:sy n="82" d="100"/>
        </p:scale>
        <p:origin x="691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15C427-4DA7-42FD-847F-D00EED887A0F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9516C-E6FF-4CE8-B0F9-E7391D591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418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9516C-E6FF-4CE8-B0F9-E7391D5912C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657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9516C-E6FF-4CE8-B0F9-E7391D5912C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285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30940-8BAF-5D4D-B0C2-20E831D68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13544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106433-E2C5-E745-842B-4C34ACC34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15A2F7-8579-1834-0E87-78C9E4153A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4109" y="6064271"/>
            <a:ext cx="796383" cy="39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9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8EF0CF-9A37-B44B-A215-AEAF1A65B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1EC935-264F-F342-A875-87969F0EA2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47052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6B1FB9-9375-F84A-894A-CBF7CD3B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13544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CBB3EB-EFF4-3432-0A76-2EBD843AF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4109" y="486107"/>
            <a:ext cx="796383" cy="39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64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869590-3D78-8697-81CB-1C4C23211A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4109" y="6064271"/>
            <a:ext cx="796383" cy="39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845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59E01E-E6AD-5B4A-B49E-1D054FDD5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4A8C7D-E561-8D47-8819-28A8D62A9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41127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4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1354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Elena.Dontsova@sparm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ADA6E40-D551-DFAE-7498-D3B3D2ECD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7778"/>
            <a:ext cx="9122980" cy="51868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781F66-BBF3-634F-820F-67767A185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1878" y="373238"/>
            <a:ext cx="1104272" cy="53373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108F41-E305-A942-B1C5-FC6BFFD06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011" y="3567097"/>
            <a:ext cx="5139383" cy="1179124"/>
          </a:xfrm>
        </p:spPr>
        <p:txBody>
          <a:bodyPr>
            <a:noAutofit/>
          </a:bodyPr>
          <a:lstStyle/>
          <a:p>
            <a:r>
              <a:rPr lang="ru-RU" sz="3200" dirty="0"/>
              <a:t>МИС </a:t>
            </a:r>
            <a:r>
              <a:rPr lang="en-US" sz="3200" dirty="0" err="1"/>
              <a:t>qMS</a:t>
            </a:r>
            <a:r>
              <a:rPr lang="en-US" sz="3200" dirty="0"/>
              <a:t> – </a:t>
            </a:r>
            <a:r>
              <a:rPr lang="ru-RU" sz="3200" dirty="0"/>
              <a:t>комплексное решение для медицинских организаций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817F29-80B9-714D-AFE5-FD8DC8A8C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112" y="4937934"/>
            <a:ext cx="10278766" cy="1500188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013544"/>
                </a:solidFill>
              </a:rPr>
              <a:t>Донцова Елена Юрьевна </a:t>
            </a:r>
            <a:br>
              <a:rPr lang="ru-RU" sz="3600" dirty="0">
                <a:solidFill>
                  <a:srgbClr val="013544"/>
                </a:solidFill>
                <a:latin typeface="+mj-lt"/>
              </a:rPr>
            </a:br>
            <a:r>
              <a:rPr lang="ru-RU" sz="3600" dirty="0">
                <a:solidFill>
                  <a:srgbClr val="013544"/>
                </a:solidFill>
                <a:latin typeface="+mj-lt"/>
              </a:rPr>
              <a:t>СП.АРМ</a:t>
            </a:r>
            <a:endParaRPr lang="en-US" sz="3600" dirty="0">
              <a:solidFill>
                <a:srgbClr val="013544"/>
              </a:solidFill>
              <a:latin typeface="+mj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881C85-901A-4E60-B66D-F65240EEE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68620" y="1208542"/>
            <a:ext cx="3761209" cy="21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1231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712468-1D9F-C22D-6DAC-992D71899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666" y="292962"/>
            <a:ext cx="10068894" cy="76509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ea typeface="+mn-ea"/>
                <a:cs typeface="+mn-cs"/>
              </a:rPr>
              <a:t>Аналитика и экспертиза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A13772-39FC-9A37-9DC1-6ADEE733B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451" y="1511200"/>
            <a:ext cx="10336824" cy="5204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49755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411FCA-F37E-6DEB-D096-7825B6170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054" y="266733"/>
            <a:ext cx="10341746" cy="132556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Лучшие практики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международное сотрудничество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1692E6-C780-618F-9264-C1C0E726F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09" y="2746421"/>
            <a:ext cx="8648781" cy="37614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C27172-E56E-F3C4-A5E1-584F515757BB}"/>
              </a:ext>
            </a:extLst>
          </p:cNvPr>
          <p:cNvSpPr txBox="1"/>
          <p:nvPr/>
        </p:nvSpPr>
        <p:spPr>
          <a:xfrm>
            <a:off x="1012054" y="1591858"/>
            <a:ext cx="103417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Конференция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HIMSS Global Conference 2023 16-21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.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04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2.0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23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Чикаго США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34 000 участника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34636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B10789-8C35-9DB6-DD75-7F64F75C09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80" t="14957" r="-1058"/>
          <a:stretch/>
        </p:blipFill>
        <p:spPr>
          <a:xfrm>
            <a:off x="5308846" y="2866148"/>
            <a:ext cx="6658253" cy="38073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DD15B5-3C8A-FD79-4D2B-E38B432CC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426" y="1407706"/>
            <a:ext cx="7837715" cy="249127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Безопасность пациента</a:t>
            </a:r>
            <a:br>
              <a:rPr lang="ru-RU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>Качество медицинской помощи</a:t>
            </a:r>
            <a:br>
              <a:rPr lang="ru-RU" dirty="0"/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Эффективность медицинской организации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Постоянное развитие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A65621A-8224-7682-2A91-73E4BBA3EAB8}"/>
              </a:ext>
            </a:extLst>
          </p:cNvPr>
          <p:cNvSpPr txBox="1">
            <a:spLocks/>
          </p:cNvSpPr>
          <p:nvPr/>
        </p:nvSpPr>
        <p:spPr>
          <a:xfrm>
            <a:off x="958426" y="177282"/>
            <a:ext cx="10431624" cy="1036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1354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Цели цифровой трансформации </a:t>
            </a:r>
          </a:p>
        </p:txBody>
      </p:sp>
    </p:spTree>
    <p:extLst>
      <p:ext uri="{BB962C8B-B14F-4D97-AF65-F5344CB8AC3E}">
        <p14:creationId xmlns:p14="http://schemas.microsoft.com/office/powerpoint/2010/main" val="324169780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EFEB72-40F5-6029-CF41-C6D732B54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44" y="0"/>
            <a:ext cx="10377256" cy="132556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Международная сертификация</a:t>
            </a:r>
          </a:p>
        </p:txBody>
      </p:sp>
      <p:pic>
        <p:nvPicPr>
          <p:cNvPr id="3" name="Picture 2" descr="ÐÐ°ÑÑÐ¸Ð½ÐºÐ¸ Ð¿Ð¾ Ð·Ð°Ð¿ÑÐ¾ÑÑ himss levels">
            <a:extLst>
              <a:ext uri="{FF2B5EF4-FFF2-40B4-BE49-F238E27FC236}">
                <a16:creationId xmlns:a16="http://schemas.microsoft.com/office/drawing/2014/main" id="{16B15229-D321-8970-4DDA-C6ED0CC93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41" y="1571461"/>
            <a:ext cx="6227079" cy="48104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CE57CC-FF9C-FEF5-BA47-869FEFA31B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45" b="50463"/>
          <a:stretch/>
        </p:blipFill>
        <p:spPr>
          <a:xfrm>
            <a:off x="7699218" y="1571461"/>
            <a:ext cx="4287521" cy="19736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11DA19-683A-9DAC-9CD8-DDDEFF7DEAB5}"/>
              </a:ext>
            </a:extLst>
          </p:cNvPr>
          <p:cNvSpPr txBox="1"/>
          <p:nvPr/>
        </p:nvSpPr>
        <p:spPr>
          <a:xfrm>
            <a:off x="7439487" y="4428671"/>
            <a:ext cx="45472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СП.АРМ – официальный партнер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HIMSS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051838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703258-354F-1D18-DC2E-E523E1FAF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10" y="210383"/>
            <a:ext cx="10403889" cy="946613"/>
          </a:xfrm>
        </p:spPr>
        <p:txBody>
          <a:bodyPr/>
          <a:lstStyle/>
          <a:p>
            <a:r>
              <a:rPr lang="ru-RU" dirty="0"/>
              <a:t>РКБ Татарстан – 6 уровень </a:t>
            </a:r>
            <a:r>
              <a:rPr lang="en-US" dirty="0"/>
              <a:t>HIMSS </a:t>
            </a:r>
            <a:r>
              <a:rPr lang="ru-RU" dirty="0"/>
              <a:t>2022 г.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ED63AE-E2AB-B4B4-C081-5DAD9C7C0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142" y="1556662"/>
            <a:ext cx="6282966" cy="4694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FC08C5-848F-FF79-A62C-E5097BE6F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4803" y="4288148"/>
            <a:ext cx="1723976" cy="23594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C5FE97-A8A1-2BF0-85F7-214E0A0364D8}"/>
              </a:ext>
            </a:extLst>
          </p:cNvPr>
          <p:cNvSpPr txBox="1"/>
          <p:nvPr/>
        </p:nvSpPr>
        <p:spPr>
          <a:xfrm>
            <a:off x="949910" y="1357506"/>
            <a:ext cx="4989250" cy="5092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800" kern="1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Интеграция структурированных данных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800" kern="1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Удовлетворенность пациентов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800" kern="1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Управление аналитикой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800" kern="1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Управление инцидентами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800" kern="1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Учет результатов клинической помощи для определения приоритетов качества и безопасности</a:t>
            </a:r>
          </a:p>
        </p:txBody>
      </p:sp>
    </p:spTree>
    <p:extLst>
      <p:ext uri="{BB962C8B-B14F-4D97-AF65-F5344CB8AC3E}">
        <p14:creationId xmlns:p14="http://schemas.microsoft.com/office/powerpoint/2010/main" val="43010168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DE01B2-D168-B49E-84ED-123D88B5A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753" y="2749289"/>
            <a:ext cx="7192493" cy="41087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90DB23-E982-7386-B6A4-2287E5719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10" y="168676"/>
            <a:ext cx="10403889" cy="1156887"/>
          </a:xfrm>
        </p:spPr>
        <p:txBody>
          <a:bodyPr/>
          <a:lstStyle/>
          <a:p>
            <a:r>
              <a:rPr lang="ru-RU" dirty="0"/>
              <a:t>ВЦЭРМ МЧС РФ - 7 уровень </a:t>
            </a:r>
            <a:r>
              <a:rPr lang="en-US" dirty="0"/>
              <a:t>HIMSS</a:t>
            </a:r>
            <a:r>
              <a:rPr lang="ru-RU" dirty="0"/>
              <a:t> 2020 г.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5526EA-CD04-B4EB-BE6F-7C0FDC7098E0}"/>
              </a:ext>
            </a:extLst>
          </p:cNvPr>
          <p:cNvSpPr txBox="1"/>
          <p:nvPr/>
        </p:nvSpPr>
        <p:spPr>
          <a:xfrm>
            <a:off x="1041718" y="1378829"/>
            <a:ext cx="108366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kern="1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Практическое использование анализа клинических данных </a:t>
            </a:r>
          </a:p>
          <a:p>
            <a:r>
              <a:rPr lang="ru-RU" sz="2800" kern="1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всеми сотрудниками клиники</a:t>
            </a:r>
          </a:p>
        </p:txBody>
      </p:sp>
    </p:spTree>
    <p:extLst>
      <p:ext uri="{BB962C8B-B14F-4D97-AF65-F5344CB8AC3E}">
        <p14:creationId xmlns:p14="http://schemas.microsoft.com/office/powerpoint/2010/main" val="10859842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902078-21FB-3507-611E-FC5A10067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788" y="124287"/>
            <a:ext cx="10395012" cy="1201276"/>
          </a:xfrm>
        </p:spPr>
        <p:txBody>
          <a:bodyPr/>
          <a:lstStyle/>
          <a:p>
            <a:r>
              <a:rPr lang="ru-RU" dirty="0"/>
              <a:t>Практические результаты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2EE705-6178-5D20-14E9-471824C32A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27"/>
          <a:stretch/>
        </p:blipFill>
        <p:spPr>
          <a:xfrm>
            <a:off x="958788" y="1316010"/>
            <a:ext cx="11061578" cy="541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7811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7643FC-4528-B7F1-8DF8-5F852B04D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836" y="150920"/>
            <a:ext cx="10412963" cy="1174643"/>
          </a:xfrm>
        </p:spPr>
        <p:txBody>
          <a:bodyPr/>
          <a:lstStyle/>
          <a:p>
            <a:r>
              <a:rPr lang="ru-RU" dirty="0"/>
              <a:t>Идентификация с помощью штрих-кодов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BCE25B-A289-C72F-59EB-92F2FDC73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880" y="1457573"/>
            <a:ext cx="10515601" cy="524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531357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1E963E-0C95-D8E5-E68B-EF097F021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26" y="1289319"/>
            <a:ext cx="10098898" cy="3183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223FEC-65A8-F4BD-D99F-70A2FD6C1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278" y="328474"/>
            <a:ext cx="10001314" cy="789898"/>
          </a:xfrm>
        </p:spPr>
        <p:txBody>
          <a:bodyPr>
            <a:normAutofit/>
          </a:bodyPr>
          <a:lstStyle/>
          <a:p>
            <a:r>
              <a:rPr lang="ru-RU" dirty="0"/>
              <a:t>Медицинская сортировка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E9C3A4E9-E19C-9011-45A8-FCD9F55F7A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r="10491" b="9902"/>
          <a:stretch/>
        </p:blipFill>
        <p:spPr bwMode="auto">
          <a:xfrm>
            <a:off x="1038576" y="2281160"/>
            <a:ext cx="5816681" cy="437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954CD2-0C26-9C97-12EC-76DCDE1286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23"/>
          <a:stretch/>
        </p:blipFill>
        <p:spPr>
          <a:xfrm>
            <a:off x="7602942" y="2629568"/>
            <a:ext cx="3321650" cy="4027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96301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333646-CC34-900E-EAE4-E6D7FBDDF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299" y="390617"/>
            <a:ext cx="10359501" cy="561106"/>
          </a:xfrm>
        </p:spPr>
        <p:txBody>
          <a:bodyPr/>
          <a:lstStyle/>
          <a:p>
            <a:r>
              <a:rPr lang="ru-RU" dirty="0"/>
              <a:t>Получение результатов исследований </a:t>
            </a:r>
          </a:p>
        </p:txBody>
      </p:sp>
      <p:pic>
        <p:nvPicPr>
          <p:cNvPr id="1028" name="Picture 4" descr="В Елизаветинской больнице внедряют новую информационную систему | ОБЩЕСТВО  | АиФ Санкт-Петербург">
            <a:extLst>
              <a:ext uri="{FF2B5EF4-FFF2-40B4-BE49-F238E27FC236}">
                <a16:creationId xmlns:a16="http://schemas.microsoft.com/office/drawing/2014/main" id="{686F52BC-3A09-286E-27FE-989E0A62A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69" y="2713148"/>
            <a:ext cx="3828294" cy="254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к инфосистема Елизаветинской больницы стала принимать пациентов в два  раза быстрее">
            <a:extLst>
              <a:ext uri="{FF2B5EF4-FFF2-40B4-BE49-F238E27FC236}">
                <a16:creationId xmlns:a16="http://schemas.microsoft.com/office/drawing/2014/main" id="{F9B56759-C98B-136D-8156-B70D187142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/>
          <a:stretch/>
        </p:blipFill>
        <p:spPr bwMode="auto">
          <a:xfrm>
            <a:off x="4678531" y="2712608"/>
            <a:ext cx="3179923" cy="254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643CC541-3F2F-8D4D-FD4E-13B89E924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767" y="2713148"/>
            <a:ext cx="3800023" cy="254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049074-74A4-1EFD-DBD4-3C79239668DA}"/>
              </a:ext>
            </a:extLst>
          </p:cNvPr>
          <p:cNvSpPr txBox="1"/>
          <p:nvPr/>
        </p:nvSpPr>
        <p:spPr>
          <a:xfrm>
            <a:off x="994299" y="1262270"/>
            <a:ext cx="10157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Время от забора биоматериала до получения результата 10-15 минут</a:t>
            </a:r>
          </a:p>
        </p:txBody>
      </p:sp>
    </p:spTree>
    <p:extLst>
      <p:ext uri="{BB962C8B-B14F-4D97-AF65-F5344CB8AC3E}">
        <p14:creationId xmlns:p14="http://schemas.microsoft.com/office/powerpoint/2010/main" val="156884265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5DBFC-75CF-7684-272A-FB3D2B00B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645" y="0"/>
            <a:ext cx="10457155" cy="1482571"/>
          </a:xfrm>
        </p:spPr>
        <p:txBody>
          <a:bodyPr/>
          <a:lstStyle/>
          <a:p>
            <a:r>
              <a:rPr lang="ru-RU" dirty="0"/>
              <a:t>МИС </a:t>
            </a:r>
            <a:r>
              <a:rPr lang="en-US" dirty="0" err="1"/>
              <a:t>qMS</a:t>
            </a:r>
            <a:r>
              <a:rPr lang="ru-RU" dirty="0"/>
              <a:t> от СП.АРМ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0578C1-8DBD-E694-4D99-6348655B2E24}"/>
              </a:ext>
            </a:extLst>
          </p:cNvPr>
          <p:cNvSpPr txBox="1"/>
          <p:nvPr/>
        </p:nvSpPr>
        <p:spPr>
          <a:xfrm>
            <a:off x="681635" y="2035575"/>
            <a:ext cx="544358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13544"/>
                </a:solidFill>
              </a:rPr>
              <a:t>23 года в области информатизации здравоохранения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13544"/>
                </a:solidFill>
              </a:rPr>
              <a:t>30 регионов присутствия</a:t>
            </a:r>
            <a:endParaRPr lang="en-US" sz="2000" dirty="0">
              <a:solidFill>
                <a:srgbClr val="013544"/>
              </a:solidFill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13544"/>
                </a:solidFill>
              </a:rPr>
              <a:t>Готовые решения для клиник разного</a:t>
            </a:r>
          </a:p>
          <a:p>
            <a:pPr>
              <a:spcAft>
                <a:spcPts val="600"/>
              </a:spcAft>
            </a:pPr>
            <a:r>
              <a:rPr lang="ru-RU" sz="2000" dirty="0">
                <a:solidFill>
                  <a:srgbClr val="013544"/>
                </a:solidFill>
              </a:rPr>
              <a:t>      масштаба и профиля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13544"/>
                </a:solidFill>
              </a:rPr>
              <a:t>Официальное представительство </a:t>
            </a:r>
          </a:p>
          <a:p>
            <a:pPr>
              <a:spcAft>
                <a:spcPts val="600"/>
              </a:spcAft>
            </a:pPr>
            <a:r>
              <a:rPr lang="ru-RU" sz="2000" dirty="0">
                <a:solidFill>
                  <a:srgbClr val="013544"/>
                </a:solidFill>
              </a:rPr>
              <a:t>      </a:t>
            </a:r>
            <a:r>
              <a:rPr lang="en-US" sz="2000" dirty="0">
                <a:solidFill>
                  <a:srgbClr val="013544"/>
                </a:solidFill>
              </a:rPr>
              <a:t>HIMSS</a:t>
            </a:r>
            <a:r>
              <a:rPr lang="ru-RU" sz="2000" dirty="0">
                <a:solidFill>
                  <a:srgbClr val="013544"/>
                </a:solidFill>
              </a:rPr>
              <a:t> в России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428CFE-041F-A033-BAA3-4C4B4CF7C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838" y="1348949"/>
            <a:ext cx="6113169" cy="387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1918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D9D55B4-A731-3228-BCD1-71B7450B2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932" y="177553"/>
            <a:ext cx="10332868" cy="1148010"/>
          </a:xfrm>
        </p:spPr>
        <p:txBody>
          <a:bodyPr/>
          <a:lstStyle/>
          <a:p>
            <a:r>
              <a:rPr lang="ru-RU" dirty="0"/>
              <a:t>Лекарственная безопасность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4518F4-A597-BEF1-98AA-DAFA96E86BBF}"/>
              </a:ext>
            </a:extLst>
          </p:cNvPr>
          <p:cNvSpPr txBox="1"/>
          <p:nvPr/>
        </p:nvSpPr>
        <p:spPr>
          <a:xfrm>
            <a:off x="7055069" y="2130999"/>
            <a:ext cx="42987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0" i="0" dirty="0">
                <a:solidFill>
                  <a:schemeClr val="bg1"/>
                </a:solidFill>
                <a:effectLst/>
                <a:latin typeface="+mj-lt"/>
              </a:rPr>
              <a:t>Тут может быть ваш текст, из которого вы составите предложения и писки.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62DDDB-8EEB-6F87-685E-3A8A1CE644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32" y="1234206"/>
            <a:ext cx="3901858" cy="21947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50CE57-5D59-BE47-66EF-9E507F7AF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10" y="3766350"/>
            <a:ext cx="2423516" cy="256303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89FDA0-2C71-F79C-411C-A8E90C5548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361" y="3766351"/>
            <a:ext cx="2590792" cy="2563034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324DF815-0A30-A3A1-93B6-E5D92790C5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6" r="19769" b="17102"/>
          <a:stretch/>
        </p:blipFill>
        <p:spPr bwMode="auto">
          <a:xfrm>
            <a:off x="6284683" y="1417679"/>
            <a:ext cx="5839501" cy="491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384273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F74CB-81F5-CEC9-357F-210A22BE4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787" y="301841"/>
            <a:ext cx="9924495" cy="825623"/>
          </a:xfrm>
        </p:spPr>
        <p:txBody>
          <a:bodyPr/>
          <a:lstStyle/>
          <a:p>
            <a:r>
              <a:rPr lang="ru-RU" dirty="0"/>
              <a:t>Электронный медицинский документооборот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EF869E-AAFF-B233-A63C-60C50DEBAC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" t="3917" b="2640"/>
          <a:stretch/>
        </p:blipFill>
        <p:spPr>
          <a:xfrm>
            <a:off x="1033509" y="1286573"/>
            <a:ext cx="5926676" cy="376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8CAE2A-AA95-122F-D223-82EC007DC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180" y="1988286"/>
            <a:ext cx="5852067" cy="384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047A7B-E2A7-37A8-89BE-BD6A047C84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58" y="2511458"/>
            <a:ext cx="3835284" cy="402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5458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AE2B48-6762-150D-B013-0A846A5EB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787" y="443883"/>
            <a:ext cx="10111983" cy="1012368"/>
          </a:xfrm>
        </p:spPr>
        <p:txBody>
          <a:bodyPr/>
          <a:lstStyle/>
          <a:p>
            <a:r>
              <a:rPr lang="ru-RU" dirty="0"/>
              <a:t>Эффективность на основе </a:t>
            </a:r>
            <a:br>
              <a:rPr lang="ru-RU" dirty="0"/>
            </a:br>
            <a:r>
              <a:rPr lang="ru-RU" dirty="0"/>
              <a:t>комплексной цифровизации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484A63-8CA0-C719-48CA-DC3CDDF4A068}"/>
              </a:ext>
            </a:extLst>
          </p:cNvPr>
          <p:cNvSpPr txBox="1"/>
          <p:nvPr/>
        </p:nvSpPr>
        <p:spPr>
          <a:xfrm>
            <a:off x="1379506" y="1837923"/>
            <a:ext cx="39239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Медицинская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13544"/>
                </a:solidFill>
                <a:latin typeface="+mj-lt"/>
                <a:ea typeface="+mj-ea"/>
                <a:cs typeface="+mj-cs"/>
              </a:rPr>
              <a:t>Исключение ошибок идентификации пациента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13544"/>
                </a:solidFill>
                <a:latin typeface="+mj-lt"/>
                <a:ea typeface="+mj-ea"/>
                <a:cs typeface="+mj-cs"/>
              </a:rPr>
              <a:t>Выявление и предупреждение клинических рисков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13544"/>
                </a:solidFill>
                <a:latin typeface="+mj-lt"/>
                <a:ea typeface="+mj-ea"/>
                <a:cs typeface="+mj-cs"/>
              </a:rPr>
              <a:t>Персонифицированный лекарственный учет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D379DF-730A-9ED8-9446-7AB542897CCF}"/>
              </a:ext>
            </a:extLst>
          </p:cNvPr>
          <p:cNvSpPr txBox="1"/>
          <p:nvPr/>
        </p:nvSpPr>
        <p:spPr>
          <a:xfrm>
            <a:off x="7153921" y="1829343"/>
            <a:ext cx="46306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Социальная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13544"/>
                </a:solidFill>
                <a:latin typeface="+mj-lt"/>
                <a:ea typeface="+mj-ea"/>
                <a:cs typeface="+mj-cs"/>
              </a:rPr>
              <a:t>Вовлечение пациента в лечебно-диагностический процесс и собственное выздоровление (личный кабинет пациента)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13544"/>
                </a:solidFill>
                <a:latin typeface="+mj-lt"/>
                <a:ea typeface="+mj-ea"/>
                <a:cs typeface="+mj-cs"/>
              </a:rPr>
              <a:t>Снижение жалоб и обращений из-за недостаточной информированности пациента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F067BD-DE62-7657-E13B-22FC80A78AEF}"/>
              </a:ext>
            </a:extLst>
          </p:cNvPr>
          <p:cNvSpPr txBox="1"/>
          <p:nvPr/>
        </p:nvSpPr>
        <p:spPr>
          <a:xfrm>
            <a:off x="3341490" y="4408757"/>
            <a:ext cx="57245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13544"/>
                </a:solidFill>
                <a:latin typeface="+mj-lt"/>
                <a:ea typeface="+mj-ea"/>
                <a:cs typeface="+mj-cs"/>
              </a:rPr>
              <a:t>Экономическая</a:t>
            </a:r>
            <a:r>
              <a:rPr lang="ru-RU" sz="3200" b="1" dirty="0">
                <a:solidFill>
                  <a:srgbClr val="013544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13544"/>
                </a:solidFill>
                <a:latin typeface="+mj-lt"/>
                <a:ea typeface="+mj-ea"/>
                <a:cs typeface="+mj-cs"/>
              </a:rPr>
              <a:t>Оптимизация расходов на медикаменты и медицинские изделия до 5-7%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13544"/>
                </a:solidFill>
                <a:latin typeface="+mj-lt"/>
                <a:ea typeface="+mj-ea"/>
                <a:cs typeface="+mj-cs"/>
              </a:rPr>
              <a:t>Оптимизация времени медицинского персонала, освобождение от непрофильных функций на 15 – 30%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13544"/>
                </a:solidFill>
                <a:latin typeface="+mj-lt"/>
                <a:ea typeface="+mj-ea"/>
                <a:cs typeface="+mj-cs"/>
              </a:rPr>
              <a:t>Увеличение оборота койки на 4,4%</a:t>
            </a:r>
          </a:p>
        </p:txBody>
      </p:sp>
    </p:spTree>
    <p:extLst>
      <p:ext uri="{BB962C8B-B14F-4D97-AF65-F5344CB8AC3E}">
        <p14:creationId xmlns:p14="http://schemas.microsoft.com/office/powerpoint/2010/main" val="630758265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2DD62-03A9-3D61-1162-D17344559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49" y="234288"/>
            <a:ext cx="10240207" cy="998722"/>
          </a:xfrm>
        </p:spPr>
        <p:txBody>
          <a:bodyPr>
            <a:normAutofit/>
          </a:bodyPr>
          <a:lstStyle/>
          <a:p>
            <a:r>
              <a:rPr lang="ru-RU" dirty="0"/>
              <a:t>МИС </a:t>
            </a:r>
            <a:r>
              <a:rPr lang="en-US" dirty="0" err="1"/>
              <a:t>qMS</a:t>
            </a:r>
            <a:r>
              <a:rPr lang="ru-RU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3756F9-0D4F-D7CA-B26D-0AD7B77AC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850" y="3170179"/>
            <a:ext cx="9754338" cy="34535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083B03-E693-BC4B-6BF6-5FCC6AD6A01D}"/>
              </a:ext>
            </a:extLst>
          </p:cNvPr>
          <p:cNvSpPr txBox="1"/>
          <p:nvPr/>
        </p:nvSpPr>
        <p:spPr>
          <a:xfrm>
            <a:off x="1066800" y="1196979"/>
            <a:ext cx="7837503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инструмент развития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управление безопасностью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качество медицинской помощи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703605794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A6DA36-AE78-931F-C19A-D978F7899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1145"/>
            <a:ext cx="9122980" cy="518685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108F41-E305-A942-B1C5-FC6BFFD06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45335"/>
            <a:ext cx="10008794" cy="823207"/>
          </a:xfrm>
        </p:spPr>
        <p:txBody>
          <a:bodyPr anchor="t">
            <a:noAutofit/>
          </a:bodyPr>
          <a:lstStyle/>
          <a:p>
            <a:r>
              <a:rPr lang="ru-RU" sz="3200" dirty="0"/>
              <a:t>Донцова Е.Ю.</a:t>
            </a:r>
            <a:br>
              <a:rPr lang="ru-RU" sz="3200" dirty="0"/>
            </a:br>
            <a:r>
              <a:rPr lang="en-US" sz="3200" dirty="0">
                <a:hlinkClick r:id="rId3"/>
              </a:rPr>
              <a:t>Elena.Dontsova@sparm.com</a:t>
            </a:r>
            <a:br>
              <a:rPr lang="en-US" sz="3200" dirty="0"/>
            </a:br>
            <a:endParaRPr lang="ru-RU" sz="32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817F29-80B9-714D-AFE5-FD8DC8A8C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4833257"/>
            <a:ext cx="10280650" cy="1919640"/>
          </a:xfrm>
        </p:spPr>
        <p:txBody>
          <a:bodyPr>
            <a:normAutofit fontScale="92500" lnSpcReduction="20000"/>
          </a:bodyPr>
          <a:lstStyle/>
          <a:p>
            <a:r>
              <a:rPr lang="ru-RU" sz="3200" b="1" dirty="0">
                <a:solidFill>
                  <a:srgbClr val="013544"/>
                </a:solidFill>
                <a:latin typeface="+mj-lt"/>
                <a:ea typeface="+mj-ea"/>
                <a:cs typeface="+mj-cs"/>
              </a:rPr>
              <a:t>СП.АРМ</a:t>
            </a:r>
          </a:p>
          <a:p>
            <a:r>
              <a:rPr lang="ru-RU" sz="3200" b="1" dirty="0">
                <a:solidFill>
                  <a:srgbClr val="013544"/>
                </a:solidFill>
                <a:latin typeface="+mj-lt"/>
                <a:ea typeface="+mj-ea"/>
                <a:cs typeface="+mj-cs"/>
              </a:rPr>
              <a:t>МИС</a:t>
            </a:r>
            <a:r>
              <a:rPr lang="en-US" sz="3200" b="1" dirty="0">
                <a:solidFill>
                  <a:srgbClr val="013544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013544"/>
                </a:solidFill>
                <a:latin typeface="+mj-lt"/>
                <a:ea typeface="+mj-ea"/>
                <a:cs typeface="+mj-cs"/>
              </a:rPr>
              <a:t>qMS</a:t>
            </a:r>
            <a:endParaRPr lang="ru-RU" sz="3200" b="1" dirty="0">
              <a:solidFill>
                <a:srgbClr val="013544"/>
              </a:solidFill>
              <a:latin typeface="+mj-lt"/>
              <a:ea typeface="+mj-ea"/>
              <a:cs typeface="+mj-cs"/>
            </a:endParaRPr>
          </a:p>
          <a:p>
            <a:r>
              <a:rPr lang="ru-RU" sz="3200" b="1" dirty="0">
                <a:solidFill>
                  <a:srgbClr val="013544"/>
                </a:solidFill>
                <a:latin typeface="+mj-lt"/>
                <a:ea typeface="+mj-ea"/>
                <a:cs typeface="+mj-cs"/>
              </a:rPr>
              <a:t>Санкт-Петербург </a:t>
            </a:r>
            <a:r>
              <a:rPr lang="ru-RU" sz="3200" b="1" dirty="0" err="1">
                <a:solidFill>
                  <a:srgbClr val="013544"/>
                </a:solidFill>
                <a:latin typeface="+mj-lt"/>
                <a:ea typeface="+mj-ea"/>
                <a:cs typeface="+mj-cs"/>
              </a:rPr>
              <a:t>ул</a:t>
            </a:r>
            <a:r>
              <a:rPr lang="en-US" sz="3200" b="1" dirty="0">
                <a:solidFill>
                  <a:srgbClr val="013544"/>
                </a:solidFill>
                <a:latin typeface="+mj-lt"/>
                <a:ea typeface="+mj-ea"/>
                <a:cs typeface="+mj-cs"/>
              </a:rPr>
              <a:t>.</a:t>
            </a:r>
            <a:r>
              <a:rPr lang="ru-RU" sz="3200" b="1" dirty="0">
                <a:solidFill>
                  <a:srgbClr val="013544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3200" b="1" dirty="0" err="1">
                <a:solidFill>
                  <a:srgbClr val="013544"/>
                </a:solidFill>
                <a:latin typeface="+mj-lt"/>
                <a:ea typeface="+mj-ea"/>
                <a:cs typeface="+mj-cs"/>
              </a:rPr>
              <a:t>Гаккелевская</a:t>
            </a:r>
            <a:r>
              <a:rPr lang="ru-RU" sz="3200" b="1" dirty="0">
                <a:solidFill>
                  <a:srgbClr val="013544"/>
                </a:solidFill>
                <a:latin typeface="+mj-lt"/>
                <a:ea typeface="+mj-ea"/>
                <a:cs typeface="+mj-cs"/>
              </a:rPr>
              <a:t> 21А</a:t>
            </a:r>
          </a:p>
          <a:p>
            <a:r>
              <a:rPr lang="en-US" sz="3200" b="1" dirty="0">
                <a:solidFill>
                  <a:srgbClr val="013544"/>
                </a:solidFill>
                <a:latin typeface="+mj-lt"/>
                <a:ea typeface="+mj-ea"/>
                <a:cs typeface="+mj-cs"/>
              </a:rPr>
              <a:t>sparm.com</a:t>
            </a:r>
            <a:endParaRPr lang="ru-RU" sz="3200" b="1" dirty="0">
              <a:solidFill>
                <a:srgbClr val="013544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79CB10-2525-23AB-F390-99410BBF4B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80615" y="650389"/>
            <a:ext cx="4679396" cy="7120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A75A1F-6B0F-AF30-F589-3C9B1DBC15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1852" y="472699"/>
            <a:ext cx="1104272" cy="53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5949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D9D55B4-A731-3228-BCD1-71B7450B2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465" y="536721"/>
            <a:ext cx="10297357" cy="864817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3200" dirty="0" err="1">
                <a:solidFill>
                  <a:srgbClr val="013544"/>
                </a:solidFill>
                <a:latin typeface="+mj-lt"/>
                <a:ea typeface="+mj-ea"/>
                <a:cs typeface="+mj-cs"/>
              </a:rPr>
              <a:t>qMS</a:t>
            </a:r>
            <a:r>
              <a:rPr lang="ru-RU" sz="3200" dirty="0">
                <a:solidFill>
                  <a:srgbClr val="013544"/>
                </a:solidFill>
                <a:latin typeface="+mj-lt"/>
                <a:ea typeface="+mj-ea"/>
                <a:cs typeface="+mj-cs"/>
              </a:rPr>
              <a:t> - платформа </a:t>
            </a:r>
            <a:br>
              <a:rPr lang="ru-RU" sz="3200" dirty="0">
                <a:solidFill>
                  <a:srgbClr val="013544"/>
                </a:solidFill>
                <a:latin typeface="+mj-lt"/>
                <a:ea typeface="+mj-ea"/>
                <a:cs typeface="+mj-cs"/>
              </a:rPr>
            </a:br>
            <a:r>
              <a:rPr lang="ru-RU" sz="3200" dirty="0">
                <a:solidFill>
                  <a:srgbClr val="013544"/>
                </a:solidFill>
                <a:latin typeface="+mj-lt"/>
                <a:ea typeface="+mj-ea"/>
                <a:cs typeface="+mj-cs"/>
              </a:rPr>
              <a:t>для информатизации здравоохранения </a:t>
            </a:r>
            <a:endParaRPr lang="ru-RU" dirty="0"/>
          </a:p>
        </p:txBody>
      </p:sp>
      <p:pic>
        <p:nvPicPr>
          <p:cNvPr id="1026" name="Picture 2" descr="Пирамида инфографики красочный">
            <a:extLst>
              <a:ext uri="{FF2B5EF4-FFF2-40B4-BE49-F238E27FC236}">
                <a16:creationId xmlns:a16="http://schemas.microsoft.com/office/drawing/2014/main" id="{070A0567-8D43-E054-F156-F79CC199C4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9" b="21788"/>
          <a:stretch/>
        </p:blipFill>
        <p:spPr bwMode="auto">
          <a:xfrm>
            <a:off x="1369245" y="1599228"/>
            <a:ext cx="8334592" cy="5123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87EEC8-359F-53DA-D5F8-9EB0A26BE9B7}"/>
              </a:ext>
            </a:extLst>
          </p:cNvPr>
          <p:cNvSpPr txBox="1"/>
          <p:nvPr/>
        </p:nvSpPr>
        <p:spPr>
          <a:xfrm>
            <a:off x="7473820" y="5003692"/>
            <a:ext cx="1098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МИС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B837C3-DFD1-AC02-8C17-B6E1522412CE}"/>
              </a:ext>
            </a:extLst>
          </p:cNvPr>
          <p:cNvSpPr txBox="1"/>
          <p:nvPr/>
        </p:nvSpPr>
        <p:spPr>
          <a:xfrm>
            <a:off x="7343192" y="4529881"/>
            <a:ext cx="953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ЛИС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64563F-EE16-499C-7900-E0F352D719FC}"/>
              </a:ext>
            </a:extLst>
          </p:cNvPr>
          <p:cNvSpPr txBox="1"/>
          <p:nvPr/>
        </p:nvSpPr>
        <p:spPr>
          <a:xfrm>
            <a:off x="7002104" y="4023020"/>
            <a:ext cx="1155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DICOM</a:t>
            </a:r>
            <a:endParaRPr lang="ru-RU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B88DB8-D90E-6AB6-58D8-A4F2A03CBE47}"/>
              </a:ext>
            </a:extLst>
          </p:cNvPr>
          <p:cNvSpPr txBox="1"/>
          <p:nvPr/>
        </p:nvSpPr>
        <p:spPr>
          <a:xfrm>
            <a:off x="6578082" y="3486776"/>
            <a:ext cx="1491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Телемедицина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B91F4E-10ED-AE27-B1A8-5ADE554291A9}"/>
              </a:ext>
            </a:extLst>
          </p:cNvPr>
          <p:cNvSpPr txBox="1"/>
          <p:nvPr/>
        </p:nvSpPr>
        <p:spPr>
          <a:xfrm>
            <a:off x="6400800" y="3010722"/>
            <a:ext cx="1896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Личный кабинет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5BF47E-ECD3-736B-9E49-406B13769D62}"/>
              </a:ext>
            </a:extLst>
          </p:cNvPr>
          <p:cNvSpPr txBox="1"/>
          <p:nvPr/>
        </p:nvSpPr>
        <p:spPr>
          <a:xfrm>
            <a:off x="6127699" y="2433440"/>
            <a:ext cx="1973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BI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ACEF64-C31F-CC13-2D99-FA7357E00E53}"/>
              </a:ext>
            </a:extLst>
          </p:cNvPr>
          <p:cNvSpPr txBox="1"/>
          <p:nvPr/>
        </p:nvSpPr>
        <p:spPr>
          <a:xfrm>
            <a:off x="5999584" y="1943104"/>
            <a:ext cx="1809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AI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9124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24DA96-7377-1460-6533-4CD5656B6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876" y="177282"/>
            <a:ext cx="10515600" cy="1148281"/>
          </a:xfrm>
        </p:spPr>
        <p:txBody>
          <a:bodyPr/>
          <a:lstStyle/>
          <a:p>
            <a:r>
              <a:rPr lang="ru-RU" dirty="0"/>
              <a:t>Модель описания медицинской помощи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2E42E3-D143-73C9-0F7F-EE3B75254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481" y="1921778"/>
            <a:ext cx="9573399" cy="4526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0131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0BC47F-05F0-C072-3060-8828E454E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698" y="106532"/>
            <a:ext cx="10390102" cy="1219031"/>
          </a:xfrm>
        </p:spPr>
        <p:txBody>
          <a:bodyPr/>
          <a:lstStyle/>
          <a:p>
            <a:r>
              <a:rPr lang="ru-RU" dirty="0"/>
              <a:t>Направления развития МИС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777DDA-47E8-199C-7D24-C6DA50B24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276" y="3174452"/>
            <a:ext cx="5006613" cy="28708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168391-96D8-94CE-3BC9-4A64867006A3}"/>
              </a:ext>
            </a:extLst>
          </p:cNvPr>
          <p:cNvSpPr txBox="1"/>
          <p:nvPr/>
        </p:nvSpPr>
        <p:spPr>
          <a:xfrm>
            <a:off x="963698" y="1262480"/>
            <a:ext cx="811298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Пожелания пользователя, Заказчика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3200" b="1" dirty="0">
                <a:solidFill>
                  <a:srgbClr val="C00000"/>
                </a:solidFill>
                <a:latin typeface="+mj-lt"/>
              </a:rPr>
              <a:t>Требования регулятора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Анализ ключевых процессов 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Лучшие практики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675469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F6C226B-2B41-969A-1D68-A09959663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259" y="1298101"/>
            <a:ext cx="10073567" cy="5384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D9D55B4-A731-3228-BCD1-71B7450B2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184" y="230819"/>
            <a:ext cx="10287632" cy="950453"/>
          </a:xfrm>
        </p:spPr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Новые технологии ввода и навигации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BCE0A5B-26FC-826C-929F-A08EC842F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942" y="3119770"/>
            <a:ext cx="2098115" cy="209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50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6BF844-9079-728C-7F7B-A6D0AB312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686" y="119332"/>
            <a:ext cx="10315113" cy="1206231"/>
          </a:xfrm>
        </p:spPr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Современная визуализация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B09842-A442-4855-5DEA-D9A10B031E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2"/>
          <a:stretch/>
        </p:blipFill>
        <p:spPr>
          <a:xfrm>
            <a:off x="1038686" y="1485361"/>
            <a:ext cx="10564666" cy="5253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837400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E0E23-AB78-8D9A-A7B9-6D08858E2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702" y="79899"/>
            <a:ext cx="10417097" cy="1245664"/>
          </a:xfrm>
        </p:spPr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Поддержка принятия решений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AB39D5-FED6-63B2-5DCF-558C1A2FC3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40"/>
          <a:stretch/>
        </p:blipFill>
        <p:spPr>
          <a:xfrm>
            <a:off x="1060991" y="1454240"/>
            <a:ext cx="9956308" cy="5056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874225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E30E79-5A2A-A3D3-C4AC-2F413560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810" y="215321"/>
            <a:ext cx="9988088" cy="103585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ea typeface="+mn-ea"/>
                <a:cs typeface="+mn-cs"/>
              </a:rPr>
              <a:t>Анализ ключевых процессов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F55A6A-E35A-8EA8-D662-08D8397453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51"/>
          <a:stretch/>
        </p:blipFill>
        <p:spPr>
          <a:xfrm>
            <a:off x="1029810" y="1649854"/>
            <a:ext cx="10488488" cy="3913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C0D00E-D65A-3A19-3FE4-7D591D7D7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633" y="2043404"/>
            <a:ext cx="9048564" cy="4435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3252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>
            <a:lumMod val="20000"/>
            <a:lumOff val="80000"/>
          </a:schemeClr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3325</TotalTime>
  <Words>335</Words>
  <Application>Microsoft Office PowerPoint</Application>
  <PresentationFormat>Широкоэкранный</PresentationFormat>
  <Paragraphs>75</Paragraphs>
  <Slides>24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Wingdings</vt:lpstr>
      <vt:lpstr>Тема Office</vt:lpstr>
      <vt:lpstr>МИС qMS – комплексное решение для медицинских организаций </vt:lpstr>
      <vt:lpstr>МИС qMS от СП.АРМ</vt:lpstr>
      <vt:lpstr>qMS - платформа  для информатизации здравоохранения </vt:lpstr>
      <vt:lpstr>Модель описания медицинской помощи</vt:lpstr>
      <vt:lpstr>Направления развития МИС</vt:lpstr>
      <vt:lpstr>Новые технологии ввода и навигации</vt:lpstr>
      <vt:lpstr>Современная визуализация</vt:lpstr>
      <vt:lpstr>Поддержка принятия решений</vt:lpstr>
      <vt:lpstr>Анализ ключевых процессов</vt:lpstr>
      <vt:lpstr>Аналитика и экспертиза</vt:lpstr>
      <vt:lpstr>Лучшие практики международное сотрудничество</vt:lpstr>
      <vt:lpstr>Безопасность пациента Качество медицинской помощи Эффективность медицинской организации Постоянное развитие</vt:lpstr>
      <vt:lpstr>Международная сертификация</vt:lpstr>
      <vt:lpstr>РКБ Татарстан – 6 уровень HIMSS 2022 г.</vt:lpstr>
      <vt:lpstr>ВЦЭРМ МЧС РФ - 7 уровень HIMSS 2020 г. </vt:lpstr>
      <vt:lpstr>Практические результаты</vt:lpstr>
      <vt:lpstr>Идентификация с помощью штрих-кодов </vt:lpstr>
      <vt:lpstr>Медицинская сортировка</vt:lpstr>
      <vt:lpstr>Получение результатов исследований </vt:lpstr>
      <vt:lpstr>Лекарственная безопасность</vt:lpstr>
      <vt:lpstr>Электронный медицинский документооборот</vt:lpstr>
      <vt:lpstr>Эффективность на основе  комплексной цифровизации</vt:lpstr>
      <vt:lpstr>МИС qMS </vt:lpstr>
      <vt:lpstr>Донцова Е.Ю. Elena.Dontsova@sparm.com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Елизавета Руотси</dc:creator>
  <cp:lastModifiedBy>Elena Dontsova</cp:lastModifiedBy>
  <cp:revision>71</cp:revision>
  <dcterms:created xsi:type="dcterms:W3CDTF">2021-06-01T10:24:17Z</dcterms:created>
  <dcterms:modified xsi:type="dcterms:W3CDTF">2023-05-31T12:51:40Z</dcterms:modified>
</cp:coreProperties>
</file>