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55" r:id="rId2"/>
    <p:sldId id="520" r:id="rId3"/>
    <p:sldId id="549" r:id="rId4"/>
    <p:sldId id="740" r:id="rId5"/>
    <p:sldId id="663" r:id="rId6"/>
    <p:sldId id="737" r:id="rId7"/>
    <p:sldId id="550" r:id="rId8"/>
    <p:sldId id="746" r:id="rId9"/>
    <p:sldId id="741" r:id="rId10"/>
    <p:sldId id="748" r:id="rId11"/>
    <p:sldId id="749" r:id="rId12"/>
    <p:sldId id="751" r:id="rId13"/>
    <p:sldId id="265" r:id="rId14"/>
    <p:sldId id="704" r:id="rId15"/>
    <p:sldId id="705" r:id="rId16"/>
    <p:sldId id="719" r:id="rId17"/>
    <p:sldId id="720" r:id="rId18"/>
    <p:sldId id="734" r:id="rId19"/>
    <p:sldId id="267" r:id="rId20"/>
    <p:sldId id="721" r:id="rId21"/>
    <p:sldId id="268" r:id="rId22"/>
    <p:sldId id="732" r:id="rId23"/>
    <p:sldId id="269" r:id="rId24"/>
    <p:sldId id="747" r:id="rId25"/>
    <p:sldId id="756" r:id="rId26"/>
    <p:sldId id="753" r:id="rId27"/>
    <p:sldId id="286" r:id="rId28"/>
    <p:sldId id="304" r:id="rId29"/>
    <p:sldId id="757" r:id="rId30"/>
    <p:sldId id="75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0"/>
    <a:srgbClr val="8A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571" y="72"/>
      </p:cViewPr>
      <p:guideLst>
        <p:guide orient="horz" pos="2160"/>
        <p:guide pos="1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Кол-во оформленных событий в МИС, абс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1453372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2132295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7-4217-B28E-E404D6002F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2168028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7-4217-B28E-E404D6002F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2426362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7-4217-B28E-E404D6002F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2355709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87-4217-B28E-E404D6002FE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3751368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87-4217-B28E-E404D6002FE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5027362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87-4217-B28E-E404D6002FE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5772254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2-48C1-9E28-7CBFEB5F037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5693257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2-48C1-9E28-7CBFEB5F037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 мес 2023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5272037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6-4A55-A0BF-D5A1859071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971392"/>
        <c:axId val="32973184"/>
      </c:barChart>
      <c:catAx>
        <c:axId val="3297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973184"/>
        <c:crosses val="autoZero"/>
        <c:auto val="1"/>
        <c:lblAlgn val="ctr"/>
        <c:lblOffset val="100"/>
        <c:noMultiLvlLbl val="0"/>
      </c:catAx>
      <c:valAx>
        <c:axId val="32973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9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EA-4937-99E9-E176417339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977-4A79-9033-6587504F16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EA-4937-99E9-E1764173395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EA-4937-99E9-E1764173395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EA-4937-99E9-E1764173395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EA-4937-99E9-E1764173395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EA-4937-99E9-E1764173395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EA-4937-99E9-E1764173395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C72-4579-8FE5-E8AA4C7F11A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BBC-49BC-B966-D0D98B307F8A}"/>
              </c:ext>
            </c:extLst>
          </c:dPt>
          <c:dLbls>
            <c:dLbl>
              <c:idx val="0"/>
              <c:layout>
                <c:manualLayout>
                  <c:x val="2.4225959844423703E-2"/>
                  <c:y val="-9.078139709622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A-4937-99E9-E17641733958}"/>
                </c:ext>
              </c:extLst>
            </c:dLbl>
            <c:dLbl>
              <c:idx val="4"/>
              <c:layout>
                <c:manualLayout>
                  <c:x val="2.0692708333333334E-2"/>
                  <c:y val="7.3952828212394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EA-4937-99E9-E17641733958}"/>
                </c:ext>
              </c:extLst>
            </c:dLbl>
            <c:dLbl>
              <c:idx val="5"/>
              <c:layout>
                <c:manualLayout>
                  <c:x val="-5.6627214566929131E-2"/>
                  <c:y val="3.5847243325460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EA-4937-99E9-E17641733958}"/>
                </c:ext>
              </c:extLst>
            </c:dLbl>
            <c:dLbl>
              <c:idx val="6"/>
              <c:layout>
                <c:manualLayout>
                  <c:x val="-6.4115567585301833E-2"/>
                  <c:y val="-2.53950605165650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EA-4937-99E9-E17641733958}"/>
                </c:ext>
              </c:extLst>
            </c:dLbl>
            <c:dLbl>
              <c:idx val="7"/>
              <c:layout>
                <c:manualLayout>
                  <c:x val="-4.6512713254593177E-2"/>
                  <c:y val="-0.109633255234037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EA-4937-99E9-E17641733958}"/>
                </c:ext>
              </c:extLst>
            </c:dLbl>
            <c:dLbl>
              <c:idx val="8"/>
              <c:layout>
                <c:manualLayout>
                  <c:x val="-6.422178901982091E-2"/>
                  <c:y val="7.55270613206719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72-4579-8FE5-E8AA4C7F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Осмотр/прием врача</c:v>
                </c:pt>
                <c:pt idx="1">
                  <c:v>Госпитализация</c:v>
                </c:pt>
                <c:pt idx="2">
                  <c:v>Консультация специалиста</c:v>
                </c:pt>
                <c:pt idx="3">
                  <c:v>Анкета оценки рисков</c:v>
                </c:pt>
                <c:pt idx="4">
                  <c:v>Направления в МО</c:v>
                </c:pt>
                <c:pt idx="5">
                  <c:v>Исход беременности</c:v>
                </c:pt>
                <c:pt idx="6">
                  <c:v>Новорожденный</c:v>
                </c:pt>
                <c:pt idx="7">
                  <c:v>Телемедицина</c:v>
                </c:pt>
                <c:pt idx="8">
                  <c:v>Лабораторные иссл.</c:v>
                </c:pt>
                <c:pt idx="9">
                  <c:v>Инструментальные иссл.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966540</c:v>
                </c:pt>
                <c:pt idx="1">
                  <c:v>91790</c:v>
                </c:pt>
                <c:pt idx="2">
                  <c:v>125859</c:v>
                </c:pt>
                <c:pt idx="3">
                  <c:v>429343</c:v>
                </c:pt>
                <c:pt idx="4">
                  <c:v>241041</c:v>
                </c:pt>
                <c:pt idx="5">
                  <c:v>57863</c:v>
                </c:pt>
                <c:pt idx="6">
                  <c:v>40449</c:v>
                </c:pt>
                <c:pt idx="7">
                  <c:v>36125</c:v>
                </c:pt>
                <c:pt idx="8">
                  <c:v>1904375</c:v>
                </c:pt>
                <c:pt idx="9">
                  <c:v>237976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7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02550853018383"/>
          <c:y val="0.16634272111105977"/>
          <c:w val="0.32693282480314961"/>
          <c:h val="0.76543748804848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69652904013412"/>
          <c:y val="0"/>
          <c:w val="0.49345999816411595"/>
          <c:h val="0.94909750465022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1-A1EA-4937-99E9-E176417339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77-4A79-9033-6587504F1601}"/>
              </c:ext>
            </c:extLst>
          </c:dPt>
          <c:dPt>
            <c:idx val="2"/>
            <c:invertIfNegative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5-A1EA-4937-99E9-E17641733958}"/>
              </c:ext>
            </c:extLst>
          </c:dPt>
          <c:dPt>
            <c:idx val="3"/>
            <c:invertIfNegative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7-A1EA-4937-99E9-E176417339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1EA-4937-99E9-E1764173395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1EA-4937-99E9-E1764173395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FF-428A-AAEC-D5E57D6C0FA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CFF-428A-AAEC-D5E57D6C0F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СЭМД 1 Направление на оказание медицинских услуг</c:v>
                </c:pt>
                <c:pt idx="1">
                  <c:v>СЭМД 2 Протокол инструментального исследования</c:v>
                </c:pt>
                <c:pt idx="2">
                  <c:v>СЭМД 3 Протокол лабораторного исследования</c:v>
                </c:pt>
                <c:pt idx="3">
                  <c:v>СЭМД 5 Прием (осмотр) врача-специалиста</c:v>
                </c:pt>
                <c:pt idx="4">
                  <c:v>СЭМД 8 Выписной эпикриз из стационара</c:v>
                </c:pt>
                <c:pt idx="5">
                  <c:v>СЭМД 13 Свидетельство о смерти матери </c:v>
                </c:pt>
                <c:pt idx="6">
                  <c:v>СЭМД 17 Выписной эпикриз родильного дома</c:v>
                </c:pt>
                <c:pt idx="7">
                  <c:v>СЭМД 19 Свидетельство о перинатальной смерти</c:v>
                </c:pt>
                <c:pt idx="8">
                  <c:v>СЭМД 22 Извещение о КАС</c:v>
                </c:pt>
                <c:pt idx="9">
                  <c:v>СЭМД 25 Протокол медицинской манипуляции</c:v>
                </c:pt>
                <c:pt idx="10">
                  <c:v>СЭМД 31 Протокол программного расчета пренатальных рисков</c:v>
                </c:pt>
                <c:pt idx="11">
                  <c:v>СЭМД 32 Протокол родов</c:v>
                </c:pt>
                <c:pt idx="12">
                  <c:v>СЭМД 48 Направление на неонатальный скрининг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>
                  <c:v>174086</c:v>
                </c:pt>
                <c:pt idx="1">
                  <c:v>107906</c:v>
                </c:pt>
                <c:pt idx="2">
                  <c:v>672405</c:v>
                </c:pt>
                <c:pt idx="3">
                  <c:v>393184</c:v>
                </c:pt>
                <c:pt idx="4">
                  <c:v>42933</c:v>
                </c:pt>
                <c:pt idx="5">
                  <c:v>0</c:v>
                </c:pt>
                <c:pt idx="6">
                  <c:v>31005</c:v>
                </c:pt>
                <c:pt idx="7">
                  <c:v>62</c:v>
                </c:pt>
                <c:pt idx="8">
                  <c:v>6</c:v>
                </c:pt>
                <c:pt idx="9">
                  <c:v>2304</c:v>
                </c:pt>
                <c:pt idx="10">
                  <c:v>25071</c:v>
                </c:pt>
                <c:pt idx="11">
                  <c:v>16022</c:v>
                </c:pt>
                <c:pt idx="12">
                  <c:v>34338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499776"/>
        <c:axId val="65724800"/>
      </c:barChart>
      <c:valAx>
        <c:axId val="65724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5499776"/>
        <c:crosses val="autoZero"/>
        <c:crossBetween val="between"/>
      </c:valAx>
      <c:catAx>
        <c:axId val="7549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24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99827755905513"/>
          <c:y val="1.6345463297356155E-2"/>
          <c:w val="0.56400172244094493"/>
          <c:h val="0.94909750465022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A-4937-99E9-E176417339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77-4A79-9033-6587504F1601}"/>
              </c:ext>
            </c:extLst>
          </c:dPt>
          <c:dPt>
            <c:idx val="2"/>
            <c:invertIfNegative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EA-4937-99E9-E17641733958}"/>
              </c:ext>
            </c:extLst>
          </c:dPt>
          <c:dPt>
            <c:idx val="3"/>
            <c:invertIfNegative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EA-4937-99E9-E176417339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EA-4937-99E9-E17641733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СЭМД 76 МСР в электронной форме</c:v>
                </c:pt>
                <c:pt idx="1">
                  <c:v>СЭМД 89 Выписной эпикриз из родильного дома</c:v>
                </c:pt>
                <c:pt idx="2">
                  <c:v>СЭМД 106 Справка о постановке на учет по беременности</c:v>
                </c:pt>
                <c:pt idx="3">
                  <c:v>СЭМД 118 МСР в бумажной форме</c:v>
                </c:pt>
                <c:pt idx="4">
                  <c:v>СЭМД 191 Осмотр лечащим врачом, врачом-специалистом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14079</c:v>
                </c:pt>
                <c:pt idx="1">
                  <c:v>11229</c:v>
                </c:pt>
                <c:pt idx="2">
                  <c:v>1979</c:v>
                </c:pt>
                <c:pt idx="3">
                  <c:v>19207</c:v>
                </c:pt>
                <c:pt idx="4">
                  <c:v>158468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315456"/>
        <c:axId val="75301248"/>
      </c:barChart>
      <c:valAx>
        <c:axId val="75301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5315456"/>
        <c:crosses val="autoZero"/>
        <c:crossBetween val="between"/>
      </c:valAx>
      <c:catAx>
        <c:axId val="7531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301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764D-462C-4E5B-B38E-EAE563F3356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BF8D-2916-4F2C-B133-33C0B868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2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4E6B-8044-40B8-98C5-D10EF719F97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0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372A7-3B7D-A28C-6268-B54D218F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A5228E-092B-48E4-E275-6A9DFE40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5829B-1A93-F4DE-5ED1-962B31AF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41B43-F86D-AB43-723B-B9CE19AC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0DCA5-ED87-5FB0-A28E-76FD9D97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9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C89D3-1C9F-48B4-0A1B-2F760302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E17AF3-DE37-A473-3320-523EB6D1F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3958BA-94D5-AFA8-FC33-6C77B46A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C15D1-A078-7434-AA56-FB6F8569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DF297-1449-8754-866D-AF55F057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8F1151-DF33-03F8-1424-27B302231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723A39-AA05-BCC2-6074-5D38CCEA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9689A-216C-408A-A7F3-BF235447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AC779-1958-FF36-4FAE-D21B3131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693DB-F851-9311-7221-16592A56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1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8358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8D1B6-BBCB-914D-39DC-BFDF247D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D7F8F-1D0A-6EB8-38D6-6B735666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C53A2-B6BC-FACA-9008-F0D0A95D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EA427-A092-DA2E-F589-7D88D61D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8CCA8-CE36-8F66-2BDE-00809BB2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2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37B-8B19-F15F-C279-709D2420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8CCD04-00AD-7254-F9F1-54C71A670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15423-6EEC-F52E-1FA5-3FA26E30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0703A-1EEE-75F1-280D-016BE51F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BCE0A-B494-6240-5632-B15F2CCE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F4DE5-01AE-4B9E-E23C-EFB10470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3C1D2-A9AE-F32A-3C2A-EB0657BB5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609106-151E-EF72-F4AF-80A85DC8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17EDB-2B45-2DA7-F567-665FFAF1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803F3F-1B37-7101-D145-E4D339A4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106672-A8AF-7362-9E31-4B5560F1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3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33538-087B-B01B-90D6-B6011B9C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CAC6A1-3A65-A829-3EC1-36F370C2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509B4-CBFD-2FBB-024D-823CDC274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F20871-001B-B933-CF3E-C666E8823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89CFF4-C847-ADAA-73F3-432BD5A11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25570C-12CE-2A6B-6122-004B54D4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B4A630-2E7C-B928-3EBC-F93C886D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904CE5-3626-60C2-AB75-E5A38A2E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8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13EA-F97A-3100-A802-E811ACB9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EAE7E0-178D-9F89-0CAF-1EAA267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69DD29-D03D-C6D2-578E-30514157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9BBDC5-8D1A-1614-AB70-50CB8EA1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2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238E46-C543-84DC-7E23-D8E321B2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B0B539-1B2F-5D92-1F67-480C1037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E62152-83C1-95C2-E97C-7562D538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CE3AE-A1A2-8028-1A31-306716B8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34A97-97C1-E0FD-A2CF-18032EFCE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BC9065-1135-E697-5185-1A72E7E3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5F8658-2AC1-06C0-30FA-C0C2D1D6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85E105-83BE-C9A4-78C7-FC871869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C8253-5B21-3BF3-37B5-9D92CFA2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4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AF7EF-D902-4D8A-0BC4-4838B032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1E44DB-420D-F951-18ED-4E94D64C3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3F67A2-D426-5224-CF09-C112F05D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C269D-0077-2CF7-065A-3E82C69D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ADD10-AAA1-F0FE-B946-1C4B4AFC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F1C7BC-F9B0-75CD-06F5-4C5FF4E7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6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69007-568C-1C36-98F2-91B0C8A1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1E4DD-1952-FF92-FAEC-D6E790799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19B76-70E2-1F24-038C-C49329720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3E-274B-4712-8848-AF429ECF941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D4FA7-538C-13C3-801B-5E86C65D7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ADDF2-493A-FBA8-5747-474F84DB6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9550-36DB-45F6-A05B-435E5612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4.jp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jpg"/><Relationship Id="rId7" Type="http://schemas.openxmlformats.org/officeDocument/2006/relationships/image" Target="../media/image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hyperlink" Target="mailto:79221588789@ya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77DEF-B2A4-68A7-2FA9-1B83E7F4730F}"/>
              </a:ext>
            </a:extLst>
          </p:cNvPr>
          <p:cNvSpPr txBox="1"/>
          <p:nvPr/>
        </p:nvSpPr>
        <p:spPr>
          <a:xfrm>
            <a:off x="84305" y="2915942"/>
            <a:ext cx="12023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«Товарищ, верь, взойдёт она — звезда пленительного счастья...»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должна быть реальная цифровизация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службы родовспоможения?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E7462E-75F7-9973-4304-55D62075BA66}"/>
              </a:ext>
            </a:extLst>
          </p:cNvPr>
          <p:cNvSpPr txBox="1"/>
          <p:nvPr/>
        </p:nvSpPr>
        <p:spPr>
          <a:xfrm>
            <a:off x="5727691" y="5100963"/>
            <a:ext cx="7036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Анкудинов Николай Олегович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AD06C-6DA3-5647-3EE9-A9985F9808AD}"/>
              </a:ext>
            </a:extLst>
          </p:cNvPr>
          <p:cNvSpPr txBox="1"/>
          <p:nvPr/>
        </p:nvSpPr>
        <p:spPr>
          <a:xfrm>
            <a:off x="1289725" y="5657671"/>
            <a:ext cx="1090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Руководитель акушерского дистанционного консультативного центра,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врач-акушер-гинеколог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ГБУЗ СО «ЕКПЦ»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Член Междисциплинарной ассоциации специалистов репродуктивной медицины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Член Ассоциации менеджеров медицинских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47D36-C7E1-2E15-49D7-443A7463A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6560"/>
          <a:stretch/>
        </p:blipFill>
        <p:spPr>
          <a:xfrm>
            <a:off x="583659" y="5657671"/>
            <a:ext cx="2209050" cy="89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2" descr="Компания Цифровая медицина">
            <a:extLst>
              <a:ext uri="{FF2B5EF4-FFF2-40B4-BE49-F238E27FC236}">
                <a16:creationId xmlns:a16="http://schemas.microsoft.com/office/drawing/2014/main" id="{BD13427C-3B4F-F734-831D-FDB58BE10D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A52EAD-CF61-0ED3-C808-C7DC7FBF2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59" y="46049"/>
            <a:ext cx="11024681" cy="270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9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3ED28D-55C2-80A3-6454-0FDE9811C776}"/>
              </a:ext>
            </a:extLst>
          </p:cNvPr>
          <p:cNvSpPr/>
          <p:nvPr/>
        </p:nvSpPr>
        <p:spPr bwMode="auto">
          <a:xfrm>
            <a:off x="531673" y="878913"/>
            <a:ext cx="1060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ПИСАТЬ»…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7149830" y="443675"/>
            <a:ext cx="5299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КЭР…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67E7AE-9047-3321-A54A-D00374230A60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09CDE3-3FB5-DF9C-2F9A-F91DB695A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1" r="825" b="-192"/>
          <a:stretch/>
        </p:blipFill>
        <p:spPr>
          <a:xfrm>
            <a:off x="301557" y="1437017"/>
            <a:ext cx="10758792" cy="4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4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D9BE81-62F9-67C0-2532-FF7216F98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46"/>
          <a:stretch/>
        </p:blipFill>
        <p:spPr>
          <a:xfrm>
            <a:off x="228072" y="1926077"/>
            <a:ext cx="5028693" cy="45378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F8DE0-11F9-A73D-B791-3069361C45A8}"/>
              </a:ext>
            </a:extLst>
          </p:cNvPr>
          <p:cNvSpPr/>
          <p:nvPr/>
        </p:nvSpPr>
        <p:spPr bwMode="auto">
          <a:xfrm>
            <a:off x="521946" y="1091125"/>
            <a:ext cx="946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7149830" y="443675"/>
            <a:ext cx="5299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КЭР…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67E7AE-9047-3321-A54A-D00374230A60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121934-B793-18C1-FFA8-DCC2EB9AE90D}"/>
              </a:ext>
            </a:extLst>
          </p:cNvPr>
          <p:cNvSpPr/>
          <p:nvPr/>
        </p:nvSpPr>
        <p:spPr>
          <a:xfrm>
            <a:off x="1223996" y="1926077"/>
            <a:ext cx="1616480" cy="651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87446A-45BA-A65D-BF7E-398A71CE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9300"/>
            <a:ext cx="5791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F8DE0-11F9-A73D-B791-3069361C45A8}"/>
              </a:ext>
            </a:extLst>
          </p:cNvPr>
          <p:cNvSpPr/>
          <p:nvPr/>
        </p:nvSpPr>
        <p:spPr bwMode="auto">
          <a:xfrm>
            <a:off x="329952" y="807378"/>
            <a:ext cx="946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7149830" y="443675"/>
            <a:ext cx="5299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КЭР…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67E7AE-9047-3321-A54A-D00374230A60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8E13F9-7883-B9A0-FD67-37EB269C4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" b="2954"/>
          <a:stretch/>
        </p:blipFill>
        <p:spPr>
          <a:xfrm>
            <a:off x="1311920" y="1392153"/>
            <a:ext cx="10367861" cy="52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36204" y="512000"/>
            <a:ext cx="119195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Электронные медицинские записи оформляются с использованием </a:t>
            </a:r>
          </a:p>
          <a:p>
            <a:pPr algn="ctr">
              <a:defRPr/>
            </a:pPr>
            <a:r>
              <a:rPr lang="ru-RU" sz="2400" b="1" i="0" dirty="0">
                <a:solidFill>
                  <a:srgbClr val="000000"/>
                </a:solidFill>
                <a:latin typeface="Times New Roman"/>
                <a:cs typeface="Times New Roman"/>
              </a:rPr>
              <a:t>любого вида электронной подписи</a:t>
            </a: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 в случае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п.12 приказа МЗ РФ от 07.09.2020 №947н):</a:t>
            </a:r>
          </a:p>
          <a:p>
            <a:pPr marL="285750" indent="-285750" algn="ctr">
              <a:buFont typeface="Wingdings"/>
              <a:buChar char="ü"/>
              <a:defRPr/>
            </a:pPr>
            <a:r>
              <a:rPr lang="ru-RU"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содержатся в журналах, которые формируются на основе электронных медицинских документов (</a:t>
            </a:r>
            <a:r>
              <a:rPr lang="ru-RU" sz="2000" b="1" i="0" dirty="0">
                <a:solidFill>
                  <a:srgbClr val="000000"/>
                </a:solidFill>
                <a:latin typeface="Times New Roman"/>
                <a:cs typeface="Times New Roman"/>
              </a:rPr>
              <a:t>журналы обращений/обследований и регистрации медицинских вмешательств</a:t>
            </a:r>
            <a:r>
              <a:rPr lang="ru-RU"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276AD-22D8-AD71-74CE-42980234BF70}"/>
              </a:ext>
            </a:extLst>
          </p:cNvPr>
          <p:cNvSpPr txBox="1"/>
          <p:nvPr/>
        </p:nvSpPr>
        <p:spPr>
          <a:xfrm>
            <a:off x="7204953" y="111890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ЭЛЕКТРОННЫЕ ЖУРНАЛЫ УЧЕТА</a:t>
            </a:r>
            <a:endParaRPr lang="ru-RU" sz="2000" i="1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AEBE14-5F0B-D691-7954-64B21E09E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68"/>
          <a:stretch/>
        </p:blipFill>
        <p:spPr>
          <a:xfrm>
            <a:off x="3043892" y="1958550"/>
            <a:ext cx="6104215" cy="478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7C3176-FCA8-B5D7-6B3A-BEEB58EC443A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18945" y="1356442"/>
            <a:ext cx="718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ПИСАТЬ»…</a:t>
            </a:r>
          </a:p>
        </p:txBody>
      </p:sp>
      <p:pic>
        <p:nvPicPr>
          <p:cNvPr id="1026" name="Picture 2" descr="https://i.mycdn.me/image?id=935241316981&amp;t=3&amp;plc=API&amp;viewToken=7kYb2hkBb0xzBcKG56es3Q&amp;tkn=*BcwouIH6B7l96pf2qoinEDzTkg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18945" y="2107380"/>
            <a:ext cx="9939923" cy="43276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84C8D-2B9C-BE03-F920-D88F5446AE80}"/>
              </a:ext>
            </a:extLst>
          </p:cNvPr>
          <p:cNvSpPr txBox="1"/>
          <p:nvPr/>
        </p:nvSpPr>
        <p:spPr>
          <a:xfrm>
            <a:off x="6639663" y="343650"/>
            <a:ext cx="3625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родов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DD33B2-409F-B8E0-B0D2-6E54036AB609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mycdn.me/image?id=935241866869&amp;t=3&amp;plc=API&amp;viewToken=KeCvLDwoUiMj-ADBRXRP-A&amp;tkn=*0ivWCV_Acw6tN8Mm4RcCJjZMw-c"/>
          <p:cNvPicPr>
            <a:picLocks noChangeAspect="1" noChangeArrowheads="1"/>
          </p:cNvPicPr>
          <p:nvPr/>
        </p:nvPicPr>
        <p:blipFill>
          <a:blip r:embed="rId2"/>
          <a:srcRect l="638"/>
          <a:stretch/>
        </p:blipFill>
        <p:spPr bwMode="auto">
          <a:xfrm>
            <a:off x="370490" y="3442123"/>
            <a:ext cx="6195847" cy="33096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559676" y="1109611"/>
            <a:ext cx="718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20" b="19706"/>
          <a:stretch/>
        </p:blipFill>
        <p:spPr bwMode="auto">
          <a:xfrm>
            <a:off x="559676" y="2009071"/>
            <a:ext cx="11106808" cy="1236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10384" y="5486779"/>
            <a:ext cx="7131916" cy="12649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6B63D-0A0F-E3DE-1A44-899AD73C4867}"/>
              </a:ext>
            </a:extLst>
          </p:cNvPr>
          <p:cNvSpPr txBox="1"/>
          <p:nvPr/>
        </p:nvSpPr>
        <p:spPr bwMode="auto">
          <a:xfrm>
            <a:off x="6566337" y="303667"/>
            <a:ext cx="3536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родов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9AE4A3-8E09-A22E-3C91-865387E03649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3ED28D-55C2-80A3-6454-0FDE9811C776}"/>
              </a:ext>
            </a:extLst>
          </p:cNvPr>
          <p:cNvSpPr/>
          <p:nvPr/>
        </p:nvSpPr>
        <p:spPr bwMode="auto">
          <a:xfrm>
            <a:off x="531673" y="878913"/>
            <a:ext cx="1060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ПИСАТЬ»…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DEC2B0-3560-F9D0-59B6-E2D2652D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4" y="1402133"/>
            <a:ext cx="10604445" cy="32084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B12683-4833-CAB0-C909-CBAA67E2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4" y="5133800"/>
            <a:ext cx="9768595" cy="16941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F8DE0-11F9-A73D-B791-3069361C45A8}"/>
              </a:ext>
            </a:extLst>
          </p:cNvPr>
          <p:cNvSpPr/>
          <p:nvPr/>
        </p:nvSpPr>
        <p:spPr bwMode="auto">
          <a:xfrm>
            <a:off x="531674" y="4610580"/>
            <a:ext cx="946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7149830" y="443675"/>
            <a:ext cx="5299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госпитализаций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67E7AE-9047-3321-A54A-D00374230A60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180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6916367" y="263361"/>
            <a:ext cx="4075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Аналитика_Робсон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2F9E747-4BA2-B5EC-3085-BC566FFD4A7E}"/>
              </a:ext>
            </a:extLst>
          </p:cNvPr>
          <p:cNvGraphicFramePr>
            <a:graphicFrameLocks noGrp="1"/>
          </p:cNvGraphicFramePr>
          <p:nvPr/>
        </p:nvGraphicFramePr>
        <p:xfrm>
          <a:off x="165370" y="1057227"/>
          <a:ext cx="11848289" cy="342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4177">
                  <a:extLst>
                    <a:ext uri="{9D8B030D-6E8A-4147-A177-3AD203B41FA5}">
                      <a16:colId xmlns:a16="http://schemas.microsoft.com/office/drawing/2014/main" val="1586868897"/>
                    </a:ext>
                  </a:extLst>
                </a:gridCol>
                <a:gridCol w="2579121">
                  <a:extLst>
                    <a:ext uri="{9D8B030D-6E8A-4147-A177-3AD203B41FA5}">
                      <a16:colId xmlns:a16="http://schemas.microsoft.com/office/drawing/2014/main" val="2923579197"/>
                    </a:ext>
                  </a:extLst>
                </a:gridCol>
                <a:gridCol w="2897935">
                  <a:extLst>
                    <a:ext uri="{9D8B030D-6E8A-4147-A177-3AD203B41FA5}">
                      <a16:colId xmlns:a16="http://schemas.microsoft.com/office/drawing/2014/main" val="1294138026"/>
                    </a:ext>
                  </a:extLst>
                </a:gridCol>
                <a:gridCol w="2597056">
                  <a:extLst>
                    <a:ext uri="{9D8B030D-6E8A-4147-A177-3AD203B41FA5}">
                      <a16:colId xmlns:a16="http://schemas.microsoft.com/office/drawing/2014/main" val="1533309195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аналитики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формирования КЛАССИФИКАЦИИ РОБСОНА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1616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аналитики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Бумажная история </a:t>
                      </a: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(нет МИС)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"РМИС"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АИСТ "РАМ"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54181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группы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Ручная маркировка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Ручное выставление группы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418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таблицы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аналоги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1977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анализ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Пофамильные списки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1916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анализ ошибок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28986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групп без КС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1277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Детализация групп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8069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Фальсификация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022629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D8A4CC-4D55-B32A-1693-9D4598378352}"/>
              </a:ext>
            </a:extLst>
          </p:cNvPr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2022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7BC3B8-7BEF-88DF-151E-7B2C0F088672}"/>
              </a:ext>
            </a:extLst>
          </p:cNvPr>
          <p:cNvSpPr/>
          <p:nvPr/>
        </p:nvSpPr>
        <p:spPr>
          <a:xfrm>
            <a:off x="165370" y="6196280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68AB4-E290-0C01-7F4F-C2A48B930C56}"/>
              </a:ext>
            </a:extLst>
          </p:cNvPr>
          <p:cNvSpPr txBox="1"/>
          <p:nvPr/>
        </p:nvSpPr>
        <p:spPr>
          <a:xfrm>
            <a:off x="278860" y="4609828"/>
            <a:ext cx="12110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родов 38 354, в т.ч. КС - 11 965 случаев*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C2A14-2539-60DE-06D3-12C8637AC4F5}"/>
              </a:ext>
            </a:extLst>
          </p:cNvPr>
          <p:cNvSpPr txBox="1"/>
          <p:nvPr/>
        </p:nvSpPr>
        <p:spPr>
          <a:xfrm>
            <a:off x="2213536" y="5165554"/>
            <a:ext cx="9405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тысяч случаев «посчитать» вручную ?!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634EA-2CF8-6AF0-B695-1262471D7870}"/>
              </a:ext>
            </a:extLst>
          </p:cNvPr>
          <p:cNvSpPr txBox="1"/>
          <p:nvPr/>
        </p:nvSpPr>
        <p:spPr>
          <a:xfrm>
            <a:off x="0" y="5789530"/>
            <a:ext cx="12110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для расчета КИПР, родов с рубцом и других спец отчетов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4A20B6-F99D-DF8B-BDBD-A3EBFF7693B6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5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7607030" y="246748"/>
            <a:ext cx="393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Аналитика_КИПР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2F9E747-4BA2-B5EC-3085-BC566FFD4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77181"/>
              </p:ext>
            </p:extLst>
          </p:nvPr>
        </p:nvGraphicFramePr>
        <p:xfrm>
          <a:off x="165370" y="1057227"/>
          <a:ext cx="11689802" cy="2824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6315">
                  <a:extLst>
                    <a:ext uri="{9D8B030D-6E8A-4147-A177-3AD203B41FA5}">
                      <a16:colId xmlns:a16="http://schemas.microsoft.com/office/drawing/2014/main" val="1586868897"/>
                    </a:ext>
                  </a:extLst>
                </a:gridCol>
                <a:gridCol w="2848496">
                  <a:extLst>
                    <a:ext uri="{9D8B030D-6E8A-4147-A177-3AD203B41FA5}">
                      <a16:colId xmlns:a16="http://schemas.microsoft.com/office/drawing/2014/main" val="2923579197"/>
                    </a:ext>
                  </a:extLst>
                </a:gridCol>
                <a:gridCol w="2897935">
                  <a:extLst>
                    <a:ext uri="{9D8B030D-6E8A-4147-A177-3AD203B41FA5}">
                      <a16:colId xmlns:a16="http://schemas.microsoft.com/office/drawing/2014/main" val="1294138026"/>
                    </a:ext>
                  </a:extLst>
                </a:gridCol>
                <a:gridCol w="2597056">
                  <a:extLst>
                    <a:ext uri="{9D8B030D-6E8A-4147-A177-3AD203B41FA5}">
                      <a16:colId xmlns:a16="http://schemas.microsoft.com/office/drawing/2014/main" val="1533309195"/>
                    </a:ext>
                  </a:extLst>
                </a:gridCol>
              </a:tblGrid>
              <a:tr h="3404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аналитики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«КОЭФФИЦИЕНТ ИНДУКЦИИ ПРОГРАММИРОВАННЫХ РОДОВ»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1616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аналитики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Бумажная история </a:t>
                      </a: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(нет МИС)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"РМИС"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АИСТ "РАМ"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54181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коэффициента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418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Аналитика по МО всего региона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аналоги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1977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индукций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1916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анализ ошибок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28986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Фальсификация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022629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D8A4CC-4D55-B32A-1693-9D4598378352}"/>
              </a:ext>
            </a:extLst>
          </p:cNvPr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2022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7BC3B8-7BEF-88DF-151E-7B2C0F088672}"/>
              </a:ext>
            </a:extLst>
          </p:cNvPr>
          <p:cNvSpPr/>
          <p:nvPr/>
        </p:nvSpPr>
        <p:spPr>
          <a:xfrm>
            <a:off x="165370" y="6196280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68AB4-E290-0C01-7F4F-C2A48B930C56}"/>
              </a:ext>
            </a:extLst>
          </p:cNvPr>
          <p:cNvSpPr txBox="1"/>
          <p:nvPr/>
        </p:nvSpPr>
        <p:spPr>
          <a:xfrm>
            <a:off x="278860" y="4330346"/>
            <a:ext cx="12110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родов 38 354, в т.ч. КС - 11 965 и программированных - 5493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C2A14-2539-60DE-06D3-12C8637AC4F5}"/>
              </a:ext>
            </a:extLst>
          </p:cNvPr>
          <p:cNvSpPr txBox="1"/>
          <p:nvPr/>
        </p:nvSpPr>
        <p:spPr>
          <a:xfrm>
            <a:off x="2213536" y="5165554"/>
            <a:ext cx="9405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случаев «посчитать» вручную ?!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634EA-2CF8-6AF0-B695-1262471D7870}"/>
              </a:ext>
            </a:extLst>
          </p:cNvPr>
          <p:cNvSpPr txBox="1"/>
          <p:nvPr/>
        </p:nvSpPr>
        <p:spPr>
          <a:xfrm>
            <a:off x="0" y="5789530"/>
            <a:ext cx="12110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для расчета родов с рубцом и других спец отчетов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666895-7D06-B53E-C08F-A62F98EF06B7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3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AutoShape 13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5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7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9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" y="3855740"/>
            <a:ext cx="121919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Автоматизированное выявление индивидуальных рисков для каждого пациента –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реализация основных принципов 4П-медицины: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ПЕРСОНАЛИЗАЦИЯ, ПРЕДИКЦИЯ, ПРЕВЕНЦИЯ</a:t>
            </a: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что позволяет изменить врачебную тактику и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провести своевременную профилактику фатальных осложнений.</a:t>
            </a:r>
            <a:endParaRPr lang="ru-RU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5544" y="999342"/>
            <a:ext cx="1100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EB5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оценки акушерских РИСКОВ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9744" y="1650464"/>
            <a:ext cx="10477500" cy="2343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0F7E5-0774-39AC-19C7-B73008FFBFA6}"/>
              </a:ext>
            </a:extLst>
          </p:cNvPr>
          <p:cNvSpPr txBox="1"/>
          <p:nvPr/>
        </p:nvSpPr>
        <p:spPr>
          <a:xfrm>
            <a:off x="7437098" y="597481"/>
            <a:ext cx="6395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Акушерских РИСКОВ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89801C-B70E-A899-10E5-37EEF5F4C715}"/>
              </a:ext>
            </a:extLst>
          </p:cNvPr>
          <p:cNvSpPr/>
          <p:nvPr/>
        </p:nvSpPr>
        <p:spPr bwMode="auto">
          <a:xfrm>
            <a:off x="0" y="18760"/>
            <a:ext cx="837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Персональные_помощники_врача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287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25159" y="6446151"/>
            <a:ext cx="7966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о</a:t>
            </a:r>
            <a:r>
              <a:rPr lang="ru-RU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бъема данных АИСТ «РАМ»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6425"/>
            <a:ext cx="782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24770232"/>
              </p:ext>
            </p:extLst>
          </p:nvPr>
        </p:nvGraphicFramePr>
        <p:xfrm>
          <a:off x="0" y="1060315"/>
          <a:ext cx="12192000" cy="538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96AC7B-CC21-A513-764D-FC79A21E368E}"/>
              </a:ext>
            </a:extLst>
          </p:cNvPr>
          <p:cNvSpPr txBox="1"/>
          <p:nvPr/>
        </p:nvSpPr>
        <p:spPr>
          <a:xfrm>
            <a:off x="9118060" y="-37363"/>
            <a:ext cx="2876172" cy="58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66344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3027" y="2213732"/>
            <a:ext cx="3105928" cy="406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29720" y="6278349"/>
            <a:ext cx="290557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Преэклампсия</a:t>
            </a:r>
            <a:endParaRPr lang="ru-RU" sz="2000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562497" y="6278349"/>
            <a:ext cx="25192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Поражения печени</a:t>
            </a:r>
            <a:endParaRPr lang="ru-RU" sz="2000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508986" y="6150114"/>
            <a:ext cx="283704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Отклонения по дневнику пациента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09677" y="1094936"/>
            <a:ext cx="7297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defRPr/>
            </a:pPr>
            <a:r>
              <a:rPr lang="ru-RU" sz="2800" b="1" dirty="0">
                <a:latin typeface="Times New Roman"/>
                <a:cs typeface="Times New Roman"/>
              </a:rPr>
              <a:t>Сервис-бот мобильных уведомлений </a:t>
            </a:r>
          </a:p>
          <a:p>
            <a:pPr marL="45720" algn="ctr">
              <a:defRPr/>
            </a:pPr>
            <a:r>
              <a:rPr lang="ru-RU" sz="2800" b="1" dirty="0">
                <a:latin typeface="Times New Roman"/>
                <a:cs typeface="Times New Roman"/>
              </a:rPr>
              <a:t>о Критических Акушерских Состояниях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b="9724"/>
          <a:stretch/>
        </p:blipFill>
        <p:spPr bwMode="auto">
          <a:xfrm>
            <a:off x="3461992" y="2203364"/>
            <a:ext cx="2720294" cy="391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285C2DB3-675A-BF5A-E93A-CF2AEE2D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079" y="1737661"/>
            <a:ext cx="2720294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СИГНАЛЫ: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Отклонения по дневникам пациента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ПЭ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Анемия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Поражения печени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Гипергликемия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Тромбоцитопения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 Протеинурия 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/>
                <a:cs typeface="Times New Roman"/>
              </a:rPr>
              <a:t>COVID19 </a:t>
            </a:r>
            <a:endParaRPr lang="ru-RU" sz="2000" dirty="0">
              <a:latin typeface="Times New Roman"/>
              <a:cs typeface="Times New Roman"/>
            </a:endParaRP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Кровотечение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Гипертензия</a:t>
            </a:r>
          </a:p>
          <a:p>
            <a:pPr algn="ctr">
              <a:defRPr/>
            </a:pPr>
            <a:endParaRPr lang="ru-RU" sz="2000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и ДРУГИЕ…</a:t>
            </a:r>
            <a:endParaRPr lang="ru-RU" sz="2000" b="1" dirty="0"/>
          </a:p>
        </p:txBody>
      </p:sp>
      <p:pic>
        <p:nvPicPr>
          <p:cNvPr id="5" name="Picture 2" descr="https://i.mycdn.me/image?id=899954559199&amp;t=0&amp;plc=API&amp;viewToken=Sn_fc1v55DH8G4zOnvdw_g&amp;tkn=*fsmn3-DNqAT6c79q_3iGqAiid0U">
            <a:extLst>
              <a:ext uri="{FF2B5EF4-FFF2-40B4-BE49-F238E27FC236}">
                <a16:creationId xmlns:a16="http://schemas.microsoft.com/office/drawing/2014/main" id="{D2449EA1-91F0-1ECC-BA02-2C34EA8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9"/>
          <a:stretch/>
        </p:blipFill>
        <p:spPr bwMode="auto">
          <a:xfrm>
            <a:off x="6392368" y="2368960"/>
            <a:ext cx="3014711" cy="36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FCB22F-60F1-89D0-CA99-4CD7966988B6}"/>
              </a:ext>
            </a:extLst>
          </p:cNvPr>
          <p:cNvSpPr/>
          <p:nvPr/>
        </p:nvSpPr>
        <p:spPr>
          <a:xfrm>
            <a:off x="0" y="18760"/>
            <a:ext cx="837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Персональные_помощники_врача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0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694" y="923330"/>
            <a:ext cx="1001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«МОЙ ДНЕВНИК» </a:t>
            </a:r>
          </a:p>
        </p:txBody>
      </p:sp>
      <p:pic>
        <p:nvPicPr>
          <p:cNvPr id="8" name="Picture 2" descr="https://i.mycdn.me/image?id=905384981983&amp;plc=API&amp;aid=1251240704&amp;tkn=*EJ11j6PsczyuesLXK_tuMUQKlJA&amp;fn=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95"/>
            <a:ext cx="3080880" cy="32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5694" y="2478253"/>
            <a:ext cx="1508283" cy="29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08289-E6C3-421D-78D6-D834FF28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13" y="1384995"/>
            <a:ext cx="3452359" cy="395103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871838-B4E5-ED67-15F5-29A0CE52A416}"/>
              </a:ext>
            </a:extLst>
          </p:cNvPr>
          <p:cNvSpPr/>
          <p:nvPr/>
        </p:nvSpPr>
        <p:spPr>
          <a:xfrm>
            <a:off x="3438897" y="3710598"/>
            <a:ext cx="2393152" cy="615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BAEF6B-B78B-5B48-EF43-70F7AA50F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861" y="1830063"/>
            <a:ext cx="2066925" cy="2143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3A6E05-8D21-E1FE-F49E-67076D7A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801" y="4652161"/>
            <a:ext cx="2152650" cy="2019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8CA99E-C634-83B8-6209-1FC9981FB052}"/>
              </a:ext>
            </a:extLst>
          </p:cNvPr>
          <p:cNvSpPr txBox="1"/>
          <p:nvPr/>
        </p:nvSpPr>
        <p:spPr>
          <a:xfrm>
            <a:off x="9942358" y="4156041"/>
            <a:ext cx="1617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327D7-0680-8576-F54D-426D6B6A96BE}"/>
              </a:ext>
            </a:extLst>
          </p:cNvPr>
          <p:cNvSpPr txBox="1"/>
          <p:nvPr/>
        </p:nvSpPr>
        <p:spPr>
          <a:xfrm>
            <a:off x="9183623" y="1122177"/>
            <a:ext cx="290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Давление</a:t>
            </a:r>
            <a:endParaRPr lang="ru-RU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8333345-6559-8E4E-6D11-EC6933B35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172" y="1406428"/>
            <a:ext cx="2679799" cy="5061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BAE3D-8EAE-C15A-FEBE-612C836226CE}"/>
              </a:ext>
            </a:extLst>
          </p:cNvPr>
          <p:cNvSpPr txBox="1"/>
          <p:nvPr/>
        </p:nvSpPr>
        <p:spPr bwMode="auto">
          <a:xfrm>
            <a:off x="6775532" y="582636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Дневник самоконтроля пациента</a:t>
            </a:r>
            <a:endParaRPr lang="ru-RU" sz="2000" i="1" u="sng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5E8FB9-B87B-0340-260D-46B86E0C7ED7}"/>
              </a:ext>
            </a:extLst>
          </p:cNvPr>
          <p:cNvSpPr/>
          <p:nvPr/>
        </p:nvSpPr>
        <p:spPr bwMode="auto">
          <a:xfrm>
            <a:off x="0" y="18760"/>
            <a:ext cx="837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Персональные_помощники_врача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694" y="923330"/>
            <a:ext cx="1001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«МОЙ ДНЕВНИК» </a:t>
            </a:r>
          </a:p>
        </p:txBody>
      </p:sp>
      <p:pic>
        <p:nvPicPr>
          <p:cNvPr id="8" name="Picture 2" descr="https://i.mycdn.me/image?id=905384981983&amp;plc=API&amp;aid=1251240704&amp;tkn=*EJ11j6PsczyuesLXK_tuMUQKlJA&amp;fn=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95"/>
            <a:ext cx="3080880" cy="32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5694" y="2478253"/>
            <a:ext cx="1508283" cy="29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48" y="1385075"/>
            <a:ext cx="2260138" cy="4159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62" y="2554686"/>
            <a:ext cx="2273488" cy="4199265"/>
          </a:xfrm>
          <a:prstGeom prst="rect">
            <a:avLst/>
          </a:prstGeom>
        </p:spPr>
      </p:pic>
      <p:pic>
        <p:nvPicPr>
          <p:cNvPr id="9220" name="Picture 4" descr="https://i.mycdn.me/image?id=899954559199&amp;t=0&amp;plc=API&amp;viewToken=Sn_fc1v55DH8G4zOnvdw_g&amp;tkn=*fsmn3-DNqAT6c79q_3iGqAiid0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7"/>
          <a:stretch/>
        </p:blipFill>
        <p:spPr bwMode="auto">
          <a:xfrm>
            <a:off x="9449466" y="3398460"/>
            <a:ext cx="2603321" cy="31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EA799-F5E8-AE65-9B6B-0710E1D3E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21" y="4667976"/>
            <a:ext cx="2133600" cy="2085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08289-E6C3-421D-78D6-D834FF284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084" y="1384995"/>
            <a:ext cx="3530715" cy="40407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871838-B4E5-ED67-15F5-29A0CE52A416}"/>
              </a:ext>
            </a:extLst>
          </p:cNvPr>
          <p:cNvSpPr/>
          <p:nvPr/>
        </p:nvSpPr>
        <p:spPr>
          <a:xfrm>
            <a:off x="3772739" y="4667976"/>
            <a:ext cx="2310954" cy="3166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4EC57-FFAA-DCC5-81AB-FABBD30F1050}"/>
              </a:ext>
            </a:extLst>
          </p:cNvPr>
          <p:cNvSpPr txBox="1"/>
          <p:nvPr/>
        </p:nvSpPr>
        <p:spPr bwMode="auto">
          <a:xfrm>
            <a:off x="6759619" y="611555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Дневник самоконтроля пациента</a:t>
            </a:r>
            <a:endParaRPr lang="ru-RU" sz="2000" i="1" u="sng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30F235-98CD-50C6-A247-5AF98464A35C}"/>
              </a:ext>
            </a:extLst>
          </p:cNvPr>
          <p:cNvSpPr/>
          <p:nvPr/>
        </p:nvSpPr>
        <p:spPr bwMode="auto">
          <a:xfrm>
            <a:off x="0" y="18760"/>
            <a:ext cx="837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Персональные_помощники_врача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694" y="923330"/>
            <a:ext cx="1001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«МОЙ ДНЕВНИК» </a:t>
            </a:r>
          </a:p>
        </p:txBody>
      </p:sp>
      <p:pic>
        <p:nvPicPr>
          <p:cNvPr id="8" name="Picture 2" descr="https://i.mycdn.me/image?id=905384981983&amp;plc=API&amp;aid=1251240704&amp;tkn=*EJ11j6PsczyuesLXK_tuMUQKlJA&amp;fn=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7" y="1650157"/>
            <a:ext cx="3931920" cy="41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07535" y="3038680"/>
            <a:ext cx="1508283" cy="29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49006-3009-A414-2088-B6EC24D1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56" y="1487287"/>
            <a:ext cx="4286848" cy="49060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7C1A69-7438-E843-8B58-DBEC61668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76" y="3402330"/>
            <a:ext cx="2438400" cy="21145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5B2574-7693-01D7-865A-F50D8EED3298}"/>
              </a:ext>
            </a:extLst>
          </p:cNvPr>
          <p:cNvSpPr/>
          <p:nvPr/>
        </p:nvSpPr>
        <p:spPr>
          <a:xfrm>
            <a:off x="5610575" y="5115254"/>
            <a:ext cx="2232945" cy="401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841F9A-6A45-8EB0-47AB-0C0A6F221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083" y="1846660"/>
            <a:ext cx="3002414" cy="3436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E1D470-FDDD-B1EA-CF83-27B68085401F}"/>
              </a:ext>
            </a:extLst>
          </p:cNvPr>
          <p:cNvSpPr txBox="1"/>
          <p:nvPr/>
        </p:nvSpPr>
        <p:spPr bwMode="auto">
          <a:xfrm>
            <a:off x="6921446" y="620983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Дневник самоконтроля пациента</a:t>
            </a:r>
            <a:endParaRPr lang="ru-RU" sz="2000" i="1" u="sng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33BED1-27CD-6803-8221-0D41BC38C098}"/>
              </a:ext>
            </a:extLst>
          </p:cNvPr>
          <p:cNvSpPr/>
          <p:nvPr/>
        </p:nvSpPr>
        <p:spPr bwMode="auto">
          <a:xfrm>
            <a:off x="0" y="18760"/>
            <a:ext cx="837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Персональные_помощники_врача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8493179" y="2228671"/>
            <a:ext cx="3333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latin typeface="Times New Roman"/>
                <a:cs typeface="Times New Roman"/>
              </a:rPr>
              <a:t>Дистанционный мониторинг здоровья</a:t>
            </a:r>
          </a:p>
          <a:p>
            <a:pPr algn="ctr">
              <a:defRPr/>
            </a:pPr>
            <a:r>
              <a:rPr lang="ru-RU" sz="2400" b="1" i="1" u="sng" dirty="0">
                <a:latin typeface="Times New Roman"/>
                <a:cs typeface="Times New Roman"/>
              </a:rPr>
              <a:t>10 </a:t>
            </a:r>
            <a:r>
              <a:rPr lang="ru-RU" sz="2400" b="1" i="1" u="sng" dirty="0" err="1">
                <a:latin typeface="Times New Roman"/>
                <a:cs typeface="Times New Roman"/>
              </a:rPr>
              <a:t>мес</a:t>
            </a:r>
            <a:r>
              <a:rPr lang="ru-RU" sz="2400" b="1" i="1" u="sng" dirty="0">
                <a:latin typeface="Times New Roman"/>
                <a:cs typeface="Times New Roman"/>
              </a:rPr>
              <a:t> 2023</a:t>
            </a:r>
            <a:endParaRPr lang="ru-RU" sz="2400" i="1" u="sng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64160" y="869445"/>
            <a:ext cx="789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#Личный_кабинет_аист_смарт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5F97F90-1890-4FB8-6B0E-98F54E546FA4}"/>
              </a:ext>
            </a:extLst>
          </p:cNvPr>
          <p:cNvGraphicFramePr>
            <a:graphicFrameLocks noGrp="1"/>
          </p:cNvGraphicFramePr>
          <p:nvPr/>
        </p:nvGraphicFramePr>
        <p:xfrm>
          <a:off x="264160" y="1477735"/>
          <a:ext cx="8123407" cy="52448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2852">
                  <a:extLst>
                    <a:ext uri="{9D8B030D-6E8A-4147-A177-3AD203B41FA5}">
                      <a16:colId xmlns:a16="http://schemas.microsoft.com/office/drawing/2014/main" val="23960878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852815311"/>
                    </a:ext>
                  </a:extLst>
                </a:gridCol>
                <a:gridCol w="1422043">
                  <a:extLst>
                    <a:ext uri="{9D8B030D-6E8A-4147-A177-3AD203B41FA5}">
                      <a16:colId xmlns:a16="http://schemas.microsoft.com/office/drawing/2014/main" val="215724543"/>
                    </a:ext>
                  </a:extLst>
                </a:gridCol>
                <a:gridCol w="1439385">
                  <a:extLst>
                    <a:ext uri="{9D8B030D-6E8A-4147-A177-3AD203B41FA5}">
                      <a16:colId xmlns:a16="http://schemas.microsoft.com/office/drawing/2014/main" val="1979879148"/>
                    </a:ext>
                  </a:extLst>
                </a:gridCol>
                <a:gridCol w="1751542">
                  <a:extLst>
                    <a:ext uri="{9D8B030D-6E8A-4147-A177-3AD203B41FA5}">
                      <a16:colId xmlns:a16="http://schemas.microsoft.com/office/drawing/2014/main" val="1382609424"/>
                    </a:ext>
                  </a:extLst>
                </a:gridCol>
                <a:gridCol w="1439385">
                  <a:extLst>
                    <a:ext uri="{9D8B030D-6E8A-4147-A177-3AD203B41FA5}">
                      <a16:colId xmlns:a16="http://schemas.microsoft.com/office/drawing/2014/main" val="169184012"/>
                    </a:ext>
                  </a:extLst>
                </a:gridCol>
              </a:tblGrid>
              <a:tr h="282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2527551"/>
                  </a:ext>
                </a:extLst>
              </a:tr>
              <a:tr h="2747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дневники самоконтроля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045"/>
                  </a:ext>
                </a:extLst>
              </a:tr>
              <a:tr h="27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6847011"/>
                  </a:ext>
                </a:extLst>
              </a:tr>
              <a:tr h="290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519425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94,42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847796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8533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94,72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8726482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8775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7376254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9595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96,89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5752092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9509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6134616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8594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98,46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5588659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7972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98,35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390459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9111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98,04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0187074"/>
                  </a:ext>
                </a:extLst>
              </a:tr>
              <a:tr h="290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8889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96,81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5038686"/>
                  </a:ext>
                </a:extLst>
              </a:tr>
              <a:tr h="198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Октябрь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9766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96,47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5680618"/>
                  </a:ext>
                </a:extLst>
              </a:tr>
              <a:tr h="290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85092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2702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87794</a:t>
                      </a:r>
                    </a:p>
                  </a:txBody>
                  <a:tcPr marL="7620" marR="7620" marT="762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1539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D67100-18E4-1C6A-5C49-C1E8E9CA7546}"/>
              </a:ext>
            </a:extLst>
          </p:cNvPr>
          <p:cNvSpPr/>
          <p:nvPr/>
        </p:nvSpPr>
        <p:spPr bwMode="auto">
          <a:xfrm>
            <a:off x="0" y="64697"/>
            <a:ext cx="11929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Персональные_помощники_врача_и_беременной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7FE74-E8D3-A7DA-6AA1-8D79B411AF7D}"/>
              </a:ext>
            </a:extLst>
          </p:cNvPr>
          <p:cNvSpPr txBox="1"/>
          <p:nvPr/>
        </p:nvSpPr>
        <p:spPr>
          <a:xfrm>
            <a:off x="8381346" y="3746314"/>
            <a:ext cx="3492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latin typeface="Times New Roman"/>
                <a:cs typeface="Times New Roman"/>
              </a:rPr>
              <a:t>Охват «домашнего» мониторинга </a:t>
            </a:r>
          </a:p>
          <a:p>
            <a:pPr algn="ctr">
              <a:defRPr/>
            </a:pPr>
            <a:r>
              <a:rPr lang="ru-RU" sz="2400" b="1" i="1" u="sng" dirty="0">
                <a:latin typeface="Times New Roman"/>
                <a:cs typeface="Times New Roman"/>
              </a:rPr>
              <a:t>10,8% пациентов</a:t>
            </a:r>
            <a:endParaRPr lang="ru-RU" sz="2400" i="1" u="sng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F7555A5D-F1D2-7FBD-C80B-2ED11C00CC7D}"/>
              </a:ext>
            </a:extLst>
          </p:cNvPr>
          <p:cNvSpPr/>
          <p:nvPr/>
        </p:nvSpPr>
        <p:spPr>
          <a:xfrm>
            <a:off x="9109456" y="5163806"/>
            <a:ext cx="680720" cy="13004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2E35B-188A-C02C-169E-A33267E3A80A}"/>
              </a:ext>
            </a:extLst>
          </p:cNvPr>
          <p:cNvSpPr txBox="1"/>
          <p:nvPr/>
        </p:nvSpPr>
        <p:spPr>
          <a:xfrm>
            <a:off x="9963351" y="5352381"/>
            <a:ext cx="1097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i="1" dirty="0">
                <a:latin typeface="Times New Roman"/>
                <a:cs typeface="Times New Roman"/>
              </a:rPr>
              <a:t>х2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4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FB6316-9A17-B3F6-68C7-EC79AFCA3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791" y="2895664"/>
            <a:ext cx="3805852" cy="298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825ED-F784-CB3B-FD3E-C624172A0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36" r="10497" b="10215"/>
          <a:stretch/>
        </p:blipFill>
        <p:spPr>
          <a:xfrm>
            <a:off x="27699" y="2689147"/>
            <a:ext cx="4592263" cy="406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13777" y="0"/>
            <a:ext cx="7931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#</a:t>
            </a:r>
            <a:r>
              <a:rPr lang="ru-RU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модуль_пациента_аист_смарт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07867" y="143664"/>
            <a:ext cx="3627703" cy="46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«ОПРОСЫ»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319" y="5770897"/>
            <a:ext cx="3149600" cy="8032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76412"/>
            <a:ext cx="10659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Обратная связь от пациента о получаемой медицинской помощи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Формализованные группы вопросов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Удаленное анкетирование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Автоматизированная аналитика результатов по МО / по Региону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B17F6E-125C-138A-684C-1EF2BF6D6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349" y="626221"/>
            <a:ext cx="2840737" cy="188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03171A-339E-5281-93DF-03D1BC5E200A}"/>
              </a:ext>
            </a:extLst>
          </p:cNvPr>
          <p:cNvSpPr txBox="1"/>
          <p:nvPr/>
        </p:nvSpPr>
        <p:spPr>
          <a:xfrm>
            <a:off x="4619962" y="3073100"/>
            <a:ext cx="38860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19.07.2022 № 495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методики расчета дополнительного показателя "Оценка общественного мнения по удовлетворенности населения медицинской помощью, процент"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"Модернизация первичного звена здравоохранения Российской Федерации", входящего в национальный проект "Здравоохранение"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2FE7516-89C2-D7BB-BB1A-718F63776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541" y="5764281"/>
            <a:ext cx="2178351" cy="98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7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4E2C00-011D-5321-018D-2A2D4F000537}"/>
              </a:ext>
            </a:extLst>
          </p:cNvPr>
          <p:cNvSpPr txBox="1"/>
          <p:nvPr/>
        </p:nvSpPr>
        <p:spPr>
          <a:xfrm>
            <a:off x="5770057" y="422806"/>
            <a:ext cx="594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45E"/>
                </a:solidFill>
              </a:rPr>
              <a:t>Заключение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62FA54C-C30F-4F27-D9D8-2BAF94334150}"/>
              </a:ext>
            </a:extLst>
          </p:cNvPr>
          <p:cNvSpPr txBox="1">
            <a:spLocks/>
          </p:cNvSpPr>
          <p:nvPr/>
        </p:nvSpPr>
        <p:spPr>
          <a:xfrm>
            <a:off x="68094" y="1598894"/>
            <a:ext cx="12123906" cy="49672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полезный инструмент для повышения качества и эффективности медицинской помощи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вызывает сомнений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их использование требует тщательного подхода к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медицинского персонала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непосредственно медицинской помощи 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ею, </a:t>
            </a:r>
          </a:p>
          <a:p>
            <a:pPr marL="45720" indent="0" algn="ctr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Font typeface="Arial" panose="020B0604020202020204" pitchFamily="34" charset="0"/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" indent="0" algn="ctr"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 смертность, частоту госпитализаций, улучшает качество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исходов и жизни не само внедрение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</a:p>
          <a:p>
            <a:pPr marL="45720" indent="0" algn="ctr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адекватные интерпретации результатов их использования и своевременные принятия решений (врачебных, организационных и др.) для достижения целей медицинской помощи… </a:t>
            </a:r>
          </a:p>
          <a:p>
            <a:pPr marL="45720" indent="0" algn="ctr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АДЕКВАТНОЙ РАЗРАБОТКЕ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50F270-3092-8E88-6BC6-8BADC5B9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" y="81435"/>
            <a:ext cx="5426351" cy="13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510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7843" t="4331" r="4219" b="3105"/>
          <a:stretch/>
        </p:blipFill>
        <p:spPr bwMode="auto">
          <a:xfrm>
            <a:off x="184730" y="1050917"/>
            <a:ext cx="4713827" cy="157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8189"/>
          <a:stretch/>
        </p:blipFill>
        <p:spPr bwMode="auto">
          <a:xfrm>
            <a:off x="6096000" y="930718"/>
            <a:ext cx="4713829" cy="152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8108" b="6563"/>
          <a:stretch/>
        </p:blipFill>
        <p:spPr bwMode="auto">
          <a:xfrm>
            <a:off x="7952668" y="2756985"/>
            <a:ext cx="3319436" cy="186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1970" t="29980" r="3626" b="3453"/>
          <a:stretch/>
        </p:blipFill>
        <p:spPr bwMode="auto">
          <a:xfrm>
            <a:off x="93318" y="3841475"/>
            <a:ext cx="2987730" cy="289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1663528" name=" 1081663527"/>
          <p:cNvSpPr/>
          <p:nvPr/>
        </p:nvSpPr>
        <p:spPr bwMode="auto">
          <a:xfrm>
            <a:off x="12915156" y="607781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7814659" name="Рисунок 57814658"/>
          <p:cNvPicPr>
            <a:picLocks noChangeAspect="1"/>
          </p:cNvPicPr>
          <p:nvPr/>
        </p:nvPicPr>
        <p:blipFill rotWithShape="1">
          <a:blip r:embed="rId6"/>
          <a:srcRect l="9178"/>
          <a:stretch/>
        </p:blipFill>
        <p:spPr bwMode="auto">
          <a:xfrm>
            <a:off x="3049568" y="2677120"/>
            <a:ext cx="4197369" cy="31185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4C4975-6199-514F-820B-94412BEAE62D}"/>
              </a:ext>
            </a:extLst>
          </p:cNvPr>
          <p:cNvSpPr/>
          <p:nvPr/>
        </p:nvSpPr>
        <p:spPr>
          <a:xfrm>
            <a:off x="0" y="7388"/>
            <a:ext cx="687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отзывы_аист_смарт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1A1F4-95E9-BC32-BC23-96EAF50032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39" r="8626"/>
          <a:stretch/>
        </p:blipFill>
        <p:spPr>
          <a:xfrm>
            <a:off x="7043748" y="4767210"/>
            <a:ext cx="5054934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ou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761" y="1128706"/>
            <a:ext cx="539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🏆Премия имени В.И. Кулакова «НАВСТРЕЧУ ЖИЗНИ»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«Цифровые достижения 2022»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26632" y="1118073"/>
            <a:ext cx="287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latin typeface="Times New Roman" pitchFamily="18" charset="0"/>
                <a:cs typeface="Times New Roman" pitchFamily="18" charset="0"/>
              </a:rPr>
              <a:t>«Лучший образовательный или </a:t>
            </a:r>
            <a:r>
              <a:rPr lang="en-US" sz="2000" b="1" dirty="0">
                <a:ln w="0"/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2000" b="1" dirty="0">
                <a:ln w="0"/>
                <a:latin typeface="Times New Roman" pitchFamily="18" charset="0"/>
                <a:cs typeface="Times New Roman" pitchFamily="18" charset="0"/>
              </a:rPr>
              <a:t>проект», 2021г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736177" y="-70963"/>
            <a:ext cx="98671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обратная_связь_аист_смарт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465FB6-B9E9-4A6D-A99F-F0AC189C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503" y="1961081"/>
            <a:ext cx="3426756" cy="48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C86803-91C0-499E-A827-2B1E6DAE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78" y="1977162"/>
            <a:ext cx="3426756" cy="485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C96B5A-7BC9-40A2-9B9C-95FA23778CCF}"/>
              </a:ext>
            </a:extLst>
          </p:cNvPr>
          <p:cNvSpPr/>
          <p:nvPr/>
        </p:nvSpPr>
        <p:spPr>
          <a:xfrm>
            <a:off x="8765244" y="1004695"/>
            <a:ext cx="3426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latin typeface="Times New Roman" pitchFamily="18" charset="0"/>
                <a:cs typeface="Times New Roman" pitchFamily="18" charset="0"/>
              </a:rPr>
              <a:t>«Цифровая лаборатория» Агентство Стратегических Инициатив, 2021г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9ACF1C-ABDE-4776-851E-128564C96EA3}"/>
              </a:ext>
            </a:extLst>
          </p:cNvPr>
          <p:cNvSpPr/>
          <p:nvPr/>
        </p:nvSpPr>
        <p:spPr>
          <a:xfrm>
            <a:off x="3105873" y="760034"/>
            <a:ext cx="5530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latin typeface="Times New Roman" pitchFamily="18" charset="0"/>
                <a:cs typeface="Times New Roman" pitchFamily="18" charset="0"/>
              </a:rPr>
              <a:t>ПРОФЕССИОНАЛЬНОЕ ПРИЗНАНИЕ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273EE-63ED-1FFD-6318-FA6C9146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78"/>
          <a:stretch/>
        </p:blipFill>
        <p:spPr>
          <a:xfrm>
            <a:off x="400094" y="2133735"/>
            <a:ext cx="4453303" cy="17587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96E366-CC8E-A46C-E1F0-9D3228BE8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2" t="47951" r="6489" b="1"/>
          <a:stretch/>
        </p:blipFill>
        <p:spPr>
          <a:xfrm>
            <a:off x="1249680" y="3892525"/>
            <a:ext cx="2987040" cy="29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20" y="2997725"/>
            <a:ext cx="6521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форум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«Региональная информатизация ПРОФ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2023г.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🏆 Номинация «НАРОДНОЕ ПРИЗНАНИЕ»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736177" y="-70963"/>
            <a:ext cx="98671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обратная_связь_аист_смарт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A006D-0320-94DC-7A55-3703D25A0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" t="19704" r="-1580" b="15704"/>
          <a:stretch/>
        </p:blipFill>
        <p:spPr>
          <a:xfrm>
            <a:off x="7048500" y="1752341"/>
            <a:ext cx="5143500" cy="442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1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6946" y="809168"/>
            <a:ext cx="782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97583484"/>
              </p:ext>
            </p:extLst>
          </p:nvPr>
        </p:nvGraphicFramePr>
        <p:xfrm>
          <a:off x="0" y="978447"/>
          <a:ext cx="12192000" cy="569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D92B2F-134D-CA42-20E8-70DC21443772}"/>
              </a:ext>
            </a:extLst>
          </p:cNvPr>
          <p:cNvSpPr txBox="1"/>
          <p:nvPr/>
        </p:nvSpPr>
        <p:spPr>
          <a:xfrm>
            <a:off x="6442004" y="311585"/>
            <a:ext cx="6147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u="sng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434CD6-B8FB-8F87-52AD-25D51C94A10D}"/>
              </a:ext>
            </a:extLst>
          </p:cNvPr>
          <p:cNvSpPr/>
          <p:nvPr/>
        </p:nvSpPr>
        <p:spPr>
          <a:xfrm>
            <a:off x="4118433" y="6488668"/>
            <a:ext cx="7966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структуры</a:t>
            </a:r>
            <a:r>
              <a:rPr lang="ru-RU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АИСТ «РАМ»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59768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562FA54C-C30F-4F27-D9D8-2BAF94334150}"/>
              </a:ext>
            </a:extLst>
          </p:cNvPr>
          <p:cNvSpPr txBox="1">
            <a:spLocks/>
          </p:cNvSpPr>
          <p:nvPr/>
        </p:nvSpPr>
        <p:spPr>
          <a:xfrm>
            <a:off x="68094" y="1598894"/>
            <a:ext cx="12123906" cy="49672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7C728-0B33-19EB-44F2-0CF1C335E0C1}"/>
              </a:ext>
            </a:extLst>
          </p:cNvPr>
          <p:cNvSpPr txBox="1"/>
          <p:nvPr/>
        </p:nvSpPr>
        <p:spPr>
          <a:xfrm>
            <a:off x="5494443" y="110373"/>
            <a:ext cx="6538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45E"/>
                </a:solidFill>
              </a:rPr>
              <a:t>Тому, кто не хочет изменить свою жизнь, помочь невозможно…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847C1A1-7206-A271-00CC-4ADEFD180553}"/>
              </a:ext>
            </a:extLst>
          </p:cNvPr>
          <p:cNvSpPr txBox="1">
            <a:spLocks/>
          </p:cNvSpPr>
          <p:nvPr/>
        </p:nvSpPr>
        <p:spPr>
          <a:xfrm>
            <a:off x="227348" y="1598894"/>
            <a:ext cx="11737304" cy="43190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E5DF98-89D9-138F-881C-B8386123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47"/>
          <a:stretch/>
        </p:blipFill>
        <p:spPr bwMode="auto">
          <a:xfrm>
            <a:off x="3378589" y="2184901"/>
            <a:ext cx="5363436" cy="289034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Picture 4" descr="https://im0-tub-ru.yandex.net/i?id=f0b9bd58175eb598c4a52ac80e3c5ef2&amp;n=33&amp;w=299&amp;h=165">
            <a:extLst>
              <a:ext uri="{FF2B5EF4-FFF2-40B4-BE49-F238E27FC236}">
                <a16:creationId xmlns:a16="http://schemas.microsoft.com/office/drawing/2014/main" id="{1B6622C3-246C-A89F-2AD8-D8BE1A6A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695" y="5595719"/>
            <a:ext cx="531502" cy="396773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091D2E-3F0A-27DA-149E-CB5BF2374B92}"/>
              </a:ext>
            </a:extLst>
          </p:cNvPr>
          <p:cNvSpPr/>
          <p:nvPr/>
        </p:nvSpPr>
        <p:spPr bwMode="auto">
          <a:xfrm>
            <a:off x="381399" y="5532495"/>
            <a:ext cx="338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latin typeface="Times New Roman"/>
                <a:cs typeface="Times New Roman"/>
                <a:hlinkClick r:id="rId4" tooltip="mailto:79221588789@ya.ru"/>
              </a:rPr>
              <a:t>79221588789@ya.ru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694006-15A6-AA68-E64E-EF25EE461659}"/>
              </a:ext>
            </a:extLst>
          </p:cNvPr>
          <p:cNvSpPr/>
          <p:nvPr/>
        </p:nvSpPr>
        <p:spPr bwMode="auto">
          <a:xfrm>
            <a:off x="4028881" y="5053218"/>
            <a:ext cx="4134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/>
                <a:cs typeface="Times New Roman"/>
              </a:rPr>
              <a:t>Анкудинов Николай 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6A7A0C-554B-771E-11E8-7D1267201962}"/>
              </a:ext>
            </a:extLst>
          </p:cNvPr>
          <p:cNvSpPr/>
          <p:nvPr/>
        </p:nvSpPr>
        <p:spPr bwMode="auto">
          <a:xfrm>
            <a:off x="381399" y="2417618"/>
            <a:ext cx="2289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@doc_nikol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pic>
        <p:nvPicPr>
          <p:cNvPr id="12" name="Picture 6" descr="https://byrich.ru/uploads/posts/2018-09/1536656005_telegram.jpg">
            <a:extLst>
              <a:ext uri="{FF2B5EF4-FFF2-40B4-BE49-F238E27FC236}">
                <a16:creationId xmlns:a16="http://schemas.microsoft.com/office/drawing/2014/main" id="{5A320BCF-C316-5FC3-8055-6C39224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02622" y="1649177"/>
            <a:ext cx="1423254" cy="80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21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2348AF-77E4-FF25-7FED-5609E4A17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3531" y="2879283"/>
            <a:ext cx="2601436" cy="23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BFCE4FA-36B5-B493-5A4B-527FFDA38553}"/>
              </a:ext>
            </a:extLst>
          </p:cNvPr>
          <p:cNvSpPr/>
          <p:nvPr/>
        </p:nvSpPr>
        <p:spPr bwMode="auto">
          <a:xfrm>
            <a:off x="4790391" y="5469272"/>
            <a:ext cx="261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>
                <a:latin typeface="Times New Roman"/>
                <a:cs typeface="Times New Roman"/>
                <a:hlinkClick r:id="rId4" tooltip="mailto:79221588789@ya.ru"/>
              </a:rPr>
              <a:t>+79221588789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8B6E5D6-47B1-36D7-59FC-AE4180BD4D36}"/>
              </a:ext>
            </a:extLst>
          </p:cNvPr>
          <p:cNvSpPr/>
          <p:nvPr/>
        </p:nvSpPr>
        <p:spPr bwMode="auto">
          <a:xfrm>
            <a:off x="9148019" y="5182247"/>
            <a:ext cx="261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latin typeface="Times New Roman"/>
                <a:cs typeface="Times New Roman"/>
              </a:rPr>
              <a:t>Презентация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2D0A5C-D2F2-CC17-B249-8C490E6E9359}"/>
              </a:ext>
            </a:extLst>
          </p:cNvPr>
          <p:cNvSpPr txBox="1"/>
          <p:nvPr/>
        </p:nvSpPr>
        <p:spPr>
          <a:xfrm>
            <a:off x="3735353" y="944816"/>
            <a:ext cx="8297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45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Нет ничего невозможного…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45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 невозможное просто требуется больше времени!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1D882C-F162-B22E-F370-883544AB7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3" y="81435"/>
            <a:ext cx="5426351" cy="13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2B3375-2FC1-5351-C080-C6903C127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27" y="3164053"/>
            <a:ext cx="1805686" cy="18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E1B62-07AA-FCEA-976E-EA237641AD8D}"/>
              </a:ext>
            </a:extLst>
          </p:cNvPr>
          <p:cNvSpPr txBox="1"/>
          <p:nvPr/>
        </p:nvSpPr>
        <p:spPr>
          <a:xfrm>
            <a:off x="2881818" y="2530192"/>
            <a:ext cx="6094378" cy="115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Какие IT-инструменты</a:t>
            </a:r>
          </a:p>
          <a:p>
            <a:pPr algn="ctr">
              <a:lnSpc>
                <a:spcPts val="4300"/>
              </a:lnSpc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реально помогают врачу?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6F4C4A-68B3-BDA5-A2B8-28AAECC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4" y="1245140"/>
            <a:ext cx="3408197" cy="48735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E737CE-8439-5671-3F06-6829AE2B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15" y="2227634"/>
            <a:ext cx="3512820" cy="22492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4" y="4196457"/>
            <a:ext cx="1892589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7024" y="59579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СЭМД в </a:t>
            </a:r>
            <a:r>
              <a:rPr lang="ru-RU" sz="28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ВИМИС </a:t>
            </a:r>
            <a:r>
              <a:rPr lang="ru-RU" sz="2800" b="1" u="sng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АКинЕО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36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10 </a:t>
            </a:r>
            <a:r>
              <a:rPr lang="ru-RU" sz="16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94" y="-130"/>
            <a:ext cx="782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71699374"/>
              </p:ext>
            </p:extLst>
          </p:nvPr>
        </p:nvGraphicFramePr>
        <p:xfrm>
          <a:off x="-1" y="1034763"/>
          <a:ext cx="12192001" cy="46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B95209-62E3-CE6F-A337-06421FC9C2E7}"/>
              </a:ext>
            </a:extLst>
          </p:cNvPr>
          <p:cNvSpPr txBox="1"/>
          <p:nvPr/>
        </p:nvSpPr>
        <p:spPr>
          <a:xfrm>
            <a:off x="525518" y="5894847"/>
            <a:ext cx="11571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1 449 322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СЭМД отправлено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6 % ошибки</a:t>
            </a:r>
          </a:p>
        </p:txBody>
      </p:sp>
    </p:spTree>
    <p:extLst>
      <p:ext uri="{BB962C8B-B14F-4D97-AF65-F5344CB8AC3E}">
        <p14:creationId xmlns:p14="http://schemas.microsoft.com/office/powerpoint/2010/main" val="416552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7024" y="59579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СЭМД в </a:t>
            </a:r>
            <a:r>
              <a:rPr lang="ru-RU" sz="28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РЭМД ЕГИСЗ</a:t>
            </a:r>
            <a:endParaRPr lang="ru-RU" sz="3600" b="1" i="1" u="sng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2023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577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61376307"/>
              </p:ext>
            </p:extLst>
          </p:nvPr>
        </p:nvGraphicFramePr>
        <p:xfrm>
          <a:off x="1" y="1034763"/>
          <a:ext cx="12192000" cy="46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B95209-62E3-CE6F-A337-06421FC9C2E7}"/>
              </a:ext>
            </a:extLst>
          </p:cNvPr>
          <p:cNvSpPr txBox="1"/>
          <p:nvPr/>
        </p:nvSpPr>
        <p:spPr>
          <a:xfrm>
            <a:off x="184826" y="5894847"/>
            <a:ext cx="11912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205 292 СЭМД сформировано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3,8 % ошибок</a:t>
            </a:r>
          </a:p>
        </p:txBody>
      </p:sp>
    </p:spTree>
    <p:extLst>
      <p:ext uri="{BB962C8B-B14F-4D97-AF65-F5344CB8AC3E}">
        <p14:creationId xmlns:p14="http://schemas.microsoft.com/office/powerpoint/2010/main" val="249893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8 </a:t>
            </a:r>
            <a:r>
              <a:rPr lang="ru-RU" sz="16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860" y="5924923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1A3C8-5D1B-F5DB-825A-11DA5706C8F0}"/>
              </a:ext>
            </a:extLst>
          </p:cNvPr>
          <p:cNvSpPr txBox="1"/>
          <p:nvPr/>
        </p:nvSpPr>
        <p:spPr>
          <a:xfrm>
            <a:off x="4968141" y="439836"/>
            <a:ext cx="6123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 u="sng" dirty="0">
                <a:latin typeface="Times New Roman"/>
                <a:cs typeface="Times New Roman"/>
              </a:rPr>
              <a:t>Медицинские свидетельства о рождении</a:t>
            </a:r>
            <a:endParaRPr lang="ru-RU" sz="1800" i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455E5-2914-2CAE-0A12-601ED1869815}"/>
              </a:ext>
            </a:extLst>
          </p:cNvPr>
          <p:cNvSpPr txBox="1"/>
          <p:nvPr/>
        </p:nvSpPr>
        <p:spPr>
          <a:xfrm>
            <a:off x="162129" y="4308926"/>
            <a:ext cx="1211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живорождённых детей за период 25 232, сформировано МСР: 25 232 (100%)*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F304E-1857-E4B5-DB5E-2CE119356F6A}"/>
              </a:ext>
            </a:extLst>
          </p:cNvPr>
          <p:cNvSpPr txBox="1"/>
          <p:nvPr/>
        </p:nvSpPr>
        <p:spPr>
          <a:xfrm>
            <a:off x="3958491" y="933077"/>
            <a:ext cx="8687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родился – там и пригодился…»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8DB1B8F-E30D-C1F3-EF0E-0347125FEE2A}"/>
              </a:ext>
            </a:extLst>
          </p:cNvPr>
          <p:cNvGraphicFramePr>
            <a:graphicFrameLocks noGrp="1"/>
          </p:cNvGraphicFramePr>
          <p:nvPr/>
        </p:nvGraphicFramePr>
        <p:xfrm>
          <a:off x="278860" y="1886320"/>
          <a:ext cx="11634280" cy="2240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48400">
                  <a:extLst>
                    <a:ext uri="{9D8B030D-6E8A-4147-A177-3AD203B41FA5}">
                      <a16:colId xmlns:a16="http://schemas.microsoft.com/office/drawing/2014/main" val="1183511261"/>
                    </a:ext>
                  </a:extLst>
                </a:gridCol>
                <a:gridCol w="1493170">
                  <a:extLst>
                    <a:ext uri="{9D8B030D-6E8A-4147-A177-3AD203B41FA5}">
                      <a16:colId xmlns:a16="http://schemas.microsoft.com/office/drawing/2014/main" val="1094767661"/>
                    </a:ext>
                  </a:extLst>
                </a:gridCol>
                <a:gridCol w="1493170">
                  <a:extLst>
                    <a:ext uri="{9D8B030D-6E8A-4147-A177-3AD203B41FA5}">
                      <a16:colId xmlns:a16="http://schemas.microsoft.com/office/drawing/2014/main" val="2116385964"/>
                    </a:ext>
                  </a:extLst>
                </a:gridCol>
                <a:gridCol w="2301970">
                  <a:extLst>
                    <a:ext uri="{9D8B030D-6E8A-4147-A177-3AD203B41FA5}">
                      <a16:colId xmlns:a16="http://schemas.microsoft.com/office/drawing/2014/main" val="3316413303"/>
                    </a:ext>
                  </a:extLst>
                </a:gridCol>
                <a:gridCol w="1897570">
                  <a:extLst>
                    <a:ext uri="{9D8B030D-6E8A-4147-A177-3AD203B41FA5}">
                      <a16:colId xmlns:a16="http://schemas.microsoft.com/office/drawing/2014/main" val="391668821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МСР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оформления МСР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591238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МСР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"РМИС"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ФРМСР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Локальные ПО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АИСТ "РАМ"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6708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Общие сведения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ручное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авто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49929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Сведения о роженице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авто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авто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5800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Сведения о новорождённом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ручное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ручное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авто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6936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Сведения о получателе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авто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авто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70818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26273D-8F50-3DE4-533E-08D1B3A3D3DF}"/>
              </a:ext>
            </a:extLst>
          </p:cNvPr>
          <p:cNvSpPr txBox="1"/>
          <p:nvPr/>
        </p:nvSpPr>
        <p:spPr>
          <a:xfrm>
            <a:off x="1881665" y="5014472"/>
            <a:ext cx="84286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МСР «забить» / «наколотить» вручную для отправки в РЭМД?!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600A11-42E8-A6F9-1F37-00CF6BA996AE}"/>
              </a:ext>
            </a:extLst>
          </p:cNvPr>
          <p:cNvSpPr/>
          <p:nvPr/>
        </p:nvSpPr>
        <p:spPr>
          <a:xfrm>
            <a:off x="0" y="68792"/>
            <a:ext cx="55274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15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1534" y="873722"/>
            <a:ext cx="12360696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МСР – ННС – РНС – ПЛИ в МИС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4FC7A6-6C10-A2B3-4CA7-2B85286E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8" y="1694810"/>
            <a:ext cx="8200354" cy="4697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DE9D5-F8EB-E3A0-1A36-FB0583965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519" y="2856599"/>
            <a:ext cx="2724150" cy="29241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D7629-4065-0E12-C972-2B599A0DB39C}"/>
              </a:ext>
            </a:extLst>
          </p:cNvPr>
          <p:cNvSpPr/>
          <p:nvPr/>
        </p:nvSpPr>
        <p:spPr>
          <a:xfrm>
            <a:off x="0" y="68792"/>
            <a:ext cx="55274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0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CE73AE-5C98-5EC5-FB0C-0D47E7B21D4A}"/>
              </a:ext>
            </a:extLst>
          </p:cNvPr>
          <p:cNvSpPr/>
          <p:nvPr/>
        </p:nvSpPr>
        <p:spPr>
          <a:xfrm>
            <a:off x="0" y="2104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7455F5-31C6-04EA-888F-13F6349ED177}"/>
              </a:ext>
            </a:extLst>
          </p:cNvPr>
          <p:cNvSpPr/>
          <p:nvPr/>
        </p:nvSpPr>
        <p:spPr>
          <a:xfrm>
            <a:off x="0" y="599603"/>
            <a:ext cx="11946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СФР в части получения ЭРС и ЭЛН</a:t>
            </a:r>
            <a:endParaRPr lang="ru-RU" sz="3600" b="1" i="1" u="sng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0222"/>
            <a:ext cx="12192000" cy="479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15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12114</TotalTime>
  <Words>1257</Words>
  <Application>Microsoft Office PowerPoint</Application>
  <PresentationFormat>Широкоэкранный</PresentationFormat>
  <Paragraphs>331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Franklin Gothic Book</vt:lpstr>
      <vt:lpstr>Franklin Gothic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SP_redaction</dc:creator>
  <cp:lastModifiedBy>Николай Анкудинов</cp:lastModifiedBy>
  <cp:revision>42</cp:revision>
  <dcterms:created xsi:type="dcterms:W3CDTF">2023-07-20T09:19:50Z</dcterms:created>
  <dcterms:modified xsi:type="dcterms:W3CDTF">2023-11-30T08:44:01Z</dcterms:modified>
</cp:coreProperties>
</file>