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91" r:id="rId3"/>
    <p:sldId id="294" r:id="rId4"/>
    <p:sldId id="310" r:id="rId5"/>
    <p:sldId id="312" r:id="rId6"/>
    <p:sldId id="311" r:id="rId7"/>
    <p:sldId id="313" r:id="rId8"/>
    <p:sldId id="314" r:id="rId9"/>
    <p:sldId id="319" r:id="rId10"/>
    <p:sldId id="315" r:id="rId11"/>
    <p:sldId id="316" r:id="rId12"/>
    <p:sldId id="317" r:id="rId13"/>
    <p:sldId id="318" r:id="rId14"/>
    <p:sldId id="303" r:id="rId15"/>
    <p:sldId id="305" r:id="rId16"/>
    <p:sldId id="306" r:id="rId17"/>
    <p:sldId id="307" r:id="rId18"/>
    <p:sldId id="308" r:id="rId19"/>
    <p:sldId id="320" r:id="rId20"/>
    <p:sldId id="26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401" autoAdjust="0"/>
  </p:normalViewPr>
  <p:slideViewPr>
    <p:cSldViewPr snapToGrid="0">
      <p:cViewPr varScale="1">
        <p:scale>
          <a:sx n="62" d="100"/>
          <a:sy n="62" d="100"/>
        </p:scale>
        <p:origin x="96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B67D6-3D1A-462B-9870-03C35721F688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D5EEF-9358-46EB-8702-6E5C42003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571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D5EEF-9358-46EB-8702-6E5C420035F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577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C0BE3DC-1A62-419F-BADC-27B352BF458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AACCBB2-8C8A-4892-9CC2-7BDB1030D821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127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E3DC-1A62-419F-BADC-27B352BF458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CBB2-8C8A-4892-9CC2-7BDB1030D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738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E3DC-1A62-419F-BADC-27B352BF458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CBB2-8C8A-4892-9CC2-7BDB1030D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184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E3DC-1A62-419F-BADC-27B352BF458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CBB2-8C8A-4892-9CC2-7BDB1030D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846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E3DC-1A62-419F-BADC-27B352BF458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CBB2-8C8A-4892-9CC2-7BDB1030D821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780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E3DC-1A62-419F-BADC-27B352BF458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CBB2-8C8A-4892-9CC2-7BDB1030D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878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E3DC-1A62-419F-BADC-27B352BF458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CBB2-8C8A-4892-9CC2-7BDB1030D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918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E3DC-1A62-419F-BADC-27B352BF458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CBB2-8C8A-4892-9CC2-7BDB1030D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602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E3DC-1A62-419F-BADC-27B352BF458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CBB2-8C8A-4892-9CC2-7BDB1030D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307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E3DC-1A62-419F-BADC-27B352BF458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CBB2-8C8A-4892-9CC2-7BDB1030D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655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E3DC-1A62-419F-BADC-27B352BF458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CBB2-8C8A-4892-9CC2-7BDB1030D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759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AC0BE3DC-1A62-419F-BADC-27B352BF458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AACCBB2-8C8A-4892-9CC2-7BDB1030D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46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393963"/>
            <a:ext cx="9144000" cy="23876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аппаратно-программный комплекс машинного зрения и дополненной реальности, предназначенный для поддержки принятия врачебных решений в хирургии заднего отдела глаза (</a:t>
            </a:r>
            <a:r>
              <a:rPr lang="en-US" sz="3600" dirty="0" smtClean="0"/>
              <a:t>     )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878" y="3974471"/>
            <a:ext cx="9949912" cy="1611517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Докладчик Дорошенко </a:t>
            </a:r>
            <a:r>
              <a:rPr lang="ru-RU" dirty="0" smtClean="0"/>
              <a:t>Д.</a:t>
            </a:r>
          </a:p>
          <a:p>
            <a:pPr algn="r"/>
            <a:r>
              <a:rPr lang="ru-RU" dirty="0" smtClean="0"/>
              <a:t>Авторы</a:t>
            </a:r>
            <a:r>
              <a:rPr lang="ru-RU" dirty="0"/>
              <a:t>:  Столяренко Г.Е</a:t>
            </a:r>
            <a:r>
              <a:rPr lang="ru-RU" dirty="0" smtClean="0"/>
              <a:t>., </a:t>
            </a:r>
            <a:r>
              <a:rPr lang="ru-RU" dirty="0" err="1" smtClean="0"/>
              <a:t>Квавидзе</a:t>
            </a:r>
            <a:r>
              <a:rPr lang="ru-RU" dirty="0" smtClean="0"/>
              <a:t> Ю.Р., </a:t>
            </a:r>
            <a:r>
              <a:rPr lang="ru-RU" dirty="0" err="1" smtClean="0"/>
              <a:t>Леденёва</a:t>
            </a:r>
            <a:r>
              <a:rPr lang="ru-RU" dirty="0" smtClean="0"/>
              <a:t> </a:t>
            </a:r>
            <a:r>
              <a:rPr lang="ru-RU" dirty="0"/>
              <a:t>М.Ю., </a:t>
            </a:r>
            <a:r>
              <a:rPr lang="ru-RU" dirty="0" smtClean="0"/>
              <a:t>Скворцова Н.А., Сосновский </a:t>
            </a:r>
            <a:r>
              <a:rPr lang="ru-RU" dirty="0"/>
              <a:t>В.В., Романенко </a:t>
            </a:r>
            <a:r>
              <a:rPr lang="ru-RU" dirty="0" smtClean="0"/>
              <a:t>А.В., Серженко </a:t>
            </a:r>
            <a:r>
              <a:rPr lang="ru-RU" dirty="0"/>
              <a:t>Ф.Л., Столяр В.Л., </a:t>
            </a:r>
            <a:r>
              <a:rPr lang="ru-RU" dirty="0" err="1"/>
              <a:t>Салахутдинов</a:t>
            </a:r>
            <a:r>
              <a:rPr lang="ru-RU" dirty="0"/>
              <a:t> В.К.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633645" y="2807056"/>
            <a:ext cx="33964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l-GR" sz="3200" dirty="0" smtClean="0">
                <a:solidFill>
                  <a:schemeClr val="bg1"/>
                </a:solidFill>
              </a:rPr>
              <a:t>β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09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Теории цветового зрения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1773382"/>
            <a:ext cx="4246418" cy="4038600"/>
          </a:xfrm>
        </p:spPr>
        <p:txBody>
          <a:bodyPr>
            <a:normAutofit fontScale="85000" lnSpcReduction="20000"/>
          </a:bodyPr>
          <a:lstStyle/>
          <a:p>
            <a:pPr fontAlgn="auto"/>
            <a:r>
              <a:rPr lang="ru-RU" dirty="0" smtClean="0"/>
              <a:t>Религиозная </a:t>
            </a:r>
            <a:r>
              <a:rPr lang="ru-RU" dirty="0"/>
              <a:t>гипотеза</a:t>
            </a:r>
          </a:p>
          <a:p>
            <a:pPr fontAlgn="auto"/>
            <a:r>
              <a:rPr lang="ru-RU" dirty="0" smtClean="0"/>
              <a:t>Ранние </a:t>
            </a:r>
            <a:r>
              <a:rPr lang="ru-RU" dirty="0"/>
              <a:t>теории цветового зрения</a:t>
            </a:r>
          </a:p>
          <a:p>
            <a:pPr lvl="1" fontAlgn="auto"/>
            <a:r>
              <a:rPr lang="ru-RU" dirty="0" smtClean="0"/>
              <a:t>Воззрения </a:t>
            </a:r>
            <a:r>
              <a:rPr lang="ru-RU" dirty="0"/>
              <a:t>древнего мира</a:t>
            </a:r>
          </a:p>
          <a:p>
            <a:pPr lvl="1" fontAlgn="auto"/>
            <a:r>
              <a:rPr lang="ru-RU" dirty="0" smtClean="0"/>
              <a:t>Теория </a:t>
            </a:r>
            <a:r>
              <a:rPr lang="ru-RU" dirty="0"/>
              <a:t>света и цвета Ньютона</a:t>
            </a:r>
          </a:p>
          <a:p>
            <a:pPr lvl="1" fontAlgn="auto"/>
            <a:r>
              <a:rPr lang="ru-RU" dirty="0" smtClean="0"/>
              <a:t>Гипотеза </a:t>
            </a:r>
            <a:r>
              <a:rPr lang="ru-RU" dirty="0"/>
              <a:t>М. В. Ломоносова</a:t>
            </a:r>
          </a:p>
          <a:p>
            <a:pPr lvl="1" fontAlgn="auto"/>
            <a:r>
              <a:rPr lang="ru-RU" dirty="0" smtClean="0"/>
              <a:t>Теория </a:t>
            </a:r>
            <a:r>
              <a:rPr lang="ru-RU" dirty="0"/>
              <a:t>Т. Юнга</a:t>
            </a:r>
          </a:p>
          <a:p>
            <a:pPr lvl="1" fontAlgn="auto"/>
            <a:r>
              <a:rPr lang="ru-RU" dirty="0" smtClean="0"/>
              <a:t>Теория </a:t>
            </a:r>
            <a:r>
              <a:rPr lang="ru-RU" dirty="0"/>
              <a:t>цвета" И. В. Гёте</a:t>
            </a:r>
          </a:p>
          <a:p>
            <a:pPr lvl="1" fontAlgn="auto"/>
            <a:r>
              <a:rPr lang="ru-RU" dirty="0" smtClean="0"/>
              <a:t>Теория </a:t>
            </a:r>
            <a:r>
              <a:rPr lang="ru-RU" dirty="0" err="1"/>
              <a:t>цветовосприятия</a:t>
            </a:r>
            <a:r>
              <a:rPr lang="ru-RU" dirty="0"/>
              <a:t> И. Мюллера</a:t>
            </a:r>
          </a:p>
          <a:p>
            <a:pPr lvl="1" fontAlgn="auto"/>
            <a:r>
              <a:rPr lang="ru-RU" dirty="0" smtClean="0"/>
              <a:t>Теория </a:t>
            </a:r>
            <a:r>
              <a:rPr lang="ru-RU" dirty="0"/>
              <a:t>Юнга — Гельмгольца</a:t>
            </a:r>
          </a:p>
          <a:p>
            <a:pPr lvl="1" fontAlgn="auto"/>
            <a:r>
              <a:rPr lang="ru-RU" dirty="0" smtClean="0"/>
              <a:t>Теория </a:t>
            </a:r>
            <a:r>
              <a:rPr lang="ru-RU" dirty="0"/>
              <a:t>Э. Геринга</a:t>
            </a:r>
          </a:p>
          <a:p>
            <a:pPr lvl="1" fontAlgn="auto"/>
            <a:r>
              <a:rPr lang="ru-RU" dirty="0" smtClean="0"/>
              <a:t>Психофизическая </a:t>
            </a:r>
            <a:r>
              <a:rPr lang="ru-RU" dirty="0"/>
              <a:t>теория цветоощущения Г. Э. Мюллера</a:t>
            </a:r>
          </a:p>
          <a:p>
            <a:pPr lvl="1" fontAlgn="auto"/>
            <a:r>
              <a:rPr lang="ru-RU" dirty="0" smtClean="0"/>
              <a:t>Объединённая </a:t>
            </a:r>
            <a:r>
              <a:rPr lang="ru-RU" dirty="0"/>
              <a:t>теория Юнга-Геринга</a:t>
            </a:r>
          </a:p>
          <a:p>
            <a:pPr lvl="1" fontAlgn="auto"/>
            <a:r>
              <a:rPr lang="ru-RU" dirty="0" smtClean="0"/>
              <a:t>Теория </a:t>
            </a:r>
            <a:r>
              <a:rPr lang="ru-RU" dirty="0"/>
              <a:t>П. Преображенского</a:t>
            </a:r>
          </a:p>
          <a:p>
            <a:pPr lvl="1" fontAlgn="auto"/>
            <a:r>
              <a:rPr lang="ru-RU" dirty="0" smtClean="0"/>
              <a:t>Теория </a:t>
            </a:r>
            <a:r>
              <a:rPr lang="ru-RU" dirty="0" err="1"/>
              <a:t>Лэдд</a:t>
            </a:r>
            <a:r>
              <a:rPr lang="ru-RU" dirty="0"/>
              <a:t>-Франклин</a:t>
            </a:r>
          </a:p>
          <a:p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389418" y="1773382"/>
            <a:ext cx="4246418" cy="4038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>
                <a:latin typeface="+mj-lt"/>
                <a:ea typeface="+mj-ea"/>
                <a:cs typeface="+mj-cs"/>
              </a:rPr>
              <a:t>Теории цветового зрения в ХХ веке</a:t>
            </a:r>
          </a:p>
          <a:p>
            <a:pPr lvl="1"/>
            <a:r>
              <a:rPr lang="ru-RU" sz="4800" dirty="0">
                <a:latin typeface="+mj-lt"/>
                <a:ea typeface="+mj-ea"/>
                <a:cs typeface="+mj-cs"/>
              </a:rPr>
              <a:t>Зонная теория </a:t>
            </a:r>
            <a:r>
              <a:rPr lang="ru-RU" sz="4800" dirty="0" err="1">
                <a:latin typeface="+mj-lt"/>
                <a:ea typeface="+mj-ea"/>
                <a:cs typeface="+mj-cs"/>
              </a:rPr>
              <a:t>Крисса</a:t>
            </a:r>
            <a:endParaRPr lang="ru-RU" sz="4800" dirty="0">
              <a:latin typeface="+mj-lt"/>
              <a:ea typeface="+mj-ea"/>
              <a:cs typeface="+mj-cs"/>
            </a:endParaRPr>
          </a:p>
          <a:p>
            <a:pPr lvl="1"/>
            <a:r>
              <a:rPr lang="ru-RU" sz="4800" dirty="0">
                <a:latin typeface="+mj-lt"/>
                <a:ea typeface="+mj-ea"/>
                <a:cs typeface="+mj-cs"/>
              </a:rPr>
              <a:t>Теория А. </a:t>
            </a:r>
            <a:r>
              <a:rPr lang="ru-RU" sz="4800" dirty="0" err="1">
                <a:latin typeface="+mj-lt"/>
                <a:ea typeface="+mj-ea"/>
                <a:cs typeface="+mj-cs"/>
              </a:rPr>
              <a:t>Кёнига</a:t>
            </a:r>
            <a:endParaRPr lang="ru-RU" sz="4800" dirty="0">
              <a:latin typeface="+mj-lt"/>
              <a:ea typeface="+mj-ea"/>
              <a:cs typeface="+mj-cs"/>
            </a:endParaRPr>
          </a:p>
          <a:p>
            <a:pPr lvl="1"/>
            <a:r>
              <a:rPr lang="ru-RU" sz="4800" dirty="0">
                <a:latin typeface="+mj-lt"/>
                <a:ea typeface="+mj-ea"/>
                <a:cs typeface="+mj-cs"/>
              </a:rPr>
              <a:t>Гипотеза Г. </a:t>
            </a:r>
            <a:r>
              <a:rPr lang="ru-RU" sz="4800" dirty="0" err="1">
                <a:latin typeface="+mj-lt"/>
                <a:ea typeface="+mj-ea"/>
                <a:cs typeface="+mj-cs"/>
              </a:rPr>
              <a:t>Хартриджа</a:t>
            </a:r>
            <a:endParaRPr lang="ru-RU" sz="4800" dirty="0">
              <a:latin typeface="+mj-lt"/>
              <a:ea typeface="+mj-ea"/>
              <a:cs typeface="+mj-cs"/>
            </a:endParaRPr>
          </a:p>
          <a:p>
            <a:pPr lvl="1"/>
            <a:r>
              <a:rPr lang="ru-RU" sz="4800" dirty="0">
                <a:latin typeface="+mj-lt"/>
                <a:ea typeface="+mj-ea"/>
                <a:cs typeface="+mj-cs"/>
              </a:rPr>
              <a:t>Концепция М. Смирнова</a:t>
            </a:r>
          </a:p>
          <a:p>
            <a:pPr lvl="1"/>
            <a:r>
              <a:rPr lang="ru-RU" sz="4800" dirty="0">
                <a:latin typeface="+mj-lt"/>
                <a:ea typeface="+mj-ea"/>
                <a:cs typeface="+mj-cs"/>
              </a:rPr>
              <a:t>Модель П. </a:t>
            </a:r>
            <a:r>
              <a:rPr lang="ru-RU" sz="4800" dirty="0" err="1">
                <a:latin typeface="+mj-lt"/>
                <a:ea typeface="+mj-ea"/>
                <a:cs typeface="+mj-cs"/>
              </a:rPr>
              <a:t>Уолравена</a:t>
            </a:r>
            <a:endParaRPr lang="ru-RU" sz="4800" dirty="0">
              <a:latin typeface="+mj-lt"/>
              <a:ea typeface="+mj-ea"/>
              <a:cs typeface="+mj-cs"/>
            </a:endParaRPr>
          </a:p>
          <a:p>
            <a:pPr lvl="1"/>
            <a:r>
              <a:rPr lang="ru-RU" sz="4800" dirty="0">
                <a:latin typeface="+mj-lt"/>
                <a:ea typeface="+mj-ea"/>
                <a:cs typeface="+mj-cs"/>
              </a:rPr>
              <a:t>Теория Э. Лэнда</a:t>
            </a:r>
          </a:p>
          <a:p>
            <a:pPr lvl="1"/>
            <a:r>
              <a:rPr lang="ru-RU" sz="4800" dirty="0">
                <a:latin typeface="+mj-lt"/>
                <a:ea typeface="+mj-ea"/>
                <a:cs typeface="+mj-cs"/>
              </a:rPr>
              <a:t>Теория С. </a:t>
            </a:r>
            <a:r>
              <a:rPr lang="ru-RU" sz="4800" dirty="0" err="1">
                <a:latin typeface="+mj-lt"/>
                <a:ea typeface="+mj-ea"/>
                <a:cs typeface="+mj-cs"/>
              </a:rPr>
              <a:t>Ременко</a:t>
            </a:r>
            <a:endParaRPr lang="ru-RU" sz="4800" dirty="0">
              <a:latin typeface="+mj-lt"/>
              <a:ea typeface="+mj-ea"/>
              <a:cs typeface="+mj-cs"/>
            </a:endParaRPr>
          </a:p>
          <a:p>
            <a:pPr lvl="1"/>
            <a:r>
              <a:rPr lang="ru-RU" sz="4800" dirty="0">
                <a:latin typeface="+mj-lt"/>
                <a:ea typeface="+mj-ea"/>
                <a:cs typeface="+mj-cs"/>
              </a:rPr>
              <a:t>Теория </a:t>
            </a:r>
            <a:r>
              <a:rPr lang="ru-RU" sz="4800" dirty="0" err="1">
                <a:latin typeface="+mj-lt"/>
                <a:ea typeface="+mj-ea"/>
                <a:cs typeface="+mj-cs"/>
              </a:rPr>
              <a:t>цветовосприятия</a:t>
            </a:r>
            <a:r>
              <a:rPr lang="ru-RU" sz="4800" dirty="0">
                <a:latin typeface="+mj-lt"/>
                <a:ea typeface="+mj-ea"/>
                <a:cs typeface="+mj-cs"/>
              </a:rPr>
              <a:t> </a:t>
            </a:r>
            <a:r>
              <a:rPr lang="ru-RU" sz="4800" dirty="0" err="1">
                <a:latin typeface="+mj-lt"/>
                <a:ea typeface="+mj-ea"/>
                <a:cs typeface="+mj-cs"/>
              </a:rPr>
              <a:t>Джохана</a:t>
            </a:r>
            <a:r>
              <a:rPr lang="ru-RU" sz="4800" dirty="0">
                <a:latin typeface="+mj-lt"/>
                <a:ea typeface="+mj-ea"/>
                <a:cs typeface="+mj-cs"/>
              </a:rPr>
              <a:t> </a:t>
            </a:r>
            <a:r>
              <a:rPr lang="ru-RU" sz="4800" dirty="0" err="1">
                <a:latin typeface="+mj-lt"/>
                <a:ea typeface="+mj-ea"/>
                <a:cs typeface="+mj-cs"/>
              </a:rPr>
              <a:t>Медейроса</a:t>
            </a:r>
            <a:r>
              <a:rPr lang="ru-RU" sz="4800" dirty="0">
                <a:latin typeface="+mj-lt"/>
                <a:ea typeface="+mj-ea"/>
                <a:cs typeface="+mj-cs"/>
              </a:rPr>
              <a:t> (модель конического спектрометра </a:t>
            </a:r>
            <a:r>
              <a:rPr lang="ru-RU" sz="4800" dirty="0" err="1">
                <a:latin typeface="+mj-lt"/>
                <a:ea typeface="+mj-ea"/>
                <a:cs typeface="+mj-cs"/>
              </a:rPr>
              <a:t>Cone</a:t>
            </a:r>
            <a:r>
              <a:rPr lang="ru-RU" sz="4800" dirty="0">
                <a:latin typeface="+mj-lt"/>
                <a:ea typeface="+mj-ea"/>
                <a:cs typeface="+mj-cs"/>
              </a:rPr>
              <a:t> </a:t>
            </a:r>
            <a:r>
              <a:rPr lang="ru-RU" sz="4800" dirty="0" err="1">
                <a:latin typeface="+mj-lt"/>
                <a:ea typeface="+mj-ea"/>
                <a:cs typeface="+mj-cs"/>
              </a:rPr>
              <a:t>Spectrometer</a:t>
            </a:r>
            <a:r>
              <a:rPr lang="ru-RU" sz="4800" dirty="0">
                <a:latin typeface="+mj-lt"/>
                <a:ea typeface="+mj-ea"/>
                <a:cs typeface="+mj-cs"/>
              </a:rPr>
              <a:t> </a:t>
            </a:r>
            <a:r>
              <a:rPr lang="ru-RU" sz="4800" dirty="0" err="1">
                <a:latin typeface="+mj-lt"/>
                <a:ea typeface="+mj-ea"/>
                <a:cs typeface="+mj-cs"/>
              </a:rPr>
              <a:t>Model</a:t>
            </a:r>
            <a:r>
              <a:rPr lang="ru-RU" sz="4800" dirty="0">
                <a:latin typeface="+mj-lt"/>
                <a:ea typeface="+mj-ea"/>
                <a:cs typeface="+mj-cs"/>
              </a:rPr>
              <a:t> (CSM))</a:t>
            </a:r>
          </a:p>
          <a:p>
            <a:pPr lvl="1"/>
            <a:r>
              <a:rPr lang="ru-RU" sz="4800" dirty="0">
                <a:latin typeface="+mj-lt"/>
                <a:ea typeface="+mj-ea"/>
                <a:cs typeface="+mj-cs"/>
              </a:rPr>
              <a:t>Трёхкомпонентная гипотеза </a:t>
            </a:r>
            <a:r>
              <a:rPr lang="ru-RU" sz="4800" dirty="0" err="1">
                <a:latin typeface="+mj-lt"/>
                <a:ea typeface="+mj-ea"/>
                <a:cs typeface="+mj-cs"/>
              </a:rPr>
              <a:t>цветовосприятия</a:t>
            </a:r>
            <a:endParaRPr lang="ru-RU" sz="4800" dirty="0"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43000" y="5943600"/>
            <a:ext cx="9164664" cy="310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defTabSz="914400">
              <a:lnSpc>
                <a:spcPct val="7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</a:pPr>
            <a:r>
              <a:rPr lang="en-US" sz="19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https://science.fandom.com/ru/wiki/</a:t>
            </a:r>
            <a:r>
              <a:rPr lang="ru-RU" sz="19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Теории_цветового_зрения</a:t>
            </a:r>
            <a:endParaRPr lang="ru-RU" sz="19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8840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Современные попытки объяснения механизмов цветового </a:t>
            </a:r>
            <a:r>
              <a:rPr lang="ru-RU" b="1" dirty="0" smtClean="0"/>
              <a:t>зрения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2789695"/>
            <a:ext cx="9872871" cy="2479730"/>
          </a:xfrm>
        </p:spPr>
        <p:txBody>
          <a:bodyPr/>
          <a:lstStyle/>
          <a:p>
            <a:pPr fontAlgn="auto"/>
            <a:r>
              <a:rPr lang="ru-RU" sz="3200" b="1" dirty="0" smtClean="0"/>
              <a:t>Трёхкомпонентная </a:t>
            </a:r>
            <a:r>
              <a:rPr lang="ru-RU" sz="3200" b="1" dirty="0"/>
              <a:t>теория цветового зрения</a:t>
            </a:r>
            <a:endParaRPr lang="ru-RU" sz="3200" dirty="0"/>
          </a:p>
          <a:p>
            <a:pPr fontAlgn="auto"/>
            <a:r>
              <a:rPr lang="ru-RU" sz="3200" b="1" dirty="0" err="1" smtClean="0"/>
              <a:t>Оппонентная</a:t>
            </a:r>
            <a:r>
              <a:rPr lang="ru-RU" sz="3200" b="1" dirty="0" smtClean="0"/>
              <a:t> </a:t>
            </a:r>
            <a:r>
              <a:rPr lang="ru-RU" sz="3200" b="1" dirty="0"/>
              <a:t>теория цветного зрения</a:t>
            </a:r>
            <a:endParaRPr lang="ru-RU" sz="3200" dirty="0"/>
          </a:p>
          <a:p>
            <a:pPr fontAlgn="auto"/>
            <a:r>
              <a:rPr lang="ru-RU" sz="3200" b="1" dirty="0" smtClean="0"/>
              <a:t>Нелинейная </a:t>
            </a:r>
            <a:r>
              <a:rPr lang="ru-RU" sz="3200" b="1" dirty="0"/>
              <a:t>теория зрения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34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6986" y="1596324"/>
            <a:ext cx="9875520" cy="330113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Цветоощущение – субъективное восприятие, зависящее от многочисленных факторов внешней среды и особенностей воспринимающего организма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78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Анаглифный метод сепарации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2553346"/>
            <a:ext cx="9872871" cy="2592092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800" dirty="0" smtClean="0"/>
              <a:t>- метод сепарации, заключающийся в использовании принципа спектрозональной фильтрации световых лучей и позволяющий с помощью очков со светофильтрами разного цвета воспринимать каждым глазом одно из двух окрашенных в различные цвета и наложенных друг на друга изображений.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954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Некоторые причины возникновения погрешностей (ошибок) измерений: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инструментальные погрешности (несовершенство измерительных приборов),</a:t>
            </a:r>
          </a:p>
          <a:p>
            <a:r>
              <a:rPr lang="ru-RU" sz="2400" dirty="0"/>
              <a:t> методологические погрешности (несовершенство выбранного метода измерений или влияния лабораторных приборов на измеряемую величину), </a:t>
            </a:r>
          </a:p>
          <a:p>
            <a:r>
              <a:rPr lang="ru-RU" sz="2400" dirty="0"/>
              <a:t> внешние погрешности (влияние внешних условий на одну или несколько величин, влияющих на результат, например, прозрачность оптических сред,  рефракция, анатомические особенности и т.п.),</a:t>
            </a:r>
          </a:p>
          <a:p>
            <a:r>
              <a:rPr lang="ru-RU" sz="2400" dirty="0"/>
              <a:t> </a:t>
            </a:r>
            <a:r>
              <a:rPr lang="ru-RU" sz="2400" b="1" dirty="0"/>
              <a:t>субъективные погрешности (неправильный отсчет показаний приборов, невнимательность и небрежность исследователя</a:t>
            </a:r>
            <a:r>
              <a:rPr lang="ru-RU" sz="2400" b="1" dirty="0" smtClean="0"/>
              <a:t>).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466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Выбор программного продукта для решения задач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Российский производитель</a:t>
            </a:r>
            <a:r>
              <a:rPr lang="en-US" dirty="0" smtClean="0"/>
              <a:t> </a:t>
            </a:r>
            <a:r>
              <a:rPr lang="ru-RU" dirty="0"/>
              <a:t>ООО </a:t>
            </a:r>
            <a:r>
              <a:rPr lang="ru-RU" dirty="0" err="1"/>
              <a:t>Фаствидео</a:t>
            </a:r>
            <a:endParaRPr lang="ru-RU" dirty="0" smtClean="0"/>
          </a:p>
          <a:p>
            <a:r>
              <a:rPr lang="ru-RU" dirty="0" smtClean="0"/>
              <a:t>Устойчивое решение, уже применяемое при работе с многокамерной съемкой (реализованы решения для </a:t>
            </a:r>
            <a:r>
              <a:rPr lang="en-US" dirty="0"/>
              <a:t>Yahoo!, NOKIA, </a:t>
            </a:r>
            <a:r>
              <a:rPr lang="en-US" dirty="0" err="1"/>
              <a:t>Lytro</a:t>
            </a:r>
            <a:r>
              <a:rPr lang="en-US" dirty="0"/>
              <a:t>, </a:t>
            </a:r>
            <a:r>
              <a:rPr lang="ru-RU" dirty="0" err="1" smtClean="0"/>
              <a:t>Вконтакте</a:t>
            </a:r>
            <a:r>
              <a:rPr lang="ru-RU" dirty="0" smtClean="0"/>
              <a:t> и др.)</a:t>
            </a:r>
          </a:p>
          <a:p>
            <a:r>
              <a:rPr lang="ru-RU" dirty="0" smtClean="0"/>
              <a:t>Прямой доступ к камерам машинного зрения посредством собственных библиотек, получение </a:t>
            </a:r>
            <a:r>
              <a:rPr lang="en-US" dirty="0" smtClean="0"/>
              <a:t>RAW </a:t>
            </a:r>
            <a:r>
              <a:rPr lang="ru-RU" dirty="0" smtClean="0"/>
              <a:t>изображений, работа с </a:t>
            </a:r>
            <a:r>
              <a:rPr lang="ru-RU" dirty="0" err="1" smtClean="0"/>
              <a:t>нативными</a:t>
            </a:r>
            <a:r>
              <a:rPr lang="ru-RU" dirty="0" smtClean="0"/>
              <a:t> </a:t>
            </a:r>
            <a:r>
              <a:rPr lang="en-US" dirty="0" smtClean="0"/>
              <a:t>RAW</a:t>
            </a:r>
            <a:r>
              <a:rPr lang="ru-RU" dirty="0" smtClean="0"/>
              <a:t>, их конвертация и осуществление всех вычислений в режиме реального времени за один проход</a:t>
            </a:r>
          </a:p>
          <a:p>
            <a:r>
              <a:rPr lang="ru-RU" dirty="0" smtClean="0"/>
              <a:t>Своя линейка вспомогательных продуктов – кодеки, проигрыватели, редакторы</a:t>
            </a:r>
          </a:p>
          <a:p>
            <a:r>
              <a:rPr lang="ru-RU" u="sng" dirty="0" smtClean="0"/>
              <a:t>Возможность создания плагинов под конкретные узкие задачи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757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ространство, темнота, ночь, свет&#10;&#10;Автоматически созданное описание">
            <a:extLst>
              <a:ext uri="{FF2B5EF4-FFF2-40B4-BE49-F238E27FC236}">
                <a16:creationId xmlns:a16="http://schemas.microsoft.com/office/drawing/2014/main" id="{E3A1956D-B90D-6C98-B0C9-BD0B5834E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37" t="25163" r="38279" b="20526"/>
          <a:stretch/>
        </p:blipFill>
        <p:spPr>
          <a:xfrm>
            <a:off x="418454" y="379612"/>
            <a:ext cx="3698230" cy="3354961"/>
          </a:xfrm>
          <a:prstGeom prst="rect">
            <a:avLst/>
          </a:prstGeom>
        </p:spPr>
      </p:pic>
      <p:pic>
        <p:nvPicPr>
          <p:cNvPr id="7" name="Рисунок 6" descr="Изображение выглядит как пространство, планета, сфера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EF1F354-2436-BBB1-60EE-1524A67A7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05" t="8487" r="20407" b="31375"/>
          <a:stretch/>
        </p:blipFill>
        <p:spPr>
          <a:xfrm>
            <a:off x="4448013" y="369736"/>
            <a:ext cx="3290215" cy="3364838"/>
          </a:xfrm>
          <a:prstGeom prst="rect">
            <a:avLst/>
          </a:prstGeom>
        </p:spPr>
      </p:pic>
      <p:pic>
        <p:nvPicPr>
          <p:cNvPr id="8" name="Рисунок 7" descr="Изображение выглядит как пространство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0DAC786-71A0-FE41-5DDF-3F309E9164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56" t="35228" r="10122" b="5009"/>
          <a:stretch/>
        </p:blipFill>
        <p:spPr>
          <a:xfrm>
            <a:off x="2634712" y="3068756"/>
            <a:ext cx="3326880" cy="3386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B2B241-0DAB-8D50-F8C2-DEB965055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09" t="26317" r="26906" b="14655"/>
          <a:stretch/>
        </p:blipFill>
        <p:spPr>
          <a:xfrm>
            <a:off x="7300837" y="3045876"/>
            <a:ext cx="3480817" cy="3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рентгеновская пленка, снимок экрана, Медицинская визуализация, радиология&#10;&#10;Автоматически созданное описание">
            <a:extLst>
              <a:ext uri="{FF2B5EF4-FFF2-40B4-BE49-F238E27FC236}">
                <a16:creationId xmlns:a16="http://schemas.microsoft.com/office/drawing/2014/main" id="{BAEA09CD-A7F7-4A16-7AB0-18EF38D4A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55" y="1895604"/>
            <a:ext cx="7192706" cy="4461641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нимок экрана, рентгеновская пленка, Медицинская визуализация, радиология&#10;&#10;Автоматически созданное описание">
            <a:extLst>
              <a:ext uri="{FF2B5EF4-FFF2-40B4-BE49-F238E27FC236}">
                <a16:creationId xmlns:a16="http://schemas.microsoft.com/office/drawing/2014/main" id="{3EA10E01-BEBA-25D7-2990-0D70B1212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02" y="495947"/>
            <a:ext cx="6288423" cy="460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1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97" y="418902"/>
            <a:ext cx="3420334" cy="25667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961" y="418901"/>
            <a:ext cx="3430390" cy="25667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710" y="418901"/>
            <a:ext cx="3427312" cy="25689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781" y="3076752"/>
            <a:ext cx="4625270" cy="34441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4F7820-9B1D-D8AA-557F-2617F48804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18" t="29556" r="7882" b="33435"/>
          <a:stretch/>
        </p:blipFill>
        <p:spPr>
          <a:xfrm>
            <a:off x="5637314" y="3076752"/>
            <a:ext cx="5583733" cy="344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0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8AA3DF-ED1A-BBB4-1230-894B2BDDF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836" y="495951"/>
            <a:ext cx="4882672" cy="5840059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D373C5B-1C50-ED57-6064-78B3F1D61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28" y="3164992"/>
            <a:ext cx="4187730" cy="31224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F29006-0BF2-69BF-F627-3CAD07F12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55" y="404866"/>
            <a:ext cx="5323802" cy="256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5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Описание</a:t>
            </a:r>
            <a:r>
              <a:rPr lang="ru-RU" dirty="0" smtClean="0"/>
              <a:t> комплекса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/>
              <a:t>Средство поддержки принятия </a:t>
            </a:r>
            <a:r>
              <a:rPr lang="ru-RU" sz="2800" dirty="0" smtClean="0"/>
              <a:t>врачебных решений</a:t>
            </a:r>
            <a:r>
              <a:rPr lang="ru-RU" sz="2800" dirty="0"/>
              <a:t>, при проведении витреоретинальных операций на </a:t>
            </a:r>
            <a:r>
              <a:rPr lang="ru-RU" sz="2800" dirty="0" err="1"/>
              <a:t>макулярной</a:t>
            </a:r>
            <a:r>
              <a:rPr lang="ru-RU" sz="2800" dirty="0"/>
              <a:t> зоне сетчатки, использующее визуализацию для создания 2D и 3D моделей при формировании персонифицированного объемного образа органа зрения (цифровой двойник пациента), и его имплантацию в режиме дополненной реальности в поток цифровых данных, получаемых во время оказания медицинской помощи, с целью снижения </a:t>
            </a:r>
            <a:r>
              <a:rPr lang="ru-RU" sz="2800" dirty="0" err="1"/>
              <a:t>интра</a:t>
            </a:r>
            <a:r>
              <a:rPr lang="ru-RU" sz="2800" dirty="0"/>
              <a:t>- и постоперационных рисков осложнений </a:t>
            </a:r>
            <a:r>
              <a:rPr lang="ru-RU" sz="2800" dirty="0" err="1"/>
              <a:t>микроинвазивной</a:t>
            </a:r>
            <a:r>
              <a:rPr lang="ru-RU" sz="2800" dirty="0"/>
              <a:t> глазной хирургии. </a:t>
            </a:r>
          </a:p>
        </p:txBody>
      </p:sp>
    </p:spTree>
    <p:extLst>
      <p:ext uri="{BB962C8B-B14F-4D97-AF65-F5344CB8AC3E}">
        <p14:creationId xmlns:p14="http://schemas.microsoft.com/office/powerpoint/2010/main" val="116647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Благодарность за финансирование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2430059"/>
            <a:ext cx="10515600" cy="286407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Правительство Российской Федерации</a:t>
            </a:r>
          </a:p>
          <a:p>
            <a:r>
              <a:rPr lang="ru-RU" sz="2400" dirty="0"/>
              <a:t>Фонд содействия развитию малых форм </a:t>
            </a:r>
            <a:r>
              <a:rPr lang="ru-RU" sz="2400" dirty="0" smtClean="0"/>
              <a:t>предприятий в </a:t>
            </a:r>
            <a:r>
              <a:rPr lang="ru-RU" sz="2400" dirty="0"/>
              <a:t>научно-технической сфере  </a:t>
            </a:r>
            <a:endParaRPr lang="ru-RU" sz="2400" dirty="0" smtClean="0"/>
          </a:p>
          <a:p>
            <a:r>
              <a:rPr lang="ru-RU" sz="2400" dirty="0" smtClean="0"/>
              <a:t>Банк ВТБ (ПАО)</a:t>
            </a:r>
          </a:p>
          <a:p>
            <a:r>
              <a:rPr lang="en-US" sz="2400" dirty="0"/>
              <a:t>Alcon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6182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Телемедфорум</a:t>
            </a:r>
            <a:r>
              <a:rPr lang="ru-RU" b="1" dirty="0"/>
              <a:t> </a:t>
            </a:r>
            <a:r>
              <a:rPr lang="ru-RU" b="1" dirty="0" smtClean="0"/>
              <a:t>2022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ru-RU" sz="2400" dirty="0"/>
              <a:t>Применение аппаратно-программного комплекса построения дополненной реальности на базе </a:t>
            </a:r>
            <a:r>
              <a:rPr lang="en-US" sz="2400" dirty="0" smtClean="0"/>
              <a:t>NGENUITY</a:t>
            </a:r>
            <a:r>
              <a:rPr lang="ru-RU" sz="2400" dirty="0" smtClean="0"/>
              <a:t> </a:t>
            </a:r>
            <a:r>
              <a:rPr lang="ru-RU" sz="2400" dirty="0"/>
              <a:t>3D </a:t>
            </a:r>
            <a:r>
              <a:rPr lang="ru-RU" sz="2400" dirty="0" err="1"/>
              <a:t>Visualization</a:t>
            </a:r>
            <a:r>
              <a:rPr lang="ru-RU" sz="2400" dirty="0"/>
              <a:t> </a:t>
            </a:r>
            <a:r>
              <a:rPr lang="ru-RU" sz="2400" dirty="0" err="1"/>
              <a:t>System</a:t>
            </a:r>
            <a:r>
              <a:rPr lang="ru-RU" sz="2400" dirty="0"/>
              <a:t> (</a:t>
            </a:r>
            <a:r>
              <a:rPr lang="ru-RU" sz="2400" dirty="0" err="1"/>
              <a:t>Alcon</a:t>
            </a:r>
            <a:r>
              <a:rPr lang="ru-RU" sz="2400" dirty="0"/>
              <a:t>) в селективной </a:t>
            </a:r>
            <a:r>
              <a:rPr lang="ru-RU" sz="2400" dirty="0" smtClean="0"/>
              <a:t>хирургии </a:t>
            </a:r>
            <a:r>
              <a:rPr lang="ru-RU" sz="2400" dirty="0" err="1"/>
              <a:t>макулярной</a:t>
            </a:r>
            <a:r>
              <a:rPr lang="ru-RU" sz="2400" dirty="0"/>
              <a:t> области сетчатки</a:t>
            </a:r>
            <a:r>
              <a:rPr lang="ru-RU" sz="2400" dirty="0" smtClean="0"/>
              <a:t>.</a:t>
            </a:r>
          </a:p>
          <a:p>
            <a:pPr marL="45720" indent="0">
              <a:buNone/>
            </a:pPr>
            <a:endParaRPr lang="ru-RU" sz="2400" dirty="0"/>
          </a:p>
          <a:p>
            <a:pPr algn="r"/>
            <a:r>
              <a:rPr lang="ru-RU" dirty="0"/>
              <a:t>Докладчик Дорошенко Д.</a:t>
            </a:r>
          </a:p>
          <a:p>
            <a:pPr algn="r"/>
            <a:r>
              <a:rPr lang="ru-RU" dirty="0"/>
              <a:t>Авторы:  Столяренко Г.Е., Савостьянова Н.В., </a:t>
            </a:r>
            <a:r>
              <a:rPr lang="ru-RU" dirty="0" err="1"/>
              <a:t>Леденёва</a:t>
            </a:r>
            <a:r>
              <a:rPr lang="ru-RU" dirty="0"/>
              <a:t> М.Ю.,</a:t>
            </a:r>
          </a:p>
          <a:p>
            <a:pPr algn="r"/>
            <a:r>
              <a:rPr lang="ru-RU" dirty="0"/>
              <a:t> Серженко Ф.Л., Столяр В.Л., </a:t>
            </a:r>
            <a:r>
              <a:rPr lang="ru-RU" dirty="0" err="1"/>
              <a:t>Салахутдинов</a:t>
            </a:r>
            <a:r>
              <a:rPr lang="ru-RU" dirty="0"/>
              <a:t> В.К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659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Телемедфорум</a:t>
            </a:r>
            <a:r>
              <a:rPr lang="ru-RU" b="1" dirty="0"/>
              <a:t> </a:t>
            </a:r>
            <a:r>
              <a:rPr lang="ru-RU" b="1" dirty="0" smtClean="0"/>
              <a:t>2023 (июнь)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2057400"/>
            <a:ext cx="10155264" cy="4038600"/>
          </a:xfrm>
        </p:spPr>
        <p:txBody>
          <a:bodyPr/>
          <a:lstStyle/>
          <a:p>
            <a:pPr marL="45720" indent="0" algn="just">
              <a:buNone/>
            </a:pPr>
            <a:r>
              <a:rPr lang="ru-RU" sz="2400" dirty="0" smtClean="0"/>
              <a:t>Аппаратно-программный </a:t>
            </a:r>
            <a:r>
              <a:rPr lang="ru-RU" sz="2400" dirty="0"/>
              <a:t>комплекс машинного зрения и дополненной реальности, предназначенный для поддержки принятия врачебных решений в хирургии заднего отдела глаза</a:t>
            </a:r>
          </a:p>
          <a:p>
            <a:pPr algn="r"/>
            <a:r>
              <a:rPr lang="ru-RU" dirty="0"/>
              <a:t>Докладчик Дорошенко Д.</a:t>
            </a:r>
          </a:p>
          <a:p>
            <a:pPr algn="r"/>
            <a:r>
              <a:rPr lang="ru-RU" dirty="0"/>
              <a:t>Авторы:  Столяренко Г.Е., </a:t>
            </a:r>
            <a:r>
              <a:rPr lang="ru-RU" dirty="0" err="1"/>
              <a:t>Квавидзе</a:t>
            </a:r>
            <a:r>
              <a:rPr lang="ru-RU" dirty="0"/>
              <a:t> Ю.Р., </a:t>
            </a:r>
            <a:r>
              <a:rPr lang="ru-RU" dirty="0" err="1"/>
              <a:t>Леденёва</a:t>
            </a:r>
            <a:r>
              <a:rPr lang="ru-RU" dirty="0"/>
              <a:t> М.Ю., Скворцова Н.А., Сосновский В.В., Романенко А.В., Серженко Ф.Л</a:t>
            </a:r>
            <a:r>
              <a:rPr lang="ru-RU" dirty="0" smtClean="0"/>
              <a:t>., </a:t>
            </a:r>
            <a:r>
              <a:rPr lang="ru-RU" dirty="0"/>
              <a:t>Столяр В.Л</a:t>
            </a:r>
            <a:r>
              <a:rPr lang="ru-RU" dirty="0" smtClean="0"/>
              <a:t>., </a:t>
            </a:r>
            <a:r>
              <a:rPr lang="ru-RU" dirty="0" err="1"/>
              <a:t>Салахутдинов</a:t>
            </a:r>
            <a:r>
              <a:rPr lang="ru-RU" dirty="0"/>
              <a:t> В.К.</a:t>
            </a:r>
          </a:p>
        </p:txBody>
      </p:sp>
    </p:spTree>
    <p:extLst>
      <p:ext uri="{BB962C8B-B14F-4D97-AF65-F5344CB8AC3E}">
        <p14:creationId xmlns:p14="http://schemas.microsoft.com/office/powerpoint/2010/main" val="290317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Возможность изменения цветовой гаммы для каждого потока - </a:t>
            </a:r>
            <a:r>
              <a:rPr lang="ru-RU" dirty="0" err="1"/>
              <a:t>кастомизированное</a:t>
            </a:r>
            <a:r>
              <a:rPr lang="ru-RU" dirty="0"/>
              <a:t> </a:t>
            </a:r>
            <a:r>
              <a:rPr lang="ru-RU" dirty="0" smtClean="0"/>
              <a:t>стерео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Необходимость тестирования хроматических аберраций в оптической системе</a:t>
            </a:r>
          </a:p>
          <a:p>
            <a:r>
              <a:rPr lang="ru-RU" dirty="0" smtClean="0"/>
              <a:t>Цветовая калибровка камер</a:t>
            </a:r>
          </a:p>
          <a:p>
            <a:r>
              <a:rPr lang="ru-RU" dirty="0" smtClean="0"/>
              <a:t>Создание и загрузка цветового профиля для используемого монитора</a:t>
            </a:r>
          </a:p>
          <a:p>
            <a:r>
              <a:rPr lang="ru-RU" dirty="0" smtClean="0"/>
              <a:t>Возможность изменения цветовой гаммы для каждого потока</a:t>
            </a:r>
          </a:p>
        </p:txBody>
      </p:sp>
    </p:spTree>
    <p:extLst>
      <p:ext uri="{BB962C8B-B14F-4D97-AF65-F5344CB8AC3E}">
        <p14:creationId xmlns:p14="http://schemas.microsoft.com/office/powerpoint/2010/main" val="422613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196311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Необходимость тестирования хроматических аберраций в оптической системе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dirty="0" smtClean="0"/>
              <a:t>Монохроматические аберрации</a:t>
            </a:r>
          </a:p>
          <a:p>
            <a:r>
              <a:rPr lang="ru-RU" dirty="0" smtClean="0"/>
              <a:t>Сферическая </a:t>
            </a:r>
            <a:r>
              <a:rPr lang="ru-RU" dirty="0"/>
              <a:t>аберрация</a:t>
            </a:r>
          </a:p>
          <a:p>
            <a:r>
              <a:rPr lang="ru-RU" dirty="0" smtClean="0"/>
              <a:t>Кома</a:t>
            </a:r>
          </a:p>
          <a:p>
            <a:r>
              <a:rPr lang="ru-RU" dirty="0"/>
              <a:t>Астигматизм</a:t>
            </a:r>
          </a:p>
          <a:p>
            <a:r>
              <a:rPr lang="ru-RU" dirty="0"/>
              <a:t>Кривизна</a:t>
            </a:r>
          </a:p>
          <a:p>
            <a:r>
              <a:rPr lang="ru-RU" dirty="0" smtClean="0"/>
              <a:t>Дисторсия</a:t>
            </a:r>
          </a:p>
          <a:p>
            <a:pPr marL="45720" indent="0">
              <a:buNone/>
            </a:pPr>
            <a:r>
              <a:rPr lang="ru-RU" dirty="0" smtClean="0"/>
              <a:t>Хроматические аберрации</a:t>
            </a:r>
          </a:p>
          <a:p>
            <a:r>
              <a:rPr lang="ru-RU" dirty="0" smtClean="0"/>
              <a:t>Продольная</a:t>
            </a:r>
          </a:p>
          <a:p>
            <a:r>
              <a:rPr lang="ru-RU" dirty="0" smtClean="0"/>
              <a:t>Поперечная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1227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Цветовая калибровка </a:t>
            </a:r>
            <a:r>
              <a:rPr lang="ru-RU" dirty="0" smtClean="0"/>
              <a:t>камер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Использование цветового бокса с настраиваемым источником света и цвета </a:t>
            </a:r>
          </a:p>
          <a:p>
            <a:r>
              <a:rPr lang="ru-RU" dirty="0" smtClean="0"/>
              <a:t>Использование оптического спектрометра для анализа источника света и цвета в цветовом боксе, после прохождения света через оптическую систему и при выводе на монитор</a:t>
            </a:r>
          </a:p>
          <a:p>
            <a:r>
              <a:rPr lang="ru-RU" dirty="0"/>
              <a:t>Создание </a:t>
            </a:r>
            <a:r>
              <a:rPr lang="ru-RU" dirty="0" smtClean="0"/>
              <a:t>на основании полученных данных цветового </a:t>
            </a:r>
            <a:r>
              <a:rPr lang="ru-RU" dirty="0"/>
              <a:t>профиля и загрузка </a:t>
            </a:r>
            <a:r>
              <a:rPr lang="ru-RU" dirty="0" smtClean="0"/>
              <a:t>для </a:t>
            </a:r>
            <a:r>
              <a:rPr lang="ru-RU" dirty="0"/>
              <a:t>используемого монитора</a:t>
            </a:r>
          </a:p>
          <a:p>
            <a:r>
              <a:rPr lang="ru-RU" dirty="0"/>
              <a:t>Возможность изменения цветовой гаммы для каждого </a:t>
            </a:r>
            <a:r>
              <a:rPr lang="ru-RU" dirty="0" smtClean="0"/>
              <a:t>потока, с целью формирования более «качественного» с точки зрения оператора </a:t>
            </a:r>
            <a:r>
              <a:rPr lang="ru-RU" dirty="0" err="1" smtClean="0"/>
              <a:t>стереовидеопотока</a:t>
            </a:r>
            <a:endParaRPr lang="ru-RU" dirty="0" smtClean="0"/>
          </a:p>
          <a:p>
            <a:r>
              <a:rPr lang="ru-RU" sz="2000" dirty="0"/>
              <a:t>Возможность управления диафрагмой операционного адаптера </a:t>
            </a:r>
            <a:r>
              <a:rPr lang="ru-RU" sz="2000" dirty="0" smtClean="0"/>
              <a:t>– функция позволяющая частично нивелировать ряд хроматических аберраций</a:t>
            </a:r>
            <a:endParaRPr lang="ru-RU" sz="2000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86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Цветоощущение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65749" y="2057400"/>
            <a:ext cx="4150122" cy="4038600"/>
          </a:xfrm>
        </p:spPr>
        <p:txBody>
          <a:bodyPr/>
          <a:lstStyle/>
          <a:p>
            <a:r>
              <a:rPr lang="ru-RU" dirty="0" smtClean="0"/>
              <a:t>Красный</a:t>
            </a:r>
          </a:p>
          <a:p>
            <a:r>
              <a:rPr lang="ru-RU" dirty="0" smtClean="0"/>
              <a:t>Пурпурный</a:t>
            </a:r>
          </a:p>
          <a:p>
            <a:r>
              <a:rPr lang="ru-RU" dirty="0" smtClean="0"/>
              <a:t>Синий</a:t>
            </a:r>
          </a:p>
          <a:p>
            <a:r>
              <a:rPr lang="ru-RU" dirty="0" smtClean="0"/>
              <a:t>Голубой</a:t>
            </a:r>
          </a:p>
          <a:p>
            <a:r>
              <a:rPr lang="ru-RU" dirty="0" smtClean="0"/>
              <a:t>Зеленый</a:t>
            </a:r>
          </a:p>
          <a:p>
            <a:r>
              <a:rPr lang="ru-RU" dirty="0" smtClean="0"/>
              <a:t>Желтый</a:t>
            </a:r>
          </a:p>
          <a:p>
            <a:r>
              <a:rPr lang="ru-RU" dirty="0" smtClean="0"/>
              <a:t>Белый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65960"/>
            <a:ext cx="4113221" cy="382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4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</a:t>
            </a:r>
            <a:r>
              <a:rPr lang="ru-RU" dirty="0" smtClean="0"/>
              <a:t>ветное зрение (</a:t>
            </a:r>
            <a:r>
              <a:rPr lang="en-US" dirty="0" smtClean="0"/>
              <a:t>LMS</a:t>
            </a:r>
            <a:r>
              <a:rPr lang="ru-RU" dirty="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6574" y="2489028"/>
            <a:ext cx="5761946" cy="2576593"/>
          </a:xfrm>
        </p:spPr>
        <p:txBody>
          <a:bodyPr/>
          <a:lstStyle/>
          <a:p>
            <a:r>
              <a:rPr lang="en-US" dirty="0"/>
              <a:t>L — (long (</a:t>
            </a:r>
            <a:r>
              <a:rPr lang="ru-RU" dirty="0"/>
              <a:t>длинная) </a:t>
            </a:r>
            <a:r>
              <a:rPr lang="en-US" dirty="0"/>
              <a:t>wavelength)(</a:t>
            </a:r>
            <a:r>
              <a:rPr lang="ru-RU" b="1" dirty="0"/>
              <a:t>красные</a:t>
            </a:r>
            <a:r>
              <a:rPr lang="ru-RU" dirty="0"/>
              <a:t>);</a:t>
            </a:r>
          </a:p>
          <a:p>
            <a:r>
              <a:rPr lang="ru-RU" dirty="0"/>
              <a:t>М — (</a:t>
            </a:r>
            <a:r>
              <a:rPr lang="en-US" dirty="0"/>
              <a:t>middle (</a:t>
            </a:r>
            <a:r>
              <a:rPr lang="ru-RU" dirty="0"/>
              <a:t>средняя) </a:t>
            </a:r>
            <a:r>
              <a:rPr lang="en-US" dirty="0"/>
              <a:t>wavelength) (</a:t>
            </a:r>
            <a:r>
              <a:rPr lang="ru-RU" b="1" dirty="0"/>
              <a:t>зелёные</a:t>
            </a:r>
            <a:r>
              <a:rPr lang="ru-RU" dirty="0"/>
              <a:t>);</a:t>
            </a:r>
          </a:p>
          <a:p>
            <a:r>
              <a:rPr lang="en-US" dirty="0"/>
              <a:t>S — (short (</a:t>
            </a:r>
            <a:r>
              <a:rPr lang="ru-RU" dirty="0"/>
              <a:t>короткая) </a:t>
            </a:r>
            <a:r>
              <a:rPr lang="en-US" dirty="0"/>
              <a:t>wavelength)(</a:t>
            </a:r>
            <a:r>
              <a:rPr lang="ru-RU" b="1" dirty="0"/>
              <a:t>синие</a:t>
            </a:r>
            <a:r>
              <a:rPr lang="ru-RU" dirty="0"/>
              <a:t>) не менее 498 нм.</a:t>
            </a:r>
          </a:p>
          <a:p>
            <a:pPr marL="45720" indent="0">
              <a:buNone/>
            </a:pPr>
            <a:r>
              <a:rPr lang="ru-RU" dirty="0" smtClean="0"/>
              <a:t>три типа </a:t>
            </a:r>
            <a:r>
              <a:rPr lang="ru-RU" dirty="0"/>
              <a:t>колбочек </a:t>
            </a:r>
            <a:r>
              <a:rPr lang="en-US" dirty="0"/>
              <a:t>RGB</a:t>
            </a:r>
            <a:endParaRPr lang="ru-RU" dirty="0"/>
          </a:p>
        </p:txBody>
      </p:sp>
      <p:pic>
        <p:nvPicPr>
          <p:cNvPr id="2050" name="Picture 2" descr="https://upload.wikimedia.org/wikipedia/commons/thumb/1/1e/Cones_SMJ2_E.svg/langru-300px-Cones_SMJ2_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44" y="2450481"/>
            <a:ext cx="3541132" cy="267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00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Базис">
    <a:dk1>
      <a:srgbClr val="000000"/>
    </a:dk1>
    <a:lt1>
      <a:srgbClr val="FFFFFF"/>
    </a:lt1>
    <a:dk2>
      <a:srgbClr val="565349"/>
    </a:dk2>
    <a:lt2>
      <a:srgbClr val="DDDDDD"/>
    </a:lt2>
    <a:accent1>
      <a:srgbClr val="A6B727"/>
    </a:accent1>
    <a:accent2>
      <a:srgbClr val="DF5327"/>
    </a:accent2>
    <a:accent3>
      <a:srgbClr val="FE9E00"/>
    </a:accent3>
    <a:accent4>
      <a:srgbClr val="418AB3"/>
    </a:accent4>
    <a:accent5>
      <a:srgbClr val="D7D447"/>
    </a:accent5>
    <a:accent6>
      <a:srgbClr val="818183"/>
    </a:accent6>
    <a:hlink>
      <a:srgbClr val="F59E00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Базис">
    <a:dk1>
      <a:srgbClr val="000000"/>
    </a:dk1>
    <a:lt1>
      <a:srgbClr val="FFFFFF"/>
    </a:lt1>
    <a:dk2>
      <a:srgbClr val="565349"/>
    </a:dk2>
    <a:lt2>
      <a:srgbClr val="DDDDDD"/>
    </a:lt2>
    <a:accent1>
      <a:srgbClr val="A6B727"/>
    </a:accent1>
    <a:accent2>
      <a:srgbClr val="DF5327"/>
    </a:accent2>
    <a:accent3>
      <a:srgbClr val="FE9E00"/>
    </a:accent3>
    <a:accent4>
      <a:srgbClr val="418AB3"/>
    </a:accent4>
    <a:accent5>
      <a:srgbClr val="D7D447"/>
    </a:accent5>
    <a:accent6>
      <a:srgbClr val="818183"/>
    </a:accent6>
    <a:hlink>
      <a:srgbClr val="F59E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2423</TotalTime>
  <Words>746</Words>
  <Application>Microsoft Office PowerPoint</Application>
  <PresentationFormat>Широкоэкранный</PresentationFormat>
  <Paragraphs>100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Calibri</vt:lpstr>
      <vt:lpstr>Corbel</vt:lpstr>
      <vt:lpstr>Базис</vt:lpstr>
      <vt:lpstr>аппаратно-программный комплекс машинного зрения и дополненной реальности, предназначенный для поддержки принятия врачебных решений в хирургии заднего отдела глаза (     ) </vt:lpstr>
      <vt:lpstr>Описание комплекса</vt:lpstr>
      <vt:lpstr>Телемедфорум 2022</vt:lpstr>
      <vt:lpstr>Телемедфорум 2023 (июнь)</vt:lpstr>
      <vt:lpstr>Возможность изменения цветовой гаммы для каждого потока - кастомизированное стерео</vt:lpstr>
      <vt:lpstr>Необходимость тестирования хроматических аберраций в оптической системе </vt:lpstr>
      <vt:lpstr>Цветовая калибровка камер</vt:lpstr>
      <vt:lpstr>Цветоощущение</vt:lpstr>
      <vt:lpstr>Цветное зрение (LMS)</vt:lpstr>
      <vt:lpstr>Теории цветового зрения</vt:lpstr>
      <vt:lpstr>Современные попытки объяснения механизмов цветового зрения</vt:lpstr>
      <vt:lpstr>Цветоощущение – субъективное восприятие, зависящее от многочисленных факторов внешней среды и особенностей воспринимающего организма </vt:lpstr>
      <vt:lpstr>Анаглифный метод сепарации</vt:lpstr>
      <vt:lpstr>Некоторые причины возникновения погрешностей (ошибок) измерений:</vt:lpstr>
      <vt:lpstr>Выбор программного продукта для решения задач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Благодарность за финансирование проекта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аппаратно-программного комплекса построения дополненной реальности на базе NGenuity 3D Visualization System (Alcon) в селективной хирургии макулярной области сетчатки.</dc:title>
  <dc:creator>Doric</dc:creator>
  <cp:lastModifiedBy>Doric</cp:lastModifiedBy>
  <cp:revision>72</cp:revision>
  <dcterms:created xsi:type="dcterms:W3CDTF">2022-03-21T00:09:37Z</dcterms:created>
  <dcterms:modified xsi:type="dcterms:W3CDTF">2023-11-30T21:44:21Z</dcterms:modified>
</cp:coreProperties>
</file>