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1512" r:id="rId2"/>
    <p:sldId id="263" r:id="rId3"/>
    <p:sldId id="264" r:id="rId4"/>
    <p:sldId id="1514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78026-E458-46B1-A283-E3EBB3B87861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35A65-726D-4C35-B8AC-A2137840A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1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5365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7990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A57328-218D-CBE1-62D4-77AFD58203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E00A024-7948-BD7D-9E84-88DD58F70A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94CE49-1B98-2A7C-7DB2-6A4CF1D94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584276-3CCC-1387-9FEA-B1B65E3CD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86FE06-0740-08B6-DD81-A1D5C30B5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28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80398-7691-E4B8-B2BF-B3486D10B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64D404-D0DD-9D18-E7E1-AF3D2680C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091199-FDA0-52D0-E07A-664A9F3FB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0C10C6-B148-26F8-D89A-111D7E1DB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388110-9294-56CD-1EAB-0AA3DE410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45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4DD333B-6320-7A41-C8FD-6EEB6ECD03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9CDD5E-B082-027E-DDC2-1F3F12C012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C39AEA-A41A-5750-5A40-89A05EBFE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32B374-56D0-FA77-68CC-8B245C53C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D7B34B-9D71-6E25-A7ED-07318383F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048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61DADD-6662-8011-54C8-7EFCA9C5E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247FFF-583E-BFE5-172D-E76BFC4DD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F10D76-E264-7E91-7A4A-6CA264C68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A5A79F-DD7E-A714-D764-F4FB0A6E7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EF96E6-9F0F-51D1-37DB-6AE6D76E6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9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899FCB-F651-DB4A-BE9F-21A8793F5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FC4A0F-C3F5-8E80-96A0-E513BAF3A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556EE1-6FC3-C4DD-83C3-6A82B1626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1B57AF-F4CB-73D4-33F3-0316CBDE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308608-E5BC-0C5B-CD85-6EE6664C4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711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AB1CCB-AB17-F9A6-FFB6-D7FADCFD2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E732B4-36C0-3912-F249-82F0E5700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0554CC-C7C3-50A5-F9CC-1488B1552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D749D3C-B526-0A25-0CE0-DA715486A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F40BA2F-9EF3-E448-A4B8-D0E3AC74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DED15A4-43D1-B7D4-D7F1-229C5BC39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32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541C99-8DC4-74C7-8690-7EDF874A5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6A23A7-7178-D06E-A73E-A9A26C385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3A76C32-5CC3-B907-B7D3-B2CF4BF99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E789E40-16C2-B2D7-7BE7-C2113222CC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FA480A3-CC89-9BF0-6F4F-53FDCF9D57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073947D-7C98-1B0F-A00F-3C87432F2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85A840C-D988-D445-E1A2-8C063C657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EC1E72C-72A0-0F69-9C52-B4280E2D9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16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2224BF-D849-AE9C-99FF-598D3BF1C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5703717-B3D8-A974-5BE5-4E56AC05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113FF7F-1A7E-ABC7-5DA0-B50BFCA14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53CDFBC-6C42-9954-EF22-B331D1A5E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385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711C0F3-71EA-7DBD-C322-DE947935D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AC023EA-8966-2E48-D03C-4677EC239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00C0E10-ECA7-9D99-3399-2E6A6308F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36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C1C39E-5DF0-5F80-955F-ACE17117F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5598B3-60E5-B03C-87EC-D762106D7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A4702A8-437A-FA0C-1DC8-CC681E606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238F50-9DA2-2AF1-B29A-8698ACCFB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51FC50-BE11-CD89-9A9B-6133DD7E0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52E3DA-B869-4AD3-966A-1204BA5C6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29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D654F8-19AA-D2B2-144A-F95E0B97F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23D4A87-E03E-2F2F-26F8-EC0817F949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1171F66-F3E9-B91A-980D-37EE5EEA9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1B8FC4-E700-3D4B-A12F-6BCCF0CD4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858FA7-7A50-4268-DA48-CEF81A5F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44FEA0-7339-22B9-BCE4-1EFD98E3A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18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E07AD-3F65-425A-54C2-B8C6CC64E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5FAD50-BD4F-0AAC-98C7-BC947F0B9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81F656-C661-4EC6-985C-F72DDA9B6E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759AE-835D-462C-B675-9965C3ECA160}" type="datetimeFigureOut">
              <a:rPr lang="ru-RU" smtClean="0"/>
              <a:t>30.11.2023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452B4A-B46A-61F8-6004-5A3BD68DD0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7BC37F-7E15-9763-7D5E-26AFCAEA92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E6ACF-8CF9-4E69-A3B1-770544B8C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11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287515/761134d6526ee16f6d866bf0050a70a057e9f706/#dst10000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onsultant.ru/document/cons_doc_LAW_358738/dfca01cd4379ca923fbb39ff1b9ce89907fd8b8a/#dst100107" TargetMode="External"/><Relationship Id="rId4" Type="http://schemas.openxmlformats.org/officeDocument/2006/relationships/hyperlink" Target="http://www.consultant.ru/document/cons_doc_LAW_141711/c335af07929c2b2a5df5b1a0380b9e39598f60be/#dst100005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E66278F-A5C9-950D-5FE3-33E625140C82}"/>
              </a:ext>
            </a:extLst>
          </p:cNvPr>
          <p:cNvSpPr txBox="1"/>
          <p:nvPr/>
        </p:nvSpPr>
        <p:spPr>
          <a:xfrm>
            <a:off x="167462" y="-1126"/>
            <a:ext cx="1187922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ФЗ №323 </a:t>
            </a:r>
            <a:r>
              <a:rPr kumimoji="0" lang="ru-RU" altLang="ru-RU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T Sans" panose="020B0503020203020204" pitchFamily="34" charset="-52"/>
                <a:cs typeface="Arial"/>
                <a:sym typeface="Arial"/>
              </a:rPr>
              <a:t>Статья 36.2. Особенности медицинской помощи, оказываемой с применением 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altLang="ru-RU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T Sans" panose="020B0503020203020204" pitchFamily="34" charset="-52"/>
                <a:cs typeface="Arial"/>
                <a:sym typeface="Arial"/>
              </a:rPr>
              <a:t>телемедицинских технологий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B7DE48F-66B0-9BFC-89DC-06CF1DFE0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344" y="786595"/>
            <a:ext cx="11589489" cy="60054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952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1. Медицинская помощь с применением телемедицинских технологий организуется и оказывается в 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666699"/>
                </a:solidFill>
                <a:effectLst/>
                <a:latin typeface="PT Sans" panose="020B0503020203020204" pitchFamily="34" charset="-52"/>
                <a:hlinkClick r:id="rId3"/>
              </a:rPr>
              <a:t>порядке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, установленном уполномоченным федеральным органом исполнительной власти, а также в соответствии с порядками оказания медицинской помощи и с учетом 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666699"/>
                </a:solidFill>
                <a:effectLst/>
                <a:latin typeface="PT Sans" panose="020B0503020203020204" pitchFamily="34" charset="-52"/>
                <a:hlinkClick r:id="rId4"/>
              </a:rPr>
              <a:t>стандартов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 медицинской помощи.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2. Консультации пациента или его законного представителя медицинским работником с применением телемедицинских технологий осуществляются в целях: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1) профилактики, сбора, анализа жалоб пациента и данных анамнеза, оценки эффективности лечебно-диагностических мероприятий, медицинского наблюдения за состоянием здоровья пациента;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2) принятия решения о необходимости проведения очного приема (осмотра, консультации).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0000"/>
                </a:highlight>
                <a:latin typeface="PT Sans" panose="020B0503020203020204" pitchFamily="34" charset="-52"/>
              </a:rPr>
              <a:t>2.1. (может быть изменено в ЭПР )</a:t>
            </a:r>
          </a:p>
          <a:p>
            <a:pPr marL="0" marR="0" lvl="0" indent="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3. При проведении консультаций с применением телемедицинских технологий лечащим врачом может осуществляться коррекция ранее назначенного лечения при условии установления им диагноза и назначения лечения на очном приеме (осмотре, консультации).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latin typeface="PT Sans" panose="020B0503020203020204" pitchFamily="34" charset="-52"/>
              </a:rPr>
              <a:t> 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0000"/>
                </a:highlight>
                <a:latin typeface="PT Sans" panose="020B0503020203020204" pitchFamily="34" charset="-52"/>
              </a:rPr>
              <a:t>(ЭПР)</a:t>
            </a:r>
          </a:p>
          <a:p>
            <a:pPr marL="0" marR="0" lvl="0" indent="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600" dirty="0">
                <a:solidFill>
                  <a:srgbClr val="000000"/>
                </a:solidFill>
                <a:latin typeface="PT Sans" panose="020B0503020203020204" pitchFamily="34" charset="-52"/>
              </a:rPr>
              <a:t>4. Дистанционное наблюдение за состоянием здоровья пациента назначается лечащим врачом после очного приема (осмотра, консультации). Дистанционное наблюдение осуществляется на основании данных о пациенте, зарегистрированных с применением медицинских изделий, предназначенных для мониторинга состояния организма человека, и (или) на основании данных,</a:t>
            </a:r>
            <a:r>
              <a:rPr lang="en-US" altLang="ru-RU" sz="1600" dirty="0">
                <a:solidFill>
                  <a:srgbClr val="000000"/>
                </a:solidFill>
                <a:latin typeface="PT Sans" panose="020B0503020203020204" pitchFamily="34" charset="-52"/>
              </a:rPr>
              <a:t> </a:t>
            </a:r>
            <a:r>
              <a:rPr lang="ru-RU" altLang="ru-RU" sz="1600" dirty="0">
                <a:solidFill>
                  <a:srgbClr val="000000"/>
                </a:solidFill>
                <a:latin typeface="PT Sans" panose="020B0503020203020204" pitchFamily="34" charset="-52"/>
              </a:rPr>
              <a:t> внесенных в</a:t>
            </a:r>
            <a:r>
              <a:rPr lang="en-US" altLang="ru-RU" sz="1600" dirty="0">
                <a:solidFill>
                  <a:srgbClr val="000000"/>
                </a:solidFill>
                <a:latin typeface="PT Sans" panose="020B0503020203020204" pitchFamily="34" charset="-52"/>
              </a:rPr>
              <a:t> …. </a:t>
            </a:r>
            <a:r>
              <a:rPr lang="ru-RU" altLang="ru-RU" sz="1600" dirty="0">
                <a:solidFill>
                  <a:srgbClr val="000000"/>
                </a:solidFill>
                <a:latin typeface="PT Sans" panose="020B0503020203020204" pitchFamily="34" charset="-52"/>
              </a:rPr>
              <a:t>Информационную систему…(</a:t>
            </a:r>
            <a:r>
              <a:rPr lang="ru-RU" altLang="ru-RU" sz="1600" dirty="0">
                <a:solidFill>
                  <a:srgbClr val="000000"/>
                </a:solidFill>
                <a:highlight>
                  <a:srgbClr val="FF0000"/>
                </a:highlight>
                <a:latin typeface="PT Sans" panose="020B0503020203020204" pitchFamily="34" charset="-52"/>
              </a:rPr>
              <a:t>ЭПР)</a:t>
            </a:r>
          </a:p>
          <a:p>
            <a:pPr marL="0" marR="0" lvl="0" indent="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600" dirty="0">
                <a:solidFill>
                  <a:srgbClr val="000000"/>
                </a:solidFill>
                <a:latin typeface="PT Sans" panose="020B0503020203020204" pitchFamily="34" charset="-52"/>
              </a:rPr>
              <a:t>5. Применение телемедицинских технологий при оказании медицинской помощи осуществляется с соблюдением требований, установленных законодательством Российской Федерации в области персональных данных, и соблюдением врачебной тайны.</a:t>
            </a:r>
          </a:p>
          <a:p>
            <a:pPr marL="0" marR="0" lvl="0" indent="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600" dirty="0">
                <a:solidFill>
                  <a:srgbClr val="000000"/>
                </a:solidFill>
                <a:latin typeface="PT Sans" panose="020B0503020203020204" pitchFamily="34" charset="-52"/>
              </a:rPr>
              <a:t>6. В целях идентификации и аутентификации участников дистанционного взаимодействия при оказании медицинской помощи с применением телемедицинских технологий используется единая система идентификации и аутентификации </a:t>
            </a:r>
            <a:r>
              <a:rPr lang="ru-RU" altLang="ru-RU" sz="1600" dirty="0">
                <a:solidFill>
                  <a:srgbClr val="000000"/>
                </a:solidFill>
                <a:highlight>
                  <a:srgbClr val="FF0000"/>
                </a:highlight>
                <a:latin typeface="PT Sans" panose="020B0503020203020204" pitchFamily="34" charset="-52"/>
              </a:rPr>
              <a:t>(ЭПР)</a:t>
            </a:r>
            <a:r>
              <a:rPr lang="ru-RU" altLang="ru-RU" sz="1600" dirty="0">
                <a:solidFill>
                  <a:srgbClr val="000000"/>
                </a:solidFill>
                <a:highlight>
                  <a:srgbClr val="FFFF00"/>
                </a:highlight>
                <a:latin typeface="PT Sans" panose="020B0503020203020204" pitchFamily="34" charset="-52"/>
              </a:rPr>
              <a:t>. </a:t>
            </a:r>
            <a:endParaRPr lang="en-US" altLang="ru-RU" sz="1600" dirty="0">
              <a:solidFill>
                <a:srgbClr val="000000"/>
              </a:solidFill>
              <a:highlight>
                <a:srgbClr val="FFFF00"/>
              </a:highlight>
              <a:latin typeface="PT Sans" panose="020B0503020203020204" pitchFamily="34" charset="-52"/>
            </a:endParaRPr>
          </a:p>
          <a:p>
            <a:pPr marL="0" marR="0" lvl="0" indent="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600" dirty="0">
                <a:solidFill>
                  <a:srgbClr val="000000"/>
                </a:solidFill>
                <a:latin typeface="PT Sans" panose="020B0503020203020204" pitchFamily="34" charset="-52"/>
              </a:rPr>
              <a:t>7. Документирование информации об оказании медицинской помощи пациенту с применением телемедицинских технологий, включая внесение сведений в его медицинскую документацию, осуществляется с использованием усиленной квалифицированной электронной подписи медицинского работника.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01A091-98AF-1B34-A59C-D4172222065A}"/>
              </a:ext>
            </a:extLst>
          </p:cNvPr>
          <p:cNvSpPr txBox="1"/>
          <p:nvPr/>
        </p:nvSpPr>
        <p:spPr>
          <a:xfrm>
            <a:off x="475617" y="2358164"/>
            <a:ext cx="11059632" cy="286232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0000"/>
                </a:highlight>
                <a:latin typeface="PT Sans" panose="020B0503020203020204" pitchFamily="34" charset="-52"/>
              </a:rPr>
              <a:t>может быть изменено или исключено 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0000"/>
                </a:highlight>
                <a:latin typeface="PT Sans" panose="020B0503020203020204" pitchFamily="34" charset="-52"/>
              </a:rPr>
              <a:t>в отношении медицинских организаций частной системы здравоохранения 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0000"/>
                </a:highlight>
                <a:latin typeface="PT Sans" panose="020B0503020203020204" pitchFamily="34" charset="-52"/>
              </a:rPr>
              <a:t>- участников экспериментального правового режима в сфере цифровых инноваций в соответствии с программой экспериментального правового режима в сфере цифровых инноваций, утверждаемой в соответствии с Федеральным 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666699"/>
                </a:solidFill>
                <a:effectLst/>
                <a:highlight>
                  <a:srgbClr val="FF0000"/>
                </a:highlight>
                <a:latin typeface="PT Sans" panose="020B0503020203020204" pitchFamily="34" charset="-52"/>
                <a:hlinkClick r:id="rId5"/>
              </a:rPr>
              <a:t>законом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0000"/>
                </a:highlight>
                <a:latin typeface="PT Sans" panose="020B0503020203020204" pitchFamily="34" charset="-52"/>
              </a:rPr>
              <a:t> от 31 июля 2020 года N 258-ФЗ "Об экспериментальных правовых режимах в сфере цифровых инноваций в Российской Федерации". Финансовое обеспечение оказания гражданам медицинской помощи с применением телемедицинских технологий в рамках экспериментального правового режима </a:t>
            </a:r>
          </a:p>
          <a:p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0000"/>
                </a:highlight>
                <a:latin typeface="PT Sans" panose="020B0503020203020204" pitchFamily="34" charset="-52"/>
              </a:rPr>
              <a:t>не может осуществляться за счет средств бюджетов бюджетной системы Российской Федерации, в том числе за счет средств обязательного медицинского страхования.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27976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FB15CBC-FDBD-E6D6-9467-2BB0A21F08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02" y="0"/>
            <a:ext cx="120189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18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F16AF93-C346-3072-9735-B921DCEFEC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90" y="0"/>
            <a:ext cx="118464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336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E66278F-A5C9-950D-5FE3-33E625140C82}"/>
              </a:ext>
            </a:extLst>
          </p:cNvPr>
          <p:cNvSpPr txBox="1"/>
          <p:nvPr/>
        </p:nvSpPr>
        <p:spPr>
          <a:xfrm>
            <a:off x="156387" y="0"/>
            <a:ext cx="1187922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ru-RU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Arial"/>
              </a:rPr>
              <a:t>Экспериментальный правовой режим</a:t>
            </a:r>
            <a:r>
              <a:rPr kumimoji="0" lang="ru-RU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Arial"/>
              </a:rPr>
              <a:t> – </a:t>
            </a:r>
            <a:r>
              <a:rPr lang="ru-RU" sz="2200" dirty="0"/>
              <a:t>ЭПР – </a:t>
            </a:r>
            <a:r>
              <a:rPr kumimoji="0" lang="ru-RU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Arial"/>
              </a:rPr>
              <a:t>Постановление </a:t>
            </a:r>
            <a:r>
              <a:rPr lang="ru-RU" sz="2200" dirty="0"/>
              <a:t>Правительства РФ  от </a:t>
            </a:r>
            <a:r>
              <a:rPr lang="ru-RU" sz="2200" b="1" dirty="0"/>
              <a:t>18.07.2023</a:t>
            </a:r>
            <a:r>
              <a:rPr lang="ru-RU" sz="2200" dirty="0"/>
              <a:t> № 1164 «Об установлении экспериментального правового режима в сфере цифровых инноваций и утверждении Программы экспериментального правового режима в сфере цифровых инноваций по направлению медицинской деятельности, </a:t>
            </a:r>
            <a:r>
              <a:rPr lang="ru-RU" sz="2200" b="1" dirty="0"/>
              <a:t>в том числе с применением телемедицинских технологий </a:t>
            </a:r>
            <a:r>
              <a:rPr lang="ru-RU" sz="2200" dirty="0"/>
              <a:t>и технологий сбора и обработки сведений о состоянии здоровья и диагнозах граждан»</a:t>
            </a:r>
            <a:endParaRPr kumimoji="0" lang="ru-RU" sz="2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8A3BD3-F595-4B63-BAAA-8BAF9FFA763A}"/>
              </a:ext>
            </a:extLst>
          </p:cNvPr>
          <p:cNvSpPr txBox="1"/>
          <p:nvPr/>
        </p:nvSpPr>
        <p:spPr>
          <a:xfrm>
            <a:off x="156386" y="2041725"/>
            <a:ext cx="1203561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Экспериментальный правовой режим ….. направлен на расширение возможностей проведения консультаций пациента с применением телемедицинских технологий при оказании медицинской помощи в плановой форме при обращении </a:t>
            </a:r>
            <a:r>
              <a:rPr lang="ru-RU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 поводу заболевания (состояния), диагноз которого был установлен пациенту на очном приеме лечащим врачом, и продолжении лечения по выбору пациента другим врачом той же медицинской организации, </a:t>
            </a:r>
            <a:r>
              <a:rPr lang="ru-RU" sz="2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стаж работы по специальности которого составляет не менее 7 лет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(далее - врач), </a:t>
            </a:r>
            <a:r>
              <a:rPr lang="ru-RU" sz="2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по тому же заболеванию 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(состоянию) с возможностью коррекции назначенного лечения или назначения лечения (при его отсутствии), а также на установление возможности назначения дистанционного наблюдения за состоянием здоровья пациента по результатам консультации с применением телемедицинских технологий…  </a:t>
            </a:r>
          </a:p>
          <a:p>
            <a:pPr algn="just"/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…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Запрещено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оказание медицинской помощи в рамках настоящей Программы, а именно в одном из следующих случаев:</a:t>
            </a:r>
          </a:p>
          <a:p>
            <a:pPr algn="just"/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недостижение пациентом возраста 18 лет;</a:t>
            </a:r>
          </a:p>
          <a:p>
            <a:pPr algn="just"/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проведение консультаций с применением телемедицинских технологий ….больных инфекционными заболеваниями;</a:t>
            </a:r>
          </a:p>
          <a:p>
            <a:pPr algn="just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….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заболеваний, при которых медицинская помощь оказывается в экстренной или неотложной форме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549554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609</Words>
  <Application>Microsoft Office PowerPoint</Application>
  <PresentationFormat>Широкоэкранный</PresentationFormat>
  <Paragraphs>20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PT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Экспериментальные правовые режимы в здравоохранении (регуляторные «песочницы»)</dc:title>
  <dc:creator>Boris Zingerman</dc:creator>
  <cp:lastModifiedBy>Boris Zingerman</cp:lastModifiedBy>
  <cp:revision>5</cp:revision>
  <dcterms:created xsi:type="dcterms:W3CDTF">2022-11-29T13:45:50Z</dcterms:created>
  <dcterms:modified xsi:type="dcterms:W3CDTF">2023-11-30T05:29:56Z</dcterms:modified>
</cp:coreProperties>
</file>