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0" r:id="rId6"/>
    <p:sldId id="264" r:id="rId7"/>
    <p:sldId id="265" r:id="rId8"/>
    <p:sldId id="266" r:id="rId9"/>
    <p:sldId id="270" r:id="rId10"/>
    <p:sldId id="273" r:id="rId11"/>
    <p:sldId id="272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itchFamily="2" charset="-52"/>
      <p:regular r:id="rId18"/>
      <p:bold r:id="rId19"/>
      <p:italic r:id="rId20"/>
      <p:boldItalic r:id="rId21"/>
    </p:embeddedFont>
    <p:embeddedFont>
      <p:font typeface="Nunito Black" pitchFamily="2" charset="-52"/>
      <p:bold r:id="rId22"/>
      <p:boldItalic r:id="rId23"/>
    </p:embeddedFont>
    <p:embeddedFont>
      <p:font typeface="Nunito ExtraBold" pitchFamily="2" charset="-52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cf553ac2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27cf553ac2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27cf553ac2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f343a634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7f343a634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7f343a6347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cf553ac27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cf553ac27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cf553ac27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cf553ac27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cf553ac2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cf553ac2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cf553ac27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cf553ac27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cf553ac27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cf553ac27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cf553ac27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cf553ac27_1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cf553ac27_1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cf553ac27_1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cf553ac27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7cf553ac27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1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4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7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medsenger.ru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edsenger.ai/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s://medsenger.ru/about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hyperlink" Target="mailto:info@medsenge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medsenger.ru/abou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gif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650" y="0"/>
            <a:ext cx="9140700" cy="445320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16212" y="2206325"/>
            <a:ext cx="4474188" cy="185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Medsenger.AI </a:t>
            </a:r>
            <a:r>
              <a:rPr lang="en" sz="18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– платформа дистанционного мониторинга и ведения пациента </a:t>
            </a:r>
            <a:endParaRPr sz="18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его лечащим врачом</a:t>
            </a:r>
            <a:endParaRPr sz="18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82EFFA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https://medsenger.ru/</a:t>
            </a:r>
            <a:r>
              <a:rPr lang="en" sz="1800" dirty="0">
                <a:solidFill>
                  <a:srgbClr val="82EFFA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dirty="0">
              <a:solidFill>
                <a:srgbClr val="82EFF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3" name="Google Shape;63;p14" descr="logo_white_center.jpg"/>
          <p:cNvPicPr preferRelativeResize="0"/>
          <p:nvPr/>
        </p:nvPicPr>
        <p:blipFill rotWithShape="1">
          <a:blip r:embed="rId4">
            <a:alphaModFix/>
          </a:blip>
          <a:srcRect l="18261" t="24445" r="26149" b="17777"/>
          <a:stretch/>
        </p:blipFill>
        <p:spPr>
          <a:xfrm>
            <a:off x="400326" y="419500"/>
            <a:ext cx="1895624" cy="13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https://medsenger.ai/images/slider-img/banner-img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3616" y="351349"/>
            <a:ext cx="3524172" cy="375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b="10"/>
          <a:stretch/>
        </p:blipFill>
        <p:spPr>
          <a:xfrm>
            <a:off x="2694625" y="973475"/>
            <a:ext cx="2050000" cy="4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5975" y="4627350"/>
            <a:ext cx="1804425" cy="3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050" y="4530676"/>
            <a:ext cx="1895626" cy="51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4375" y="4627352"/>
            <a:ext cx="533440" cy="3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A5CC1-3100-E01E-650A-BCAD838F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27" y="1433193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Привычный лозунг (и </a:t>
            </a:r>
            <a:r>
              <a:rPr lang="ru-RU" sz="2700" dirty="0"/>
              <a:t>заблуждение</a:t>
            </a:r>
            <a:r>
              <a:rPr lang="ru-RU" dirty="0"/>
              <a:t>):</a:t>
            </a:r>
            <a:br>
              <a:rPr lang="ru-RU" dirty="0"/>
            </a:br>
            <a:r>
              <a:rPr lang="ru-RU" dirty="0"/>
              <a:t> </a:t>
            </a:r>
            <a:r>
              <a:rPr lang="ru-RU" sz="2700" dirty="0">
                <a:solidFill>
                  <a:srgbClr val="006C88"/>
                </a:solidFill>
              </a:rPr>
              <a:t>ВСЕ ДОЛЖНО БЫТЬ В МИС!</a:t>
            </a:r>
            <a:endParaRPr lang="ru-RU" dirty="0">
              <a:solidFill>
                <a:srgbClr val="006C88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92F088B-9217-4AE6-CDE5-5B855632C9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556EA-5D74-256F-942C-DBA0C74AB1F5}"/>
              </a:ext>
            </a:extLst>
          </p:cNvPr>
          <p:cNvSpPr txBox="1"/>
          <p:nvPr/>
        </p:nvSpPr>
        <p:spPr>
          <a:xfrm>
            <a:off x="126571" y="3252082"/>
            <a:ext cx="885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Все должно быть в одном месте (в хорошем смысле слова).</a:t>
            </a:r>
          </a:p>
          <a:p>
            <a:pPr algn="ctr"/>
            <a:r>
              <a:rPr lang="ru-RU" sz="2400" b="1" dirty="0">
                <a:solidFill>
                  <a:srgbClr val="006C88"/>
                </a:solidFill>
              </a:rPr>
              <a:t>Но это место не МИС, а мобильный телефон!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438C4-7052-E652-091D-03DA9F5D3C6B}"/>
              </a:ext>
            </a:extLst>
          </p:cNvPr>
          <p:cNvSpPr txBox="1"/>
          <p:nvPr/>
        </p:nvSpPr>
        <p:spPr>
          <a:xfrm>
            <a:off x="2319479" y="127221"/>
            <a:ext cx="447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C88"/>
                </a:solidFill>
                <a:latin typeface="Nunito"/>
                <a:sym typeface="Nunito"/>
              </a:rPr>
              <a:t>Немного провокации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0" descr="what-is-telemedicine_2.jpeg"/>
          <p:cNvPicPr preferRelativeResize="0"/>
          <p:nvPr/>
        </p:nvPicPr>
        <p:blipFill rotWithShape="1">
          <a:blip r:embed="rId3">
            <a:alphaModFix/>
          </a:blip>
          <a:srcRect b="9779"/>
          <a:stretch/>
        </p:blipFill>
        <p:spPr>
          <a:xfrm>
            <a:off x="-600" y="-109899"/>
            <a:ext cx="9145200" cy="46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/>
          <p:nvPr/>
        </p:nvSpPr>
        <p:spPr>
          <a:xfrm>
            <a:off x="-112200" y="-118361"/>
            <a:ext cx="9368400" cy="1857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154050" y="-88200"/>
            <a:ext cx="45234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6C88"/>
                </a:solidFill>
                <a:latin typeface="Nunito Black"/>
                <a:ea typeface="Nunito Black"/>
                <a:cs typeface="Nunito Black"/>
                <a:sym typeface="Nunito Black"/>
              </a:rPr>
              <a:t>Medsenger.AI</a:t>
            </a:r>
            <a:endParaRPr sz="2000" dirty="0">
              <a:solidFill>
                <a:srgbClr val="006C88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Платформа дистанционного мониторинга и ведения пациента </a:t>
            </a:r>
            <a:endParaRPr sz="2000" dirty="0">
              <a:solidFill>
                <a:srgbClr val="006C8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его лечащим врачом</a:t>
            </a:r>
            <a:endParaRPr sz="2000" dirty="0">
              <a:solidFill>
                <a:srgbClr val="006C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625" y="4627352"/>
            <a:ext cx="1804425" cy="3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050" y="4530676"/>
            <a:ext cx="1895626" cy="51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4375" y="4627352"/>
            <a:ext cx="533440" cy="3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/>
          <p:nvPr/>
        </p:nvSpPr>
        <p:spPr>
          <a:xfrm>
            <a:off x="4677400" y="-132450"/>
            <a:ext cx="45726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endParaRPr lang="ru-RU" sz="1800" u="sng" dirty="0">
              <a:solidFill>
                <a:schemeClr val="hlink"/>
              </a:solidFill>
              <a:latin typeface="Nunito"/>
              <a:ea typeface="Nunito"/>
              <a:cs typeface="Nunito"/>
              <a:sym typeface="Nunito"/>
              <a:hlinkClick r:id="rId7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  <a:t>https://medsenger.ru/about</a:t>
            </a: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b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8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8"/>
              </a:rPr>
              <a:t>https://medsenger.ai/</a:t>
            </a: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dirty="0">
              <a:solidFill>
                <a:srgbClr val="24A8B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9"/>
              </a:rPr>
              <a:t>info@medsenger.ru</a:t>
            </a: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 dirty="0">
              <a:solidFill>
                <a:srgbClr val="24A8B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+7 (9</a:t>
            </a:r>
            <a:r>
              <a:rPr lang="ru-RU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6) </a:t>
            </a:r>
            <a:r>
              <a:rPr lang="ru-RU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235</a:t>
            </a: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-5</a:t>
            </a:r>
            <a:r>
              <a:rPr lang="ru-RU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r>
              <a:rPr lang="ru-RU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b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Зингерман Борис</a:t>
            </a:r>
            <a:r>
              <a:rPr lang="en" sz="1800" dirty="0">
                <a:solidFill>
                  <a:srgbClr val="24A8B5"/>
                </a:solidFill>
                <a:latin typeface="Nunito"/>
                <a:ea typeface="Nunito"/>
                <a:cs typeface="Nunito"/>
                <a:sym typeface="Nunito"/>
              </a:rPr>
              <a:t>, ООО “АйПат”</a:t>
            </a:r>
            <a:endParaRPr sz="1800" dirty="0">
              <a:solidFill>
                <a:srgbClr val="24A8B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0" name="Google Shape;260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90400" y="1162050"/>
            <a:ext cx="277750" cy="2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89050" y="687750"/>
            <a:ext cx="277750" cy="2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90400" y="64100"/>
            <a:ext cx="277750" cy="2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 descr="landing1.png"/>
          <p:cNvPicPr preferRelativeResize="0"/>
          <p:nvPr/>
        </p:nvPicPr>
        <p:blipFill rotWithShape="1">
          <a:blip r:embed="rId3">
            <a:alphaModFix/>
          </a:blip>
          <a:srcRect l="56453"/>
          <a:stretch/>
        </p:blipFill>
        <p:spPr>
          <a:xfrm>
            <a:off x="-279919" y="0"/>
            <a:ext cx="3592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456650" y="235475"/>
            <a:ext cx="5372100" cy="7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 b="1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Medsenger –</a:t>
            </a:r>
            <a:endParaRPr sz="1720" b="1">
              <a:solidFill>
                <a:srgbClr val="006C8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Nunito"/>
                <a:ea typeface="Nunito"/>
                <a:cs typeface="Nunito"/>
                <a:sym typeface="Nunito"/>
              </a:rPr>
              <a:t>готовое телемедицинское решение</a:t>
            </a:r>
            <a:endParaRPr sz="172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456650" y="1426550"/>
            <a:ext cx="537210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SaaS платформа, позволяющая медорганизациям и врачам предложить своим пациентам новую </a:t>
            </a:r>
            <a:r>
              <a:rPr lang="ru-RU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(дополнительную и возможно </a:t>
            </a: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платную</a:t>
            </a:r>
            <a:r>
              <a:rPr lang="ru-RU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услугу: </a:t>
            </a:r>
            <a:r>
              <a:rPr lang="en" sz="1300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дистанционное консультирование </a:t>
            </a:r>
            <a:r>
              <a:rPr lang="en" sz="1300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(сопровождение, мониторинг) пациента его лечащим врачом между очными визитами.</a:t>
            </a:r>
            <a:endParaRPr sz="1300" dirty="0">
              <a:solidFill>
                <a:srgbClr val="006C8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Это более удобная</a:t>
            </a:r>
            <a:r>
              <a:rPr lang="en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 контролируемая и протоколируемая</a:t>
            </a: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альтернатива предоставления врачом пациенту своего мобильного телефона или e-mail. </a:t>
            </a: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После завершения договора у пациента не остается никаких личных контактов врача, но сохраняется вся переписка с ним. </a:t>
            </a: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r="33871"/>
          <a:stretch/>
        </p:blipFill>
        <p:spPr>
          <a:xfrm>
            <a:off x="3543325" y="114500"/>
            <a:ext cx="1811749" cy="5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5298935" y="1507882"/>
            <a:ext cx="3809672" cy="278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Взаимодействие между врачом и пациентом</a:t>
            </a: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осуществляется в </a:t>
            </a:r>
            <a:r>
              <a:rPr lang="en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«мессенджеро-подобном»</a:t>
            </a: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стиле. Но </a:t>
            </a:r>
            <a:r>
              <a:rPr lang="en" sz="1300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функционал системы гораздо шире</a:t>
            </a: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Главный принцип: </a:t>
            </a:r>
            <a:endParaRPr sz="13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Пациент спрашивает, когда есть вопрос, </a:t>
            </a:r>
            <a:endParaRPr sz="1300" b="1" dirty="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врач отвечает, когда есть возможность</a:t>
            </a:r>
            <a:endParaRPr sz="1300" b="1" dirty="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Именно это позволяет встроить новую услугу в загруженный рабочий день врача</a:t>
            </a:r>
            <a:r>
              <a:rPr lang="ru-RU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4" name="Google Shape;104;p17"/>
          <p:cNvGrpSpPr/>
          <p:nvPr/>
        </p:nvGrpSpPr>
        <p:grpSpPr>
          <a:xfrm>
            <a:off x="168211" y="488500"/>
            <a:ext cx="4941672" cy="4166500"/>
            <a:chOff x="92325" y="630875"/>
            <a:chExt cx="5130725" cy="4166500"/>
          </a:xfrm>
        </p:grpSpPr>
        <p:pic>
          <p:nvPicPr>
            <p:cNvPr id="105" name="Google Shape;105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2325" y="1451025"/>
              <a:ext cx="1325900" cy="247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5146" y="1451087"/>
              <a:ext cx="1231500" cy="2472000"/>
            </a:xfrm>
            <a:prstGeom prst="roundRect">
              <a:avLst>
                <a:gd name="adj" fmla="val 15149"/>
              </a:avLst>
            </a:prstGeom>
            <a:noFill/>
            <a:ln>
              <a:noFill/>
            </a:ln>
          </p:spPr>
        </p:pic>
        <p:grpSp>
          <p:nvGrpSpPr>
            <p:cNvPr id="107" name="Google Shape;107;p17"/>
            <p:cNvGrpSpPr/>
            <p:nvPr/>
          </p:nvGrpSpPr>
          <p:grpSpPr>
            <a:xfrm>
              <a:off x="705350" y="630875"/>
              <a:ext cx="4517700" cy="1531900"/>
              <a:chOff x="476750" y="402275"/>
              <a:chExt cx="4517700" cy="1531900"/>
            </a:xfrm>
          </p:grpSpPr>
          <p:sp>
            <p:nvSpPr>
              <p:cNvPr id="108" name="Google Shape;108;p17"/>
              <p:cNvSpPr/>
              <p:nvPr/>
            </p:nvSpPr>
            <p:spPr>
              <a:xfrm>
                <a:off x="851450" y="547275"/>
                <a:ext cx="4143000" cy="138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006C88"/>
                    </a:solidFill>
                    <a:latin typeface="Nunito"/>
                    <a:ea typeface="Nunito"/>
                    <a:cs typeface="Nunito"/>
                    <a:sym typeface="Nunito"/>
                  </a:rPr>
                  <a:t>Medsenger</a:t>
                </a:r>
                <a:r>
                  <a:rPr lang="en" sz="1300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 </a:t>
                </a:r>
                <a:r>
                  <a:rPr lang="en" sz="1300">
                    <a:latin typeface="Nunito"/>
                    <a:ea typeface="Nunito"/>
                    <a:cs typeface="Nunito"/>
                    <a:sym typeface="Nunito"/>
                  </a:rPr>
                  <a:t>–</a:t>
                </a:r>
                <a:r>
                  <a:rPr lang="en" sz="1300">
                    <a:solidFill>
                      <a:srgbClr val="000000"/>
                    </a:solidFill>
                    <a:latin typeface="Nunito"/>
                    <a:ea typeface="Nunito"/>
                    <a:cs typeface="Nunito"/>
                    <a:sym typeface="Nunito"/>
                  </a:rPr>
                  <a:t> это облачная платформа, предст</a:t>
                </a:r>
                <a:r>
                  <a:rPr lang="en" sz="1300">
                    <a:latin typeface="Nunito"/>
                    <a:ea typeface="Nunito"/>
                    <a:cs typeface="Nunito"/>
                    <a:sym typeface="Nunito"/>
                  </a:rPr>
                  <a:t>авленная как:</a:t>
                </a:r>
                <a:endParaRPr sz="130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0" marR="0" lvl="0" indent="45720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371600" marR="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Font typeface="Nunito"/>
                  <a:buChar char="●"/>
                </a:pPr>
                <a:r>
                  <a:rPr lang="en" sz="1300">
                    <a:latin typeface="Nunito"/>
                    <a:ea typeface="Nunito"/>
                    <a:cs typeface="Nunito"/>
                    <a:sym typeface="Nunito"/>
                  </a:rPr>
                  <a:t>Веб-версия</a:t>
                </a:r>
                <a:endParaRPr sz="130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371600" marR="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Font typeface="Nunito"/>
                  <a:buChar char="●"/>
                </a:pPr>
                <a:r>
                  <a:rPr lang="en" sz="1300">
                    <a:latin typeface="Nunito"/>
                    <a:ea typeface="Nunito"/>
                    <a:cs typeface="Nunito"/>
                    <a:sym typeface="Nunito"/>
                  </a:rPr>
                  <a:t>Мобильная версия</a:t>
                </a:r>
                <a:endParaRPr sz="130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371600" marR="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Font typeface="Nunito"/>
                  <a:buChar char="●"/>
                </a:pPr>
                <a:r>
                  <a:rPr lang="en" sz="1300">
                    <a:latin typeface="Nunito"/>
                    <a:ea typeface="Nunito"/>
                    <a:cs typeface="Nunito"/>
                    <a:sym typeface="Nunito"/>
                  </a:rPr>
                  <a:t>Мобильные приложения под платформы iOS и Android</a:t>
                </a:r>
                <a:endParaRPr sz="1300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pic>
            <p:nvPicPr>
              <p:cNvPr id="109" name="Google Shape;109;p17"/>
              <p:cNvPicPr preferRelativeResize="0"/>
              <p:nvPr/>
            </p:nvPicPr>
            <p:blipFill rotWithShape="1">
              <a:blip r:embed="rId5">
                <a:alphaModFix/>
              </a:blip>
              <a:srcRect r="33871"/>
              <a:stretch/>
            </p:blipFill>
            <p:spPr>
              <a:xfrm>
                <a:off x="476750" y="402275"/>
                <a:ext cx="1372700" cy="403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0" name="Google Shape;110;p17"/>
            <p:cNvPicPr preferRelativeResize="0"/>
            <p:nvPr/>
          </p:nvPicPr>
          <p:blipFill rotWithShape="1">
            <a:blip r:embed="rId6">
              <a:alphaModFix/>
            </a:blip>
            <a:srcRect t="748" b="738"/>
            <a:stretch/>
          </p:blipFill>
          <p:spPr>
            <a:xfrm>
              <a:off x="1533675" y="2381775"/>
              <a:ext cx="3011100" cy="2415600"/>
            </a:xfrm>
            <a:prstGeom prst="roundRect">
              <a:avLst>
                <a:gd name="adj" fmla="val 5070"/>
              </a:avLst>
            </a:prstGeom>
            <a:noFill/>
            <a:ln>
              <a:noFill/>
            </a:ln>
          </p:spPr>
        </p:pic>
      </p:grp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3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3500" y="190875"/>
            <a:ext cx="85170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Nunito"/>
                <a:ea typeface="Nunito"/>
                <a:cs typeface="Nunito"/>
                <a:sym typeface="Nunito"/>
              </a:rPr>
              <a:t>Медорганизация получает </a:t>
            </a:r>
            <a:r>
              <a:rPr lang="en" sz="1720" b="1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кабинет администратора</a:t>
            </a:r>
            <a:r>
              <a:rPr lang="en" sz="1720">
                <a:latin typeface="Nunito"/>
                <a:ea typeface="Nunito"/>
                <a:cs typeface="Nunito"/>
                <a:sym typeface="Nunito"/>
              </a:rPr>
              <a:t> – </a:t>
            </a:r>
            <a:endParaRPr sz="172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Nunito"/>
                <a:ea typeface="Nunito"/>
                <a:cs typeface="Nunito"/>
                <a:sym typeface="Nunito"/>
              </a:rPr>
              <a:t>«пульт управления»  взаимодействием врачей и пациентов</a:t>
            </a:r>
            <a:endParaRPr sz="172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2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039"/>
          <a:stretch/>
        </p:blipFill>
        <p:spPr>
          <a:xfrm>
            <a:off x="1260675" y="1097538"/>
            <a:ext cx="6619049" cy="33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595308" y="47459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4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3500" y="222925"/>
            <a:ext cx="8517000" cy="7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 b="1" dirty="0">
                <a:latin typeface="Nunito"/>
                <a:ea typeface="Nunito"/>
                <a:cs typeface="Nunito"/>
                <a:sym typeface="Nunito"/>
              </a:rPr>
              <a:t>Схема взаимодействия</a:t>
            </a:r>
            <a:r>
              <a:rPr lang="ru-RU" sz="1720" b="1" dirty="0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 sz="1720" b="1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sz="172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1720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подключись и работай</a:t>
            </a:r>
            <a:endParaRPr sz="1720" b="1" dirty="0">
              <a:solidFill>
                <a:srgbClr val="006C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" name="Google Shape;117;p18" descr="Телемедицина: сервис дистанционных консультац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5350" y="1463350"/>
            <a:ext cx="3845150" cy="29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313500" y="1065625"/>
            <a:ext cx="44598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Консультирование пациента осуществляется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полном соответствии с законодательством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лечащим врачом после очного приема пациента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Стоимость услуги определяет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медицинская организация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она же заключает договор с пациентом и оформляет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«информированное согласие»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Мы не имеем доступа к данным пациентов,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все контакты с пациентом остаются в руках медорганизации</a:t>
            </a:r>
            <a:endParaRPr sz="13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Оплата платформы Medsenger – ежемесячно за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количество используемых лицензий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(по числу врачей, использующих платформу). 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Все процессы </a:t>
            </a:r>
            <a:r>
              <a:rPr lang="en" sz="1300" b="1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протоколируются и полностью подконтрольны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медицинской организации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595308" y="47649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5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126;p19">
            <a:extLst>
              <a:ext uri="{FF2B5EF4-FFF2-40B4-BE49-F238E27FC236}">
                <a16:creationId xmlns:a16="http://schemas.microsoft.com/office/drawing/2014/main" id="{D17849B1-C948-75FF-60D0-87C1CEBEBE18}"/>
              </a:ext>
            </a:extLst>
          </p:cNvPr>
          <p:cNvSpPr txBox="1"/>
          <p:nvPr/>
        </p:nvSpPr>
        <p:spPr>
          <a:xfrm>
            <a:off x="0" y="4745967"/>
            <a:ext cx="9144000" cy="29250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Попробовать в тестовом режиме:  </a:t>
            </a:r>
            <a:r>
              <a:rPr lang="en" sz="1300" u="sng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http://medsenger.ru/about</a:t>
            </a:r>
            <a:r>
              <a:rPr lang="en" sz="13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3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440075" y="271025"/>
            <a:ext cx="72762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20" b="1">
              <a:solidFill>
                <a:srgbClr val="006C8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Nunito"/>
                <a:ea typeface="Nunito"/>
                <a:cs typeface="Nunito"/>
                <a:sym typeface="Nunito"/>
              </a:rPr>
              <a:t>Подключение интеллектуальных агентов и </a:t>
            </a:r>
            <a:endParaRPr sz="172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Nunito"/>
                <a:ea typeface="Nunito"/>
                <a:cs typeface="Nunito"/>
                <a:sym typeface="Nunito"/>
              </a:rPr>
              <a:t>сценариев мониторинга</a:t>
            </a:r>
            <a:endParaRPr sz="172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40075" y="1484500"/>
            <a:ext cx="60855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Сценарии могут создаваться для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конкретных групп пациентов или диагнозов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и решать небольшие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узкоспециализированные задачи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 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Сценарии мониторинга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разрабатываются совместно с врачами.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Врач определяет, какие опросники, лекарственные препараты, напоминания и рекомендации и алгоритмы реагирования необходимо включить, а мы реализуем запрос.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Сценарий подключается к каналу, если его задача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актуальна для данного пациента.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При необходимости лечащий врач может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персонализировать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сценарий, определив критические значения показателей для конкретного пациента и выбрав необходимые ему дополнительные опросники.</a:t>
            </a:r>
            <a:endParaRPr sz="13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 b="1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Специализированные сценарии мониторинга освобождают врача от множества рутинных процедур при дистанционном ведении пациента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61" name="Google Shape;161;p22"/>
          <p:cNvGrpSpPr/>
          <p:nvPr/>
        </p:nvGrpSpPr>
        <p:grpSpPr>
          <a:xfrm>
            <a:off x="7278975" y="488292"/>
            <a:ext cx="1044750" cy="4166910"/>
            <a:chOff x="7149150" y="880642"/>
            <a:chExt cx="1044750" cy="4166910"/>
          </a:xfrm>
        </p:grpSpPr>
        <p:pic>
          <p:nvPicPr>
            <p:cNvPr id="162" name="Google Shape;162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85862" y="880642"/>
              <a:ext cx="595025" cy="676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69485" y="4305652"/>
              <a:ext cx="627777" cy="741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4" name="Google Shape;164;p22"/>
            <p:cNvCxnSpPr/>
            <p:nvPr/>
          </p:nvCxnSpPr>
          <p:spPr>
            <a:xfrm>
              <a:off x="7172850" y="1441250"/>
              <a:ext cx="0" cy="2864400"/>
            </a:xfrm>
            <a:prstGeom prst="straightConnector1">
              <a:avLst/>
            </a:prstGeom>
            <a:noFill/>
            <a:ln w="28575" cap="flat" cmpd="sng">
              <a:solidFill>
                <a:srgbClr val="006C88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65" name="Google Shape;165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36720" y="2526799"/>
              <a:ext cx="693300" cy="6933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22"/>
            <p:cNvCxnSpPr/>
            <p:nvPr/>
          </p:nvCxnSpPr>
          <p:spPr>
            <a:xfrm rot="10800000">
              <a:off x="7991488" y="3301250"/>
              <a:ext cx="0" cy="1063200"/>
            </a:xfrm>
            <a:prstGeom prst="straightConnector1">
              <a:avLst/>
            </a:prstGeom>
            <a:noFill/>
            <a:ln w="22225" cap="flat" cmpd="sng">
              <a:solidFill>
                <a:srgbClr val="006C88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67" name="Google Shape;167;p22"/>
            <p:cNvSpPr txBox="1"/>
            <p:nvPr/>
          </p:nvSpPr>
          <p:spPr>
            <a:xfrm>
              <a:off x="7149150" y="3709700"/>
              <a:ext cx="79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Nunito"/>
                  <a:ea typeface="Nunito"/>
                  <a:cs typeface="Nunito"/>
                  <a:sym typeface="Nunito"/>
                </a:rPr>
                <a:t>Ответ</a:t>
              </a:r>
              <a:endParaRPr sz="1000"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8" name="Google Shape;168;p22"/>
            <p:cNvCxnSpPr/>
            <p:nvPr/>
          </p:nvCxnSpPr>
          <p:spPr>
            <a:xfrm>
              <a:off x="7330938" y="1473488"/>
              <a:ext cx="0" cy="1063200"/>
            </a:xfrm>
            <a:prstGeom prst="straightConnector1">
              <a:avLst/>
            </a:prstGeom>
            <a:noFill/>
            <a:ln w="22225" cap="flat" cmpd="sng">
              <a:solidFill>
                <a:srgbClr val="006C88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69" name="Google Shape;169;p22"/>
            <p:cNvSpPr txBox="1"/>
            <p:nvPr/>
          </p:nvSpPr>
          <p:spPr>
            <a:xfrm>
              <a:off x="7400700" y="1790900"/>
              <a:ext cx="79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Nunito"/>
                  <a:ea typeface="Nunito"/>
                  <a:cs typeface="Nunito"/>
                  <a:sym typeface="Nunito"/>
                </a:rPr>
                <a:t>Вопрос</a:t>
              </a:r>
              <a:endParaRPr sz="1000"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0" name="Google Shape;170;p22"/>
            <p:cNvCxnSpPr/>
            <p:nvPr/>
          </p:nvCxnSpPr>
          <p:spPr>
            <a:xfrm>
              <a:off x="8193900" y="1441250"/>
              <a:ext cx="0" cy="2864400"/>
            </a:xfrm>
            <a:prstGeom prst="straightConnector1">
              <a:avLst/>
            </a:prstGeom>
            <a:noFill/>
            <a:ln w="28575" cap="flat" cmpd="sng">
              <a:solidFill>
                <a:srgbClr val="006C8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71" name="Google Shape;17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068" y="194818"/>
            <a:ext cx="1795710" cy="3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6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950100" y="216850"/>
            <a:ext cx="72438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 b="1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Интеллектуальные агенты</a:t>
            </a:r>
            <a:r>
              <a:rPr lang="en" sz="1720">
                <a:latin typeface="Nunito"/>
                <a:ea typeface="Nunito"/>
                <a:cs typeface="Nunito"/>
                <a:sym typeface="Nunito"/>
              </a:rPr>
              <a:t>, включенные в сценарий, позволяют </a:t>
            </a:r>
            <a:r>
              <a:rPr lang="en" sz="1720" b="1">
                <a:latin typeface="Nunito"/>
                <a:ea typeface="Nunito"/>
                <a:cs typeface="Nunito"/>
                <a:sym typeface="Nunito"/>
              </a:rPr>
              <a:t>расширить возможности</a:t>
            </a:r>
            <a:r>
              <a:rPr lang="en" sz="1720">
                <a:latin typeface="Nunito"/>
                <a:ea typeface="Nunito"/>
                <a:cs typeface="Nunito"/>
                <a:sym typeface="Nunito"/>
              </a:rPr>
              <a:t> канала консультирования</a:t>
            </a:r>
            <a:endParaRPr sz="172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269000" y="826025"/>
            <a:ext cx="46923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Например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Собирать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показатели здоровья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(давление, температуру и др.) пациента и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оценивать их </a:t>
            </a:r>
            <a:endParaRPr sz="13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Отправлять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опросники о самочувствии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(дневники)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Уведомлять врача об ухудшении состояния пациента</a:t>
            </a:r>
            <a:endParaRPr sz="13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Контролировать прием лекарственных препаратов</a:t>
            </a:r>
            <a:endParaRPr sz="13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Напоминать пациенту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 анализах, визитах к врачу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а также направлять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рекомендации и другие информационные материалы</a:t>
            </a:r>
            <a:endParaRPr sz="13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Подключать 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медицинские устройства и гаджеты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для получения данных от них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Все это – </a:t>
            </a:r>
            <a:r>
              <a:rPr lang="en" sz="1300" b="1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в автоматическом режиме,</a:t>
            </a:r>
            <a:r>
              <a:rPr lang="en" sz="1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в соответствии с настройками врача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(график, критические значения показателей и др.)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l="24664"/>
          <a:stretch/>
        </p:blipFill>
        <p:spPr>
          <a:xfrm>
            <a:off x="5256750" y="1386513"/>
            <a:ext cx="3618249" cy="298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7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7884" y="1324826"/>
            <a:ext cx="5432612" cy="381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313500" y="76676"/>
            <a:ext cx="8517000" cy="7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 dirty="0">
                <a:latin typeface="Nunito"/>
                <a:ea typeface="Nunito"/>
                <a:cs typeface="Nunito"/>
                <a:sym typeface="Nunito"/>
              </a:rPr>
              <a:t>На нашей платформе уже реализовано</a:t>
            </a:r>
            <a:r>
              <a:rPr lang="en" sz="1720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720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более 100</a:t>
            </a:r>
            <a:r>
              <a:rPr lang="en" sz="1720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720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сценариев</a:t>
            </a:r>
            <a:r>
              <a:rPr lang="en" sz="1720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720" b="1" dirty="0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мониторинга</a:t>
            </a:r>
            <a:r>
              <a:rPr lang="en" sz="1720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sz="172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 dirty="0">
                <a:latin typeface="Nunito"/>
                <a:ea typeface="Nunito"/>
                <a:cs typeface="Nunito"/>
                <a:sym typeface="Nunito"/>
              </a:rPr>
              <a:t>для различных медицинских специальностей</a:t>
            </a:r>
            <a:endParaRPr sz="1720" b="1" dirty="0">
              <a:solidFill>
                <a:srgbClr val="006C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605175" y="1065625"/>
            <a:ext cx="4166400" cy="3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 именно: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Кардиология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Онкология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Неврология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Аллергология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Педиатрия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Дерматология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Хирургия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Пульмонология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"/>
              <a:buChar char="●"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Ведение беременности 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И другие…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3697884" y="758064"/>
            <a:ext cx="5432612" cy="1012500"/>
          </a:xfrm>
          <a:prstGeom prst="rect">
            <a:avLst/>
          </a:prstGeom>
          <a:solidFill>
            <a:srgbClr val="006C88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Платформа Medsenger.AI участвует также </a:t>
            </a:r>
            <a:r>
              <a:rPr lang="en" sz="1300" dirty="0">
                <a:solidFill>
                  <a:schemeClr val="lt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в федеральном проекте «Персональные медицинские помощники», </a:t>
            </a:r>
            <a:r>
              <a:rPr lang="en" sz="13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организуя мониторинг давления для пациентов с  различными сердечно-сосудистыми заболеваниями (ИБС, ХСН, ФП).</a:t>
            </a:r>
            <a:endParaRPr sz="13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 l="-3260" r="3260"/>
          <a:stretch/>
        </p:blipFill>
        <p:spPr>
          <a:xfrm>
            <a:off x="4032925" y="1377750"/>
            <a:ext cx="1546424" cy="154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6375" y="156200"/>
            <a:ext cx="1349775" cy="16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313500" y="235450"/>
            <a:ext cx="85170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Nunito"/>
                <a:ea typeface="Nunito"/>
                <a:cs typeface="Nunito"/>
                <a:sym typeface="Nunito"/>
              </a:rPr>
              <a:t>Использование Medsenger </a:t>
            </a:r>
            <a:endParaRPr sz="172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>
                <a:latin typeface="Nunito"/>
                <a:ea typeface="Nunito"/>
                <a:cs typeface="Nunito"/>
                <a:sym typeface="Nunito"/>
              </a:rPr>
              <a:t>совместно с </a:t>
            </a:r>
            <a:r>
              <a:rPr lang="en" sz="1720" b="1">
                <a:solidFill>
                  <a:srgbClr val="006C88"/>
                </a:solidFill>
                <a:latin typeface="Nunito"/>
                <a:ea typeface="Nunito"/>
                <a:cs typeface="Nunito"/>
                <a:sym typeface="Nunito"/>
              </a:rPr>
              <a:t>устройствами домашнего мониторинга</a:t>
            </a:r>
            <a:endParaRPr sz="1720" b="1">
              <a:solidFill>
                <a:srgbClr val="006C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5">
            <a:alphaModFix/>
          </a:blip>
          <a:srcRect t="3558"/>
          <a:stretch/>
        </p:blipFill>
        <p:spPr>
          <a:xfrm>
            <a:off x="3340538" y="902400"/>
            <a:ext cx="1220400" cy="1179900"/>
          </a:xfrm>
          <a:prstGeom prst="round2DiagRect">
            <a:avLst>
              <a:gd name="adj1" fmla="val 50000"/>
              <a:gd name="adj2" fmla="val 30534"/>
            </a:avLst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1325" y="3063600"/>
            <a:ext cx="2798700" cy="20799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063605"/>
            <a:ext cx="1181326" cy="207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 descr="Распакованная упаковка: прибор, манжета, зарядка"/>
          <p:cNvPicPr preferRelativeResize="0"/>
          <p:nvPr/>
        </p:nvPicPr>
        <p:blipFill rotWithShape="1">
          <a:blip r:embed="rId8">
            <a:alphaModFix/>
          </a:blip>
          <a:srcRect b="2305"/>
          <a:stretch/>
        </p:blipFill>
        <p:spPr>
          <a:xfrm>
            <a:off x="1381476" y="883575"/>
            <a:ext cx="1546425" cy="151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9">
            <a:alphaModFix/>
          </a:blip>
          <a:srcRect t="7137" b="20769"/>
          <a:stretch/>
        </p:blipFill>
        <p:spPr>
          <a:xfrm>
            <a:off x="233675" y="156201"/>
            <a:ext cx="1485775" cy="1436587"/>
          </a:xfrm>
          <a:prstGeom prst="rect">
            <a:avLst/>
          </a:prstGeom>
          <a:noFill/>
          <a:ln>
            <a:noFill/>
          </a:ln>
          <a:effectLst>
            <a:outerShdw blurRad="85725" dist="28575" dir="4440000" algn="bl" rotWithShape="0">
              <a:srgbClr val="000000">
                <a:alpha val="41000"/>
              </a:srgbClr>
            </a:outerShdw>
          </a:effectLst>
        </p:spPr>
      </p:pic>
      <p:pic>
        <p:nvPicPr>
          <p:cNvPr id="231" name="Google Shape;231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65382" y="2031437"/>
            <a:ext cx="1440900" cy="1029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20100" y="3095737"/>
            <a:ext cx="2122450" cy="203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 rotWithShape="1">
          <a:blip r:embed="rId12">
            <a:alphaModFix/>
          </a:blip>
          <a:srcRect t="16846" r="37296"/>
          <a:stretch/>
        </p:blipFill>
        <p:spPr>
          <a:xfrm>
            <a:off x="5647000" y="902400"/>
            <a:ext cx="1485775" cy="108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>
            <a:spLocks noGrp="1"/>
          </p:cNvSpPr>
          <p:nvPr>
            <p:ph type="sldNum" idx="12"/>
          </p:nvPr>
        </p:nvSpPr>
        <p:spPr>
          <a:xfrm>
            <a:off x="8595308" y="47417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9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2850" y="1684016"/>
            <a:ext cx="930300" cy="67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5025" y="2478469"/>
            <a:ext cx="1665725" cy="46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15">
            <a:alphaModFix/>
          </a:blip>
          <a:srcRect t="11024"/>
          <a:stretch/>
        </p:blipFill>
        <p:spPr>
          <a:xfrm>
            <a:off x="6182025" y="1909451"/>
            <a:ext cx="2413275" cy="12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16">
            <a:alphaModFix/>
          </a:blip>
          <a:srcRect t="675" b="1361"/>
          <a:stretch/>
        </p:blipFill>
        <p:spPr>
          <a:xfrm>
            <a:off x="6582626" y="3150675"/>
            <a:ext cx="1000632" cy="19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1700" y="3150675"/>
            <a:ext cx="1014453" cy="190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624</Words>
  <Application>Microsoft Office PowerPoint</Application>
  <PresentationFormat>Экран (16:9)</PresentationFormat>
  <Paragraphs>94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Nunito Black</vt:lpstr>
      <vt:lpstr>Arial</vt:lpstr>
      <vt:lpstr>Nunito</vt:lpstr>
      <vt:lpstr>Nunito ExtraBold</vt:lpstr>
      <vt:lpstr>Simple Light</vt:lpstr>
      <vt:lpstr>Презентация PowerPoint</vt:lpstr>
      <vt:lpstr>Medsenger – готовое телемедицинское решение</vt:lpstr>
      <vt:lpstr>Презентация PowerPoint</vt:lpstr>
      <vt:lpstr>Медорганизация получает кабинет администратора –  «пульт управления»  взаимодействием врачей и пациентов </vt:lpstr>
      <vt:lpstr>Схема взаимодействия:  подключись и работай</vt:lpstr>
      <vt:lpstr> Подключение интеллектуальных агентов и  сценариев мониторинга</vt:lpstr>
      <vt:lpstr>Интеллектуальные агенты, включенные в сценарий, позволяют расширить возможности канала консультирования</vt:lpstr>
      <vt:lpstr>На нашей платформе уже реализовано более 100 сценариев мониторинга  для различных медицинских специальностей</vt:lpstr>
      <vt:lpstr>Использование Medsenger  совместно с устройствами домашнего мониторинга</vt:lpstr>
      <vt:lpstr>Привычный лозунг (и заблуждение):  ВСЕ ДОЛЖНО БЫТЬ В МИС!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Фистул</dc:creator>
  <cp:lastModifiedBy>Boris Zingerman</cp:lastModifiedBy>
  <cp:revision>16</cp:revision>
  <dcterms:modified xsi:type="dcterms:W3CDTF">2023-11-30T04:15:02Z</dcterms:modified>
</cp:coreProperties>
</file>