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2" r:id="rId3"/>
    <p:sldId id="268" r:id="rId4"/>
    <p:sldId id="263" r:id="rId5"/>
    <p:sldId id="264" r:id="rId6"/>
    <p:sldId id="257" r:id="rId7"/>
    <p:sldId id="258" r:id="rId8"/>
    <p:sldId id="265" r:id="rId9"/>
    <p:sldId id="259" r:id="rId10"/>
    <p:sldId id="260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596"/>
    <p:restoredTop sz="83969"/>
  </p:normalViewPr>
  <p:slideViewPr>
    <p:cSldViewPr snapToGrid="0">
      <p:cViewPr varScale="1">
        <p:scale>
          <a:sx n="82" d="100"/>
          <a:sy n="82" d="100"/>
        </p:scale>
        <p:origin x="176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9F19F9-3C43-D94D-A90E-1DBAF107A75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09BC45-AA13-9540-A99A-B20CAAD89A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777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>
                <a:effectLst/>
                <a:latin typeface="MinionPro"/>
              </a:rPr>
              <a:t>семнадцатая по площади страна в мире с </a:t>
            </a:r>
            <a:r>
              <a:rPr lang="ru-RU" sz="1200" dirty="0" err="1">
                <a:effectLst/>
                <a:latin typeface="MinionPro"/>
              </a:rPr>
              <a:t>населе</a:t>
            </a:r>
            <a:r>
              <a:rPr lang="ru-RU" sz="1200" dirty="0">
                <a:effectLst/>
                <a:latin typeface="MinionPro"/>
              </a:rPr>
              <a:t>- </a:t>
            </a:r>
            <a:r>
              <a:rPr lang="ru-RU" sz="1200" dirty="0" err="1">
                <a:effectLst/>
                <a:latin typeface="MinionPro"/>
              </a:rPr>
              <a:t>нием</a:t>
            </a:r>
            <a:r>
              <a:rPr lang="ru-RU" sz="1200" dirty="0">
                <a:effectLst/>
                <a:latin typeface="MinionPro"/>
              </a:rPr>
              <a:t> около 89 млн человек, со </a:t>
            </a:r>
            <a:r>
              <a:rPr lang="ru-RU" sz="1200" dirty="0" err="1">
                <a:effectLst/>
                <a:latin typeface="MinionPro"/>
              </a:rPr>
              <a:t>среднеи</a:t>
            </a:r>
            <a:r>
              <a:rPr lang="ru-RU" sz="1200" dirty="0">
                <a:effectLst/>
                <a:latin typeface="MinionPro"/>
              </a:rPr>
              <a:t>̆ продолжи- тельностью жизни 77 лет </a:t>
            </a:r>
            <a:endParaRPr lang="ru-RU" dirty="0"/>
          </a:p>
          <a:p>
            <a:r>
              <a:rPr lang="ru-RU" sz="1200" dirty="0" err="1">
                <a:effectLst/>
                <a:latin typeface="MinionPro"/>
              </a:rPr>
              <a:t>Общии</a:t>
            </a:r>
            <a:r>
              <a:rPr lang="ru-RU" sz="1200" dirty="0">
                <a:effectLst/>
                <a:latin typeface="MinionPro"/>
              </a:rPr>
              <a:t>̆ </a:t>
            </a:r>
            <a:r>
              <a:rPr lang="ru-RU" sz="1200" dirty="0" err="1">
                <a:effectLst/>
                <a:latin typeface="MinionPro"/>
              </a:rPr>
              <a:t>объём</a:t>
            </a:r>
            <a:r>
              <a:rPr lang="ru-RU" sz="1200" dirty="0">
                <a:effectLst/>
                <a:latin typeface="MinionPro"/>
              </a:rPr>
              <a:t> государственных и частных расходов Ирана на </a:t>
            </a:r>
            <a:r>
              <a:rPr lang="ru-RU" sz="1200" dirty="0" err="1">
                <a:effectLst/>
                <a:latin typeface="MinionPro"/>
              </a:rPr>
              <a:t>здра</a:t>
            </a:r>
            <a:r>
              <a:rPr lang="ru-RU" sz="1200" dirty="0">
                <a:effectLst/>
                <a:latin typeface="MinionPro"/>
              </a:rPr>
              <a:t>- </a:t>
            </a:r>
            <a:r>
              <a:rPr lang="ru-RU" sz="1200" dirty="0" err="1">
                <a:effectLst/>
                <a:latin typeface="MinionPro"/>
              </a:rPr>
              <a:t>воохранение</a:t>
            </a:r>
            <a:r>
              <a:rPr lang="ru-RU" sz="1200" dirty="0">
                <a:effectLst/>
                <a:latin typeface="MinionPro"/>
              </a:rPr>
              <a:t>, </a:t>
            </a:r>
            <a:r>
              <a:rPr lang="ru-RU" sz="1200" dirty="0" err="1">
                <a:effectLst/>
                <a:latin typeface="MinionPro"/>
              </a:rPr>
              <a:t>выраженныи</a:t>
            </a:r>
            <a:r>
              <a:rPr lang="ru-RU" sz="1200" dirty="0">
                <a:effectLst/>
                <a:latin typeface="MinionPro"/>
              </a:rPr>
              <a:t>̆ в процентах от валового внутреннего продукта (ВВП), «составил в 2020 году 8,7%» 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09BC45-AA13-9540-A99A-B20CAAD89A8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574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u="none" strike="noStrike" dirty="0">
                <a:solidFill>
                  <a:srgbClr val="FFFFFF"/>
                </a:solidFill>
                <a:effectLst/>
                <a:latin typeface="Playfair Display" pitchFamily="2" charset="0"/>
              </a:rPr>
              <a:t>Согласно Управлению по контролю за продуктами и лекарствами в 2014 году, наркотики для потенции, контроля веса, эстетики, роста волос и наращивания массы тела являются одними из наиболее распространенных поддельных наркотиков на рынке. Торговля контрафактными коммерческими наркотиками, большая часть которых поступает из Пакистана, стала более прибыльной, чем торговля незаконными наркотиками.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09BC45-AA13-9540-A99A-B20CAAD89A8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512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u="none" strike="noStrike" dirty="0">
                <a:solidFill>
                  <a:srgbClr val="FFFFFF"/>
                </a:solidFill>
                <a:effectLst/>
                <a:latin typeface="Playfair Display" pitchFamily="2" charset="0"/>
              </a:rPr>
              <a:t>Санкции США против Ирана не применяются к медицинскому оборудованию и фармацевтическим препаратам. На рынке представлено более 100 иранских компаний, представляющие международных поставщиков, занимающихся как продвижением, так и послепродажным обслуживанием продуктов. Иран является зрелым рынком, когда речь идет о медицинском оборудовании. Большинство крупных международных игроков в этом секторе присутствуют на рынке Ирана:</a:t>
            </a:r>
            <a:endParaRPr lang="en-US" b="0" i="0" u="none" strike="noStrike" dirty="0">
              <a:solidFill>
                <a:srgbClr val="FFFFFF"/>
              </a:solidFill>
              <a:effectLst/>
              <a:latin typeface="Playfair Display" pitchFamily="2" charset="0"/>
            </a:endParaRPr>
          </a:p>
          <a:p>
            <a:endParaRPr lang="en-US" b="0" i="0" u="none" strike="noStrike" dirty="0">
              <a:solidFill>
                <a:srgbClr val="FFFFFF"/>
              </a:solidFill>
              <a:effectLst/>
              <a:latin typeface="Playfair Display" pitchFamily="2" charset="0"/>
            </a:endParaRP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" b="0" i="0" u="none" strike="noStrike" dirty="0">
                <a:solidFill>
                  <a:srgbClr val="FFFFFF"/>
                </a:solidFill>
                <a:effectLst/>
                <a:latin typeface="Playfair Display" pitchFamily="2" charset="0"/>
              </a:rPr>
              <a:t>3M</a:t>
            </a:r>
            <a:br>
              <a:rPr lang="en" b="0" i="0" u="none" strike="noStrike" dirty="0">
                <a:solidFill>
                  <a:srgbClr val="FFFFFF"/>
                </a:solidFill>
                <a:effectLst/>
                <a:latin typeface="Playfair Display" pitchFamily="2" charset="0"/>
              </a:rPr>
            </a:br>
            <a:endParaRPr lang="en" b="0" i="0" u="none" strike="noStrike" dirty="0">
              <a:solidFill>
                <a:srgbClr val="FFFFFF"/>
              </a:solidFill>
              <a:effectLst/>
              <a:latin typeface="Playfair Display" pitchFamily="2" charset="0"/>
            </a:endParaRP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" b="0" i="0" u="none" strike="noStrike" dirty="0" err="1">
                <a:solidFill>
                  <a:srgbClr val="FFFFFF"/>
                </a:solidFill>
                <a:effectLst/>
                <a:latin typeface="Playfair Display" pitchFamily="2" charset="0"/>
              </a:rPr>
              <a:t>Aesculap</a:t>
            </a:r>
            <a:br>
              <a:rPr lang="en" b="0" i="0" u="none" strike="noStrike" dirty="0">
                <a:solidFill>
                  <a:srgbClr val="FFFFFF"/>
                </a:solidFill>
                <a:effectLst/>
                <a:latin typeface="Playfair Display" pitchFamily="2" charset="0"/>
              </a:rPr>
            </a:br>
            <a:endParaRPr lang="en" b="0" i="0" u="none" strike="noStrike" dirty="0">
              <a:solidFill>
                <a:srgbClr val="FFFFFF"/>
              </a:solidFill>
              <a:effectLst/>
              <a:latin typeface="Playfair Display" pitchFamily="2" charset="0"/>
            </a:endParaRP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" b="0" i="0" u="none" strike="noStrike" dirty="0">
                <a:solidFill>
                  <a:srgbClr val="FFFFFF"/>
                </a:solidFill>
                <a:effectLst/>
                <a:latin typeface="Playfair Display" pitchFamily="2" charset="0"/>
              </a:rPr>
              <a:t>Boston Medical Group</a:t>
            </a:r>
            <a:br>
              <a:rPr lang="en" b="0" i="0" u="none" strike="noStrike" dirty="0">
                <a:solidFill>
                  <a:srgbClr val="FFFFFF"/>
                </a:solidFill>
                <a:effectLst/>
                <a:latin typeface="Playfair Display" pitchFamily="2" charset="0"/>
              </a:rPr>
            </a:br>
            <a:endParaRPr lang="en" b="0" i="0" u="none" strike="noStrike" dirty="0">
              <a:solidFill>
                <a:srgbClr val="FFFFFF"/>
              </a:solidFill>
              <a:effectLst/>
              <a:latin typeface="Playfair Display" pitchFamily="2" charset="0"/>
            </a:endParaRP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" b="0" i="0" u="none" strike="noStrike" dirty="0">
                <a:solidFill>
                  <a:srgbClr val="FFFFFF"/>
                </a:solidFill>
                <a:effectLst/>
                <a:latin typeface="Playfair Display" pitchFamily="2" charset="0"/>
              </a:rPr>
              <a:t>Cordis</a:t>
            </a:r>
            <a:br>
              <a:rPr lang="en" b="0" i="0" u="none" strike="noStrike" dirty="0">
                <a:solidFill>
                  <a:srgbClr val="FFFFFF"/>
                </a:solidFill>
                <a:effectLst/>
                <a:latin typeface="Playfair Display" pitchFamily="2" charset="0"/>
              </a:rPr>
            </a:br>
            <a:endParaRPr lang="en" b="0" i="0" u="none" strike="noStrike" dirty="0">
              <a:solidFill>
                <a:srgbClr val="FFFFFF"/>
              </a:solidFill>
              <a:effectLst/>
              <a:latin typeface="Playfair Display" pitchFamily="2" charset="0"/>
            </a:endParaRP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" b="0" i="0" u="none" strike="noStrike" dirty="0">
                <a:solidFill>
                  <a:srgbClr val="FFFFFF"/>
                </a:solidFill>
                <a:effectLst/>
                <a:latin typeface="Playfair Display" pitchFamily="2" charset="0"/>
              </a:rPr>
              <a:t>GE Healthcare - (MRI machines and CT scanners)</a:t>
            </a:r>
            <a:br>
              <a:rPr lang="en" b="0" i="0" u="none" strike="noStrike" dirty="0">
                <a:solidFill>
                  <a:srgbClr val="FFFFFF"/>
                </a:solidFill>
                <a:effectLst/>
                <a:latin typeface="Playfair Display" pitchFamily="2" charset="0"/>
              </a:rPr>
            </a:br>
            <a:endParaRPr lang="en" b="0" i="0" u="none" strike="noStrike" dirty="0">
              <a:solidFill>
                <a:srgbClr val="FFFFFF"/>
              </a:solidFill>
              <a:effectLst/>
              <a:latin typeface="Playfair Display" pitchFamily="2" charset="0"/>
            </a:endParaRP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" b="0" i="0" u="none" strike="noStrike" dirty="0">
                <a:solidFill>
                  <a:srgbClr val="FFFFFF"/>
                </a:solidFill>
                <a:effectLst/>
                <a:latin typeface="Playfair Display" pitchFamily="2" charset="0"/>
              </a:rPr>
              <a:t>Guidant</a:t>
            </a:r>
            <a:br>
              <a:rPr lang="en" b="0" i="0" u="none" strike="noStrike" dirty="0">
                <a:solidFill>
                  <a:srgbClr val="FFFFFF"/>
                </a:solidFill>
                <a:effectLst/>
                <a:latin typeface="Playfair Display" pitchFamily="2" charset="0"/>
              </a:rPr>
            </a:br>
            <a:endParaRPr lang="en" b="0" i="0" u="none" strike="noStrike" dirty="0">
              <a:solidFill>
                <a:srgbClr val="FFFFFF"/>
              </a:solidFill>
              <a:effectLst/>
              <a:latin typeface="Playfair Display" pitchFamily="2" charset="0"/>
            </a:endParaRP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" b="0" i="0" u="none" strike="noStrike" dirty="0" err="1">
                <a:solidFill>
                  <a:srgbClr val="FFFFFF"/>
                </a:solidFill>
                <a:effectLst/>
                <a:latin typeface="Playfair Display" pitchFamily="2" charset="0"/>
              </a:rPr>
              <a:t>Hiticha</a:t>
            </a:r>
            <a:br>
              <a:rPr lang="en" b="0" i="0" u="none" strike="noStrike" dirty="0">
                <a:solidFill>
                  <a:srgbClr val="FFFFFF"/>
                </a:solidFill>
                <a:effectLst/>
                <a:latin typeface="Playfair Display" pitchFamily="2" charset="0"/>
              </a:rPr>
            </a:br>
            <a:endParaRPr lang="en" b="0" i="0" u="none" strike="noStrike" dirty="0">
              <a:solidFill>
                <a:srgbClr val="FFFFFF"/>
              </a:solidFill>
              <a:effectLst/>
              <a:latin typeface="Playfair Display" pitchFamily="2" charset="0"/>
            </a:endParaRP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" b="0" i="0" u="none" strike="noStrike" dirty="0">
                <a:solidFill>
                  <a:srgbClr val="FFFFFF"/>
                </a:solidFill>
                <a:effectLst/>
                <a:latin typeface="Playfair Display" pitchFamily="2" charset="0"/>
              </a:rPr>
              <a:t>Johnson &amp; Johnson</a:t>
            </a:r>
            <a:br>
              <a:rPr lang="en" b="0" i="0" u="none" strike="noStrike" dirty="0">
                <a:solidFill>
                  <a:srgbClr val="FFFFFF"/>
                </a:solidFill>
                <a:effectLst/>
                <a:latin typeface="Playfair Display" pitchFamily="2" charset="0"/>
              </a:rPr>
            </a:br>
            <a:endParaRPr lang="en" b="0" i="0" u="none" strike="noStrike" dirty="0">
              <a:solidFill>
                <a:srgbClr val="FFFFFF"/>
              </a:solidFill>
              <a:effectLst/>
              <a:latin typeface="Playfair Display" pitchFamily="2" charset="0"/>
            </a:endParaRP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" b="0" i="0" u="none" strike="noStrike" dirty="0">
                <a:solidFill>
                  <a:srgbClr val="FFFFFF"/>
                </a:solidFill>
                <a:effectLst/>
                <a:latin typeface="Playfair Display" pitchFamily="2" charset="0"/>
              </a:rPr>
              <a:t>Medtronic</a:t>
            </a:r>
            <a:br>
              <a:rPr lang="en" b="0" i="0" u="none" strike="noStrike" dirty="0">
                <a:solidFill>
                  <a:srgbClr val="FFFFFF"/>
                </a:solidFill>
                <a:effectLst/>
                <a:latin typeface="Playfair Display" pitchFamily="2" charset="0"/>
              </a:rPr>
            </a:br>
            <a:endParaRPr lang="en" b="0" i="0" u="none" strike="noStrike" dirty="0">
              <a:solidFill>
                <a:srgbClr val="FFFFFF"/>
              </a:solidFill>
              <a:effectLst/>
              <a:latin typeface="Playfair Display" pitchFamily="2" charset="0"/>
            </a:endParaRP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" b="0" i="0" u="none" strike="noStrike" dirty="0" err="1">
                <a:solidFill>
                  <a:srgbClr val="FFFFFF"/>
                </a:solidFill>
                <a:effectLst/>
                <a:latin typeface="Playfair Display" pitchFamily="2" charset="0"/>
              </a:rPr>
              <a:t>Ohmeda</a:t>
            </a:r>
            <a:br>
              <a:rPr lang="en" b="0" i="0" u="none" strike="noStrike" dirty="0">
                <a:solidFill>
                  <a:srgbClr val="FFFFFF"/>
                </a:solidFill>
                <a:effectLst/>
                <a:latin typeface="Playfair Display" pitchFamily="2" charset="0"/>
              </a:rPr>
            </a:br>
            <a:endParaRPr lang="en" b="0" i="0" u="none" strike="noStrike" dirty="0">
              <a:solidFill>
                <a:srgbClr val="FFFFFF"/>
              </a:solidFill>
              <a:effectLst/>
              <a:latin typeface="Playfair Display" pitchFamily="2" charset="0"/>
            </a:endParaRP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" b="0" i="0" u="none" strike="noStrike" dirty="0">
                <a:solidFill>
                  <a:srgbClr val="FFFFFF"/>
                </a:solidFill>
                <a:effectLst/>
                <a:latin typeface="Playfair Display" pitchFamily="2" charset="0"/>
              </a:rPr>
              <a:t>Philips</a:t>
            </a:r>
            <a:br>
              <a:rPr lang="en" b="0" i="0" u="none" strike="noStrike" dirty="0">
                <a:solidFill>
                  <a:srgbClr val="FFFFFF"/>
                </a:solidFill>
                <a:effectLst/>
                <a:latin typeface="Playfair Display" pitchFamily="2" charset="0"/>
              </a:rPr>
            </a:br>
            <a:endParaRPr lang="en" b="0" i="0" u="none" strike="noStrike" dirty="0">
              <a:solidFill>
                <a:srgbClr val="FFFFFF"/>
              </a:solidFill>
              <a:effectLst/>
              <a:latin typeface="Playfair Display" pitchFamily="2" charset="0"/>
            </a:endParaRP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" b="0" i="0" u="none" strike="noStrike" dirty="0">
                <a:solidFill>
                  <a:srgbClr val="FFFFFF"/>
                </a:solidFill>
                <a:effectLst/>
                <a:latin typeface="Playfair Display" pitchFamily="2" charset="0"/>
              </a:rPr>
              <a:t>Siemens</a:t>
            </a:r>
            <a:br>
              <a:rPr lang="en" b="0" i="0" u="none" strike="noStrike" dirty="0">
                <a:solidFill>
                  <a:srgbClr val="FFFFFF"/>
                </a:solidFill>
                <a:effectLst/>
                <a:latin typeface="Playfair Display" pitchFamily="2" charset="0"/>
              </a:rPr>
            </a:br>
            <a:endParaRPr lang="en" b="0" i="0" u="none" strike="noStrike" dirty="0">
              <a:solidFill>
                <a:srgbClr val="FFFFFF"/>
              </a:solidFill>
              <a:effectLst/>
              <a:latin typeface="Playfair Display" pitchFamily="2" charset="0"/>
            </a:endParaRP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" b="0" i="0" u="none" strike="noStrike" dirty="0">
                <a:solidFill>
                  <a:srgbClr val="FFFFFF"/>
                </a:solidFill>
                <a:effectLst/>
                <a:latin typeface="Playfair Display" pitchFamily="2" charset="0"/>
              </a:rPr>
              <a:t>Smith &amp; Nephew</a:t>
            </a:r>
            <a:br>
              <a:rPr lang="en" b="0" i="0" u="none" strike="noStrike" dirty="0">
                <a:solidFill>
                  <a:srgbClr val="FFFFFF"/>
                </a:solidFill>
                <a:effectLst/>
                <a:latin typeface="Playfair Display" pitchFamily="2" charset="0"/>
              </a:rPr>
            </a:br>
            <a:endParaRPr lang="en" b="0" i="0" u="none" strike="noStrike" dirty="0">
              <a:solidFill>
                <a:srgbClr val="FFFFFF"/>
              </a:solidFill>
              <a:effectLst/>
              <a:latin typeface="Playfair Display" pitchFamily="2" charset="0"/>
            </a:endParaRP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" b="0" i="0" u="none" strike="noStrike" dirty="0">
                <a:solidFill>
                  <a:srgbClr val="FFFFFF"/>
                </a:solidFill>
                <a:effectLst/>
                <a:latin typeface="Playfair Display" pitchFamily="2" charset="0"/>
              </a:rPr>
              <a:t>Stryker</a:t>
            </a:r>
            <a:br>
              <a:rPr lang="en" b="0" i="0" u="none" strike="noStrike" dirty="0">
                <a:solidFill>
                  <a:srgbClr val="FFFFFF"/>
                </a:solidFill>
                <a:effectLst/>
                <a:latin typeface="Playfair Display" pitchFamily="2" charset="0"/>
              </a:rPr>
            </a:br>
            <a:endParaRPr lang="en" b="0" i="0" u="none" strike="noStrike" dirty="0">
              <a:solidFill>
                <a:srgbClr val="FFFFFF"/>
              </a:solidFill>
              <a:effectLst/>
              <a:latin typeface="Playfair Display" pitchFamily="2" charset="0"/>
            </a:endParaRP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" b="0" i="0" u="none" strike="noStrike" dirty="0">
                <a:solidFill>
                  <a:srgbClr val="FFFFFF"/>
                </a:solidFill>
                <a:effectLst/>
                <a:latin typeface="Playfair Display" pitchFamily="2" charset="0"/>
              </a:rPr>
              <a:t>Toshiba Medical Systems</a:t>
            </a:r>
            <a:br>
              <a:rPr lang="en" b="0" i="0" u="none" strike="noStrike" dirty="0">
                <a:solidFill>
                  <a:srgbClr val="FFFFFF"/>
                </a:solidFill>
                <a:effectLst/>
                <a:latin typeface="Playfair Display" pitchFamily="2" charset="0"/>
              </a:rPr>
            </a:br>
            <a:endParaRPr lang="en" b="0" i="0" u="none" strike="noStrike" dirty="0">
              <a:solidFill>
                <a:srgbClr val="FFFFFF"/>
              </a:solidFill>
              <a:effectLst/>
              <a:latin typeface="Playfair Display" pitchFamily="2" charset="0"/>
            </a:endParaRP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" b="0" i="0" u="none" strike="noStrike" dirty="0">
                <a:solidFill>
                  <a:srgbClr val="FFFFFF"/>
                </a:solidFill>
                <a:effectLst/>
                <a:latin typeface="Playfair Display" pitchFamily="2" charset="0"/>
              </a:rPr>
              <a:t>Varian Medical Systems</a:t>
            </a:r>
            <a:br>
              <a:rPr lang="en" b="0" i="0" u="none" strike="noStrike" dirty="0">
                <a:solidFill>
                  <a:srgbClr val="FFFFFF"/>
                </a:solidFill>
                <a:effectLst/>
                <a:latin typeface="Playfair Display" pitchFamily="2" charset="0"/>
              </a:rPr>
            </a:br>
            <a:endParaRPr lang="en" b="0" i="0" u="none" strike="noStrike" dirty="0">
              <a:solidFill>
                <a:srgbClr val="FFFFFF"/>
              </a:solidFill>
              <a:effectLst/>
              <a:latin typeface="Playfair Display" pitchFamily="2" charset="0"/>
            </a:endParaRP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" b="0" i="0" u="none" strike="noStrike" dirty="0">
                <a:solidFill>
                  <a:srgbClr val="FFFFFF"/>
                </a:solidFill>
                <a:effectLst/>
                <a:latin typeface="Playfair Display" pitchFamily="2" charset="0"/>
              </a:rPr>
              <a:t>Zimmer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09BC45-AA13-9540-A99A-B20CAAD89A8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693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D7E769-57B5-B66C-E219-1A795CB38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FC14DA6-13B1-E27C-1481-9D55669E09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0E55EF-7061-C5FE-B6F0-E2A37B7AD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68861-961D-B346-8C8A-0F2AAAAA1311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B0117-F61B-C97B-60A4-A50BD91B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1ED75E-C9D8-0FD1-5FBB-73ECC8E23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90624-8A9A-0D43-81D1-C2E0B88C47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612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6CD577-5A41-BB9A-29BB-8D68900FA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84649E6-FFAA-EBAD-4D9B-21AB71E29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C01E92-325C-56E2-CE31-69FBE921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68861-961D-B346-8C8A-0F2AAAAA1311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E21FB7-2151-381F-AFE6-8F639D1BB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9ED5F1-B2AA-7408-0729-C40816622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90624-8A9A-0D43-81D1-C2E0B88C47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426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4687424-E187-D7BD-67CE-4F53E09E93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18AB1A5-12B5-1951-4F0E-7B3A1C68CD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EBA033-92E9-DC3F-F5B7-259FFF6ED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68861-961D-B346-8C8A-0F2AAAAA1311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045C67-7553-64BF-74C8-947C0B714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FF3D36-1376-343F-81C2-FDCBD0C8D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90624-8A9A-0D43-81D1-C2E0B88C47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153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144172-E634-1FF1-53E9-6FD78C8D1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A9387E-6DFE-720B-9645-55DF00777D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39302A-FBA9-57B0-BE5B-46B509189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68861-961D-B346-8C8A-0F2AAAAA1311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C1A053-6CD1-B4BF-08F4-2838FB7B7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25238A-B1C8-62DF-3ADA-BFDD75979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90624-8A9A-0D43-81D1-C2E0B88C47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117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690D89-5217-CD80-BE9A-A534510F1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E0077E-D2A6-F3AD-FE43-95B8893B0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C3D02F-63A2-A990-E2EB-0BA031B40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68861-961D-B346-8C8A-0F2AAAAA1311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645363-4FDC-0A94-705F-FD9CA5257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D1EC80-4B02-54FA-D385-5ACB2E22A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90624-8A9A-0D43-81D1-C2E0B88C47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446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15C352-A910-119B-B95B-23BFC0CD9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161B38-04E2-0D0A-9DA6-8BB5473F63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A1147E1-63D9-A06D-74AE-5E024A6DFC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8C8680-F38B-8A32-70FF-405DE6871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68861-961D-B346-8C8A-0F2AAAAA1311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2B24C1-EA30-F4F7-E8DD-30A611747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214048-C5AA-71FE-60CD-3CDA34BBE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90624-8A9A-0D43-81D1-C2E0B88C47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681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0485DA-60E1-50A4-CA1F-D373FC96E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64679E-85A9-9CA2-A50A-8CFD8A6D1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1A4412D-76E5-16C1-7380-1A49BF3C8B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8FB7D78-1710-0EB5-8CDB-BB04591BCA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690580-A909-9462-41F9-2EBAFBEDCF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0746377-5BA3-5E7F-D245-1CE4932FF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68861-961D-B346-8C8A-0F2AAAAA1311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4ACC13D-02E3-E826-E07A-82FD84C31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8BA5BB7-4F75-2817-DA4B-15198B9B9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90624-8A9A-0D43-81D1-C2E0B88C47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550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4559EB-BFA4-CBD6-AD0F-C8D90162F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439C8D-7197-EE0B-B1C0-2E1142BBD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68861-961D-B346-8C8A-0F2AAAAA1311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94EE8BF-AED2-2FD6-8650-33338C43D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8C413D-41CB-EEA4-D64D-C84636446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90624-8A9A-0D43-81D1-C2E0B88C47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665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AD7D7F7-CC13-53EE-B7E9-59EBCDD82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68861-961D-B346-8C8A-0F2AAAAA1311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EC844FB-9D5B-9139-E27B-7072A86BA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D61638-1CFF-0BC2-5589-187C5869D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90624-8A9A-0D43-81D1-C2E0B88C47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111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240AAB-0DBD-CE8E-D8AE-8E2D2F479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83A936-AB61-623D-D4D5-E7E9D359B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F6E4DB6-02CE-4D7C-8580-BE8602BEC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5481E69-8683-3D4C-7E3A-447D4CB11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68861-961D-B346-8C8A-0F2AAAAA1311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B680B5-AF48-7B7C-28B3-88AE99529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1204B3-121A-7617-691A-8E1FE0D78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90624-8A9A-0D43-81D1-C2E0B88C47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842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91A468-5781-C015-4940-C1421FBBF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25C4B1A-34C0-6A36-D455-A18A5F6673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0DEBB90-D634-59DA-F96C-49DBB303C6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2FE412-B8D9-A4B8-AA97-03D01062F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68861-961D-B346-8C8A-0F2AAAAA1311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EDB756B-C27F-DFAB-BB15-9277B3DF2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C50125-0C67-8D2C-35B1-417490CE3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90624-8A9A-0D43-81D1-C2E0B88C47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894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8755E-EBF1-25E1-02EC-CFC13FBA4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A7B746-2718-B585-632C-6336003FC1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BD8638-5AB8-326E-65EB-BB99CEE9C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68861-961D-B346-8C8A-0F2AAAAA1311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C0ECA8-3829-5075-8F1C-D3487105ED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583FA8-4BE9-07FF-42BD-C84D154605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90624-8A9A-0D43-81D1-C2E0B88C47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99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C9731F-D5B8-E875-3DC1-1C650D3F7E4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568" y="-1"/>
            <a:ext cx="12191432" cy="685831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FE630D-222D-F10D-E270-6F193DB28E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4481" y="237772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sz="8000" b="1" dirty="0"/>
              <a:t>Иран</a:t>
            </a:r>
            <a:br>
              <a:rPr lang="ru-RU" sz="8000" b="1" dirty="0"/>
            </a:br>
            <a:r>
              <a:rPr lang="ru-RU" sz="8000" b="1" dirty="0"/>
              <a:t>Тысяча и один миф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3AC0A14-0E3B-3649-AF6F-3AE64FD5B1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97072" y="5202238"/>
            <a:ext cx="9144000" cy="1655762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/>
              <a:t>Анна Исаева</a:t>
            </a:r>
          </a:p>
          <a:p>
            <a:pPr algn="r"/>
            <a:r>
              <a:rPr lang="ru-RU" sz="2000" b="1" dirty="0"/>
              <a:t>01.12.2023 г.</a:t>
            </a:r>
          </a:p>
          <a:p>
            <a:pPr algn="r"/>
            <a:r>
              <a:rPr lang="ru-RU" sz="2000" b="1" dirty="0"/>
              <a:t>Член комитета цифровых инноваций</a:t>
            </a:r>
          </a:p>
          <a:p>
            <a:pPr algn="r"/>
            <a:r>
              <a:rPr lang="ru-RU" sz="2000" b="1" dirty="0"/>
              <a:t>Национальной ассоциации управленцев здравоохранения</a:t>
            </a:r>
          </a:p>
        </p:txBody>
      </p:sp>
    </p:spTree>
    <p:extLst>
      <p:ext uri="{BB962C8B-B14F-4D97-AF65-F5344CB8AC3E}">
        <p14:creationId xmlns:p14="http://schemas.microsoft.com/office/powerpoint/2010/main" val="2619187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AA5F39-B55E-6541-BEFD-4EB174827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Медицинский туризм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197409-E71E-DFD6-E212-DE5CB1D52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371" y="1724024"/>
            <a:ext cx="6360886" cy="4792889"/>
          </a:xfrm>
        </p:spPr>
        <p:txBody>
          <a:bodyPr/>
          <a:lstStyle/>
          <a:p>
            <a:r>
              <a:rPr lang="ru-RU" sz="1800" dirty="0">
                <a:effectLst/>
                <a:latin typeface="MinionPro"/>
              </a:rPr>
              <a:t>Иран – одна из самых дешевых стран мира для медицинского туризма (</a:t>
            </a:r>
            <a:r>
              <a:rPr lang="ru-RU" sz="1800" dirty="0" err="1">
                <a:effectLst/>
                <a:latin typeface="MinionPro"/>
              </a:rPr>
              <a:t>Азербайджана</a:t>
            </a:r>
            <a:r>
              <a:rPr lang="ru-RU" sz="1800" dirty="0">
                <a:effectLst/>
                <a:latin typeface="MinionPro"/>
              </a:rPr>
              <a:t>, Пакистана, </a:t>
            </a:r>
            <a:r>
              <a:rPr lang="ru-RU" sz="1800" dirty="0" err="1">
                <a:effectLst/>
                <a:latin typeface="MinionPro"/>
              </a:rPr>
              <a:t>Кувейта</a:t>
            </a:r>
            <a:r>
              <a:rPr lang="ru-RU" sz="1800" dirty="0">
                <a:effectLst/>
                <a:latin typeface="MinionPro"/>
              </a:rPr>
              <a:t>, Омана, </a:t>
            </a:r>
            <a:r>
              <a:rPr lang="ru-RU" sz="1800" dirty="0" err="1">
                <a:effectLst/>
                <a:latin typeface="MinionPro"/>
              </a:rPr>
              <a:t>Бахрейна</a:t>
            </a:r>
            <a:r>
              <a:rPr lang="ru-RU" sz="1800" dirty="0">
                <a:effectLst/>
                <a:latin typeface="MinionPro"/>
              </a:rPr>
              <a:t>, Катара, </a:t>
            </a:r>
            <a:r>
              <a:rPr lang="ru-RU" sz="1800" dirty="0" err="1">
                <a:effectLst/>
                <a:latin typeface="MinionPro"/>
              </a:rPr>
              <a:t>Саудовскои</a:t>
            </a:r>
            <a:r>
              <a:rPr lang="ru-RU" sz="1800" dirty="0">
                <a:effectLst/>
                <a:latin typeface="MinionPro"/>
              </a:rPr>
              <a:t>̆ Аравии, Таджикистана и Туркменистана); </a:t>
            </a:r>
          </a:p>
          <a:p>
            <a:r>
              <a:rPr lang="en-US" sz="1800" dirty="0">
                <a:latin typeface="MinionPro"/>
              </a:rPr>
              <a:t>G</a:t>
            </a:r>
            <a:r>
              <a:rPr lang="ru-RU" sz="1800" dirty="0" err="1">
                <a:effectLst/>
                <a:latin typeface="MinionPro"/>
              </a:rPr>
              <a:t>ластическая</a:t>
            </a:r>
            <a:r>
              <a:rPr lang="ru-RU" sz="1800" dirty="0">
                <a:effectLst/>
                <a:latin typeface="MinionPro"/>
              </a:rPr>
              <a:t> хирургия: ринопластика (пластика носа), пересадка волос, подтяжка живота, увеличение груди и ягодиц, липосакция. Кроме того, предлагаются лечение бесплодия, сердечно-сосудистых заболеваний, ортопедические процедуры; </a:t>
            </a:r>
            <a:endParaRPr lang="ru-RU" dirty="0"/>
          </a:p>
          <a:p>
            <a:r>
              <a:rPr lang="ru-RU" sz="1800" dirty="0">
                <a:effectLst/>
                <a:latin typeface="MinionPro"/>
              </a:rPr>
              <a:t>Ринопластику в иранских медицинских центрах ежегодно делают 200 000 человек (от 1500 </a:t>
            </a:r>
            <a:r>
              <a:rPr lang="en-US" sz="1800" dirty="0">
                <a:effectLst/>
                <a:latin typeface="MinionPro"/>
              </a:rPr>
              <a:t>USD)</a:t>
            </a:r>
            <a:r>
              <a:rPr lang="ru-RU" sz="1800" dirty="0">
                <a:effectLst/>
                <a:latin typeface="MinionPro"/>
              </a:rPr>
              <a:t>;</a:t>
            </a:r>
            <a:endParaRPr lang="ru-RU" dirty="0"/>
          </a:p>
          <a:p>
            <a:r>
              <a:rPr lang="ru-RU" sz="1800" dirty="0">
                <a:effectLst/>
                <a:latin typeface="MinionPro"/>
              </a:rPr>
              <a:t>Если сравнивать цены на процедуру по хирургии носа в Турции, Израиле и Иране, то в ИРИ они дешевле на 50–66 процентов. </a:t>
            </a:r>
          </a:p>
          <a:p>
            <a:r>
              <a:rPr lang="ru-RU" sz="1800" dirty="0" err="1">
                <a:latin typeface="MinionPro"/>
              </a:rPr>
              <a:t>И</a:t>
            </a:r>
            <a:r>
              <a:rPr lang="ru-RU" sz="1800" dirty="0" err="1">
                <a:effectLst/>
                <a:latin typeface="MinionPro"/>
              </a:rPr>
              <a:t>ностранныи</a:t>
            </a:r>
            <a:r>
              <a:rPr lang="ru-RU" sz="1800" dirty="0">
                <a:effectLst/>
                <a:latin typeface="MinionPro"/>
              </a:rPr>
              <a:t>̆ пациент в роли медицинского туриста может сэкономить до 50% на лечении в Иране. 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A55876-068B-9FEF-9111-200328C9C8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51" r="11334" b="26463"/>
          <a:stretch/>
        </p:blipFill>
        <p:spPr>
          <a:xfrm>
            <a:off x="7175714" y="797730"/>
            <a:ext cx="4726984" cy="588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882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7E5525-876C-4923-7236-CFD11303B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Фармацевтика Ирана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B31032-5632-EE42-F933-732DD0E97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872566" cy="4265209"/>
          </a:xfrm>
        </p:spPr>
        <p:txBody>
          <a:bodyPr>
            <a:normAutofit fontScale="85000" lnSpcReduction="20000"/>
          </a:bodyPr>
          <a:lstStyle/>
          <a:p>
            <a:r>
              <a:rPr lang="ru-RU" b="0" i="0" u="none" strike="noStrike" dirty="0">
                <a:effectLst/>
              </a:rPr>
              <a:t>В 2006 году 55 фармкомпаний производили более 96 % лекарств на рынке  стоимостью 1,2 миллиарда долларов в год. </a:t>
            </a:r>
          </a:p>
          <a:p>
            <a:r>
              <a:rPr lang="ru-RU" b="0" i="0" u="none" strike="noStrike" dirty="0">
                <a:effectLst/>
              </a:rPr>
              <a:t>Фармацевтический рынок Ирана оценивается в 3,65 млрд долл. (2020 г.).</a:t>
            </a:r>
          </a:p>
          <a:p>
            <a:pPr algn="just"/>
            <a:r>
              <a:rPr lang="ru-RU" b="0" i="0" u="none" strike="noStrike" dirty="0">
                <a:effectLst/>
              </a:rPr>
              <a:t>Иран производит широкий спектр лекарственных средств для лечения рака, диабета, инфекции и депрессии.</a:t>
            </a:r>
          </a:p>
          <a:p>
            <a:pPr algn="just"/>
            <a:r>
              <a:rPr lang="ru-RU" dirty="0"/>
              <a:t>И</a:t>
            </a:r>
            <a:r>
              <a:rPr lang="ru-RU" b="0" i="0" u="none" strike="noStrike" dirty="0">
                <a:effectLst/>
              </a:rPr>
              <a:t>меет технический и научный потенциал для экспорта вакцин в различные страны мира. </a:t>
            </a:r>
            <a:r>
              <a:rPr lang="ru-RU" b="0" i="0" u="none" strike="noStrike" dirty="0">
                <a:solidFill>
                  <a:srgbClr val="FFFFFF"/>
                </a:solidFill>
                <a:effectLst/>
              </a:rPr>
              <a:t>И</a:t>
            </a:r>
          </a:p>
          <a:p>
            <a:r>
              <a:rPr lang="ru-RU" dirty="0"/>
              <a:t>Производство </a:t>
            </a:r>
            <a:r>
              <a:rPr lang="ru-RU" dirty="0" err="1"/>
              <a:t>генерических</a:t>
            </a:r>
            <a:r>
              <a:rPr lang="ru-RU" dirty="0"/>
              <a:t> препаратов.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0C6E21-3C79-ED94-3CAF-66E9EFCE61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45" t="21101"/>
          <a:stretch/>
        </p:blipFill>
        <p:spPr>
          <a:xfrm>
            <a:off x="7160217" y="1162373"/>
            <a:ext cx="4489342" cy="513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27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ACAE31-B058-5434-8A05-91A7327FF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Медицинское оборудование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76C0B6-9674-A251-BF05-054EB5DFE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83563"/>
            <a:ext cx="6337515" cy="4327203"/>
          </a:xfrm>
        </p:spPr>
        <p:txBody>
          <a:bodyPr/>
          <a:lstStyle/>
          <a:p>
            <a:r>
              <a:rPr lang="ru-RU" dirty="0"/>
              <a:t>Более 100 компаний, представляющих международных поставщиков;</a:t>
            </a:r>
          </a:p>
          <a:p>
            <a:r>
              <a:rPr lang="ru-RU" dirty="0"/>
              <a:t>Большинство крупных международных игроков представлены на рынке Ирана: 3М, </a:t>
            </a:r>
            <a:r>
              <a:rPr lang="en-US" dirty="0"/>
              <a:t>GE, Cordis, J&amp;J, Medtronic  </a:t>
            </a:r>
            <a:r>
              <a:rPr lang="ru-RU" dirty="0"/>
              <a:t>и </a:t>
            </a:r>
            <a:r>
              <a:rPr lang="ru-RU" dirty="0" err="1"/>
              <a:t>тд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68C73D-CD95-411C-E3B3-1F57630FF4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024"/>
          <a:stretch/>
        </p:blipFill>
        <p:spPr>
          <a:xfrm>
            <a:off x="7408189" y="1689314"/>
            <a:ext cx="3936570" cy="461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33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4">
            <a:extLst>
              <a:ext uri="{FF2B5EF4-FFF2-40B4-BE49-F238E27FC236}">
                <a16:creationId xmlns:a16="http://schemas.microsoft.com/office/drawing/2014/main" id="{4D3841DE-611B-2C82-2870-09E9FAE714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4000"/>
          </a:blip>
          <a:stretch/>
        </p:blipFill>
        <p:spPr>
          <a:xfrm>
            <a:off x="0" y="0"/>
            <a:ext cx="12192000" cy="8819460"/>
          </a:xfrm>
          <a:prstGeom prst="rect">
            <a:avLst/>
          </a:prstGeom>
        </p:spPr>
      </p:pic>
      <p:sp>
        <p:nvSpPr>
          <p:cNvPr id="15" name="Объект 14">
            <a:extLst>
              <a:ext uri="{FF2B5EF4-FFF2-40B4-BE49-F238E27FC236}">
                <a16:creationId xmlns:a16="http://schemas.microsoft.com/office/drawing/2014/main" id="{EB38049E-9B35-96D9-9602-61FA34515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960" y="554763"/>
            <a:ext cx="10910806" cy="6078511"/>
          </a:xfrm>
        </p:spPr>
        <p:txBody>
          <a:bodyPr>
            <a:normAutofit fontScale="85000" lnSpcReduction="20000"/>
          </a:bodyPr>
          <a:lstStyle/>
          <a:p>
            <a:r>
              <a:rPr lang="ru-RU" b="0" i="0" u="none" strike="noStrike" dirty="0">
                <a:solidFill>
                  <a:srgbClr val="000000"/>
                </a:solidFill>
                <a:effectLst/>
                <a:latin typeface="-apple-system"/>
              </a:rPr>
              <a:t>Иран живёт по астрономическому солнечному календарю (хиджре). Летоисчисление ведется с 622 года, когда пророк Мухаммед перебрался из Мекки в Медину. </a:t>
            </a:r>
            <a:r>
              <a:rPr lang="ru-RU" b="1" i="1" u="none" strike="noStrike" dirty="0">
                <a:solidFill>
                  <a:srgbClr val="000000"/>
                </a:solidFill>
                <a:effectLst/>
                <a:latin typeface="-apple-system"/>
              </a:rPr>
              <a:t>Сейчас там 1402-ой год</a:t>
            </a:r>
          </a:p>
          <a:p>
            <a:pPr marL="0" indent="0">
              <a:buNone/>
            </a:pPr>
            <a:endParaRPr lang="ru-RU" b="0" i="0" u="none" strike="noStrike" dirty="0">
              <a:solidFill>
                <a:srgbClr val="000000"/>
              </a:solidFill>
              <a:effectLst/>
              <a:latin typeface="-apple-system"/>
            </a:endParaRPr>
          </a:p>
          <a:p>
            <a:r>
              <a:rPr lang="ru-RU" b="0" i="0" u="none" strike="noStrike" dirty="0">
                <a:solidFill>
                  <a:srgbClr val="000000"/>
                </a:solidFill>
                <a:effectLst/>
                <a:latin typeface="-apple-system"/>
              </a:rPr>
              <a:t>В древности на территории Персии проживала половина населения Земли</a:t>
            </a:r>
          </a:p>
          <a:p>
            <a:pPr marL="0" indent="0">
              <a:buNone/>
            </a:pPr>
            <a:endParaRPr lang="ru-RU" b="0" i="0" u="none" strike="noStrike" dirty="0">
              <a:solidFill>
                <a:srgbClr val="000000"/>
              </a:solidFill>
              <a:effectLst/>
              <a:latin typeface="-apple-system"/>
            </a:endParaRPr>
          </a:p>
          <a:p>
            <a:r>
              <a:rPr lang="ru-RU" b="0" i="0" u="none" strike="noStrike" dirty="0">
                <a:solidFill>
                  <a:srgbClr val="000000"/>
                </a:solidFill>
                <a:effectLst/>
                <a:latin typeface="-apple-system"/>
              </a:rPr>
              <a:t>Иранцам закрыт доступ к социальным сетям и основным мировым СМИ</a:t>
            </a: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latin typeface="-apple-system"/>
            </a:endParaRPr>
          </a:p>
          <a:p>
            <a:r>
              <a:rPr lang="ru-RU" b="0" i="0" u="none" strike="noStrike" dirty="0">
                <a:solidFill>
                  <a:srgbClr val="000000"/>
                </a:solidFill>
                <a:effectLst/>
                <a:latin typeface="-apple-system"/>
              </a:rPr>
              <a:t>Самая дорогая в мире черная икра – белого цвета. Это икра белуги-альбиноса, которая производится в Иране и стоит около 35 тысяч долларов за килограмм</a:t>
            </a:r>
          </a:p>
          <a:p>
            <a:pPr marL="0" indent="0">
              <a:buNone/>
            </a:pPr>
            <a:endParaRPr lang="ru-RU" b="0" i="0" u="none" strike="noStrike" dirty="0">
              <a:solidFill>
                <a:srgbClr val="000000"/>
              </a:solidFill>
              <a:effectLst/>
              <a:latin typeface="-apple-system"/>
            </a:endParaRPr>
          </a:p>
          <a:p>
            <a:r>
              <a:rPr lang="ru-RU" b="0" i="0" u="none" strike="noStrike" dirty="0">
                <a:solidFill>
                  <a:srgbClr val="000000"/>
                </a:solidFill>
                <a:effectLst/>
                <a:latin typeface="-apple-system"/>
              </a:rPr>
              <a:t>В Иране было обнаружены самые масштабные на планете залежи бирюзы</a:t>
            </a:r>
          </a:p>
          <a:p>
            <a:pPr marL="0" indent="0">
              <a:buNone/>
            </a:pPr>
            <a:endParaRPr lang="ru-RU" b="0" i="0" u="none" strike="noStrike" dirty="0">
              <a:solidFill>
                <a:srgbClr val="000000"/>
              </a:solidFill>
              <a:effectLst/>
              <a:latin typeface="-apple-system"/>
            </a:endParaRPr>
          </a:p>
          <a:p>
            <a:r>
              <a:rPr lang="ru-RU" dirty="0">
                <a:solidFill>
                  <a:srgbClr val="000000"/>
                </a:solidFill>
                <a:latin typeface="-apple-system"/>
              </a:rPr>
              <a:t>В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-apple-system"/>
              </a:rPr>
              <a:t> Йезде можно увидеть священное пламя, которое не гаснет уже более 7 веков</a:t>
            </a:r>
          </a:p>
          <a:p>
            <a:pPr marL="0" indent="0">
              <a:buNone/>
            </a:pPr>
            <a:endParaRPr lang="ru-RU" b="0" i="0" u="none" strike="noStrike" dirty="0">
              <a:solidFill>
                <a:srgbClr val="000000"/>
              </a:solidFill>
              <a:effectLst/>
              <a:latin typeface="-apple-system"/>
            </a:endParaRPr>
          </a:p>
          <a:p>
            <a:r>
              <a:rPr lang="ru-RU" dirty="0">
                <a:solidFill>
                  <a:srgbClr val="000000"/>
                </a:solidFill>
                <a:latin typeface="-apple-system"/>
              </a:rPr>
              <a:t>Флаг Ирана содержит самое большое количество слов в мире </a:t>
            </a:r>
            <a:endParaRPr lang="ru-RU" b="0" i="0" u="none" strike="noStrike" dirty="0">
              <a:solidFill>
                <a:srgbClr val="000000"/>
              </a:solidFill>
              <a:effectLst/>
              <a:latin typeface="-apple-system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6947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8D2E49-4F95-2C4C-0BAB-48A0D3C895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448"/>
          <a:stretch/>
        </p:blipFill>
        <p:spPr>
          <a:xfrm>
            <a:off x="185980" y="728419"/>
            <a:ext cx="6099818" cy="53314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442FDE-5EC8-76BD-1242-C3E08DBF6C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36" b="26224"/>
          <a:stretch/>
        </p:blipFill>
        <p:spPr>
          <a:xfrm>
            <a:off x="5908781" y="728417"/>
            <a:ext cx="6283219" cy="53314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CC715B-1A5E-4D2C-CF92-0A46A6B9B7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57900"/>
            <a:ext cx="45593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97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187CDF-2C06-6098-7F32-2680B8DC3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Общие сведения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5BD38B-6FA3-1AF9-6B06-829D49A08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90617" cy="4789184"/>
          </a:xfrm>
        </p:spPr>
        <p:txBody>
          <a:bodyPr>
            <a:normAutofit fontScale="70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sz="3000" b="1" i="0" u="none" strike="noStrike" dirty="0">
                <a:solidFill>
                  <a:srgbClr val="333333"/>
                </a:solidFill>
                <a:effectLst/>
              </a:rPr>
              <a:t>Площадь: </a:t>
            </a:r>
            <a:r>
              <a:rPr lang="ru-RU" sz="3000" b="0" i="0" u="none" strike="noStrike" dirty="0">
                <a:solidFill>
                  <a:srgbClr val="333333"/>
                </a:solidFill>
                <a:effectLst/>
              </a:rPr>
              <a:t>1 648 195 км²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3000" b="1" i="0" u="none" strike="noStrike" dirty="0">
                <a:solidFill>
                  <a:srgbClr val="333333"/>
                </a:solidFill>
                <a:effectLst/>
              </a:rPr>
              <a:t>Население: </a:t>
            </a:r>
            <a:r>
              <a:rPr lang="ru-RU" sz="3000" b="0" i="0" u="none" strike="noStrike" dirty="0">
                <a:solidFill>
                  <a:srgbClr val="333333"/>
                </a:solidFill>
                <a:effectLst/>
              </a:rPr>
              <a:t>87 590 873 чел. (2023 г.)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3000" b="1" i="0" u="none" strike="noStrike" dirty="0">
                <a:solidFill>
                  <a:srgbClr val="333333"/>
                </a:solidFill>
                <a:effectLst/>
              </a:rPr>
              <a:t>Язык</a:t>
            </a:r>
            <a:r>
              <a:rPr lang="ru-RU" sz="3000" b="0" i="0" u="none" strike="noStrike" dirty="0">
                <a:solidFill>
                  <a:srgbClr val="333333"/>
                </a:solidFill>
                <a:effectLst/>
              </a:rPr>
              <a:t>: Фарси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3000" b="0" i="0" u="none" strike="noStrike" dirty="0">
                <a:solidFill>
                  <a:srgbClr val="202122"/>
                </a:solidFill>
                <a:effectLst/>
              </a:rPr>
              <a:t>По </a:t>
            </a:r>
            <a:r>
              <a:rPr lang="ru-RU" sz="3000" u="none" dirty="0">
                <a:solidFill>
                  <a:srgbClr val="202122"/>
                </a:solidFill>
              </a:rPr>
              <a:t>Конституции </a:t>
            </a:r>
            <a:r>
              <a:rPr lang="ru-RU" sz="3000" b="0" i="0" strike="noStrike" dirty="0">
                <a:solidFill>
                  <a:srgbClr val="202122"/>
                </a:solidFill>
                <a:effectLst/>
              </a:rPr>
              <a:t>1979 г. Иран является исламской республикой.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3000" b="0" i="0" strike="noStrike" dirty="0">
                <a:solidFill>
                  <a:srgbClr val="202122"/>
                </a:solidFill>
                <a:effectLst/>
              </a:rPr>
              <a:t>На 2019 год Иран — одна из немногих существующих </a:t>
            </a:r>
            <a:r>
              <a:rPr lang="ru-RU" sz="3000" b="1" i="0" strike="noStrike" dirty="0">
                <a:effectLst/>
              </a:rPr>
              <a:t>теократий</a:t>
            </a:r>
            <a:r>
              <a:rPr lang="ru-RU" sz="3000" b="0" i="0" strike="noStrike" dirty="0">
                <a:effectLst/>
              </a:rPr>
              <a:t> </a:t>
            </a:r>
            <a:r>
              <a:rPr lang="ru-RU" sz="3000" b="0" i="0" u="none" strike="noStrike" dirty="0">
                <a:solidFill>
                  <a:srgbClr val="202122"/>
                </a:solidFill>
                <a:effectLst/>
              </a:rPr>
              <a:t>в мире.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3000" b="1" i="0" u="none" strike="noStrike" dirty="0">
                <a:solidFill>
                  <a:srgbClr val="333333"/>
                </a:solidFill>
                <a:effectLst/>
              </a:rPr>
              <a:t>Столица</a:t>
            </a:r>
            <a:r>
              <a:rPr lang="ru-RU" sz="3000" b="0" i="0" u="none" strike="noStrike" dirty="0">
                <a:solidFill>
                  <a:srgbClr val="333333"/>
                </a:solidFill>
                <a:effectLst/>
              </a:rPr>
              <a:t> – Тегеран (17 млн. человек)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3000" b="1" dirty="0">
                <a:solidFill>
                  <a:srgbClr val="333333"/>
                </a:solidFill>
              </a:rPr>
              <a:t>Валюта</a:t>
            </a:r>
            <a:r>
              <a:rPr lang="ru-RU" sz="3000" dirty="0">
                <a:solidFill>
                  <a:srgbClr val="333333"/>
                </a:solidFill>
              </a:rPr>
              <a:t>: Риал (</a:t>
            </a:r>
            <a:r>
              <a:rPr lang="ru-RU" sz="3000" b="0" i="0" u="none" strike="noStrike" dirty="0">
                <a:solidFill>
                  <a:srgbClr val="333333"/>
                </a:solidFill>
                <a:effectLst/>
              </a:rPr>
              <a:t>0,000024 $; 23,81 ₽) </a:t>
            </a:r>
            <a:r>
              <a:rPr lang="ru-RU" sz="3000" dirty="0">
                <a:solidFill>
                  <a:srgbClr val="333333"/>
                </a:solidFill>
              </a:rPr>
              <a:t> </a:t>
            </a:r>
            <a:endParaRPr lang="ru-RU" sz="3000" b="0" i="0" u="none" strike="noStrike" dirty="0">
              <a:solidFill>
                <a:srgbClr val="333333"/>
              </a:solidFill>
              <a:effectLst/>
            </a:endParaRPr>
          </a:p>
          <a:p>
            <a:r>
              <a:rPr lang="ru-RU" sz="3000" dirty="0">
                <a:solidFill>
                  <a:srgbClr val="000000"/>
                </a:solidFill>
              </a:rPr>
              <a:t>П</a:t>
            </a:r>
            <a:r>
              <a:rPr lang="ru-RU" sz="3000" b="0" i="0" u="none" strike="noStrike" dirty="0">
                <a:solidFill>
                  <a:srgbClr val="000000"/>
                </a:solidFill>
                <a:effectLst/>
              </a:rPr>
              <a:t>од санкциями 44 года, в 2010 году местные банки были отключены от </a:t>
            </a:r>
            <a:r>
              <a:rPr lang="en" sz="3000" b="0" i="0" u="none" strike="noStrike" dirty="0">
                <a:solidFill>
                  <a:srgbClr val="000000"/>
                </a:solidFill>
                <a:effectLst/>
              </a:rPr>
              <a:t>SWIFT</a:t>
            </a:r>
            <a:endParaRPr lang="ru-RU" sz="3000" b="0" i="0" u="none" strike="noStrike" dirty="0">
              <a:solidFill>
                <a:srgbClr val="000000"/>
              </a:solidFill>
              <a:effectLst/>
            </a:endParaRPr>
          </a:p>
          <a:p>
            <a:r>
              <a:rPr lang="ru-RU" sz="3000" dirty="0">
                <a:solidFill>
                  <a:srgbClr val="000000"/>
                </a:solidFill>
              </a:rPr>
              <a:t>Здравоохранение в ВВП 8,7%</a:t>
            </a:r>
          </a:p>
          <a:p>
            <a:r>
              <a:rPr lang="ru-RU" sz="3000" b="0" i="0" u="none" strike="noStrike" dirty="0">
                <a:solidFill>
                  <a:srgbClr val="000000"/>
                </a:solidFill>
                <a:effectLst/>
              </a:rPr>
              <a:t>Средняя продолжительность жизни 77 лет</a:t>
            </a:r>
          </a:p>
          <a:p>
            <a:pPr marL="0" indent="0">
              <a:buNone/>
            </a:pPr>
            <a:br>
              <a:rPr lang="ru-RU" dirty="0"/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AF2683-EA63-786F-A3C8-A3E367416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6441" y="1762965"/>
            <a:ext cx="5337425" cy="432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38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7439B40-1982-7427-4716-C2D5EA8860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787" y="1415048"/>
            <a:ext cx="6189282" cy="420321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8E37CB-7D99-8C65-B14C-DE5EB6BA5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335" y="1402023"/>
            <a:ext cx="5254718" cy="436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24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E2F53DD-2CB0-F977-E54E-9715780BF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854" y="1467143"/>
            <a:ext cx="7667738" cy="4894747"/>
          </a:xfrm>
        </p:spPr>
        <p:txBody>
          <a:bodyPr>
            <a:normAutofit/>
          </a:bodyPr>
          <a:lstStyle/>
          <a:p>
            <a:r>
              <a:rPr lang="ru-RU" sz="3600" dirty="0">
                <a:effectLst/>
                <a:latin typeface="MinionPro"/>
              </a:rPr>
              <a:t>Персы были первыми создателями современной больничной системы; </a:t>
            </a:r>
          </a:p>
          <a:p>
            <a:r>
              <a:rPr lang="ru-RU" sz="3600" dirty="0">
                <a:effectLst/>
                <a:latin typeface="MinionPro"/>
              </a:rPr>
              <a:t>На развитие европейской медицины оказали серьезное влияние такие знаменитые ученые-врачи Персии, как Мухаммад ибн Закария Рази, Абу Али ибн Сина (</a:t>
            </a:r>
            <a:r>
              <a:rPr lang="ru-RU" sz="3600" b="1" dirty="0">
                <a:effectLst/>
                <a:latin typeface="MinionPro"/>
              </a:rPr>
              <a:t>Авиценна</a:t>
            </a:r>
            <a:r>
              <a:rPr lang="ru-RU" sz="3600" dirty="0">
                <a:effectLst/>
                <a:latin typeface="MinionPro"/>
              </a:rPr>
              <a:t>) и Али ибн Аббас </a:t>
            </a:r>
            <a:r>
              <a:rPr lang="ru-RU" sz="3600" dirty="0" err="1">
                <a:effectLst/>
                <a:latin typeface="MinionPro"/>
              </a:rPr>
              <a:t>Ахвази</a:t>
            </a:r>
            <a:r>
              <a:rPr lang="ru-RU" sz="3600" dirty="0">
                <a:effectLst/>
                <a:latin typeface="MinionPro"/>
              </a:rPr>
              <a:t> </a:t>
            </a:r>
            <a:endParaRPr lang="ru-RU" sz="4800" dirty="0"/>
          </a:p>
          <a:p>
            <a:endParaRPr lang="ru-RU" sz="3600" dirty="0"/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61E230-6D09-CA66-BAB1-5CDE3C99F826}"/>
              </a:ext>
            </a:extLst>
          </p:cNvPr>
          <p:cNvSpPr txBox="1"/>
          <p:nvPr/>
        </p:nvSpPr>
        <p:spPr>
          <a:xfrm>
            <a:off x="604434" y="6334780"/>
            <a:ext cx="104768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0" dirty="0" err="1">
                <a:effectLst/>
                <a:latin typeface="MyriadPro"/>
              </a:rPr>
              <a:t>Мачитидзе</a:t>
            </a:r>
            <a:r>
              <a:rPr lang="ru-RU" sz="1400" b="0" dirty="0">
                <a:effectLst/>
                <a:latin typeface="MyriadPro"/>
              </a:rPr>
              <a:t> Г. Г. Развитие системы здравоохранения в Иране. Экспериментальная и клиническая гастроэнтерология. 2023;210(2): 70–77. </a:t>
            </a:r>
            <a:r>
              <a:rPr lang="en" sz="1400" b="0" dirty="0">
                <a:effectLst/>
                <a:latin typeface="MyriadPro"/>
              </a:rPr>
              <a:t>DOI: 10.31146/1682-8658-ecg-210-2-70-77 </a:t>
            </a:r>
            <a:endParaRPr lang="en" sz="1400" dirty="0">
              <a:effectLst/>
            </a:endParaRPr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932BE72B-24D8-E667-8F7E-A3A6CAF4B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8110" y="1468980"/>
            <a:ext cx="3390271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2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9D05C5-82FD-8176-2B47-CEAA9EF78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Структура здравоохранения Ирана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D6F42A-E69A-4EE1-647A-4C28FBDA1E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000" b="1" dirty="0">
                <a:effectLst/>
                <a:latin typeface="MinionPro"/>
              </a:rPr>
              <a:t>Министерство здравоохранения и медицинского образования </a:t>
            </a:r>
            <a:r>
              <a:rPr lang="ru-RU" sz="2000" dirty="0">
                <a:effectLst/>
                <a:latin typeface="MinionPro"/>
              </a:rPr>
              <a:t>отвечает за выработку и реализацию государственной политики</a:t>
            </a:r>
            <a:r>
              <a:rPr lang="ru-RU" sz="2000" dirty="0">
                <a:latin typeface="MinionPro"/>
              </a:rPr>
              <a:t> и </a:t>
            </a:r>
            <a:r>
              <a:rPr lang="ru-RU" sz="2000" dirty="0">
                <a:effectLst/>
                <a:latin typeface="MinionPro"/>
              </a:rPr>
              <a:t>нормативно- правовое регулирование в сфере здравоохранения. </a:t>
            </a:r>
          </a:p>
          <a:p>
            <a:endParaRPr lang="ru-RU" sz="3200" dirty="0"/>
          </a:p>
          <a:p>
            <a:r>
              <a:rPr lang="ru-RU" sz="2000" dirty="0">
                <a:latin typeface="MinionPro"/>
              </a:rPr>
              <a:t>МЗ д</a:t>
            </a:r>
            <a:r>
              <a:rPr lang="ru-RU" sz="2000" dirty="0">
                <a:effectLst/>
                <a:latin typeface="MinionPro"/>
              </a:rPr>
              <a:t>елегирует большой объем полномочий в области охраны здоровья </a:t>
            </a:r>
            <a:r>
              <a:rPr lang="ru-RU" sz="2000" b="1" dirty="0">
                <a:effectLst/>
                <a:latin typeface="MinionPro"/>
              </a:rPr>
              <a:t>медицинским университетам</a:t>
            </a:r>
            <a:r>
              <a:rPr lang="ru-RU" sz="2000" dirty="0">
                <a:effectLst/>
                <a:latin typeface="MinionPro"/>
              </a:rPr>
              <a:t>, которые являются частью районной сети здравоохранения, которая в свою очередь управляет районными больницами общего профиля и районными медицинскими центрами. Последние подразделяются на городские и сельские центры здоровья. Низшими звеньями в структуре в городах стали здравпункты, а в деревнях – дома здоровья. </a:t>
            </a:r>
          </a:p>
          <a:p>
            <a:endParaRPr lang="ru-RU" sz="3200" dirty="0"/>
          </a:p>
          <a:p>
            <a:r>
              <a:rPr lang="ru-RU" sz="2000" b="1" dirty="0">
                <a:effectLst/>
                <a:latin typeface="MinionPro"/>
              </a:rPr>
              <a:t>Неправительственные организации в сфере здравоохранения </a:t>
            </a:r>
            <a:r>
              <a:rPr lang="ru-RU" sz="2000" dirty="0">
                <a:effectLst/>
                <a:latin typeface="MinionPro"/>
              </a:rPr>
              <a:t>специализируются на лечению ЗНО молочной железы, СД, предлагают комплексные и передовые услуги по лечению детей, больных раком. </a:t>
            </a:r>
            <a:endParaRPr lang="ru-RU" sz="3200" dirty="0"/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559D67-231D-FF78-7A98-1BF48FF1FF92}"/>
              </a:ext>
            </a:extLst>
          </p:cNvPr>
          <p:cNvSpPr txBox="1"/>
          <p:nvPr/>
        </p:nvSpPr>
        <p:spPr>
          <a:xfrm>
            <a:off x="662553" y="6249270"/>
            <a:ext cx="100467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800" dirty="0">
                <a:effectLst/>
                <a:latin typeface="MinionPro"/>
              </a:rPr>
              <a:t>World Population Review. 2022. https://</a:t>
            </a:r>
            <a:r>
              <a:rPr lang="en" sz="1800" dirty="0" err="1">
                <a:effectLst/>
                <a:latin typeface="MinionPro"/>
              </a:rPr>
              <a:t>worldpopula</a:t>
            </a:r>
            <a:r>
              <a:rPr lang="en" sz="1800" dirty="0">
                <a:effectLst/>
                <a:latin typeface="MinionPro"/>
              </a:rPr>
              <a:t>- </a:t>
            </a:r>
            <a:r>
              <a:rPr lang="en" sz="1800" dirty="0" err="1">
                <a:effectLst/>
                <a:latin typeface="MinionPro"/>
              </a:rPr>
              <a:t>tionreview.com</a:t>
            </a:r>
            <a:r>
              <a:rPr lang="en" sz="1800" dirty="0">
                <a:effectLst/>
                <a:latin typeface="MinionPro"/>
              </a:rPr>
              <a:t>/countries/</a:t>
            </a:r>
            <a:r>
              <a:rPr lang="en" sz="1800" dirty="0" err="1">
                <a:effectLst/>
                <a:latin typeface="MinionPro"/>
              </a:rPr>
              <a:t>iran</a:t>
            </a:r>
            <a:r>
              <a:rPr lang="en" sz="1800" dirty="0">
                <a:effectLst/>
                <a:latin typeface="MinionPro"/>
              </a:rPr>
              <a:t>-population 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697197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132A15-92A0-B2DD-8FCB-700733DAF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/>
              <a:t>Система медицинского страхования в Иране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41225B-1736-3A08-0BD8-D58B8BE00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800" b="1" dirty="0">
                <a:effectLst/>
                <a:latin typeface="MinionPro"/>
              </a:rPr>
              <a:t>Иранская организация социального обеспечения </a:t>
            </a:r>
            <a:r>
              <a:rPr lang="ru-RU" sz="2800" dirty="0">
                <a:effectLst/>
                <a:latin typeface="MinionPro"/>
              </a:rPr>
              <a:t>(ИОСО) является наиболее распространенной и доступной для всех иранцев, кроме государственных служащих. Она обеспечивает прямое покрытие застрахованных клиентов через 67 аккредитованных больниц и 270 клиник.</a:t>
            </a:r>
          </a:p>
          <a:p>
            <a:endParaRPr lang="ru-RU" dirty="0">
              <a:latin typeface="MinionPro"/>
            </a:endParaRPr>
          </a:p>
          <a:p>
            <a:r>
              <a:rPr lang="ru-RU" sz="2800" b="1" dirty="0">
                <a:effectLst/>
                <a:latin typeface="MinionPro"/>
              </a:rPr>
              <a:t>Иранская организация медицинского страхования </a:t>
            </a:r>
            <a:r>
              <a:rPr lang="ru-RU" sz="2800" dirty="0">
                <a:effectLst/>
                <a:latin typeface="MinionPro"/>
              </a:rPr>
              <a:t>(ИОМС) базовое медицинское страхование для государственных служащих и их иждивенцев, самозанятых и их иждивенцев, большей части сельских жителей, студентов и различных профессиональных ассоциаций. </a:t>
            </a:r>
            <a:endParaRPr lang="ru-RU" dirty="0"/>
          </a:p>
          <a:p>
            <a:endParaRPr lang="ru-RU" sz="2800" dirty="0">
              <a:effectLst/>
              <a:latin typeface="MinionPro"/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F01D56-ED06-8817-D618-6072F6D15B2F}"/>
              </a:ext>
            </a:extLst>
          </p:cNvPr>
          <p:cNvSpPr txBox="1"/>
          <p:nvPr/>
        </p:nvSpPr>
        <p:spPr>
          <a:xfrm>
            <a:off x="194554" y="6357741"/>
            <a:ext cx="116731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200" dirty="0" err="1">
                <a:effectLst/>
                <a:latin typeface="MinionPro"/>
              </a:rPr>
              <a:t>DoshmangirL.etal.PolicyanalysisoftheIranianHealth</a:t>
            </a:r>
            <a:r>
              <a:rPr lang="en" sz="1200" dirty="0">
                <a:effectLst/>
                <a:latin typeface="MinionPro"/>
              </a:rPr>
              <a:t> Transformation Plan in primary healthcare. </a:t>
            </a:r>
            <a:r>
              <a:rPr lang="en" sz="1200" i="1" dirty="0">
                <a:effectLst/>
                <a:latin typeface="MinionPro"/>
              </a:rPr>
              <a:t>BMC Health Services Research</a:t>
            </a:r>
            <a:r>
              <a:rPr lang="en" sz="1200" dirty="0">
                <a:effectLst/>
                <a:latin typeface="MinionPro"/>
              </a:rPr>
              <a:t>. 670 (2019). https://</a:t>
            </a:r>
            <a:r>
              <a:rPr lang="en" sz="1200" dirty="0" err="1">
                <a:effectLst/>
                <a:latin typeface="MinionPro"/>
              </a:rPr>
              <a:t>doi.org</a:t>
            </a:r>
            <a:r>
              <a:rPr lang="en" sz="1200" dirty="0">
                <a:effectLst/>
                <a:latin typeface="MinionPro"/>
              </a:rPr>
              <a:t>/10.1186/ s12913–019–4505–3. </a:t>
            </a:r>
          </a:p>
        </p:txBody>
      </p:sp>
    </p:spTree>
    <p:extLst>
      <p:ext uri="{BB962C8B-B14F-4D97-AF65-F5344CB8AC3E}">
        <p14:creationId xmlns:p14="http://schemas.microsoft.com/office/powerpoint/2010/main" val="2732562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C244C-654A-FCCA-DEB4-311630B39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/>
              <a:t>Система медицинского страхования в Иране</a:t>
            </a:r>
            <a:endParaRPr lang="ru-RU" sz="4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E999F3-5166-6A92-02B4-88B065290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886" y="1869168"/>
            <a:ext cx="10744200" cy="4125232"/>
          </a:xfrm>
        </p:spPr>
        <p:txBody>
          <a:bodyPr>
            <a:normAutofit/>
          </a:bodyPr>
          <a:lstStyle/>
          <a:p>
            <a:r>
              <a:rPr lang="ru-RU" sz="1800" b="1" dirty="0">
                <a:effectLst/>
                <a:latin typeface="MinionPro"/>
              </a:rPr>
              <a:t>Организация медицинского страхования вооруженных сил </a:t>
            </a:r>
            <a:r>
              <a:rPr lang="ru-RU" sz="1800" dirty="0">
                <a:effectLst/>
                <a:latin typeface="MinionPro"/>
              </a:rPr>
              <a:t>(ОМСВС) обеспечивает страхование военного персонала и членов их семей. </a:t>
            </a:r>
          </a:p>
          <a:p>
            <a:r>
              <a:rPr lang="ru-RU" sz="1800" dirty="0">
                <a:effectLst/>
                <a:latin typeface="MinionPro"/>
              </a:rPr>
              <a:t>Комитет </a:t>
            </a:r>
            <a:r>
              <a:rPr lang="ru-RU" sz="1800" dirty="0" err="1">
                <a:effectLst/>
                <a:latin typeface="MinionPro"/>
              </a:rPr>
              <a:t>Эмдаде-Эмам</a:t>
            </a:r>
            <a:r>
              <a:rPr lang="ru-RU" sz="1800" dirty="0">
                <a:effectLst/>
                <a:latin typeface="MinionPro"/>
              </a:rPr>
              <a:t> (Комитет или Фонд помощи имама </a:t>
            </a:r>
            <a:r>
              <a:rPr lang="ru-RU" sz="1800" dirty="0" err="1">
                <a:effectLst/>
                <a:latin typeface="MinionPro"/>
              </a:rPr>
              <a:t>Хомейни</a:t>
            </a:r>
            <a:r>
              <a:rPr lang="ru-RU" sz="1800" dirty="0">
                <a:effectLst/>
                <a:latin typeface="MinionPro"/>
              </a:rPr>
              <a:t>) – </a:t>
            </a:r>
            <a:r>
              <a:rPr lang="ru-RU" sz="1800" b="1" dirty="0">
                <a:effectLst/>
                <a:latin typeface="MinionPro"/>
              </a:rPr>
              <a:t>благотворительная организация</a:t>
            </a:r>
            <a:r>
              <a:rPr lang="ru-RU" sz="1800" dirty="0">
                <a:effectLst/>
                <a:latin typeface="MinionPro"/>
              </a:rPr>
              <a:t>, которая обеспечивает </a:t>
            </a:r>
            <a:r>
              <a:rPr lang="ru-RU" sz="1800" b="1" dirty="0">
                <a:effectLst/>
                <a:latin typeface="MinionPro"/>
              </a:rPr>
              <a:t>медицинское страхование для незастрахованного населения </a:t>
            </a:r>
            <a:r>
              <a:rPr lang="ru-RU" sz="1800" dirty="0">
                <a:effectLst/>
                <a:latin typeface="MinionPro"/>
              </a:rPr>
              <a:t>(примерно 10%) с низким уровнем доходов, а также оказывает поддержку бедным семьям и отдельным лицам в мусульманских странах. </a:t>
            </a:r>
            <a:endParaRPr lang="ru-RU" dirty="0"/>
          </a:p>
          <a:p>
            <a:r>
              <a:rPr lang="ru-RU" sz="1800" dirty="0">
                <a:effectLst/>
                <a:latin typeface="MinionPro"/>
              </a:rPr>
              <a:t>Комитет поддерживается правительством Ирана, а также получает доход от исламских налогов в размере </a:t>
            </a:r>
            <a:r>
              <a:rPr lang="ru-RU" sz="1800" dirty="0" err="1">
                <a:effectLst/>
                <a:latin typeface="MinionPro"/>
              </a:rPr>
              <a:t>хумса</a:t>
            </a:r>
            <a:r>
              <a:rPr lang="ru-RU" sz="1800" dirty="0">
                <a:effectLst/>
                <a:latin typeface="MinionPro"/>
              </a:rPr>
              <a:t> (</a:t>
            </a:r>
            <a:r>
              <a:rPr lang="ru-RU" sz="1800" b="1" dirty="0">
                <a:effectLst/>
                <a:latin typeface="MyriadPro"/>
              </a:rPr>
              <a:t>религиозное обязательство мусульман платить одну пятую часть своего нажитого богатства для распределения между сиротами, нуждающимися и застрявшими путешественниками</a:t>
            </a:r>
            <a:r>
              <a:rPr lang="ru-RU" sz="1800" dirty="0">
                <a:effectLst/>
                <a:latin typeface="MinionPro"/>
              </a:rPr>
              <a:t>) и закята </a:t>
            </a:r>
            <a:r>
              <a:rPr lang="ru-RU" sz="1800" dirty="0" err="1">
                <a:effectLst/>
                <a:latin typeface="MinionPro"/>
              </a:rPr>
              <a:t>альфитра</a:t>
            </a:r>
            <a:r>
              <a:rPr lang="ru-RU" sz="1800" dirty="0">
                <a:effectLst/>
                <a:latin typeface="MinionPro"/>
              </a:rPr>
              <a:t> (</a:t>
            </a:r>
            <a:r>
              <a:rPr lang="ru-RU" sz="1800" b="1" dirty="0">
                <a:effectLst/>
                <a:latin typeface="MyriadPro"/>
              </a:rPr>
              <a:t>милостыня, которая должна быть выплачена нуждающимся мусульманам до наступления праздника </a:t>
            </a:r>
            <a:r>
              <a:rPr lang="ru-RU" sz="1800" b="1" dirty="0" err="1">
                <a:effectLst/>
                <a:latin typeface="MyriadPro"/>
              </a:rPr>
              <a:t>Ураза-байрам</a:t>
            </a:r>
            <a:r>
              <a:rPr lang="ru-RU" sz="1800" b="1" dirty="0">
                <a:latin typeface="MyriadPro"/>
              </a:rPr>
              <a:t>)</a:t>
            </a:r>
            <a:r>
              <a:rPr lang="ru-RU" sz="1800" dirty="0">
                <a:effectLst/>
                <a:latin typeface="MinionPro"/>
              </a:rPr>
              <a:t>. 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900790-F6E6-8AFE-EF5D-D483EEECC45E}"/>
              </a:ext>
            </a:extLst>
          </p:cNvPr>
          <p:cNvSpPr txBox="1"/>
          <p:nvPr/>
        </p:nvSpPr>
        <p:spPr>
          <a:xfrm>
            <a:off x="1003517" y="6182643"/>
            <a:ext cx="89308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200" dirty="0" err="1">
                <a:effectLst/>
                <a:latin typeface="MinionPro"/>
              </a:rPr>
              <a:t>DoshmangirL.etal.PolicyanalysisoftheIranianHealth</a:t>
            </a:r>
            <a:r>
              <a:rPr lang="en" sz="1200" dirty="0">
                <a:effectLst/>
                <a:latin typeface="MinionPro"/>
              </a:rPr>
              <a:t> Transformation Plan in primary healthcare. </a:t>
            </a:r>
            <a:r>
              <a:rPr lang="en" sz="1200" i="1" dirty="0">
                <a:effectLst/>
                <a:latin typeface="MinionPro"/>
              </a:rPr>
              <a:t>BMC Health Services Research</a:t>
            </a:r>
            <a:r>
              <a:rPr lang="en" sz="1200" dirty="0">
                <a:effectLst/>
                <a:latin typeface="MinionPro"/>
              </a:rPr>
              <a:t>. 670 (2019). https://</a:t>
            </a:r>
            <a:r>
              <a:rPr lang="en" sz="1200" dirty="0" err="1">
                <a:effectLst/>
                <a:latin typeface="MinionPro"/>
              </a:rPr>
              <a:t>doi.org</a:t>
            </a:r>
            <a:r>
              <a:rPr lang="en" sz="1200" dirty="0">
                <a:effectLst/>
                <a:latin typeface="MinionPro"/>
              </a:rPr>
              <a:t>/10.1186/ s12913–019–4505–3. </a:t>
            </a:r>
          </a:p>
        </p:txBody>
      </p:sp>
    </p:spTree>
    <p:extLst>
      <p:ext uri="{BB962C8B-B14F-4D97-AF65-F5344CB8AC3E}">
        <p14:creationId xmlns:p14="http://schemas.microsoft.com/office/powerpoint/2010/main" val="34634316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3717</TotalTime>
  <Words>1113</Words>
  <Application>Microsoft Macintosh PowerPoint</Application>
  <PresentationFormat>Широкоэкранный</PresentationFormat>
  <Paragraphs>92</Paragraphs>
  <Slides>12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-apple-system</vt:lpstr>
      <vt:lpstr>Arial</vt:lpstr>
      <vt:lpstr>Calibri</vt:lpstr>
      <vt:lpstr>Calibri Light</vt:lpstr>
      <vt:lpstr>MinionPro</vt:lpstr>
      <vt:lpstr>MyriadPro</vt:lpstr>
      <vt:lpstr>Playfair Display</vt:lpstr>
      <vt:lpstr>Тема Office</vt:lpstr>
      <vt:lpstr>Иран Тысяча и один миф </vt:lpstr>
      <vt:lpstr>Презентация PowerPoint</vt:lpstr>
      <vt:lpstr>Презентация PowerPoint</vt:lpstr>
      <vt:lpstr>Общие сведения</vt:lpstr>
      <vt:lpstr>Презентация PowerPoint</vt:lpstr>
      <vt:lpstr>Презентация PowerPoint</vt:lpstr>
      <vt:lpstr>Структура здравоохранения Ирана</vt:lpstr>
      <vt:lpstr>Система медицинского страхования в Иране</vt:lpstr>
      <vt:lpstr>Система медицинского страхования в Иране</vt:lpstr>
      <vt:lpstr>Медицинский туризм</vt:lpstr>
      <vt:lpstr>Фармацевтика Ирана</vt:lpstr>
      <vt:lpstr>Медицинское оборудование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Исаева</dc:creator>
  <cp:lastModifiedBy>Анна Исаева</cp:lastModifiedBy>
  <cp:revision>4</cp:revision>
  <dcterms:created xsi:type="dcterms:W3CDTF">2023-11-25T18:16:24Z</dcterms:created>
  <dcterms:modified xsi:type="dcterms:W3CDTF">2023-11-30T18:10:58Z</dcterms:modified>
</cp:coreProperties>
</file>